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29"/>
  </p:notesMasterIdLst>
  <p:handoutMasterIdLst>
    <p:handoutMasterId r:id="rId30"/>
  </p:handoutMasterIdLst>
  <p:sldIdLst>
    <p:sldId id="312" r:id="rId2"/>
    <p:sldId id="278" r:id="rId3"/>
    <p:sldId id="279" r:id="rId4"/>
    <p:sldId id="280" r:id="rId5"/>
    <p:sldId id="281" r:id="rId6"/>
    <p:sldId id="282" r:id="rId7"/>
    <p:sldId id="283" r:id="rId8"/>
    <p:sldId id="284" r:id="rId9"/>
    <p:sldId id="285" r:id="rId10"/>
    <p:sldId id="286" r:id="rId11"/>
    <p:sldId id="287" r:id="rId12"/>
    <p:sldId id="288" r:id="rId13"/>
    <p:sldId id="290" r:id="rId14"/>
    <p:sldId id="291" r:id="rId15"/>
    <p:sldId id="292" r:id="rId16"/>
    <p:sldId id="293" r:id="rId17"/>
    <p:sldId id="295" r:id="rId18"/>
    <p:sldId id="297" r:id="rId19"/>
    <p:sldId id="296" r:id="rId20"/>
    <p:sldId id="304" r:id="rId21"/>
    <p:sldId id="305" r:id="rId22"/>
    <p:sldId id="306" r:id="rId23"/>
    <p:sldId id="307" r:id="rId24"/>
    <p:sldId id="308" r:id="rId25"/>
    <p:sldId id="309" r:id="rId26"/>
    <p:sldId id="310" r:id="rId27"/>
    <p:sldId id="311" r:id="rId28"/>
  </p:sldIdLst>
  <p:sldSz cx="9144000" cy="6858000" type="screen4x3"/>
  <p:notesSz cx="7038975" cy="9185275"/>
  <p:defaultTextStyle>
    <a:defPPr>
      <a:defRPr lang="en-US"/>
    </a:defPPr>
    <a:lvl1pPr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1pPr>
    <a:lvl2pPr marL="4572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2pPr>
    <a:lvl3pPr marL="9144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3pPr>
    <a:lvl4pPr marL="13716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4pPr>
    <a:lvl5pPr marL="1828800" algn="l" rtl="0" fontAlgn="t">
      <a:lnSpc>
        <a:spcPct val="80000"/>
      </a:lnSpc>
      <a:spcBef>
        <a:spcPct val="20000"/>
      </a:spcBef>
      <a:spcAft>
        <a:spcPct val="0"/>
      </a:spcAft>
      <a:buClr>
        <a:srgbClr val="FFFF99"/>
      </a:buClr>
      <a:buFont typeface="Wingdings" pitchFamily="2" charset="2"/>
      <a:defRPr sz="2800" kern="1200">
        <a:solidFill>
          <a:srgbClr val="FFFF99"/>
        </a:solidFill>
        <a:latin typeface="Arial" charset="0"/>
        <a:ea typeface="+mn-ea"/>
        <a:cs typeface="+mn-cs"/>
      </a:defRPr>
    </a:lvl5pPr>
    <a:lvl6pPr marL="2286000" algn="l" defTabSz="914400" rtl="0" eaLnBrk="1" latinLnBrk="0" hangingPunct="1">
      <a:defRPr sz="2800" kern="1200">
        <a:solidFill>
          <a:srgbClr val="FFFF99"/>
        </a:solidFill>
        <a:latin typeface="Arial" charset="0"/>
        <a:ea typeface="+mn-ea"/>
        <a:cs typeface="+mn-cs"/>
      </a:defRPr>
    </a:lvl6pPr>
    <a:lvl7pPr marL="2743200" algn="l" defTabSz="914400" rtl="0" eaLnBrk="1" latinLnBrk="0" hangingPunct="1">
      <a:defRPr sz="2800" kern="1200">
        <a:solidFill>
          <a:srgbClr val="FFFF99"/>
        </a:solidFill>
        <a:latin typeface="Arial" charset="0"/>
        <a:ea typeface="+mn-ea"/>
        <a:cs typeface="+mn-cs"/>
      </a:defRPr>
    </a:lvl7pPr>
    <a:lvl8pPr marL="3200400" algn="l" defTabSz="914400" rtl="0" eaLnBrk="1" latinLnBrk="0" hangingPunct="1">
      <a:defRPr sz="2800" kern="1200">
        <a:solidFill>
          <a:srgbClr val="FFFF99"/>
        </a:solidFill>
        <a:latin typeface="Arial" charset="0"/>
        <a:ea typeface="+mn-ea"/>
        <a:cs typeface="+mn-cs"/>
      </a:defRPr>
    </a:lvl8pPr>
    <a:lvl9pPr marL="3657600" algn="l" defTabSz="914400" rtl="0" eaLnBrk="1" latinLnBrk="0" hangingPunct="1">
      <a:defRPr sz="2800" kern="1200">
        <a:solidFill>
          <a:srgbClr val="FFFF99"/>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bastok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8A0E5E"/>
    <a:srgbClr val="CCCC00"/>
    <a:srgbClr val="0033CC"/>
    <a:srgbClr val="00CCFF"/>
    <a:srgbClr val="BBDD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1584" autoAdjust="0"/>
  </p:normalViewPr>
  <p:slideViewPr>
    <p:cSldViewPr snapToGrid="0">
      <p:cViewPr varScale="1">
        <p:scale>
          <a:sx n="86" d="100"/>
          <a:sy n="86" d="100"/>
        </p:scale>
        <p:origin x="-630" y="-90"/>
      </p:cViewPr>
      <p:guideLst>
        <p:guide orient="horz" pos="2460"/>
        <p:guide pos="29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134"/>
    </p:cViewPr>
  </p:sorterViewPr>
  <p:notesViewPr>
    <p:cSldViewPr snapToGrid="0">
      <p:cViewPr>
        <p:scale>
          <a:sx n="100" d="100"/>
          <a:sy n="100" d="100"/>
        </p:scale>
        <p:origin x="-1836" y="216"/>
      </p:cViewPr>
      <p:guideLst>
        <p:guide orient="horz" pos="2893"/>
        <p:guide pos="22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9588"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fontAlgn="base" hangingPunct="0">
              <a:lnSpc>
                <a:spcPct val="100000"/>
              </a:lnSpc>
              <a:spcBef>
                <a:spcPct val="0"/>
              </a:spcBef>
              <a:buClrTx/>
              <a:buFontTx/>
              <a:buNone/>
              <a:defRPr sz="1000" i="1">
                <a:solidFill>
                  <a:schemeClr val="tx1"/>
                </a:solidFill>
              </a:defRPr>
            </a:lvl1pPr>
          </a:lstStyle>
          <a:p>
            <a:r>
              <a:rPr lang="zh-CN" altLang="en-US"/>
              <a:t>Mastering OOAD - Instructor Notes</a:t>
            </a:r>
          </a:p>
        </p:txBody>
      </p:sp>
      <p:sp>
        <p:nvSpPr>
          <p:cNvPr id="3075" name="Rectangle 3"/>
          <p:cNvSpPr>
            <a:spLocks noGrp="1" noChangeArrowheads="1"/>
          </p:cNvSpPr>
          <p:nvPr>
            <p:ph type="dt" sz="quarter" idx="1"/>
          </p:nvPr>
        </p:nvSpPr>
        <p:spPr bwMode="auto">
          <a:xfrm>
            <a:off x="3989388" y="0"/>
            <a:ext cx="3049587"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fontAlgn="base" hangingPunct="0">
              <a:lnSpc>
                <a:spcPct val="100000"/>
              </a:lnSpc>
              <a:spcBef>
                <a:spcPct val="0"/>
              </a:spcBef>
              <a:buClrTx/>
              <a:buFontTx/>
              <a:buNone/>
              <a:defRPr sz="1000" i="1">
                <a:solidFill>
                  <a:schemeClr val="tx1"/>
                </a:solidFill>
              </a:defRPr>
            </a:lvl1pPr>
          </a:lstStyle>
          <a:p>
            <a:endParaRPr lang="en-US" altLang="zh-CN"/>
          </a:p>
        </p:txBody>
      </p:sp>
      <p:sp>
        <p:nvSpPr>
          <p:cNvPr id="3076" name="Rectangle 4"/>
          <p:cNvSpPr>
            <a:spLocks noGrp="1" noChangeArrowheads="1"/>
          </p:cNvSpPr>
          <p:nvPr>
            <p:ph type="ftr" sz="quarter" idx="2"/>
          </p:nvPr>
        </p:nvSpPr>
        <p:spPr bwMode="auto">
          <a:xfrm>
            <a:off x="0" y="8724900"/>
            <a:ext cx="3049588"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p>
        </p:txBody>
      </p:sp>
      <p:sp>
        <p:nvSpPr>
          <p:cNvPr id="3077" name="Rectangle 5"/>
          <p:cNvSpPr>
            <a:spLocks noGrp="1" noChangeArrowheads="1"/>
          </p:cNvSpPr>
          <p:nvPr>
            <p:ph type="sldNum" sz="quarter" idx="3"/>
          </p:nvPr>
        </p:nvSpPr>
        <p:spPr bwMode="auto">
          <a:xfrm>
            <a:off x="3989388" y="8724900"/>
            <a:ext cx="3049587"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fontAlgn="base" hangingPunct="0">
              <a:lnSpc>
                <a:spcPct val="100000"/>
              </a:lnSpc>
              <a:spcBef>
                <a:spcPct val="0"/>
              </a:spcBef>
              <a:buClrTx/>
              <a:buFontTx/>
              <a:buNone/>
              <a:defRPr sz="1000" i="1">
                <a:solidFill>
                  <a:schemeClr val="tx1"/>
                </a:solidFill>
              </a:defRPr>
            </a:lvl1pPr>
          </a:lstStyle>
          <a:p>
            <a:fld id="{74F83432-17CE-427C-ADC7-B8E4D344F5B0}" type="slidenum">
              <a:rPr lang="zh-CN" altLang="en-US"/>
              <a:pPr/>
              <a:t>‹#›</a:t>
            </a:fld>
            <a:endParaRPr lang="en-US" altLang="zh-CN"/>
          </a:p>
        </p:txBody>
      </p:sp>
      <p:sp>
        <p:nvSpPr>
          <p:cNvPr id="3078" name="Rectangle 6"/>
          <p:cNvSpPr>
            <a:spLocks noChangeArrowheads="1"/>
          </p:cNvSpPr>
          <p:nvPr/>
        </p:nvSpPr>
        <p:spPr bwMode="auto">
          <a:xfrm>
            <a:off x="3138488" y="8748713"/>
            <a:ext cx="757237" cy="254000"/>
          </a:xfrm>
          <a:prstGeom prst="rect">
            <a:avLst/>
          </a:prstGeom>
          <a:noFill/>
          <a:ln w="9525">
            <a:noFill/>
            <a:miter lim="800000"/>
            <a:headEnd/>
            <a:tailEnd/>
          </a:ln>
          <a:effectLst/>
        </p:spPr>
        <p:txBody>
          <a:bodyPr wrap="none" lIns="87312" tIns="44450" rIns="87312" bIns="44450">
            <a:spAutoFit/>
          </a:bodyPr>
          <a:lstStyle/>
          <a:p>
            <a:pPr algn="ctr" defTabSz="868363" eaLnBrk="0" fontAlgn="base" hangingPunct="0">
              <a:lnSpc>
                <a:spcPct val="90000"/>
              </a:lnSpc>
              <a:spcBef>
                <a:spcPct val="0"/>
              </a:spcBef>
              <a:buClrTx/>
              <a:buFontTx/>
              <a:buNone/>
            </a:pPr>
            <a:r>
              <a:rPr lang="en-US" altLang="zh-CN" sz="1200">
                <a:solidFill>
                  <a:schemeClr val="tx1"/>
                </a:solidFill>
              </a:rPr>
              <a:t>Page </a:t>
            </a:r>
            <a:fld id="{D14FE266-FF74-41FD-9865-63F592A6D7A9}" type="slidenum">
              <a:rPr lang="en-US" altLang="zh-CN" sz="1200">
                <a:solidFill>
                  <a:schemeClr val="tx1"/>
                </a:solidFill>
              </a:rPr>
              <a:pPr algn="ctr" defTabSz="868363" eaLnBrk="0" fontAlgn="base" hangingPunct="0">
                <a:lnSpc>
                  <a:spcPct val="90000"/>
                </a:lnSpc>
                <a:spcBef>
                  <a:spcPct val="0"/>
                </a:spcBef>
                <a:buClrTx/>
                <a:buFontTx/>
                <a:buNone/>
              </a:pPr>
              <a:t>‹#›</a:t>
            </a:fld>
            <a:endParaRPr lang="en-US" altLang="zh-CN" sz="1200">
              <a:solidFill>
                <a:schemeClr val="tx1"/>
              </a:solidFill>
            </a:endParaRPr>
          </a:p>
        </p:txBody>
      </p:sp>
    </p:spTree>
    <p:extLst>
      <p:ext uri="{BB962C8B-B14F-4D97-AF65-F5344CB8AC3E}">
        <p14:creationId xmlns:p14="http://schemas.microsoft.com/office/powerpoint/2010/main" val="1778975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3897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ctr" eaLnBrk="0" fontAlgn="base" hangingPunct="0">
              <a:lnSpc>
                <a:spcPct val="100000"/>
              </a:lnSpc>
              <a:spcBef>
                <a:spcPct val="0"/>
              </a:spcBef>
              <a:buClrTx/>
              <a:buFontTx/>
              <a:buNone/>
              <a:defRPr>
                <a:solidFill>
                  <a:schemeClr val="tx1"/>
                </a:solidFill>
                <a:latin typeface="Arial Narrow" pitchFamily="34" charset="0"/>
              </a:defRPr>
            </a:lvl1pPr>
          </a:lstStyle>
          <a:p>
            <a:r>
              <a:rPr lang="en-US" altLang="zh-CN"/>
              <a:t>Mastering OOAD w/ UML 2.0 – Instructor Notes</a:t>
            </a:r>
          </a:p>
        </p:txBody>
      </p:sp>
      <p:sp>
        <p:nvSpPr>
          <p:cNvPr id="2054" name="Rectangle 6"/>
          <p:cNvSpPr>
            <a:spLocks noChangeArrowheads="1"/>
          </p:cNvSpPr>
          <p:nvPr/>
        </p:nvSpPr>
        <p:spPr bwMode="auto">
          <a:xfrm>
            <a:off x="6096000" y="8742363"/>
            <a:ext cx="512763" cy="225425"/>
          </a:xfrm>
          <a:prstGeom prst="rect">
            <a:avLst/>
          </a:prstGeom>
          <a:noFill/>
          <a:ln w="9525">
            <a:noFill/>
            <a:miter lim="800000"/>
            <a:headEnd/>
            <a:tailEnd/>
          </a:ln>
          <a:effectLst/>
        </p:spPr>
        <p:txBody>
          <a:bodyPr wrap="none" lIns="87312" tIns="44450" rIns="87312" bIns="44450">
            <a:spAutoFit/>
          </a:bodyPr>
          <a:lstStyle/>
          <a:p>
            <a:pPr algn="ctr" defTabSz="868363" eaLnBrk="0" fontAlgn="base" hangingPunct="0">
              <a:lnSpc>
                <a:spcPct val="90000"/>
              </a:lnSpc>
              <a:spcBef>
                <a:spcPct val="0"/>
              </a:spcBef>
              <a:buClrTx/>
              <a:buFontTx/>
              <a:buNone/>
            </a:pPr>
            <a:r>
              <a:rPr lang="en-US" altLang="zh-CN" sz="1000">
                <a:solidFill>
                  <a:schemeClr val="tx1"/>
                </a:solidFill>
              </a:rPr>
              <a:t>8 - </a:t>
            </a:r>
            <a:fld id="{F22829C2-AA8E-4ABF-BE9A-A2751330B6A3}" type="slidenum">
              <a:rPr lang="en-US" altLang="zh-CN" sz="1000">
                <a:solidFill>
                  <a:schemeClr val="tx1"/>
                </a:solidFill>
              </a:rPr>
              <a:pPr algn="ctr" defTabSz="868363" eaLnBrk="0" fontAlgn="base" hangingPunct="0">
                <a:lnSpc>
                  <a:spcPct val="90000"/>
                </a:lnSpc>
                <a:spcBef>
                  <a:spcPct val="0"/>
                </a:spcBef>
                <a:buClrTx/>
                <a:buFontTx/>
                <a:buNone/>
              </a:pPr>
              <a:t>‹#›</a:t>
            </a:fld>
            <a:endParaRPr lang="en-US" altLang="zh-CN" sz="1000">
              <a:solidFill>
                <a:schemeClr val="tx1"/>
              </a:solidFill>
            </a:endParaRPr>
          </a:p>
        </p:txBody>
      </p:sp>
      <p:sp>
        <p:nvSpPr>
          <p:cNvPr id="2055" name="Rectangle 7"/>
          <p:cNvSpPr>
            <a:spLocks noGrp="1" noRot="1" noChangeAspect="1" noChangeArrowheads="1" noTextEdit="1"/>
          </p:cNvSpPr>
          <p:nvPr>
            <p:ph type="sldImg" idx="2"/>
          </p:nvPr>
        </p:nvSpPr>
        <p:spPr bwMode="auto">
          <a:xfrm>
            <a:off x="2571750" y="836613"/>
            <a:ext cx="4057650" cy="3043237"/>
          </a:xfrm>
          <a:prstGeom prst="rect">
            <a:avLst/>
          </a:prstGeom>
          <a:noFill/>
          <a:ln w="12700">
            <a:solidFill>
              <a:schemeClr val="tx1"/>
            </a:solidFill>
            <a:miter lim="800000"/>
            <a:headEnd/>
            <a:tailEnd/>
          </a:ln>
          <a:effectLst/>
        </p:spPr>
      </p:sp>
      <p:sp>
        <p:nvSpPr>
          <p:cNvPr id="2059" name="Line 11"/>
          <p:cNvSpPr>
            <a:spLocks noChangeShapeType="1"/>
          </p:cNvSpPr>
          <p:nvPr/>
        </p:nvSpPr>
        <p:spPr bwMode="auto">
          <a:xfrm>
            <a:off x="447675" y="457200"/>
            <a:ext cx="6172200" cy="0"/>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52700" y="4114800"/>
            <a:ext cx="4076700" cy="4038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60" name="Text Box 12"/>
          <p:cNvSpPr txBox="1">
            <a:spLocks noChangeArrowheads="1"/>
          </p:cNvSpPr>
          <p:nvPr/>
        </p:nvSpPr>
        <p:spPr bwMode="auto">
          <a:xfrm>
            <a:off x="611188" y="836613"/>
            <a:ext cx="1676400" cy="320675"/>
          </a:xfrm>
          <a:prstGeom prst="rect">
            <a:avLst/>
          </a:prstGeom>
          <a:noFill/>
          <a:ln w="9525">
            <a:noFill/>
            <a:miter lim="800000"/>
            <a:headEnd/>
            <a:tailEnd/>
          </a:ln>
          <a:effectLst/>
        </p:spPr>
        <p:txBody>
          <a:bodyPr lIns="107950" tIns="53975" rIns="107950" bIns="53975">
            <a:spAutoFit/>
          </a:bodyPr>
          <a:lstStyle/>
          <a:p>
            <a:pPr eaLnBrk="0" fontAlgn="base" hangingPunct="0">
              <a:lnSpc>
                <a:spcPct val="100000"/>
              </a:lnSpc>
              <a:spcBef>
                <a:spcPct val="50000"/>
              </a:spcBef>
              <a:buClrTx/>
              <a:buFontTx/>
              <a:buNone/>
            </a:pPr>
            <a:r>
              <a:rPr lang="en-US" altLang="zh-CN" sz="1400">
                <a:solidFill>
                  <a:schemeClr val="tx1"/>
                </a:solidFill>
                <a:latin typeface="ZapfHumnst BT" pitchFamily="34" charset="0"/>
              </a:rPr>
              <a:t>Instructor Notes:</a:t>
            </a:r>
          </a:p>
        </p:txBody>
      </p:sp>
      <p:sp>
        <p:nvSpPr>
          <p:cNvPr id="2061" name="Line 13"/>
          <p:cNvSpPr>
            <a:spLocks noChangeShapeType="1"/>
          </p:cNvSpPr>
          <p:nvPr/>
        </p:nvSpPr>
        <p:spPr bwMode="auto">
          <a:xfrm>
            <a:off x="2505075" y="836613"/>
            <a:ext cx="0" cy="7456487"/>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413750"/>
            <a:ext cx="7085013" cy="5032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ctr" eaLnBrk="0" fontAlgn="base" hangingPunct="0">
              <a:lnSpc>
                <a:spcPct val="100000"/>
              </a:lnSpc>
              <a:spcBef>
                <a:spcPct val="0"/>
              </a:spcBef>
              <a:buClrTx/>
              <a:buFontTx/>
              <a:buNone/>
              <a:defRPr sz="1000" i="1">
                <a:solidFill>
                  <a:schemeClr val="tx1"/>
                </a:solidFill>
              </a:defRPr>
            </a:lvl1pPr>
          </a:lstStyle>
          <a:p>
            <a:r>
              <a:rPr lang="zh-CN" altLang="en-US"/>
              <a:t>Module 8 - Identify Design Mechanisms</a:t>
            </a:r>
            <a:endParaRPr lang="en-US" altLang="zh-CN">
              <a:latin typeface="ZapfHumnst BT" pitchFamily="34" charset="0"/>
            </a:endParaRPr>
          </a:p>
        </p:txBody>
      </p:sp>
      <p:sp>
        <p:nvSpPr>
          <p:cNvPr id="2064" name="Text Box 16"/>
          <p:cNvSpPr txBox="1">
            <a:spLocks noChangeArrowheads="1"/>
          </p:cNvSpPr>
          <p:nvPr/>
        </p:nvSpPr>
        <p:spPr bwMode="auto">
          <a:xfrm>
            <a:off x="152400" y="8413750"/>
            <a:ext cx="1981200" cy="503238"/>
          </a:xfrm>
          <a:prstGeom prst="rect">
            <a:avLst/>
          </a:prstGeom>
          <a:noFill/>
          <a:ln w="9525">
            <a:noFill/>
            <a:miter lim="800000"/>
            <a:headEnd/>
            <a:tailEnd/>
          </a:ln>
          <a:effectLst/>
        </p:spPr>
        <p:txBody>
          <a:bodyPr lIns="182880" tIns="0" rIns="182880" bIns="0" anchor="b"/>
          <a:lstStyle/>
          <a:p>
            <a:pPr fontAlgn="base">
              <a:lnSpc>
                <a:spcPct val="100000"/>
              </a:lnSpc>
              <a:spcBef>
                <a:spcPct val="0"/>
              </a:spcBef>
              <a:buClrTx/>
              <a:buFontTx/>
              <a:buNone/>
            </a:pPr>
            <a:r>
              <a:rPr lang="en-US" altLang="zh-CN" sz="800">
                <a:solidFill>
                  <a:schemeClr val="tx1"/>
                </a:solidFill>
              </a:rPr>
              <a:t>© Copyright IBM Corp. 2004</a:t>
            </a:r>
          </a:p>
        </p:txBody>
      </p:sp>
      <p:sp>
        <p:nvSpPr>
          <p:cNvPr id="2065" name="Rectangle 17"/>
          <p:cNvSpPr>
            <a:spLocks noChangeArrowheads="1"/>
          </p:cNvSpPr>
          <p:nvPr/>
        </p:nvSpPr>
        <p:spPr bwMode="auto">
          <a:xfrm>
            <a:off x="228600" y="9029700"/>
            <a:ext cx="6553200" cy="152400"/>
          </a:xfrm>
          <a:prstGeom prst="rect">
            <a:avLst/>
          </a:prstGeom>
          <a:noFill/>
          <a:ln w="9525">
            <a:noFill/>
            <a:miter lim="800000"/>
            <a:headEnd/>
            <a:tailEnd/>
          </a:ln>
          <a:effectLst/>
        </p:spPr>
        <p:txBody>
          <a:bodyPr lIns="93031" tIns="46516" rIns="93031" bIns="46516" anchor="b"/>
          <a:lstStyle/>
          <a:p>
            <a:pPr algn="ctr" defTabSz="930275" fontAlgn="base">
              <a:lnSpc>
                <a:spcPct val="100000"/>
              </a:lnSpc>
              <a:spcBef>
                <a:spcPct val="0"/>
              </a:spcBef>
              <a:buClrTx/>
              <a:buFontTx/>
              <a:buNone/>
            </a:pPr>
            <a:r>
              <a:rPr lang="en-US" altLang="zh-CN" sz="800">
                <a:solidFill>
                  <a:schemeClr val="tx1"/>
                </a:solidFill>
              </a:rPr>
              <a:t>Course materials may not be reproduced in whole or in part without the prior written permission of IBM.</a:t>
            </a:r>
          </a:p>
        </p:txBody>
      </p:sp>
    </p:spTree>
    <p:extLst>
      <p:ext uri="{BB962C8B-B14F-4D97-AF65-F5344CB8AC3E}">
        <p14:creationId xmlns:p14="http://schemas.microsoft.com/office/powerpoint/2010/main" val="2202563214"/>
      </p:ext>
    </p:extLst>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r>
              <a:rPr lang="en-US" altLang="zh-CN" sz="1000">
                <a:latin typeface="ZapfHumnst BT" pitchFamily="34" charset="0"/>
              </a:rPr>
              <a:t>As you might recall, the above diagram illustrates the workflow that we are using in this course. It is a tailored version of the Analysis and Design core workflow of the Rational Unified Process.</a:t>
            </a:r>
          </a:p>
          <a:p>
            <a:r>
              <a:rPr lang="en-US" altLang="zh-CN" sz="1000">
                <a:latin typeface="ZapfHumnst BT" pitchFamily="34" charset="0"/>
              </a:rPr>
              <a:t>In the Architectural Analysis module, distribution was identified as an analysis mechanism. This analysis mechanism was then used to indicate what classes need to be distributed.  </a:t>
            </a:r>
          </a:p>
          <a:p>
            <a:r>
              <a:rPr lang="en-US" altLang="zh-CN" sz="1000">
                <a:latin typeface="ZapfHumnst BT" pitchFamily="34" charset="0"/>
              </a:rPr>
              <a:t>In the Identify Design Elements module, the subsystems, their interfaces, and their dependencies were defined. The initial design classes and the packages in which they belong were also defined. In addition to the definition of the design elements, the technologies and mechanisms to support distribution were selected in the Identify Design Mechanisms module.</a:t>
            </a:r>
          </a:p>
          <a:p>
            <a:r>
              <a:rPr lang="en-US" altLang="zh-CN" sz="1000">
                <a:latin typeface="ZapfHumnst BT" pitchFamily="34" charset="0"/>
              </a:rPr>
              <a:t>In the Describe the Run-time Architecture module, the independent threads of control were identified and the design elements were mapped to these threads of control.  </a:t>
            </a:r>
          </a:p>
          <a:p>
            <a:r>
              <a:rPr lang="en-US" altLang="zh-CN" sz="1000">
                <a:latin typeface="ZapfHumnst BT" pitchFamily="34" charset="0"/>
              </a:rPr>
              <a:t>In </a:t>
            </a:r>
            <a:r>
              <a:rPr lang="en-US" altLang="zh-CN" sz="1000" b="1">
                <a:latin typeface="ZapfHumnst BT" pitchFamily="34" charset="0"/>
              </a:rPr>
              <a:t>Describe Distribution</a:t>
            </a:r>
            <a:r>
              <a:rPr lang="en-US" altLang="zh-CN" sz="1000">
                <a:latin typeface="ZapfHumnst BT" pitchFamily="34" charset="0"/>
              </a:rPr>
              <a:t>, the physical architecture will be modeled using nodes and connections. The independent threads of control identified in Describe the Run-time Architecture are mapped to the nodes. </a:t>
            </a:r>
            <a:r>
              <a:rPr lang="en-US" altLang="zh-CN" sz="1000" b="1">
                <a:latin typeface="ZapfHumnst BT" pitchFamily="34" charset="0"/>
              </a:rPr>
              <a:t>Describe Distribution</a:t>
            </a:r>
            <a:r>
              <a:rPr lang="en-US" altLang="zh-CN" sz="1000">
                <a:latin typeface="ZapfHumnst BT" pitchFamily="34" charset="0"/>
              </a:rPr>
              <a:t> is a separate activity, which is at the same level as Identify Design Elements and Identify Design Mechanisms.  </a:t>
            </a:r>
          </a:p>
          <a:p>
            <a:r>
              <a:rPr lang="en-US" altLang="zh-CN" sz="1000">
                <a:latin typeface="ZapfHumnst BT" pitchFamily="34" charset="0"/>
              </a:rPr>
              <a:t>If the system under development will only run on one node, then there is no need for a separate Deployment Model. In such a case, the </a:t>
            </a:r>
            <a:r>
              <a:rPr lang="en-US" altLang="zh-CN" sz="1000" b="1">
                <a:latin typeface="ZapfHumnst BT" pitchFamily="34" charset="0"/>
              </a:rPr>
              <a:t>Describe Distribution</a:t>
            </a:r>
            <a:r>
              <a:rPr lang="en-US" altLang="zh-CN" sz="1000">
                <a:latin typeface="ZapfHumnst BT" pitchFamily="34" charset="0"/>
              </a:rPr>
              <a:t> activity can be skipped.</a:t>
            </a:r>
          </a:p>
          <a:p>
            <a:endParaRPr lang="en-US" altLang="zh-CN" sz="100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8035"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In the peer-to-peer architecture, any process or node in the system can be both client and server. Distribution of functionality is achieved by grouping inter-related services together to minimize network traffic while maximizing throughput and system utilization. Such systems tend to be complex, and there is a greater need to be aware of issues such as deadlock, starvation between processes, and fault handling.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r>
              <a:rPr lang="en-US" altLang="zh-CN" sz="1000">
                <a:latin typeface="ZapfHumnst BT" pitchFamily="34" charset="0"/>
              </a:rPr>
              <a:t>The above are the topics you will discuss within the </a:t>
            </a:r>
            <a:r>
              <a:rPr lang="en-US" altLang="zh-CN" sz="1000" b="1">
                <a:latin typeface="ZapfHumnst BT" pitchFamily="34" charset="0"/>
              </a:rPr>
              <a:t>Describe Distribution</a:t>
            </a:r>
            <a:r>
              <a:rPr lang="en-US" altLang="zh-CN" sz="1000">
                <a:latin typeface="ZapfHumnst BT" pitchFamily="34" charset="0"/>
              </a:rPr>
              <a:t> module. Unlike the Designer activity modules, this module does not discuss each step of the activity, since the objective is to understand the important distribution concepts, not to learn </a:t>
            </a:r>
            <a:r>
              <a:rPr lang="en-US" altLang="zh-CN" sz="1000" i="1">
                <a:latin typeface="ZapfHumnst BT" pitchFamily="34" charset="0"/>
              </a:rPr>
              <a:t>how</a:t>
            </a:r>
            <a:r>
              <a:rPr lang="en-US" altLang="zh-CN" sz="1000">
                <a:latin typeface="ZapfHumnst BT" pitchFamily="34" charset="0"/>
              </a:rPr>
              <a:t> to design the distributed aspects of the architecture.</a:t>
            </a:r>
          </a:p>
          <a:p>
            <a:endParaRPr lang="en-US" altLang="zh-CN" sz="1000">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67619"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pPr fontAlgn="t"/>
            <a:r>
              <a:rPr lang="en-US" altLang="zh-CN" sz="1000">
                <a:latin typeface="ZapfHumnst BT" pitchFamily="34" charset="0"/>
              </a:rPr>
              <a:t>The topology of the network and the capabilities and characteristics of the processors and devices on the network determine the nature and degree of distribution possible in the system.</a:t>
            </a:r>
          </a:p>
          <a:p>
            <a:pPr fontAlgn="t"/>
            <a:r>
              <a:rPr lang="en-US" altLang="zh-CN" sz="1000">
                <a:latin typeface="ZapfHumnst BT" pitchFamily="34" charset="0"/>
              </a:rPr>
              <a:t>The following information needs to be captured: </a:t>
            </a:r>
          </a:p>
          <a:p>
            <a:pPr marL="228600" lvl="1" indent="-114300" fontAlgn="t">
              <a:buFontTx/>
              <a:buChar char="•"/>
            </a:pPr>
            <a:r>
              <a:rPr lang="en-US" altLang="zh-CN" sz="1000">
                <a:latin typeface="ZapfHumnst BT" pitchFamily="34" charset="0"/>
              </a:rPr>
              <a:t>The physical layout of the network, including locations. </a:t>
            </a:r>
          </a:p>
          <a:p>
            <a:pPr marL="228600" lvl="1" indent="-114300" fontAlgn="t">
              <a:buFontTx/>
              <a:buChar char="•"/>
            </a:pPr>
            <a:r>
              <a:rPr lang="en-US" altLang="zh-CN" sz="1000">
                <a:latin typeface="ZapfHumnst BT" pitchFamily="34" charset="0"/>
              </a:rPr>
              <a:t>The nodes on the network, their configurations and capabilities. The configuration includes both the hardware and the software installed on the nodes, the number of processors, the amount of disk space, the amount of memory, the amount of swap, and so forth. Hardware installed on the node can be represented using “devices.” </a:t>
            </a:r>
          </a:p>
          <a:p>
            <a:pPr marL="228600" lvl="1" indent="-114300" fontAlgn="t">
              <a:buFontTx/>
              <a:buChar char="•"/>
            </a:pPr>
            <a:r>
              <a:rPr lang="en-US" altLang="zh-CN" sz="1000">
                <a:latin typeface="ZapfHumnst BT" pitchFamily="34" charset="0"/>
              </a:rPr>
              <a:t>The bandwidth of each segment on the network. </a:t>
            </a:r>
          </a:p>
          <a:p>
            <a:pPr marL="228600" lvl="1" indent="-114300" fontAlgn="t">
              <a:buFontTx/>
              <a:buChar char="•"/>
            </a:pPr>
            <a:r>
              <a:rPr lang="en-US" altLang="zh-CN" sz="1000">
                <a:latin typeface="ZapfHumnst BT" pitchFamily="34" charset="0"/>
              </a:rPr>
              <a:t>The existence of any redundant pathways on the network. (This will aid in providing fault tolerance capabilities.) </a:t>
            </a:r>
          </a:p>
          <a:p>
            <a:pPr marL="228600" lvl="1" indent="-114300" fontAlgn="t">
              <a:buFontTx/>
              <a:buChar char="•"/>
            </a:pPr>
            <a:r>
              <a:rPr lang="en-US" altLang="zh-CN" sz="1000">
                <a:latin typeface="ZapfHumnst BT" pitchFamily="34" charset="0"/>
              </a:rPr>
              <a:t>The primary purpose of the node. This includes: </a:t>
            </a:r>
          </a:p>
          <a:p>
            <a:pPr marL="457200" lvl="2" indent="-114300" fontAlgn="t">
              <a:buFontTx/>
              <a:buChar char="•"/>
            </a:pPr>
            <a:r>
              <a:rPr lang="en-US" altLang="zh-CN" sz="1000">
                <a:latin typeface="ZapfHumnst BT" pitchFamily="34" charset="0"/>
              </a:rPr>
              <a:t>Workstation nodes used by end users </a:t>
            </a:r>
          </a:p>
          <a:p>
            <a:pPr marL="457200" lvl="2" indent="-114300" fontAlgn="t">
              <a:buFontTx/>
              <a:buChar char="•"/>
            </a:pPr>
            <a:r>
              <a:rPr lang="en-US" altLang="zh-CN" sz="1000">
                <a:latin typeface="ZapfHumnst BT" pitchFamily="34" charset="0"/>
              </a:rPr>
              <a:t>Server nodes on which "headless" processing occurs </a:t>
            </a:r>
          </a:p>
          <a:p>
            <a:pPr marL="457200" lvl="2" indent="-114300" fontAlgn="t">
              <a:buFontTx/>
              <a:buChar char="•"/>
            </a:pPr>
            <a:r>
              <a:rPr lang="en-US" altLang="zh-CN" sz="1000">
                <a:latin typeface="ZapfHumnst BT" pitchFamily="34" charset="0"/>
              </a:rPr>
              <a:t>Special configurations used for development and test. </a:t>
            </a:r>
          </a:p>
          <a:p>
            <a:pPr marL="457200" lvl="2" indent="-114300" fontAlgn="t">
              <a:buFontTx/>
              <a:buChar char="•"/>
            </a:pPr>
            <a:r>
              <a:rPr lang="en-US" altLang="zh-CN" sz="1000">
                <a:latin typeface="ZapfHumnst BT" pitchFamily="34" charset="0"/>
              </a:rPr>
              <a:t>Other specialized processors </a:t>
            </a:r>
          </a:p>
          <a:p>
            <a:pPr marL="228600" lvl="1" indent="-114300" fontAlgn="t">
              <a:buFontTx/>
              <a:buChar char="•"/>
            </a:pPr>
            <a:r>
              <a:rPr lang="en-US" altLang="zh-CN" sz="1000">
                <a:latin typeface="ZapfHumnst BT" pitchFamily="34" charset="0"/>
              </a:rPr>
              <a:t>IP design and facilities (for example, DNS and VPN), if IP network exists. </a:t>
            </a:r>
          </a:p>
          <a:p>
            <a:pPr marL="228600" lvl="1" indent="-114300" fontAlgn="t">
              <a:buFontTx/>
              <a:buChar char="•"/>
            </a:pPr>
            <a:r>
              <a:rPr lang="en-US" altLang="zh-CN" sz="1000">
                <a:latin typeface="ZapfHumnst BT" pitchFamily="34" charset="0"/>
              </a:rPr>
              <a:t>The role of the Internet in the solution.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31107" name="Rectangle 3"/>
          <p:cNvSpPr>
            <a:spLocks noGrp="1" noChangeArrowheads="1"/>
          </p:cNvSpPr>
          <p:nvPr>
            <p:ph type="body" idx="1"/>
          </p:nvPr>
        </p:nvSpPr>
        <p:spPr bwMode="auto">
          <a:xfrm>
            <a:off x="2552700" y="4114800"/>
            <a:ext cx="4076700" cy="4038600"/>
          </a:xfrm>
          <a:prstGeom prst="rect">
            <a:avLst/>
          </a:prstGeom>
          <a:noFill/>
          <a:ln>
            <a:miter lim="800000"/>
            <a:headEnd/>
            <a:tailEnd/>
          </a:ln>
        </p:spPr>
        <p:txBody>
          <a:bodyPr/>
          <a:lstStyle/>
          <a:p>
            <a:r>
              <a:rPr lang="en-US" altLang="zh-CN" sz="1000">
                <a:latin typeface="ZapfHumnst BT" pitchFamily="34" charset="0"/>
              </a:rPr>
              <a:t>The essential elements of a deployment diagram are nodes and their connectors. A </a:t>
            </a:r>
            <a:r>
              <a:rPr lang="en-US" altLang="zh-CN" sz="1000" i="1">
                <a:latin typeface="ZapfHumnst BT" pitchFamily="34" charset="0"/>
              </a:rPr>
              <a:t>node</a:t>
            </a:r>
            <a:r>
              <a:rPr lang="en-US" altLang="zh-CN" sz="1000">
                <a:latin typeface="ZapfHumnst BT" pitchFamily="34" charset="0"/>
              </a:rPr>
              <a:t> is a run-time physical object that represents a computational resource, generally having at least memory and often processing capability as well.</a:t>
            </a:r>
          </a:p>
          <a:p>
            <a:r>
              <a:rPr lang="en-US" altLang="zh-CN" sz="1000" i="1">
                <a:latin typeface="ZapfHumnst BT" pitchFamily="34" charset="0"/>
              </a:rPr>
              <a:t>Execution Environment</a:t>
            </a:r>
            <a:r>
              <a:rPr lang="en-US" altLang="zh-CN" sz="1000">
                <a:latin typeface="ZapfHumnst BT" pitchFamily="34" charset="0"/>
              </a:rPr>
              <a:t> and </a:t>
            </a:r>
            <a:r>
              <a:rPr lang="en-US" altLang="zh-CN" sz="1000" i="1">
                <a:latin typeface="ZapfHumnst BT" pitchFamily="34" charset="0"/>
              </a:rPr>
              <a:t>device</a:t>
            </a:r>
            <a:r>
              <a:rPr lang="en-US" altLang="zh-CN" sz="1000">
                <a:latin typeface="ZapfHumnst BT" pitchFamily="34" charset="0"/>
              </a:rPr>
              <a:t> are types of </a:t>
            </a:r>
            <a:r>
              <a:rPr lang="en-US" altLang="zh-CN" sz="1000" i="1">
                <a:latin typeface="ZapfHumnst BT" pitchFamily="34" charset="0"/>
              </a:rPr>
              <a:t>node</a:t>
            </a:r>
            <a:r>
              <a:rPr lang="en-US" altLang="zh-CN" sz="1000">
                <a:latin typeface="ZapfHumnst BT" pitchFamily="34" charset="0"/>
              </a:rPr>
              <a:t> but the UML 2 distinction between them is rather vague. </a:t>
            </a:r>
          </a:p>
          <a:p>
            <a:pPr>
              <a:buFontTx/>
              <a:buChar char="•"/>
            </a:pPr>
            <a:r>
              <a:rPr lang="en-US" altLang="zh-CN" sz="1000" b="1" i="1">
                <a:latin typeface="ZapfHumnst BT" pitchFamily="34" charset="0"/>
              </a:rPr>
              <a:t>Devices</a:t>
            </a:r>
            <a:r>
              <a:rPr lang="en-US" altLang="zh-CN" sz="1000">
                <a:latin typeface="ZapfHumnst BT" pitchFamily="34" charset="0"/>
              </a:rPr>
              <a:t> may have artifacts deployed for execution software that controls the functionality of the device itself (physical computational resource with processing capability). Typical examples include &lt;&lt;print server&gt;&gt;, &lt;&lt;application server&gt;&gt;, &lt;&lt;client workstation&gt;&gt;, &lt;&lt;mobile device&gt;&gt;, &lt;&lt;embedded device&gt;&gt;, &lt;&lt;processor&gt;&gt;, etc.  Devices may be complex and contain other devices. </a:t>
            </a:r>
          </a:p>
          <a:p>
            <a:pPr>
              <a:buFontTx/>
              <a:buChar char="•"/>
            </a:pPr>
            <a:r>
              <a:rPr lang="en-US" altLang="zh-CN" sz="1000" b="1" i="1">
                <a:latin typeface="ZapfHumnst BT" pitchFamily="34" charset="0"/>
              </a:rPr>
              <a:t>Execution Environments</a:t>
            </a:r>
            <a:r>
              <a:rPr lang="en-US" altLang="zh-CN" sz="1000">
                <a:latin typeface="ZapfHumnst BT" pitchFamily="34" charset="0"/>
              </a:rPr>
              <a:t> represent particular execution platforms, such as an operating system (&lt;&lt;Win2K&gt;&gt;, &lt;&lt;VxWorks&gt;&gt;, etc.), a workstation engine (&lt;&lt;workstation engine&gt;&gt;), a database management system &lt;&lt;DB2&gt;&gt;),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
        <p:nvSpPr>
          <p:cNvPr id="433155" name="Rectangle 3"/>
          <p:cNvSpPr>
            <a:spLocks noGrp="1" noChangeArrowheads="1"/>
          </p:cNvSpPr>
          <p:nvPr>
            <p:ph type="body" idx="1"/>
          </p:nvPr>
        </p:nvSpPr>
        <p:spPr bwMode="auto">
          <a:xfrm>
            <a:off x="2552700" y="4114800"/>
            <a:ext cx="4076700" cy="4038600"/>
          </a:xfrm>
          <a:prstGeom prst="rect">
            <a:avLst/>
          </a:prstGeom>
          <a:noFill/>
          <a:ln>
            <a:miter lim="800000"/>
            <a:headEnd/>
            <a:tailEnd/>
          </a:ln>
        </p:spPr>
        <p:txBody>
          <a:bodyPr/>
          <a:lstStyle/>
          <a:p>
            <a:r>
              <a:rPr lang="en-US" altLang="zh-CN" sz="1000" i="1">
                <a:latin typeface="ZapfHumnst BT" pitchFamily="34" charset="0"/>
              </a:rPr>
              <a:t>Connectors</a:t>
            </a:r>
            <a:r>
              <a:rPr lang="en-US" altLang="zh-CN" sz="1000">
                <a:latin typeface="ZapfHumnst BT" pitchFamily="34" charset="0"/>
              </a:rPr>
              <a:t> can be drawn between nodes. These connectors represent communication mechanisms and can be described by physical mediums (for example, Ethernet, fiber optic cable) or software protocol (for example, TCP/IP, RS-232). A stereotype may be used to specify the type of connector.</a:t>
            </a:r>
          </a:p>
          <a:p>
            <a:endParaRPr lang="en-US" altLang="zh-CN" sz="100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35204"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Deployment diagrams allow you to capture the topology of the system nodes, including the assignment of run-time elements to nodes. This allows you to visually see potential bottlenecks.</a:t>
            </a:r>
          </a:p>
          <a:p>
            <a:r>
              <a:rPr lang="en-US" altLang="zh-CN" sz="1000">
                <a:latin typeface="ZapfHumnst BT" pitchFamily="34" charset="0"/>
              </a:rPr>
              <a:t>A Deployment diagram contains nodes connected by associations. The associations indicate a communication path between the nodes. </a:t>
            </a:r>
          </a:p>
          <a:p>
            <a:r>
              <a:rPr lang="en-US" altLang="zh-CN" sz="1000">
                <a:latin typeface="ZapfHumnst BT" pitchFamily="34" charset="0"/>
              </a:rPr>
              <a:t>The above diagram illustrates the Deployment View for the Course Registration System.  </a:t>
            </a:r>
          </a:p>
          <a:p>
            <a:r>
              <a:rPr lang="en-US" altLang="zh-CN" sz="1000">
                <a:latin typeface="ZapfHumnst BT" pitchFamily="34" charset="0"/>
              </a:rPr>
              <a:t>There are PC clients on the campus network.</a:t>
            </a:r>
          </a:p>
          <a:p>
            <a:r>
              <a:rPr lang="en-US" altLang="zh-CN" sz="1000">
                <a:latin typeface="ZapfHumnst BT" pitchFamily="34" charset="0"/>
              </a:rPr>
              <a:t>The main business processing hardware is the Registration Server.  It talks to the two machines that host the legacy systems. All nodes are on the campus network.</a:t>
            </a:r>
          </a:p>
          <a:p>
            <a:endParaRPr lang="en-US" altLang="zh-CN" sz="100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a:p>
            <a:endParaRPr lang="zh-CN" altLang="en-US" sz="1000">
              <a:latin typeface="Arial" charset="0"/>
            </a:endParaRPr>
          </a:p>
        </p:txBody>
      </p:sp>
      <p:sp>
        <p:nvSpPr>
          <p:cNvPr id="43929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39300"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Processes must be assigned to a hardware device for execution in order to distribute the workload of the system.</a:t>
            </a:r>
          </a:p>
          <a:p>
            <a:r>
              <a:rPr lang="en-US" altLang="zh-CN" sz="1000">
                <a:latin typeface="ZapfHumnst BT" pitchFamily="34" charset="0"/>
              </a:rPr>
              <a:t>If the chosen architecture implies or requires a specific distribution pattern, this should be realized. Distribution patterns were discussed earlier in this module.</a:t>
            </a:r>
          </a:p>
          <a:p>
            <a:r>
              <a:rPr lang="en-US" altLang="zh-CN" sz="1000">
                <a:latin typeface="ZapfHumnst BT" pitchFamily="34" charset="0"/>
              </a:rPr>
              <a:t>Those processes with fast response time requirements should be assigned to the fastest processors.</a:t>
            </a:r>
          </a:p>
          <a:p>
            <a:r>
              <a:rPr lang="en-US" altLang="zh-CN" sz="1000">
                <a:latin typeface="ZapfHumnst BT" pitchFamily="34" charset="0"/>
              </a:rPr>
              <a:t>Processes should be allocated to nodes so as to minimize the amount of cross-network traffic. Network traffic, in most cases, is quite expensive. It is an order of magnitude or two slower than inter-process communication. Processes that interact to a great degree should be co-located on the same node. Processes that interact less frequently can reside on different nodes. The crucial decision, and one that sometimes requires iteration, is where to draw the line.  </a:t>
            </a:r>
          </a:p>
          <a:p>
            <a:r>
              <a:rPr lang="en-US" altLang="zh-CN" sz="1000">
                <a:latin typeface="ZapfHumnst BT" pitchFamily="34" charset="0"/>
              </a:rPr>
              <a:t>Additional considerations: </a:t>
            </a:r>
          </a:p>
          <a:p>
            <a:pPr marL="228600" lvl="1" indent="-114300">
              <a:buFontTx/>
              <a:buChar char="•"/>
            </a:pPr>
            <a:r>
              <a:rPr lang="en-US" altLang="zh-CN" sz="1000">
                <a:latin typeface="ZapfHumnst BT" pitchFamily="34" charset="0"/>
              </a:rPr>
              <a:t>Node capacity (in terms of memory and processing power)</a:t>
            </a:r>
          </a:p>
          <a:p>
            <a:pPr marL="228600" lvl="1" indent="-114300">
              <a:buFontTx/>
              <a:buChar char="•"/>
            </a:pPr>
            <a:r>
              <a:rPr lang="en-US" altLang="zh-CN" sz="1000">
                <a:latin typeface="ZapfHumnst BT" pitchFamily="34" charset="0"/>
              </a:rPr>
              <a:t>Communication medium bandwidth (bus, LANs, WANs)</a:t>
            </a:r>
          </a:p>
          <a:p>
            <a:pPr marL="228600" lvl="1" indent="-114300">
              <a:buFontTx/>
              <a:buChar char="•"/>
            </a:pPr>
            <a:r>
              <a:rPr lang="en-US" altLang="zh-CN" sz="1000">
                <a:latin typeface="ZapfHumnst BT" pitchFamily="34" charset="0"/>
              </a:rPr>
              <a:t>Availability of hardware and communication links</a:t>
            </a:r>
          </a:p>
          <a:p>
            <a:pPr marL="228600" lvl="1" indent="-114300">
              <a:buFontTx/>
              <a:buChar char="•"/>
            </a:pPr>
            <a:r>
              <a:rPr lang="en-US" altLang="zh-CN" sz="1000">
                <a:latin typeface="ZapfHumnst BT" pitchFamily="34" charset="0"/>
              </a:rPr>
              <a:t>Rerouting requirements for redundancy and fault-tolerance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i="0"/>
              <a:t>Mastering OOAD w/ UML 2.0 – Instructor Notes</a:t>
            </a:r>
          </a:p>
          <a:p>
            <a:endParaRPr lang="en-US" altLang="zh-CN" sz="1000">
              <a:latin typeface="Arial" charset="0"/>
            </a:endParaRPr>
          </a:p>
          <a:p>
            <a:endParaRPr lang="zh-CN" altLang="en-US" sz="1000">
              <a:latin typeface="Arial" charset="0"/>
            </a:endParaRPr>
          </a:p>
        </p:txBody>
      </p:sp>
      <p:sp>
        <p:nvSpPr>
          <p:cNvPr id="44134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41348"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Deployment diagrams allow you to capture the topology of the system nodes, including the assignment of run-time elements to them. This allows you to visually see potential bottlenecks.</a:t>
            </a:r>
          </a:p>
          <a:p>
            <a:r>
              <a:rPr lang="en-US" altLang="zh-CN" sz="1000">
                <a:latin typeface="ZapfHumnst BT" pitchFamily="34" charset="0"/>
              </a:rPr>
              <a:t>As discussed earlier, a Deployment diagram contains nodes connected by associations. The associations indicate a communication path between the nodes. </a:t>
            </a:r>
          </a:p>
          <a:p>
            <a:r>
              <a:rPr lang="en-US" altLang="zh-CN" sz="1000">
                <a:latin typeface="ZapfHumnst BT" pitchFamily="34" charset="0"/>
              </a:rPr>
              <a:t>Nodes may contain artifacts which indicates that the artifact lives on or runs on the node. Those entities that have been “compiled away” are not shown. An example of a run-time object is a process.</a:t>
            </a:r>
          </a:p>
          <a:p>
            <a:r>
              <a:rPr lang="en-US" altLang="zh-CN" sz="1000">
                <a:latin typeface="ZapfHumnst BT" pitchFamily="34" charset="0"/>
              </a:rPr>
              <a:t>The above diagram once again illustrates the Deployment View for the Course Registration System. It has been  updated to include the processes which execute on the nodes. These processes are the ones that were defined in the Describe the Run-time Architecture module.</a:t>
            </a:r>
          </a:p>
          <a:p>
            <a:r>
              <a:rPr lang="en-US" altLang="zh-CN" sz="1000">
                <a:latin typeface="ZapfHumnst BT" pitchFamily="34" charset="0"/>
              </a:rPr>
              <a:t>Note: No threads are shown in the above diagram, because threads always run in the context of a process.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234950" y="762000"/>
            <a:ext cx="1173163" cy="274638"/>
          </a:xfrm>
          <a:prstGeom prst="rect">
            <a:avLst/>
          </a:prstGeom>
          <a:noFill/>
          <a:ln w="12700">
            <a:noFill/>
            <a:miter lim="800000"/>
            <a:headEnd type="none" w="sm" len="sm"/>
            <a:tailEnd type="none" w="lg" len="lg"/>
          </a:ln>
          <a:effectLst/>
        </p:spPr>
        <p:txBody>
          <a:bodyPr>
            <a:spAutoFit/>
          </a:bodyPr>
          <a:lstStyle/>
          <a:p>
            <a:pPr>
              <a:spcBef>
                <a:spcPct val="50000"/>
              </a:spcBef>
            </a:pPr>
            <a:endParaRPr lang="zh-CN" altLang="en-US" sz="1200"/>
          </a:p>
        </p:txBody>
      </p:sp>
      <p:sp>
        <p:nvSpPr>
          <p:cNvPr id="381956" name="Rectangle 4"/>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1957" name="Rectangle 5"/>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As mentioned in Identify Design Mechanisms, Remote Method Invocation (RMI) was chosen as the implementation mechanism for distribution.</a:t>
            </a:r>
          </a:p>
          <a:p>
            <a:r>
              <a:rPr lang="en-US" altLang="zh-CN" sz="1000">
                <a:latin typeface="ZapfHumnst BT" pitchFamily="34" charset="0"/>
              </a:rPr>
              <a:t>Lightweight RMI was chosen as a low-cost alternative to a full CORBA distribution. The use of CORBA would be reconsidered if you needed to connect to non-Java systems or in cases where you required features of CORBA that were not found in RMI.</a:t>
            </a:r>
          </a:p>
          <a:p>
            <a:r>
              <a:rPr lang="en-US" altLang="zh-CN" sz="1000">
                <a:latin typeface="ZapfHumnst BT" pitchFamily="34" charset="0"/>
              </a:rPr>
              <a:t>The details of the RMI mechanisms are provided in the Additional Information Appendix, RMI Mechanism section.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45092"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The </a:t>
            </a:r>
            <a:r>
              <a:rPr lang="en-US" altLang="zh-CN" sz="1000" b="1">
                <a:latin typeface="ZapfHumnst BT" pitchFamily="34" charset="0"/>
              </a:rPr>
              <a:t>Describe Distribution</a:t>
            </a:r>
            <a:r>
              <a:rPr lang="en-US" altLang="zh-CN" sz="1000">
                <a:latin typeface="ZapfHumnst BT" pitchFamily="34" charset="0"/>
              </a:rPr>
              <a:t> activity is performed by the Architect.</a:t>
            </a:r>
            <a:r>
              <a:rPr lang="en-US" altLang="zh-CN" sz="1000" b="1">
                <a:latin typeface="ZapfHumnst BT" pitchFamily="34" charset="0"/>
              </a:rPr>
              <a:t> </a:t>
            </a:r>
          </a:p>
          <a:p>
            <a:r>
              <a:rPr lang="en-US" altLang="zh-CN" sz="1000" b="1">
                <a:latin typeface="ZapfHumnst BT" pitchFamily="34" charset="0"/>
              </a:rPr>
              <a:t>Purpose</a:t>
            </a:r>
            <a:r>
              <a:rPr lang="en-US" altLang="zh-CN" sz="1000">
                <a:latin typeface="ZapfHumnst BT" pitchFamily="34" charset="0"/>
              </a:rPr>
              <a:t> </a:t>
            </a:r>
          </a:p>
          <a:p>
            <a:r>
              <a:rPr lang="en-US" altLang="zh-CN" sz="1000">
                <a:latin typeface="ZapfHumnst BT" pitchFamily="34" charset="0"/>
              </a:rPr>
              <a:t>The purpose of the </a:t>
            </a:r>
            <a:r>
              <a:rPr lang="en-US" altLang="zh-CN" sz="1000" b="1">
                <a:latin typeface="ZapfHumnst BT" pitchFamily="34" charset="0"/>
              </a:rPr>
              <a:t>Describe Distribution</a:t>
            </a:r>
            <a:r>
              <a:rPr lang="en-US" altLang="zh-CN" sz="1000">
                <a:latin typeface="ZapfHumnst BT" pitchFamily="34" charset="0"/>
              </a:rPr>
              <a:t> activity is to describe how the functionality of the system is distributed across physical nodes. This is required only for distributed systems.</a:t>
            </a:r>
          </a:p>
          <a:p>
            <a:r>
              <a:rPr lang="en-US" altLang="zh-CN" sz="1000" b="1">
                <a:latin typeface="ZapfHumnst BT" pitchFamily="34" charset="0"/>
              </a:rPr>
              <a:t>Input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Software Architecture Document</a:t>
            </a:r>
          </a:p>
          <a:p>
            <a:pPr marL="228600" lvl="1" indent="-114300">
              <a:buFontTx/>
              <a:buChar char="•"/>
            </a:pPr>
            <a:r>
              <a:rPr lang="en-US" altLang="zh-CN" sz="1000">
                <a:latin typeface="ZapfHumnst BT" pitchFamily="34" charset="0"/>
              </a:rPr>
              <a:t>Deployment Model</a:t>
            </a:r>
          </a:p>
          <a:p>
            <a:pPr marL="228600" lvl="1" indent="-114300">
              <a:buFontTx/>
              <a:buChar char="•"/>
            </a:pPr>
            <a:r>
              <a:rPr lang="en-US" altLang="zh-CN" sz="1000">
                <a:latin typeface="ZapfHumnst BT" pitchFamily="34" charset="0"/>
              </a:rPr>
              <a:t>Implementation Model</a:t>
            </a:r>
          </a:p>
          <a:p>
            <a:pPr marL="228600" lvl="1" indent="-114300">
              <a:buFontTx/>
              <a:buChar char="•"/>
            </a:pPr>
            <a:r>
              <a:rPr lang="en-US" altLang="zh-CN" sz="1000">
                <a:latin typeface="ZapfHumnst BT" pitchFamily="34" charset="0"/>
              </a:rPr>
              <a:t>Design Model</a:t>
            </a:r>
          </a:p>
          <a:p>
            <a:pPr marL="228600" lvl="1" indent="-114300">
              <a:buFontTx/>
              <a:buChar char="•"/>
            </a:pPr>
            <a:r>
              <a:rPr lang="en-US" altLang="zh-CN" sz="1000">
                <a:latin typeface="ZapfHumnst BT" pitchFamily="34" charset="0"/>
              </a:rPr>
              <a:t>Supplementary Specifications</a:t>
            </a:r>
          </a:p>
          <a:p>
            <a:r>
              <a:rPr lang="en-US" altLang="zh-CN" sz="1000" b="1">
                <a:latin typeface="ZapfHumnst BT" pitchFamily="34" charset="0"/>
              </a:rPr>
              <a:t>Resulting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Software Architecture Document</a:t>
            </a:r>
          </a:p>
          <a:p>
            <a:pPr marL="228600" lvl="1" indent="-114300">
              <a:buFontTx/>
              <a:buChar char="•"/>
            </a:pPr>
            <a:r>
              <a:rPr lang="en-US" altLang="zh-CN" sz="1000">
                <a:latin typeface="ZapfHumnst BT" pitchFamily="34" charset="0"/>
              </a:rPr>
              <a:t>Deployment Model</a:t>
            </a:r>
          </a:p>
          <a:p>
            <a:r>
              <a:rPr lang="en-US" altLang="zh-CN" sz="1000">
                <a:latin typeface="ZapfHumnst BT" pitchFamily="34" charset="0"/>
              </a:rPr>
              <a:t>Note: The Implementation Model is a collection of components and the implementation subsystems that contain them. Components include both deliverable components, such as executables, and components from which the deliverables are produced, such as source code files. The Implementation Model is developed in the Implementation discipline which is out of the scope of this Analysis and Design course.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bwMode="auto">
          <a:xfrm>
            <a:off x="2571750" y="836613"/>
            <a:ext cx="4057650" cy="3043237"/>
          </a:xfrm>
          <a:prstGeom prst="rect">
            <a:avLst/>
          </a:prstGeom>
          <a:solidFill>
            <a:srgbClr val="FFFFFF"/>
          </a:solidFill>
          <a:ln>
            <a:solidFill>
              <a:srgbClr val="000000"/>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6052"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Remote Method Invocation (RMI) is a Java-specific mechanism that allows client objects to invoke operations on server objects as if they were local. The only catch is that, with basic RMI, you must know where the server object resides. </a:t>
            </a:r>
          </a:p>
          <a:p>
            <a:r>
              <a:rPr lang="en-US" altLang="zh-CN" sz="1000">
                <a:latin typeface="ZapfHumnst BT" pitchFamily="34" charset="0"/>
              </a:rPr>
              <a:t>The mechanisms of invoking an operation on a remote object are implemented using “proxies” on the client and server, as well as a service that resides on both that handles the communication.</a:t>
            </a:r>
          </a:p>
          <a:p>
            <a:r>
              <a:rPr lang="en-US" altLang="zh-CN" sz="1000">
                <a:latin typeface="ZapfHumnst BT" pitchFamily="34" charset="0"/>
              </a:rPr>
              <a:t>The client establishes the link with the remote object via the Naming utility that is delivered with RMI. There is a single instance of the Naming class on every node. The Naming instances communicate with one another to locate remote objects. Once the connection is established (via lookup()), it may be reused any time the client needs to access the remote object.</a:t>
            </a:r>
          </a:p>
          <a:p>
            <a:r>
              <a:rPr lang="en-US" altLang="zh-CN" sz="1000">
                <a:latin typeface="ZapfHumnst BT" pitchFamily="34" charset="0"/>
              </a:rPr>
              <a:t>The above diagram describes what happens “under the hood,” but in reality, you do not need to model the RemoteStub and RemoteSkeleton since these are automatically generated by tools from Sun. To get them, you run the compiled distributed class through the rmic compiler to generate the stubs and skeletons. You then must add the code to look up the object on the server. The lookup returns a reference to the auto-generated RemoteStub.</a:t>
            </a:r>
          </a:p>
          <a:p>
            <a:r>
              <a:rPr lang="en-US" altLang="zh-CN" sz="1000">
                <a:latin typeface="ZapfHumnst BT" pitchFamily="34" charset="0"/>
              </a:rPr>
              <a:t>For example, say we had a class, ClassA, that is distributed through RMI. Once ClassA is created, it is run through the rmic compiler, which generates the stub and skeleton. When you do the lookup, the Naming object returns a reference to a ClassA, but it is really a ClassA stub. Thus, no client adjusting needs to happen. Once a class is run through rmic, you can access it as if it were a local class, the client does not know the difference.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88100"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The above diagram describes the pattern that will be used to implement the distribution mechanism. It provides a static view of the classes needed to incorporate the RMI distribution mechanism.</a:t>
            </a:r>
          </a:p>
          <a:p>
            <a:r>
              <a:rPr lang="en-US" altLang="zh-CN" sz="1000">
                <a:latin typeface="ZapfHumnst BT" pitchFamily="34" charset="0"/>
              </a:rPr>
              <a:t>As discussed in the Identify Design Mechanisms module, the &lt;&lt;role&gt;&gt; stereotype can be used to denote those elements that need to be supplied </a:t>
            </a:r>
            <a:r>
              <a:rPr lang="en-AU" sz="1000">
                <a:latin typeface="ZapfHumnst BT" pitchFamily="34" charset="0"/>
              </a:rPr>
              <a:t>by the designer incorporating the mechanism. The roles for the RMI distribution mechanism are shown above.</a:t>
            </a:r>
          </a:p>
          <a:p>
            <a:r>
              <a:rPr lang="en-AU" sz="1000">
                <a:latin typeface="ZapfHumnst BT" pitchFamily="34" charset="0"/>
              </a:rPr>
              <a:t>Note: In the above example the ISampleDistributedClassInterface class has a stereotype of &lt;&lt;interface&gt;&gt;, rather than role. This is because it must be an interface, and a class can only have one stereotype.</a:t>
            </a:r>
            <a:endParaRPr lang="en-US" altLang="zh-CN" sz="1000">
              <a:latin typeface="ZapfHumnst BT" pitchFamily="34" charset="0"/>
            </a:endParaRPr>
          </a:p>
          <a:p>
            <a:r>
              <a:rPr lang="en-US" altLang="zh-CN" sz="1000">
                <a:latin typeface="ZapfHumnst BT" pitchFamily="34" charset="0"/>
              </a:rPr>
              <a:t>To "distribute" a class in Java, you must define an interface that inherits from Remote. For all classes that realize the Remote interface, a remote stub and a remote “skeleton” are created. These classes handle the communication that must occur to support distribution (see the previous slide).  </a:t>
            </a:r>
          </a:p>
          <a:p>
            <a:r>
              <a:rPr lang="en-US" altLang="zh-CN" sz="1000">
                <a:latin typeface="ZapfHumnst BT" pitchFamily="34" charset="0"/>
              </a:rPr>
              <a:t>The distributed class needs to realize the defined Remote interface and also inherit from (extend) the UnicastRemoteObject.</a:t>
            </a:r>
          </a:p>
          <a:p>
            <a:r>
              <a:rPr lang="en-US" altLang="zh-CN" sz="1000">
                <a:latin typeface="ZapfHumnst BT" pitchFamily="34" charset="0"/>
              </a:rPr>
              <a:t>Any Java class that you want to pass as an argument to an operation on a remote interface must realize the Serializable interface. Java RMI uses that interface to marshal instances of the class back and forth across a distributed environment. The same holds true for returned values.</a:t>
            </a:r>
          </a:p>
          <a:p>
            <a:r>
              <a:rPr lang="en-US" altLang="zh-CN" sz="1000">
                <a:latin typeface="ZapfHumnst BT" pitchFamily="34" charset="0"/>
              </a:rPr>
              <a:t>Clients of distributed classes will need to look up the location of the remote object using the provided Naming service.</a:t>
            </a:r>
          </a:p>
          <a:p>
            <a:r>
              <a:rPr lang="en-US" altLang="zh-CN" sz="1000">
                <a:latin typeface="ZapfHumnst BT" pitchFamily="34" charset="0"/>
              </a:rPr>
              <a:t>Note: Both Remote and Serializable have no operations. The interfaces themselves only "declare" an object as either a Remote or Serializable, but there are no operations to implement.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0148"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The next few slides contain a summary of the steps that can be used to implement the RMI distribution mechanism described in this module. The italicized text on the slide describes the architectural decisions made with regards to RMI  for our Course Registration example.</a:t>
            </a:r>
          </a:p>
          <a:p>
            <a:pPr marL="228600" lvl="1" indent="-114300">
              <a:buFontTx/>
              <a:buChar char="•"/>
            </a:pPr>
            <a:r>
              <a:rPr lang="en-US" altLang="zh-CN" sz="1000">
                <a:latin typeface="ZapfHumnst BT" pitchFamily="34" charset="0"/>
              </a:rPr>
              <a:t>The RMI support classes can be found in the java.rmi (including the nested Server package) and the java.io packages. These packages reside in the Middleware layer.</a:t>
            </a:r>
          </a:p>
          <a:p>
            <a:pPr marL="228600" lvl="1" indent="-114300">
              <a:buFontTx/>
              <a:buChar char="•"/>
            </a:pPr>
            <a:r>
              <a:rPr lang="en-US" altLang="zh-CN" sz="1000">
                <a:latin typeface="ZapfHumnst BT" pitchFamily="34" charset="0"/>
              </a:rPr>
              <a:t>For any class that is to be distributed, an interface must be defined that realizes the Java Remote interface. The distributed class will need to realize that interface, as well as inherit from UnicastRemoteObject.</a:t>
            </a:r>
          </a:p>
          <a:p>
            <a:pPr marL="228600" lvl="1" indent="-114300">
              <a:buFontTx/>
              <a:buChar char="•"/>
            </a:pPr>
            <a:r>
              <a:rPr lang="en-US" altLang="zh-CN" sz="1000">
                <a:latin typeface="ZapfHumnst BT" pitchFamily="34" charset="0"/>
              </a:rPr>
              <a:t>For the Course Registration System, the control classes are distributed. (The classes to be distributed were tagged with the analysis mechanism, distribution.) The interface classes that are defined for the distributed control classes are placed in the same package as the associated distributed control classes. The control classes were allocated to the Application layer of the architecture in Identify Design Mechanisms. Thus, a dependency must be added from the Application layer to the Middleware layer so the control class interfaces can access the Remote interface, and so the distributed class can access to UnicastRemoteObject class.</a:t>
            </a:r>
          </a:p>
          <a:p>
            <a:pPr marL="228600" lvl="1" indent="-114300">
              <a:buFontTx/>
              <a:buChar char="•"/>
            </a:pPr>
            <a:r>
              <a:rPr lang="en-US" altLang="zh-CN" sz="1000">
                <a:latin typeface="ZapfHumnst BT" pitchFamily="34" charset="0"/>
              </a:rPr>
              <a:t>The definition of the distributed class interfaces, and the generalization and realization relationships described above have been deferred until detailed design (for example, Use-Case and Subsystem Design).</a:t>
            </a:r>
          </a:p>
          <a:p>
            <a:r>
              <a:rPr lang="en-US" altLang="zh-CN" sz="1000">
                <a:latin typeface="ZapfHumnst BT" pitchFamily="34" charset="0"/>
              </a:rPr>
              <a:t>The remaining steps are discussed on the subsequent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2196"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pPr marL="228600" lvl="1" indent="-114300">
              <a:buFontTx/>
              <a:buChar char="•"/>
            </a:pPr>
            <a:r>
              <a:rPr lang="en-US" altLang="zh-CN" sz="1000">
                <a:latin typeface="ZapfHumnst BT" pitchFamily="34" charset="0"/>
              </a:rPr>
              <a:t>Any class whose instances are passed between the client and the server needs to realize the Serializable interface.</a:t>
            </a:r>
          </a:p>
          <a:p>
            <a:pPr marL="228600" lvl="1" indent="-114300">
              <a:buFontTx/>
              <a:buChar char="•"/>
            </a:pPr>
            <a:r>
              <a:rPr lang="en-US" altLang="zh-CN" sz="1000">
                <a:latin typeface="ZapfHumnst BT" pitchFamily="34" charset="0"/>
              </a:rPr>
              <a:t>For the Course Registration System, most of the data passed will be of one of the core data types. The core data types were allocated to the Business Services layer of the architecture (the University Artifacts package, specifically) in Identify Design Elements. Thus, a dependency is needed from the Business Services layer to the Middleware layer so the core data classes can access the Remote interface. This relationship already exists.</a:t>
            </a:r>
          </a:p>
          <a:p>
            <a:pPr marL="228600" lvl="1" indent="-114300">
              <a:buFontTx/>
              <a:buChar char="•"/>
            </a:pPr>
            <a:r>
              <a:rPr lang="en-US" altLang="zh-CN" sz="1000">
                <a:latin typeface="ZapfHumnst BT" pitchFamily="34" charset="0"/>
              </a:rPr>
              <a:t>The definition of the realizes relationships from the classes to be passed and the Serializable interface has been deferred until detailed design (for example, Use-Case and Subsystem Design).</a:t>
            </a:r>
          </a:p>
          <a:p>
            <a:pPr marL="228600" lvl="1" indent="-114300">
              <a:buFontTx/>
              <a:buChar char="•"/>
            </a:pPr>
            <a:r>
              <a:rPr lang="en-US" altLang="zh-CN" sz="1000">
                <a:latin typeface="ZapfHumnst BT" pitchFamily="34" charset="0"/>
              </a:rPr>
              <a:t>The developer must run the compiled distributed class through the rmic compiler provided by Sun to generate the stubs and skeletons for all classes that realize the Remote interface. These classes handle the communication that must occur to support distribution (see previous slide). Once a class is run through rmic, you can access it as if it were a local class. The client does not know the difference. This is really implementation, and thus, is out of the scope of this course.</a:t>
            </a:r>
          </a:p>
          <a:p>
            <a:r>
              <a:rPr lang="en-US" altLang="zh-CN" sz="1000">
                <a:latin typeface="ZapfHumnst BT" pitchFamily="34" charset="0"/>
              </a:rPr>
              <a:t>The remaining steps are discussed on the next slide.</a:t>
            </a:r>
          </a:p>
          <a:p>
            <a:endParaRPr lang="en-US" altLang="zh-CN"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4244"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pPr marL="114300" indent="-114300">
              <a:buFontTx/>
              <a:buChar char="•"/>
            </a:pPr>
            <a:r>
              <a:rPr lang="en-US" altLang="zh-CN" sz="1000">
                <a:latin typeface="ZapfHumnst BT" pitchFamily="34" charset="0"/>
              </a:rPr>
              <a:t>Clients of distributed classes will need to look up the location of the remote object using the Naming service.The lookup returns a reference to the distributed class interface. </a:t>
            </a:r>
          </a:p>
          <a:p>
            <a:pPr marL="114300" indent="-114300">
              <a:buFontTx/>
              <a:buChar char="•"/>
            </a:pPr>
            <a:r>
              <a:rPr lang="en-US" altLang="zh-CN" sz="1000">
                <a:latin typeface="ZapfHumnst BT" pitchFamily="34" charset="0"/>
              </a:rPr>
              <a:t>In the Course Registration System, the distributed control class clients are forms, and the forms were allocated in the Application layer of the architecture in Identify Design Elements. Thus, a dependency must be added from the Application layer to the Middleware layer so the control classes can access the Naming service.</a:t>
            </a:r>
          </a:p>
          <a:p>
            <a:pPr marL="114300" indent="-114300">
              <a:buFontTx/>
              <a:buChar char="•"/>
            </a:pPr>
            <a:r>
              <a:rPr lang="en-US" altLang="zh-CN" sz="1000">
                <a:latin typeface="ZapfHumnst BT" pitchFamily="34" charset="0"/>
              </a:rPr>
              <a:t>The definition of the dependency relationship from the distributed class clients and the Naming Service has been deferred until detailed design (for example, Use-Case and Subsystem Design). </a:t>
            </a:r>
          </a:p>
          <a:p>
            <a:pPr marL="114300" indent="-114300">
              <a:buFontTx/>
              <a:buChar char="•"/>
            </a:pPr>
            <a:r>
              <a:rPr lang="en-US" altLang="zh-CN" sz="1000">
                <a:latin typeface="ZapfHumnst BT" pitchFamily="34" charset="0"/>
              </a:rPr>
              <a:t>The developer must create Interaction diagrams that model the added distribution functionality. Do not be too concerned with modeling the processing that is provided by the distribution infrastructure (for example, the Remote Stub and Skeleton).</a:t>
            </a:r>
            <a:br>
              <a:rPr lang="en-US" altLang="zh-CN" sz="1000">
                <a:latin typeface="ZapfHumnst BT" pitchFamily="34" charset="0"/>
              </a:rPr>
            </a:br>
            <a:r>
              <a:rPr lang="en-US" altLang="zh-CN" sz="1000">
                <a:latin typeface="ZapfHumnst BT" pitchFamily="34" charset="0"/>
              </a:rPr>
              <a:t>Just model the use of the Naming service and the distributed class interface. The development of any Interaction diagrams has been deferred until detailed design (for example, Use-Case and Subsystem Design).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96292"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dirty="0">
                <a:latin typeface="ZapfHumnst BT" pitchFamily="34" charset="0"/>
              </a:rPr>
              <a:t>The above diagram describes the package dependencies needed to support the RMI distribution mechanism. The sample application represents any application package that contains controllers that will need to be distributed along with their associated clients. The following package dependencies were added to support distribution.</a:t>
            </a:r>
          </a:p>
          <a:p>
            <a:r>
              <a:rPr lang="en-US" altLang="zh-CN" sz="1000" dirty="0">
                <a:latin typeface="ZapfHumnst BT" pitchFamily="34" charset="0"/>
              </a:rPr>
              <a:t>The </a:t>
            </a:r>
            <a:r>
              <a:rPr lang="en-US" altLang="zh-CN" sz="1000" dirty="0" err="1">
                <a:latin typeface="ZapfHumnst BT" pitchFamily="34" charset="0"/>
              </a:rPr>
              <a:t>java.rmi</a:t>
            </a:r>
            <a:r>
              <a:rPr lang="en-US" altLang="zh-CN" sz="1000" dirty="0">
                <a:latin typeface="ZapfHumnst BT" pitchFamily="34" charset="0"/>
              </a:rPr>
              <a:t> package containing the classes that implement the RMI distribution mechanism. </a:t>
            </a:r>
          </a:p>
          <a:p>
            <a:pPr marL="228600" lvl="1" indent="-114300">
              <a:buFontTx/>
              <a:buChar char="•"/>
            </a:pPr>
            <a:r>
              <a:rPr lang="en-US" altLang="zh-CN" sz="1000" dirty="0">
                <a:latin typeface="ZapfHumnst BT" pitchFamily="34" charset="0"/>
              </a:rPr>
              <a:t>Dependency from Application packages to </a:t>
            </a:r>
            <a:r>
              <a:rPr lang="en-US" altLang="zh-CN" sz="1000" dirty="0" err="1">
                <a:latin typeface="ZapfHumnst BT" pitchFamily="34" charset="0"/>
              </a:rPr>
              <a:t>java.rmi</a:t>
            </a:r>
            <a:r>
              <a:rPr lang="en-US" altLang="zh-CN" sz="1000" dirty="0">
                <a:latin typeface="ZapfHumnst BT" pitchFamily="34" charset="0"/>
              </a:rPr>
              <a:t> to provide access to the Remote interface for distributed controller interfaces, and to the Naming service for the distributed controller clients.</a:t>
            </a:r>
          </a:p>
          <a:p>
            <a:pPr marL="228600" lvl="1" indent="-114300">
              <a:buFontTx/>
              <a:buChar char="•"/>
            </a:pPr>
            <a:r>
              <a:rPr lang="en-US" altLang="zh-CN" sz="1000" dirty="0">
                <a:latin typeface="ZapfHumnst BT" pitchFamily="34" charset="0"/>
              </a:rPr>
              <a:t>Dependency from the Application packages to the Java Server package to provide access to the </a:t>
            </a:r>
            <a:r>
              <a:rPr lang="en-US" altLang="zh-CN" sz="1000" dirty="0" err="1">
                <a:latin typeface="ZapfHumnst BT" pitchFamily="34" charset="0"/>
              </a:rPr>
              <a:t>UnicastRemoteObject</a:t>
            </a:r>
            <a:r>
              <a:rPr lang="en-US" altLang="zh-CN" sz="1000" dirty="0">
                <a:latin typeface="ZapfHumnst BT" pitchFamily="34" charset="0"/>
              </a:rPr>
              <a:t> class for distributed controllers.</a:t>
            </a:r>
          </a:p>
          <a:p>
            <a:pPr marL="228600" lvl="1" indent="-114300">
              <a:buFontTx/>
              <a:buChar char="•"/>
            </a:pPr>
            <a:r>
              <a:rPr lang="en-US" altLang="zh-CN" sz="1000" dirty="0">
                <a:latin typeface="ZapfHumnst BT" pitchFamily="34" charset="0"/>
              </a:rPr>
              <a:t>Dependency from University Artifacts to java.io to provide access to the </a:t>
            </a:r>
            <a:r>
              <a:rPr lang="en-US" altLang="zh-CN" sz="1000" dirty="0" err="1">
                <a:latin typeface="ZapfHumnst BT" pitchFamily="34" charset="0"/>
              </a:rPr>
              <a:t>Serializable</a:t>
            </a:r>
            <a:r>
              <a:rPr lang="en-US" altLang="zh-CN" sz="1000" dirty="0">
                <a:latin typeface="ZapfHumnst BT" pitchFamily="34" charset="0"/>
              </a:rPr>
              <a:t> interface for classes whose instances must be passed for distributed objects.</a:t>
            </a:r>
          </a:p>
          <a:p>
            <a:r>
              <a:rPr lang="en-US" altLang="zh-CN" sz="1000" dirty="0">
                <a:latin typeface="ZapfHumnst BT" pitchFamily="34" charset="0"/>
              </a:rPr>
              <a:t>These package dependencies required the following change to the layer dependencies originally defined in Identify Design Elements:</a:t>
            </a:r>
          </a:p>
          <a:p>
            <a:pPr marL="228600" lvl="1" indent="-114300">
              <a:buFontTx/>
              <a:buChar char="•"/>
            </a:pPr>
            <a:r>
              <a:rPr lang="en-US" altLang="zh-CN" sz="1000" dirty="0">
                <a:latin typeface="ZapfHumnst BT" pitchFamily="34" charset="0"/>
              </a:rPr>
              <a:t>Dependency from Application layer to Middleware layer to support the new dependency from the Application packages to the </a:t>
            </a:r>
            <a:r>
              <a:rPr lang="en-US" altLang="zh-CN" sz="1000" dirty="0" err="1">
                <a:latin typeface="ZapfHumnst BT" pitchFamily="34" charset="0"/>
              </a:rPr>
              <a:t>java.rmi</a:t>
            </a:r>
            <a:r>
              <a:rPr lang="en-US" altLang="zh-CN" sz="1000" dirty="0">
                <a:latin typeface="ZapfHumnst BT" pitchFamily="34" charset="0"/>
              </a:rPr>
              <a:t> package.</a:t>
            </a:r>
          </a:p>
          <a:p>
            <a:r>
              <a:rPr lang="en-US" altLang="zh-CN" sz="1000" dirty="0">
                <a:latin typeface="ZapfHumnst BT" pitchFamily="34" charset="0"/>
              </a:rPr>
              <a:t>This is an example of how the architecture might need to be adjusted as design details are added. Such changes are architectural changes that </a:t>
            </a:r>
            <a:r>
              <a:rPr lang="en-US" altLang="zh-CN" sz="1000" i="1" dirty="0">
                <a:latin typeface="ZapfHumnst BT" pitchFamily="34" charset="0"/>
              </a:rPr>
              <a:t>must</a:t>
            </a:r>
            <a:r>
              <a:rPr lang="en-US" altLang="zh-CN" sz="1000" dirty="0">
                <a:latin typeface="ZapfHumnst BT" pitchFamily="34" charset="0"/>
              </a:rPr>
              <a:t> be made by the architect. Note: In the above diagram, only a subset of the packages in the layers are shown. The remaining packages in the layers have been omitted for clarity.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47140"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ko-KR" sz="1000">
                <a:latin typeface="ZapfHumnst BT" pitchFamily="34" charset="0"/>
                <a:ea typeface="굴림" charset="-127"/>
              </a:rPr>
              <a:t>In </a:t>
            </a:r>
            <a:r>
              <a:rPr lang="en-US" altLang="ko-KR" sz="1000" b="1">
                <a:latin typeface="ZapfHumnst BT" pitchFamily="34" charset="0"/>
                <a:ea typeface="굴림" charset="-127"/>
              </a:rPr>
              <a:t>Describe Distribution</a:t>
            </a:r>
            <a:r>
              <a:rPr lang="en-US" altLang="ko-KR" sz="1000">
                <a:latin typeface="ZapfHumnst BT" pitchFamily="34" charset="0"/>
                <a:ea typeface="굴림" charset="-127"/>
              </a:rPr>
              <a:t>, we will concentrate on the Deployment View. Thus, before we can discuss the details of what occurs in </a:t>
            </a:r>
            <a:r>
              <a:rPr lang="en-US" altLang="ko-KR" sz="1000" b="1">
                <a:latin typeface="ZapfHumnst BT" pitchFamily="34" charset="0"/>
                <a:ea typeface="굴림" charset="-127"/>
              </a:rPr>
              <a:t>Describe Distribution</a:t>
            </a:r>
            <a:r>
              <a:rPr lang="en-US" altLang="ko-KR" sz="1000">
                <a:latin typeface="ZapfHumnst BT" pitchFamily="34" charset="0"/>
                <a:ea typeface="굴림" charset="-127"/>
              </a:rPr>
              <a:t>, you need to review what the Deployment View is.</a:t>
            </a:r>
          </a:p>
          <a:p>
            <a:r>
              <a:rPr lang="en-US" altLang="ko-KR" sz="1000">
                <a:latin typeface="ZapfHumnst BT" pitchFamily="34" charset="0"/>
                <a:ea typeface="굴림" charset="-127"/>
              </a:rPr>
              <a:t>The above diagram describes the model Rational uses to describe the software architecture. For each view, the stakeholder interested in the view, and the concern addressed in the view, are both listed.</a:t>
            </a:r>
          </a:p>
          <a:p>
            <a:r>
              <a:rPr lang="en-US" altLang="zh-CN" sz="1000">
                <a:latin typeface="ZapfHumnst BT" pitchFamily="34" charset="0"/>
              </a:rPr>
              <a:t>The Deployment View contains the description of the various physical nodes and their interconnections for the most typical platform configurations, along with the allocation of the threads of control (from the Process View) to the physical nodes. </a:t>
            </a:r>
          </a:p>
          <a:p>
            <a:r>
              <a:rPr lang="en-US" altLang="zh-CN" sz="1000">
                <a:latin typeface="ZapfHumnst BT" pitchFamily="34" charset="0"/>
              </a:rPr>
              <a:t>The Deployment View is a subset of the Deployment Model, and is necessary only if the system is distributed.</a:t>
            </a:r>
          </a:p>
          <a:p>
            <a:r>
              <a:rPr lang="en-US" altLang="zh-CN" sz="1000">
                <a:latin typeface="ZapfHumnst BT" pitchFamily="34" charset="0"/>
              </a:rPr>
              <a:t>Note: All processors are considered architecturally significant, so the Deployment View of the architecture contains all processors.</a:t>
            </a:r>
          </a:p>
          <a:p>
            <a:r>
              <a:rPr lang="en-US" altLang="zh-CN" sz="1000">
                <a:latin typeface="ZapfHumnst BT" pitchFamily="34" charset="0"/>
              </a:rPr>
              <a:t>The Deployment View is represented graphically on Deployment diagrams. These diagrams will be discussed in detail later in this module.</a:t>
            </a:r>
            <a:endParaRPr lang="en-US" altLang="ko-KR" sz="1000">
              <a:latin typeface="ZapfHumnst BT" pitchFamily="34" charset="0"/>
              <a:ea typeface="굴림"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469900" y="1293813"/>
            <a:ext cx="1798638" cy="511175"/>
          </a:xfrm>
          <a:prstGeom prst="rect">
            <a:avLst/>
          </a:prstGeom>
          <a:noFill/>
          <a:ln w="12700">
            <a:noFill/>
            <a:miter lim="800000"/>
            <a:headEnd type="none" w="sm" len="sm"/>
            <a:tailEnd type="none" w="lg" len="lg"/>
          </a:ln>
          <a:effectLst/>
        </p:spPr>
        <p:txBody>
          <a:bodyPr>
            <a:spAutoFit/>
          </a:bodyPr>
          <a:lstStyle/>
          <a:p>
            <a:pPr>
              <a:spcBef>
                <a:spcPct val="50000"/>
              </a:spcBef>
            </a:pPr>
            <a:endParaRPr lang="zh-CN" altLang="en-US" sz="1100"/>
          </a:p>
          <a:p>
            <a:pPr>
              <a:spcBef>
                <a:spcPct val="50000"/>
              </a:spcBef>
            </a:pPr>
            <a:endParaRPr lang="zh-CN" altLang="en-US" sz="1100"/>
          </a:p>
        </p:txBody>
      </p:sp>
      <p:sp>
        <p:nvSpPr>
          <p:cNvPr id="349187"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49188"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Before we discuss some common distribution patterns, you need to look at some of the reasons why you would distribute an application in the first place. There are many cases where the system workload cannot be handled by one processor. This can be due to special processing requirements, as in the case of digital signal processing, which may require specialized and dedicated processors. The need for distribution may also result from inherent scaling concerns, where the large number of concurrent users are simply too many to support on any single processor. Alternatively, it may result from economic concerns, where the price performance of smaller, cheaper processors cannot be matched in larger models. For some systems, the ability to access the system from distributed locations might mean that the system itself must be distributed.</a:t>
            </a:r>
          </a:p>
          <a:p>
            <a:r>
              <a:rPr lang="en-US" altLang="zh-CN" sz="1000">
                <a:latin typeface="ZapfHumnst BT" pitchFamily="34" charset="0"/>
              </a:rPr>
              <a:t>The distribution of processes across two or more nodes requires a closer examination of the patterns of inter-process communication in the system. Often, there is a naïve perception that distribution of processing can “off-load” work from one machine onto a second.  In practice, the additional inter-process communication workload can easily negate any gains made from workload distribution if the process and node boundaries are not considered carefully.  Achieving real benefits from distribution requires work and careful planning.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351236"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There are a number of typical patterns of distribution in systems, depending on the functionality of the system and the type of application. Typically, the distribution pattern is described as “the architecture” of the system, although the full architecture encompasses this, but also many more things.</a:t>
            </a:r>
          </a:p>
          <a:p>
            <a:r>
              <a:rPr lang="en-US" altLang="zh-CN" sz="1000">
                <a:latin typeface="ZapfHumnst BT" pitchFamily="34" charset="0"/>
              </a:rPr>
              <a:t>In client/server architectures, there are specialized network processor nodes called clients and nodes called servers. Clients are consumers of services provided by servers.  </a:t>
            </a:r>
          </a:p>
          <a:p>
            <a:r>
              <a:rPr lang="en-US" altLang="zh-CN" sz="1000">
                <a:latin typeface="ZapfHumnst BT" pitchFamily="34" charset="0"/>
              </a:rPr>
              <a:t>The distribution of the system functionality to the clients and servers distinguishes the different types or styles of client/server architectures.</a:t>
            </a:r>
          </a:p>
          <a:p>
            <a:r>
              <a:rPr lang="en-US" altLang="zh-CN" sz="1000" b="1">
                <a:latin typeface="ZapfHumnst BT" pitchFamily="34" charset="0"/>
              </a:rPr>
              <a:t>3-tier</a:t>
            </a:r>
            <a:r>
              <a:rPr lang="en-US" altLang="zh-CN" sz="1000">
                <a:latin typeface="ZapfHumnst BT" pitchFamily="34" charset="0"/>
              </a:rPr>
              <a:t> : Functionality is equally divided into three logical partitions: application, business, and data services.</a:t>
            </a:r>
          </a:p>
          <a:p>
            <a:r>
              <a:rPr lang="en-US" altLang="zh-CN" sz="1000" b="1">
                <a:latin typeface="ZapfHumnst BT" pitchFamily="34" charset="0"/>
              </a:rPr>
              <a:t>Fat client</a:t>
            </a:r>
            <a:r>
              <a:rPr lang="en-US" altLang="zh-CN" sz="1000">
                <a:latin typeface="ZapfHumnst BT" pitchFamily="34" charset="0"/>
              </a:rPr>
              <a:t>: More functionality is placed on the client. Examples: database and file servers.</a:t>
            </a:r>
          </a:p>
          <a:p>
            <a:r>
              <a:rPr lang="en-US" altLang="zh-CN" sz="1000" b="1">
                <a:latin typeface="ZapfHumnst BT" pitchFamily="34" charset="0"/>
              </a:rPr>
              <a:t>Fat server</a:t>
            </a:r>
            <a:r>
              <a:rPr lang="en-US" altLang="zh-CN" sz="1000">
                <a:latin typeface="ZapfHumnst BT" pitchFamily="34" charset="0"/>
              </a:rPr>
              <a:t>: More functionality is placed on the server. Examples: Groupware, transaction, and Web servers. </a:t>
            </a:r>
          </a:p>
          <a:p>
            <a:r>
              <a:rPr lang="en-US" altLang="zh-CN" sz="1000" b="1">
                <a:latin typeface="ZapfHumnst BT" pitchFamily="34" charset="0"/>
              </a:rPr>
              <a:t>Distributed client/server</a:t>
            </a:r>
            <a:r>
              <a:rPr lang="en-US" altLang="zh-CN" sz="1000">
                <a:latin typeface="ZapfHumnst BT" pitchFamily="34" charset="0"/>
              </a:rPr>
              <a:t>: The application and business and data services reside on different nodes, potentially with specialization of servers in the business services and data services tiers.  A full realization of a 3-tier architecture.</a:t>
            </a:r>
          </a:p>
          <a:p>
            <a:r>
              <a:rPr lang="en-US" altLang="zh-CN" sz="1000">
                <a:latin typeface="ZapfHumnst BT" pitchFamily="34" charset="0"/>
              </a:rPr>
              <a:t>In a </a:t>
            </a:r>
            <a:r>
              <a:rPr lang="en-US" altLang="zh-CN" sz="1000" b="1">
                <a:latin typeface="ZapfHumnst BT" pitchFamily="34" charset="0"/>
              </a:rPr>
              <a:t>Peer-to-Peer</a:t>
            </a:r>
            <a:r>
              <a:rPr lang="en-US" altLang="zh-CN" sz="1000">
                <a:latin typeface="ZapfHumnst BT" pitchFamily="34" charset="0"/>
              </a:rPr>
              <a:t> architecture, any process or node in the system can be both client and server.</a:t>
            </a:r>
          </a:p>
          <a:p>
            <a:r>
              <a:rPr lang="en-US" altLang="zh-CN" sz="1000">
                <a:latin typeface="ZapfHumnst BT" pitchFamily="34" charset="0"/>
              </a:rPr>
              <a:t>Each of these architectural patterns is described briefly in this module.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19844" name="Rectangle 4"/>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Client/server is a conceptual way of breaking up the application into service requestors (clients) and service providers (servers).   </a:t>
            </a:r>
          </a:p>
          <a:p>
            <a:r>
              <a:rPr lang="en-US" altLang="zh-CN" sz="1000">
                <a:latin typeface="ZapfHumnst BT" pitchFamily="34" charset="0"/>
              </a:rPr>
              <a:t>A client often services a single user and often handles end-user presentation services (GUIs). A system can consist of several different types of clients, examples of which include user workstations and network computers.</a:t>
            </a:r>
          </a:p>
          <a:p>
            <a:r>
              <a:rPr lang="en-US" altLang="zh-CN" sz="1000">
                <a:latin typeface="ZapfHumnst BT" pitchFamily="34" charset="0"/>
              </a:rPr>
              <a:t>The server usually provides services to several clients simultaneously. These services are typically database, security, or print services. A system can consist of several different types of servers. For example: </a:t>
            </a:r>
            <a:r>
              <a:rPr lang="en-US" altLang="zh-CN" sz="1000" i="1">
                <a:latin typeface="ZapfHumnst BT" pitchFamily="34" charset="0"/>
              </a:rPr>
              <a:t>database servers</a:t>
            </a:r>
            <a:r>
              <a:rPr lang="en-US" altLang="zh-CN" sz="1000">
                <a:latin typeface="ZapfHumnst BT" pitchFamily="34" charset="0"/>
              </a:rPr>
              <a:t>, handling database machines such as Sybase, Ingres, Oracle, Informix; </a:t>
            </a:r>
            <a:r>
              <a:rPr lang="en-US" altLang="zh-CN" sz="1000" i="1">
                <a:latin typeface="ZapfHumnst BT" pitchFamily="34" charset="0"/>
              </a:rPr>
              <a:t>print servers</a:t>
            </a:r>
            <a:r>
              <a:rPr lang="en-US" altLang="zh-CN" sz="1000">
                <a:latin typeface="ZapfHumnst BT" pitchFamily="34" charset="0"/>
              </a:rPr>
              <a:t>, handling the driver logic, such as queuing for a specific printer; </a:t>
            </a:r>
            <a:r>
              <a:rPr lang="en-US" altLang="zh-CN" sz="1000" i="1">
                <a:latin typeface="ZapfHumnst BT" pitchFamily="34" charset="0"/>
              </a:rPr>
              <a:t>communication servers</a:t>
            </a:r>
            <a:r>
              <a:rPr lang="en-US" altLang="zh-CN" sz="1000">
                <a:latin typeface="ZapfHumnst BT" pitchFamily="34" charset="0"/>
              </a:rPr>
              <a:t> (TCP/IP, ISDN, X.25); </a:t>
            </a:r>
            <a:r>
              <a:rPr lang="en-US" altLang="zh-CN" sz="1000" i="1">
                <a:latin typeface="ZapfHumnst BT" pitchFamily="34" charset="0"/>
              </a:rPr>
              <a:t>window manager servers</a:t>
            </a:r>
            <a:r>
              <a:rPr lang="en-US" altLang="zh-CN" sz="1000">
                <a:latin typeface="ZapfHumnst BT" pitchFamily="34" charset="0"/>
              </a:rPr>
              <a:t> (X); and </a:t>
            </a:r>
            <a:r>
              <a:rPr lang="en-US" altLang="zh-CN" sz="1000" i="1">
                <a:latin typeface="ZapfHumnst BT" pitchFamily="34" charset="0"/>
              </a:rPr>
              <a:t>file</a:t>
            </a:r>
            <a:r>
              <a:rPr lang="en-US" altLang="zh-CN" sz="1000">
                <a:latin typeface="ZapfHumnst BT" pitchFamily="34" charset="0"/>
              </a:rPr>
              <a:t> </a:t>
            </a:r>
            <a:r>
              <a:rPr lang="en-US" altLang="zh-CN" sz="1000" i="1">
                <a:latin typeface="ZapfHumnst BT" pitchFamily="34" charset="0"/>
              </a:rPr>
              <a:t>servers</a:t>
            </a:r>
            <a:r>
              <a:rPr lang="en-US" altLang="zh-CN" sz="1000">
                <a:latin typeface="ZapfHumnst BT" pitchFamily="34" charset="0"/>
              </a:rPr>
              <a:t> (NFS under UNIX). </a:t>
            </a:r>
          </a:p>
          <a:p>
            <a:r>
              <a:rPr lang="en-US" altLang="zh-CN" sz="1000">
                <a:latin typeface="ZapfHumnst BT" pitchFamily="34" charset="0"/>
              </a:rPr>
              <a:t>The application and business logic is distributed among both the client and the server (application partitioning). </a:t>
            </a:r>
          </a:p>
          <a:p>
            <a:r>
              <a:rPr lang="en-US" altLang="zh-CN" sz="1000">
                <a:latin typeface="ZapfHumnst BT" pitchFamily="34" charset="0"/>
              </a:rPr>
              <a:t>In the above example, Client A is an example of a two-tier architecture, with most application logic located in the server. Client B is a typical three-tier architecture, with business services implemented in a Business Object Server. Client C is a typical Web-based application. You will look at each of these distribution strategies in more detail.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4"/>
          </p:nvPr>
        </p:nvSpPr>
        <p:spPr>
          <a:ln/>
        </p:spPr>
        <p:txBody>
          <a:bodyPr/>
          <a:lstStyle/>
          <a:p>
            <a:r>
              <a:rPr lang="zh-CN" altLang="en-US" dirty="0"/>
              <a:t>Module 10 - Describe Distribution</a:t>
            </a:r>
            <a:endParaRPr lang="en-US" altLang="zh-CN" dirty="0">
              <a:latin typeface="ZapfHumnst BT" pitchFamily="34" charset="0"/>
            </a:endParaRPr>
          </a:p>
        </p:txBody>
      </p:sp>
      <p:sp>
        <p:nvSpPr>
          <p:cNvPr id="421890"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1891"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Three-tier architecture is a special case of the client/server architecture in which functionality in the system is divided into three logical partitions: application services, business services, and data services. The “logical partitions” may in fact map to three or more physical nodes.</a:t>
            </a:r>
          </a:p>
          <a:p>
            <a:r>
              <a:rPr lang="en-US" altLang="zh-CN" sz="1000">
                <a:latin typeface="ZapfHumnst BT" pitchFamily="34" charset="0"/>
              </a:rPr>
              <a:t>Application services, primarily dealing with GUI presentation issues, tend to execute on a dedicated desktop workstation with a graphical, windowing operating environment. </a:t>
            </a:r>
          </a:p>
          <a:p>
            <a:r>
              <a:rPr lang="en-US" altLang="zh-CN" sz="1000">
                <a:latin typeface="ZapfHumnst BT" pitchFamily="34" charset="0"/>
              </a:rPr>
              <a:t>Data services tend to be implemented using database server technology, which normally executes on one or more high-performance, high-bandwidth nodes that serve hundreds or thousands of users, connected over a network. </a:t>
            </a:r>
          </a:p>
          <a:p>
            <a:r>
              <a:rPr lang="en-US" altLang="zh-CN" sz="1000">
                <a:latin typeface="ZapfHumnst BT" pitchFamily="34" charset="0"/>
              </a:rPr>
              <a:t>Business services are typically used by many users in common, so they tend to be located on specialized servers as well, although they may reside on the same nodes as the data services.</a:t>
            </a:r>
          </a:p>
          <a:p>
            <a:r>
              <a:rPr lang="en-US" altLang="zh-CN" sz="1000">
                <a:latin typeface="ZapfHumnst BT" pitchFamily="34" charset="0"/>
              </a:rPr>
              <a:t>Partitioning functionality along these lines provides a relatively reliable pattern for scalability: by adding servers and rebalancing processing across data and business servers, a greater degree of scalability is achieved.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3939"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The fat client distribution pattern is a special case of the client/server architecture in which much of the functionality in the system runs on the client. </a:t>
            </a:r>
          </a:p>
          <a:p>
            <a:r>
              <a:rPr lang="en-US" altLang="zh-CN" sz="1000">
                <a:latin typeface="ZapfHumnst BT" pitchFamily="34" charset="0"/>
              </a:rPr>
              <a:t>The client is “fat" since nearly everything runs on it (except in a variation, called the “two-tier architecture,” in which the data services are located on a separate node). Application services, business services and data services all reside on client machine. The database server is usually on another machine.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ChangeArrowheads="1"/>
          </p:cNvSpPr>
          <p:nvPr>
            <p:ph type="sldImg"/>
          </p:nvPr>
        </p:nvSpPr>
        <p:spPr bwMode="auto">
          <a:xfrm>
            <a:off x="2568575" y="836613"/>
            <a:ext cx="4057650" cy="3043237"/>
          </a:xfrm>
          <a:prstGeom prst="rect">
            <a:avLst/>
          </a:prstGeom>
          <a:solidFill>
            <a:srgbClr val="FFFFFF"/>
          </a:solidFill>
          <a:ln>
            <a:solidFill>
              <a:srgbClr val="000000"/>
            </a:solidFill>
            <a:miter lim="800000"/>
            <a:headEnd/>
            <a:tailEnd/>
          </a:ln>
        </p:spPr>
      </p:sp>
      <p:sp>
        <p:nvSpPr>
          <p:cNvPr id="425987" name="Rectangle 3"/>
          <p:cNvSpPr>
            <a:spLocks noGrp="1" noChangeArrowheads="1"/>
          </p:cNvSpPr>
          <p:nvPr>
            <p:ph type="body" idx="1"/>
          </p:nvPr>
        </p:nvSpPr>
        <p:spPr bwMode="auto">
          <a:xfrm>
            <a:off x="2549525" y="4113213"/>
            <a:ext cx="4076700" cy="3956050"/>
          </a:xfrm>
          <a:prstGeom prst="rect">
            <a:avLst/>
          </a:prstGeom>
          <a:noFill/>
          <a:ln>
            <a:miter lim="800000"/>
            <a:headEnd/>
            <a:tailEnd/>
          </a:ln>
        </p:spPr>
        <p:txBody>
          <a:bodyPr/>
          <a:lstStyle/>
          <a:p>
            <a:r>
              <a:rPr lang="en-US" altLang="zh-CN" sz="1000">
                <a:latin typeface="ZapfHumnst BT" pitchFamily="34" charset="0"/>
              </a:rPr>
              <a:t>At the other end of the spectrum from the fat client is the typical Web Application (which might be characterized as fat server or “anorexic client”).  Since the client is simply a Web browser running a set of HTML pages and Java applets, Java Beans, or ActiveX components, there is very little application there at all. Nearly all work takes place on one or more Web servers and data servers.</a:t>
            </a:r>
          </a:p>
          <a:p>
            <a:r>
              <a:rPr lang="en-US" altLang="zh-CN" sz="1000">
                <a:latin typeface="ZapfHumnst BT" pitchFamily="34" charset="0"/>
              </a:rPr>
              <a:t>Web applications are easy to distribute and easy to change. They are relatively inexpensive to develop and support (since much of the application infrastructure is provided by the browser and the web server). However, they might not provide the desired degree of control over the application, and they tend to saturate the network quickly if not well-designed (and sometimes despite being well-designed).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7D0065BE-0657-4A47-90AD-C21C55E16B19}" type="datetime4">
              <a:rPr lang="en-US" smtClean="0"/>
              <a:pPr/>
              <a:t>November 7, 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16C3AA4-67BE-44F7-809A-3582401494AF}" type="datetime4">
              <a:rPr lang="en-US" smtClean="0"/>
              <a:pPr/>
              <a:t>November 7,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5172EEB-1769-4776-AD69-E7C1260563EB}" type="datetime4">
              <a:rPr lang="en-US" smtClean="0"/>
              <a:pPr/>
              <a:t>November 7,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7BB8AF-C16A-4836-A92D-61834B5F0BA5}" type="datetime4">
              <a:rPr lang="en-US" smtClean="0"/>
              <a:pPr/>
              <a:t>November 7,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47D2193-4505-4A75-99BB-880C6989A757}" type="datetime4">
              <a:rPr lang="en-US" smtClean="0"/>
              <a:pPr/>
              <a:t>November 7, 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113A18F4-33C3-445B-924C-31108C51719C}" type="datetime4">
              <a:rPr lang="en-US" smtClean="0"/>
              <a:pPr/>
              <a:t>November 7, 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AF7543A-E259-478F-9E0D-57BA40E442B7}" type="datetime4">
              <a:rPr lang="en-US" smtClean="0"/>
              <a:pPr/>
              <a:t>November 7, 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EFB012D-77A1-44B0-BB26-329BA1EE55C9}" type="datetime4">
              <a:rPr lang="en-US" smtClean="0"/>
              <a:pPr/>
              <a:t>November 7, 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94B7499E-3031-413E-B01E-B94970708CAA}" type="datetime4">
              <a:rPr lang="en-US" smtClean="0"/>
              <a:pPr/>
              <a:t>November 7, 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C7EAB0C-2220-4D0E-A0DD-DB7FA0F742F4}" type="datetime4">
              <a:rPr lang="en-US" smtClean="0"/>
              <a:pPr/>
              <a:t>November 7, 2013</a:t>
            </a:fld>
            <a:endParaRPr lang="en-US"/>
          </a:p>
        </p:txBody>
      </p:sp>
      <p:sp>
        <p:nvSpPr>
          <p:cNvPr id="6" name="页脚占位符 5"/>
          <p:cNvSpPr>
            <a:spLocks noGrp="1"/>
          </p:cNvSpPr>
          <p:nvPr>
            <p:ph type="ftr" sz="quarter" idx="11"/>
          </p:nvPr>
        </p:nvSpPr>
        <p:spPr/>
        <p:txBody>
          <a:bodyPr/>
          <a:lstStyle>
            <a:extLst/>
          </a:lstStyle>
          <a:p>
            <a:endParaRPr lang="en-US" dirty="0"/>
          </a:p>
        </p:txBody>
      </p:sp>
      <p:sp>
        <p:nvSpPr>
          <p:cNvPr id="7" name="灯片编号占位符 6"/>
          <p:cNvSpPr>
            <a:spLocks noGrp="1"/>
          </p:cNvSpPr>
          <p:nvPr>
            <p:ph type="sldNum" sz="quarter" idx="12"/>
          </p:nvPr>
        </p:nvSpPr>
        <p:spPr/>
        <p:txBody>
          <a:bodyPr/>
          <a:lstStyle>
            <a:extLst/>
          </a:lstStyle>
          <a:p>
            <a:fld id="{2754ED01-E2A0-4C1E-8E21-014B9904157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E3416D63-31BF-4B94-B6C5-E20B2C63F515}" type="datetime4">
              <a:rPr lang="en-US" smtClean="0"/>
              <a:pPr/>
              <a:t>November 7, 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754ED01-E2A0-4C1E-8E21-014B99041579}"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B1B13E-D5AF-485E-81A1-82A140076526}" type="datetime4">
              <a:rPr lang="en-US" smtClean="0"/>
              <a:pPr/>
              <a:t>November 7, 2013</a:t>
            </a:fld>
            <a:endParaRPr lang="en-US" dirty="0"/>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charset="0"/>
                <a:ea typeface="Gungsuh" pitchFamily="18" charset="-127"/>
              </a:rPr>
              <a:t>Object-Oriented Analysis and </a:t>
            </a:r>
            <a:r>
              <a:rPr lang="en-US" altLang="zh-CN" sz="5600" b="1" dirty="0" smtClean="0">
                <a:latin typeface="Arial" charset="0"/>
                <a:ea typeface="Gungsuh" pitchFamily="18" charset="-127"/>
              </a:rPr>
              <a:t>Design with UML</a:t>
            </a:r>
            <a:r>
              <a:rPr lang="en-US" altLang="zh-CN" sz="5600" b="1" dirty="0">
                <a:latin typeface="Arial" charset="0"/>
                <a:ea typeface="Gungsuh" pitchFamily="18" charset="-127"/>
              </a:rPr>
              <a:t/>
            </a:r>
            <a:br>
              <a:rPr lang="en-US" altLang="zh-CN" sz="5600" b="1" dirty="0">
                <a:latin typeface="Arial" charset="0"/>
                <a:ea typeface="Gungsuh" pitchFamily="18" charset="-127"/>
              </a:rPr>
            </a:br>
            <a:endParaRPr lang="en-US" altLang="zh-CN" sz="2600" b="1" dirty="0">
              <a:latin typeface="Arial" charset="0"/>
              <a:ea typeface="Gungsuh"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a:bodyPr>
          <a:lstStyle/>
          <a:p>
            <a:r>
              <a:rPr lang="en-US" altLang="zh-CN" sz="3400" dirty="0" smtClean="0"/>
              <a:t>Lecture 12 </a:t>
            </a:r>
            <a:r>
              <a:rPr lang="en-US" altLang="zh-CN" sz="3200" dirty="0"/>
              <a:t>Describe </a:t>
            </a:r>
            <a:r>
              <a:rPr lang="en-US" altLang="zh-CN" sz="3400" dirty="0" smtClean="0"/>
              <a:t>Distribution</a:t>
            </a:r>
            <a:endParaRPr lang="en-US" altLang="zh-CN" sz="3400" dirty="0"/>
          </a:p>
          <a:p>
            <a:pPr>
              <a:lnSpc>
                <a:spcPct val="80000"/>
              </a:lnSpc>
            </a:pPr>
            <a:endParaRPr lang="en-US" altLang="zh-CN" sz="2100" dirty="0"/>
          </a:p>
          <a:p>
            <a:endParaRPr lang="en-US" altLang="zh-CN" sz="2100" dirty="0"/>
          </a:p>
        </p:txBody>
      </p:sp>
    </p:spTree>
    <p:extLst>
      <p:ext uri="{BB962C8B-B14F-4D97-AF65-F5344CB8AC3E}">
        <p14:creationId xmlns:p14="http://schemas.microsoft.com/office/powerpoint/2010/main" val="8569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054" name="Text Box 94"/>
          <p:cNvSpPr txBox="1">
            <a:spLocks noChangeArrowheads="1"/>
          </p:cNvSpPr>
          <p:nvPr/>
        </p:nvSpPr>
        <p:spPr bwMode="auto">
          <a:xfrm>
            <a:off x="950913" y="329723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Application Services</a:t>
            </a:r>
            <a:endParaRPr lang="en-US" altLang="zh-CN" sz="1800">
              <a:solidFill>
                <a:srgbClr val="FFFF99"/>
              </a:solidFill>
              <a:ea typeface="宋体" charset="-122"/>
            </a:endParaRPr>
          </a:p>
        </p:txBody>
      </p:sp>
      <p:sp>
        <p:nvSpPr>
          <p:cNvPr id="425055" name="Text Box 95"/>
          <p:cNvSpPr txBox="1">
            <a:spLocks noChangeArrowheads="1"/>
          </p:cNvSpPr>
          <p:nvPr/>
        </p:nvSpPr>
        <p:spPr bwMode="auto">
          <a:xfrm>
            <a:off x="950913" y="3686175"/>
            <a:ext cx="2590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Business Services</a:t>
            </a:r>
            <a:endParaRPr lang="en-US" altLang="zh-CN" sz="1800">
              <a:solidFill>
                <a:srgbClr val="FFFF99"/>
              </a:solidFill>
              <a:ea typeface="宋体" charset="-122"/>
            </a:endParaRPr>
          </a:p>
        </p:txBody>
      </p:sp>
      <p:sp>
        <p:nvSpPr>
          <p:cNvPr id="425056" name="Text Box 96"/>
          <p:cNvSpPr txBox="1">
            <a:spLocks noChangeArrowheads="1"/>
          </p:cNvSpPr>
          <p:nvPr/>
        </p:nvSpPr>
        <p:spPr bwMode="auto">
          <a:xfrm>
            <a:off x="950913" y="558323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Data Services</a:t>
            </a:r>
            <a:endParaRPr lang="en-US" altLang="zh-CN" sz="1800">
              <a:solidFill>
                <a:srgbClr val="FFFF99"/>
              </a:solidFill>
              <a:ea typeface="宋体" charset="-122"/>
            </a:endParaRPr>
          </a:p>
        </p:txBody>
      </p:sp>
      <p:sp>
        <p:nvSpPr>
          <p:cNvPr id="425058" name="Rectangle 98"/>
          <p:cNvSpPr>
            <a:spLocks noGrp="1" noChangeArrowheads="1"/>
          </p:cNvSpPr>
          <p:nvPr>
            <p:ph type="title"/>
          </p:nvPr>
        </p:nvSpPr>
        <p:spPr/>
        <p:txBody>
          <a:bodyPr>
            <a:normAutofit fontScale="90000"/>
          </a:bodyPr>
          <a:lstStyle/>
          <a:p>
            <a:r>
              <a:rPr lang="en-US" altLang="zh-CN" dirty="0">
                <a:ea typeface="宋体" charset="-122"/>
              </a:rPr>
              <a:t>Client/Server: Web Application Architecture</a:t>
            </a:r>
          </a:p>
        </p:txBody>
      </p:sp>
      <p:sp>
        <p:nvSpPr>
          <p:cNvPr id="425073" name="AutoShape 113"/>
          <p:cNvSpPr>
            <a:spLocks noChangeArrowheads="1"/>
          </p:cNvSpPr>
          <p:nvPr/>
        </p:nvSpPr>
        <p:spPr bwMode="auto">
          <a:xfrm>
            <a:off x="3887788" y="2889250"/>
            <a:ext cx="2640012" cy="1749425"/>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5074" name="AutoShape 114"/>
          <p:cNvSpPr>
            <a:spLocks noChangeArrowheads="1"/>
          </p:cNvSpPr>
          <p:nvPr/>
        </p:nvSpPr>
        <p:spPr bwMode="auto">
          <a:xfrm>
            <a:off x="3876675" y="1268413"/>
            <a:ext cx="2652713" cy="1246187"/>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5075" name="Rectangle 115"/>
          <p:cNvSpPr>
            <a:spLocks noChangeArrowheads="1"/>
          </p:cNvSpPr>
          <p:nvPr/>
        </p:nvSpPr>
        <p:spPr bwMode="auto">
          <a:xfrm>
            <a:off x="3910013" y="1000125"/>
            <a:ext cx="809625" cy="290513"/>
          </a:xfrm>
          <a:prstGeom prst="rect">
            <a:avLst/>
          </a:prstGeom>
          <a:noFill/>
          <a:ln w="9525">
            <a:noFill/>
            <a:miter lim="800000"/>
            <a:headEnd/>
            <a:tailEnd/>
          </a:ln>
          <a:effectLst/>
        </p:spPr>
        <p:txBody>
          <a:bodyPr wrap="none" lIns="92075" tIns="46038" rIns="92075" bIns="46038">
            <a:spAutoFit/>
          </a:bodyPr>
          <a:lstStyle/>
          <a:p>
            <a:pPr algn="ctr"/>
            <a:r>
              <a:rPr lang="en-US" altLang="zh-CN" sz="1300" b="1">
                <a:solidFill>
                  <a:srgbClr val="00CCFF"/>
                </a:solidFill>
                <a:ea typeface="宋体" charset="-122"/>
              </a:rPr>
              <a:t>Client C</a:t>
            </a:r>
          </a:p>
        </p:txBody>
      </p:sp>
      <p:sp>
        <p:nvSpPr>
          <p:cNvPr id="425076" name="AutoShape 116"/>
          <p:cNvSpPr>
            <a:spLocks noChangeArrowheads="1"/>
          </p:cNvSpPr>
          <p:nvPr/>
        </p:nvSpPr>
        <p:spPr bwMode="auto">
          <a:xfrm>
            <a:off x="5029200" y="1368425"/>
            <a:ext cx="1182688" cy="390525"/>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WWW Browser</a:t>
            </a:r>
          </a:p>
        </p:txBody>
      </p:sp>
      <p:grpSp>
        <p:nvGrpSpPr>
          <p:cNvPr id="2" name="Group 117"/>
          <p:cNvGrpSpPr>
            <a:grpSpLocks/>
          </p:cNvGrpSpPr>
          <p:nvPr/>
        </p:nvGrpSpPr>
        <p:grpSpPr bwMode="auto">
          <a:xfrm>
            <a:off x="4010025" y="1427163"/>
            <a:ext cx="592138" cy="677862"/>
            <a:chOff x="7005" y="156"/>
            <a:chExt cx="358" cy="427"/>
          </a:xfrm>
        </p:grpSpPr>
        <p:sp>
          <p:nvSpPr>
            <p:cNvPr id="425078" name="Rectangle 118"/>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25079" name="Rectangle 119"/>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25080" name="Rectangle 120"/>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25081" name="Rectangle 121"/>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25082" name="Freeform 122"/>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25083" name="Freeform 123"/>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25084" name="Rectangle 124"/>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25085" name="Rectangle 125"/>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25086" name="Rectangle 126"/>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25087" name="Rectangle 127"/>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25088" name="Rectangle 128"/>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25089" name="Rectangle 129"/>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25090" name="Freeform 130"/>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25091" name="Freeform 131"/>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25092" name="Rectangle 132"/>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25093" name="Rectangle 133"/>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25094" name="Line 134"/>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25095" name="Line 135"/>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25096" name="Line 136"/>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25097" name="Line 137"/>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25098" name="Line 138"/>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25099" name="Line 139"/>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25100" name="Line 140"/>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25101" name="Line 141"/>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25102" name="Line 142"/>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25103" name="Line 143"/>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25104" name="Line 144"/>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25105" name="Line 145"/>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25106" name="Line 146"/>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25107" name="Line 147"/>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25108" name="Line 148"/>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25109" name="Rectangle 149"/>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25110" name="Rectangle 150"/>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sp>
        <p:nvSpPr>
          <p:cNvPr id="425111" name="Rectangle 151"/>
          <p:cNvSpPr>
            <a:spLocks noChangeArrowheads="1"/>
          </p:cNvSpPr>
          <p:nvPr/>
        </p:nvSpPr>
        <p:spPr bwMode="auto">
          <a:xfrm>
            <a:off x="3949700" y="2614613"/>
            <a:ext cx="1312863" cy="290512"/>
          </a:xfrm>
          <a:prstGeom prst="rect">
            <a:avLst/>
          </a:prstGeom>
          <a:noFill/>
          <a:ln w="9525">
            <a:noFill/>
            <a:miter lim="800000"/>
            <a:headEnd/>
            <a:tailEnd/>
          </a:ln>
          <a:effectLst/>
        </p:spPr>
        <p:txBody>
          <a:bodyPr lIns="92075" tIns="46038" rIns="92075" bIns="46038">
            <a:spAutoFit/>
          </a:bodyPr>
          <a:lstStyle/>
          <a:p>
            <a:r>
              <a:rPr lang="en-US" altLang="zh-CN" sz="1300" b="1">
                <a:solidFill>
                  <a:srgbClr val="00CCFF"/>
                </a:solidFill>
                <a:ea typeface="宋体" charset="-122"/>
              </a:rPr>
              <a:t>Web Server</a:t>
            </a:r>
          </a:p>
        </p:txBody>
      </p:sp>
      <p:sp>
        <p:nvSpPr>
          <p:cNvPr id="425112" name="AutoShape 152"/>
          <p:cNvSpPr>
            <a:spLocks noChangeArrowheads="1"/>
          </p:cNvSpPr>
          <p:nvPr/>
        </p:nvSpPr>
        <p:spPr bwMode="auto">
          <a:xfrm>
            <a:off x="4757738" y="2979738"/>
            <a:ext cx="539750" cy="4524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HTML</a:t>
            </a:r>
          </a:p>
          <a:p>
            <a:pPr algn="ctr"/>
            <a:r>
              <a:rPr lang="en-US" altLang="zh-CN" sz="1200">
                <a:solidFill>
                  <a:schemeClr val="bg2"/>
                </a:solidFill>
                <a:ea typeface="宋体" charset="-122"/>
              </a:rPr>
              <a:t>CGI</a:t>
            </a:r>
          </a:p>
        </p:txBody>
      </p:sp>
      <p:sp>
        <p:nvSpPr>
          <p:cNvPr id="425113" name="AutoShape 153"/>
          <p:cNvSpPr>
            <a:spLocks noChangeArrowheads="1"/>
          </p:cNvSpPr>
          <p:nvPr/>
        </p:nvSpPr>
        <p:spPr bwMode="auto">
          <a:xfrm>
            <a:off x="5362575" y="2979738"/>
            <a:ext cx="539750" cy="4429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ASP</a:t>
            </a:r>
          </a:p>
        </p:txBody>
      </p:sp>
      <p:sp>
        <p:nvSpPr>
          <p:cNvPr id="425114" name="AutoShape 154"/>
          <p:cNvSpPr>
            <a:spLocks noChangeArrowheads="1"/>
          </p:cNvSpPr>
          <p:nvPr/>
        </p:nvSpPr>
        <p:spPr bwMode="auto">
          <a:xfrm>
            <a:off x="5975350" y="2979738"/>
            <a:ext cx="447675" cy="43338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Java</a:t>
            </a:r>
          </a:p>
        </p:txBody>
      </p:sp>
      <p:sp>
        <p:nvSpPr>
          <p:cNvPr id="425115" name="AutoShape 155"/>
          <p:cNvSpPr>
            <a:spLocks noChangeArrowheads="1"/>
          </p:cNvSpPr>
          <p:nvPr/>
        </p:nvSpPr>
        <p:spPr bwMode="auto">
          <a:xfrm>
            <a:off x="4959350" y="349408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25116" name="AutoShape 156"/>
          <p:cNvSpPr>
            <a:spLocks noChangeArrowheads="1"/>
          </p:cNvSpPr>
          <p:nvPr/>
        </p:nvSpPr>
        <p:spPr bwMode="auto">
          <a:xfrm>
            <a:off x="4959350" y="407193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grpSp>
        <p:nvGrpSpPr>
          <p:cNvPr id="3" name="Group 157"/>
          <p:cNvGrpSpPr>
            <a:grpSpLocks/>
          </p:cNvGrpSpPr>
          <p:nvPr/>
        </p:nvGrpSpPr>
        <p:grpSpPr bwMode="auto">
          <a:xfrm>
            <a:off x="3960813" y="3011488"/>
            <a:ext cx="704850" cy="1104900"/>
            <a:chOff x="3664" y="1177"/>
            <a:chExt cx="945" cy="1482"/>
          </a:xfrm>
        </p:grpSpPr>
        <p:sp>
          <p:nvSpPr>
            <p:cNvPr id="425118" name="Rectangle 158"/>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5119" name="Rectangle 159"/>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5120" name="Rectangle 160"/>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5121" name="Rectangle 161"/>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5122" name="Line 162"/>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5123" name="Line 163"/>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5124" name="Line 164"/>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5125" name="Line 165"/>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5126" name="Line 166"/>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5127" name="Line 167"/>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5128" name="Line 168"/>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5129" name="Rectangle 169"/>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130" name="Rectangle 170"/>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5131" name="Rectangle 171"/>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32" name="Rectangle 172"/>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5133" name="Rectangle 173"/>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134" name="Rectangle 174"/>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5135" name="Rectangle 175"/>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36" name="Rectangle 176"/>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5137" name="Rectangle 177"/>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138" name="Rectangle 178"/>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5139" name="Rectangle 179"/>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40" name="Rectangle 180"/>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5141" name="Rectangle 181"/>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142" name="Rectangle 182"/>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5143" name="Rectangle 183"/>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44" name="Rectangle 184"/>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5145" name="Rectangle 185"/>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5146" name="Rectangle 186"/>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5147" name="Line 187"/>
          <p:cNvSpPr>
            <a:spLocks noChangeShapeType="1"/>
          </p:cNvSpPr>
          <p:nvPr/>
        </p:nvSpPr>
        <p:spPr bwMode="auto">
          <a:xfrm>
            <a:off x="5921375" y="2508250"/>
            <a:ext cx="0" cy="390525"/>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sp>
        <p:nvSpPr>
          <p:cNvPr id="425148" name="AutoShape 188"/>
          <p:cNvSpPr>
            <a:spLocks noChangeArrowheads="1"/>
          </p:cNvSpPr>
          <p:nvPr/>
        </p:nvSpPr>
        <p:spPr bwMode="auto">
          <a:xfrm>
            <a:off x="3278188" y="5073650"/>
            <a:ext cx="4213225" cy="1298575"/>
          </a:xfrm>
          <a:prstGeom prst="roundRect">
            <a:avLst>
              <a:gd name="adj" fmla="val 12495"/>
            </a:avLst>
          </a:prstGeom>
          <a:solidFill>
            <a:srgbClr val="CCECFF"/>
          </a:solidFill>
          <a:ln w="19050">
            <a:solidFill>
              <a:schemeClr val="bg2"/>
            </a:solidFill>
            <a:round/>
            <a:headEnd/>
            <a:tailEnd/>
          </a:ln>
          <a:effectLst/>
        </p:spPr>
        <p:txBody>
          <a:bodyPr wrap="none" anchor="ctr"/>
          <a:lstStyle/>
          <a:p>
            <a:endParaRPr lang="en-US"/>
          </a:p>
        </p:txBody>
      </p:sp>
      <p:sp>
        <p:nvSpPr>
          <p:cNvPr id="425149" name="Rectangle 189"/>
          <p:cNvSpPr>
            <a:spLocks noChangeArrowheads="1"/>
          </p:cNvSpPr>
          <p:nvPr/>
        </p:nvSpPr>
        <p:spPr bwMode="auto">
          <a:xfrm>
            <a:off x="3303588" y="4762500"/>
            <a:ext cx="1865312" cy="304800"/>
          </a:xfrm>
          <a:prstGeom prst="rect">
            <a:avLst/>
          </a:prstGeom>
          <a:noFill/>
          <a:ln w="9525">
            <a:noFill/>
            <a:miter lim="800000"/>
            <a:headEnd/>
            <a:tailEnd/>
          </a:ln>
          <a:effectLst/>
        </p:spPr>
        <p:txBody>
          <a:bodyPr lIns="92075" tIns="46038" rIns="92075" bIns="46038">
            <a:spAutoFit/>
          </a:bodyPr>
          <a:lstStyle/>
          <a:p>
            <a:r>
              <a:rPr lang="en-US" altLang="zh-CN" sz="1400">
                <a:solidFill>
                  <a:srgbClr val="00CCFF"/>
                </a:solidFill>
                <a:ea typeface="宋体" charset="-122"/>
              </a:rPr>
              <a:t>Database Server(s)</a:t>
            </a:r>
          </a:p>
        </p:txBody>
      </p:sp>
      <p:grpSp>
        <p:nvGrpSpPr>
          <p:cNvPr id="4" name="Group 190"/>
          <p:cNvGrpSpPr>
            <a:grpSpLocks/>
          </p:cNvGrpSpPr>
          <p:nvPr/>
        </p:nvGrpSpPr>
        <p:grpSpPr bwMode="auto">
          <a:xfrm>
            <a:off x="3627438" y="5335588"/>
            <a:ext cx="600075" cy="941387"/>
            <a:chOff x="3664" y="1177"/>
            <a:chExt cx="945" cy="1482"/>
          </a:xfrm>
        </p:grpSpPr>
        <p:sp>
          <p:nvSpPr>
            <p:cNvPr id="425151" name="Rectangle 191"/>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5152" name="Rectangle 192"/>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5153" name="Rectangle 193"/>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5154" name="Rectangle 194"/>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5155" name="Line 195"/>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5156" name="Line 196"/>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5157" name="Line 197"/>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5158" name="Line 198"/>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5159" name="Line 199"/>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5160" name="Line 200"/>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5161" name="Line 201"/>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5162" name="Rectangle 202"/>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163" name="Rectangle 203"/>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5164" name="Rectangle 204"/>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65" name="Rectangle 205"/>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5166" name="Rectangle 206"/>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167" name="Rectangle 207"/>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5168" name="Rectangle 208"/>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69" name="Rectangle 209"/>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5170" name="Rectangle 210"/>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171" name="Rectangle 211"/>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5172" name="Rectangle 212"/>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73" name="Rectangle 213"/>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5174" name="Rectangle 214"/>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175" name="Rectangle 215"/>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5176" name="Rectangle 216"/>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77" name="Rectangle 217"/>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5178" name="Rectangle 218"/>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5179" name="Rectangle 219"/>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5180" name="AutoShape 220"/>
          <p:cNvSpPr>
            <a:spLocks noChangeArrowheads="1"/>
          </p:cNvSpPr>
          <p:nvPr/>
        </p:nvSpPr>
        <p:spPr bwMode="auto">
          <a:xfrm>
            <a:off x="4006850" y="5765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5" name="Group 221"/>
          <p:cNvGrpSpPr>
            <a:grpSpLocks/>
          </p:cNvGrpSpPr>
          <p:nvPr/>
        </p:nvGrpSpPr>
        <p:grpSpPr bwMode="auto">
          <a:xfrm>
            <a:off x="4954588" y="5335588"/>
            <a:ext cx="600075" cy="941387"/>
            <a:chOff x="3664" y="1177"/>
            <a:chExt cx="945" cy="1482"/>
          </a:xfrm>
        </p:grpSpPr>
        <p:sp>
          <p:nvSpPr>
            <p:cNvPr id="425182" name="Rectangle 222"/>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5183" name="Rectangle 223"/>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5184" name="Rectangle 224"/>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5185" name="Rectangle 225"/>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5186" name="Line 226"/>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5187" name="Line 227"/>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5188" name="Line 228"/>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5189" name="Line 229"/>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5190" name="Line 230"/>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5191" name="Line 231"/>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5192" name="Line 232"/>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5193" name="Rectangle 233"/>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194" name="Rectangle 234"/>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5195" name="Rectangle 235"/>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196" name="Rectangle 236"/>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5197" name="Rectangle 237"/>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198" name="Rectangle 238"/>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5199" name="Rectangle 239"/>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00" name="Rectangle 240"/>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5201" name="Rectangle 241"/>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202" name="Rectangle 242"/>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5203" name="Rectangle 243"/>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04" name="Rectangle 244"/>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5205" name="Rectangle 245"/>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206" name="Rectangle 246"/>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5207" name="Rectangle 247"/>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08" name="Rectangle 248"/>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5209" name="Rectangle 249"/>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5210" name="Rectangle 250"/>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5211" name="AutoShape 251"/>
          <p:cNvSpPr>
            <a:spLocks noChangeArrowheads="1"/>
          </p:cNvSpPr>
          <p:nvPr/>
        </p:nvSpPr>
        <p:spPr bwMode="auto">
          <a:xfrm>
            <a:off x="5334000" y="5765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6" name="Group 252"/>
          <p:cNvGrpSpPr>
            <a:grpSpLocks/>
          </p:cNvGrpSpPr>
          <p:nvPr/>
        </p:nvGrpSpPr>
        <p:grpSpPr bwMode="auto">
          <a:xfrm>
            <a:off x="6249988" y="5335588"/>
            <a:ext cx="600075" cy="941387"/>
            <a:chOff x="3664" y="1177"/>
            <a:chExt cx="945" cy="1482"/>
          </a:xfrm>
        </p:grpSpPr>
        <p:sp>
          <p:nvSpPr>
            <p:cNvPr id="425213" name="Rectangle 253"/>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5214" name="Rectangle 254"/>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5215" name="Rectangle 255"/>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5216" name="Rectangle 256"/>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5217" name="Line 257"/>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5218" name="Line 258"/>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5219" name="Line 259"/>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5220" name="Line 260"/>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5221" name="Line 261"/>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5222" name="Line 262"/>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5223" name="Line 263"/>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5224" name="Rectangle 264"/>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225" name="Rectangle 265"/>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5226" name="Rectangle 266"/>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27" name="Rectangle 267"/>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5228" name="Rectangle 268"/>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229" name="Rectangle 269"/>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5230" name="Rectangle 270"/>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31" name="Rectangle 271"/>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5232" name="Rectangle 272"/>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5233" name="Rectangle 273"/>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5234" name="Rectangle 274"/>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35" name="Rectangle 275"/>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5236" name="Rectangle 276"/>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5237" name="Rectangle 277"/>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5238" name="Rectangle 278"/>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5239" name="Rectangle 279"/>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5240" name="Rectangle 280"/>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5241" name="Rectangle 281"/>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5242" name="AutoShape 282"/>
          <p:cNvSpPr>
            <a:spLocks noChangeArrowheads="1"/>
          </p:cNvSpPr>
          <p:nvPr/>
        </p:nvSpPr>
        <p:spPr bwMode="auto">
          <a:xfrm>
            <a:off x="6629400" y="5765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
        <p:nvSpPr>
          <p:cNvPr id="425243" name="Line 283"/>
          <p:cNvSpPr>
            <a:spLocks noChangeShapeType="1"/>
          </p:cNvSpPr>
          <p:nvPr/>
        </p:nvSpPr>
        <p:spPr bwMode="auto">
          <a:xfrm>
            <a:off x="5397500" y="4635500"/>
            <a:ext cx="0" cy="444500"/>
          </a:xfrm>
          <a:prstGeom prst="line">
            <a:avLst/>
          </a:prstGeom>
          <a:noFill/>
          <a:ln w="38100">
            <a:solidFill>
              <a:schemeClr val="hlink"/>
            </a:solidFill>
            <a:round/>
            <a:headEnd/>
            <a:tailEnd type="triangle" w="med" len="med"/>
          </a:ln>
          <a:effectLst/>
        </p:spPr>
        <p:txBody>
          <a:bodyPr lIns="107950" tIns="53975" rIns="107950" bIns="53975"/>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195" name="AutoShape 187"/>
          <p:cNvSpPr>
            <a:spLocks noChangeArrowheads="1"/>
          </p:cNvSpPr>
          <p:nvPr/>
        </p:nvSpPr>
        <p:spPr bwMode="auto">
          <a:xfrm>
            <a:off x="2152650" y="1179513"/>
            <a:ext cx="2714625" cy="4900612"/>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7010" name="Text Box 2"/>
          <p:cNvSpPr txBox="1">
            <a:spLocks noChangeArrowheads="1"/>
          </p:cNvSpPr>
          <p:nvPr/>
        </p:nvSpPr>
        <p:spPr bwMode="auto">
          <a:xfrm>
            <a:off x="320675" y="1541463"/>
            <a:ext cx="1533525"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Application</a:t>
            </a:r>
            <a:br>
              <a:rPr lang="en-US" altLang="zh-CN" sz="1800" b="1">
                <a:solidFill>
                  <a:srgbClr val="FFFF99"/>
                </a:solidFill>
                <a:ea typeface="宋体" charset="-122"/>
              </a:rPr>
            </a:br>
            <a:r>
              <a:rPr lang="en-US" altLang="zh-CN" sz="1800" b="1">
                <a:solidFill>
                  <a:srgbClr val="FFFF99"/>
                </a:solidFill>
                <a:ea typeface="宋体" charset="-122"/>
              </a:rPr>
              <a:t>Services</a:t>
            </a:r>
            <a:endParaRPr lang="en-US" altLang="zh-CN" sz="1800">
              <a:solidFill>
                <a:srgbClr val="FFFF99"/>
              </a:solidFill>
              <a:ea typeface="宋体" charset="-122"/>
            </a:endParaRPr>
          </a:p>
        </p:txBody>
      </p:sp>
      <p:sp>
        <p:nvSpPr>
          <p:cNvPr id="427011" name="Text Box 3"/>
          <p:cNvSpPr txBox="1">
            <a:spLocks noChangeArrowheads="1"/>
          </p:cNvSpPr>
          <p:nvPr/>
        </p:nvSpPr>
        <p:spPr bwMode="auto">
          <a:xfrm>
            <a:off x="320675" y="3257550"/>
            <a:ext cx="1362075"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Business</a:t>
            </a:r>
            <a:br>
              <a:rPr lang="en-US" altLang="zh-CN" sz="1800" b="1">
                <a:solidFill>
                  <a:srgbClr val="FFFF99"/>
                </a:solidFill>
                <a:ea typeface="宋体" charset="-122"/>
              </a:rPr>
            </a:br>
            <a:r>
              <a:rPr lang="en-US" altLang="zh-CN" sz="1800" b="1">
                <a:solidFill>
                  <a:srgbClr val="FFFF99"/>
                </a:solidFill>
                <a:ea typeface="宋体" charset="-122"/>
              </a:rPr>
              <a:t>Services</a:t>
            </a:r>
            <a:endParaRPr lang="en-US" altLang="zh-CN" sz="1800">
              <a:solidFill>
                <a:srgbClr val="FFFF99"/>
              </a:solidFill>
              <a:ea typeface="宋体" charset="-122"/>
            </a:endParaRPr>
          </a:p>
        </p:txBody>
      </p:sp>
      <p:sp>
        <p:nvSpPr>
          <p:cNvPr id="427012" name="Text Box 4"/>
          <p:cNvSpPr txBox="1">
            <a:spLocks noChangeArrowheads="1"/>
          </p:cNvSpPr>
          <p:nvPr/>
        </p:nvSpPr>
        <p:spPr bwMode="auto">
          <a:xfrm>
            <a:off x="320675" y="4943475"/>
            <a:ext cx="1724025"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Data Services</a:t>
            </a:r>
            <a:endParaRPr lang="en-US" altLang="zh-CN" sz="1800">
              <a:solidFill>
                <a:srgbClr val="FFFF99"/>
              </a:solidFill>
              <a:ea typeface="宋体" charset="-122"/>
            </a:endParaRPr>
          </a:p>
        </p:txBody>
      </p:sp>
      <p:sp>
        <p:nvSpPr>
          <p:cNvPr id="427014" name="Rectangle 6"/>
          <p:cNvSpPr>
            <a:spLocks noGrp="1" noChangeArrowheads="1"/>
          </p:cNvSpPr>
          <p:nvPr>
            <p:ph type="title"/>
          </p:nvPr>
        </p:nvSpPr>
        <p:spPr/>
        <p:txBody>
          <a:bodyPr/>
          <a:lstStyle/>
          <a:p>
            <a:r>
              <a:rPr lang="en-US" altLang="zh-CN">
                <a:ea typeface="宋体" charset="-122"/>
              </a:rPr>
              <a:t>Peer-to-Peer Architecture</a:t>
            </a:r>
          </a:p>
        </p:txBody>
      </p:sp>
      <p:sp>
        <p:nvSpPr>
          <p:cNvPr id="427160" name="AutoShape 152"/>
          <p:cNvSpPr>
            <a:spLocks noChangeArrowheads="1"/>
          </p:cNvSpPr>
          <p:nvPr/>
        </p:nvSpPr>
        <p:spPr bwMode="auto">
          <a:xfrm>
            <a:off x="3344863" y="340518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27161" name="AutoShape 153"/>
          <p:cNvSpPr>
            <a:spLocks noChangeArrowheads="1"/>
          </p:cNvSpPr>
          <p:nvPr/>
        </p:nvSpPr>
        <p:spPr bwMode="auto">
          <a:xfrm>
            <a:off x="3344863" y="3981450"/>
            <a:ext cx="1181100" cy="490538"/>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sp>
        <p:nvSpPr>
          <p:cNvPr id="427163" name="AutoShape 155"/>
          <p:cNvSpPr>
            <a:spLocks noChangeArrowheads="1"/>
          </p:cNvSpPr>
          <p:nvPr/>
        </p:nvSpPr>
        <p:spPr bwMode="auto">
          <a:xfrm>
            <a:off x="3335338" y="289083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COM</a:t>
            </a:r>
          </a:p>
          <a:p>
            <a:pPr algn="ctr"/>
            <a:r>
              <a:rPr lang="en-US" altLang="zh-CN" sz="1200">
                <a:solidFill>
                  <a:schemeClr val="bg2"/>
                </a:solidFill>
                <a:ea typeface="宋体" charset="-122"/>
              </a:rPr>
              <a:t>MTS</a:t>
            </a:r>
          </a:p>
        </p:txBody>
      </p:sp>
      <p:sp>
        <p:nvSpPr>
          <p:cNvPr id="427164" name="AutoShape 156"/>
          <p:cNvSpPr>
            <a:spLocks noChangeArrowheads="1"/>
          </p:cNvSpPr>
          <p:nvPr/>
        </p:nvSpPr>
        <p:spPr bwMode="auto">
          <a:xfrm>
            <a:off x="3997325" y="289083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a:p>
            <a:pPr algn="ctr"/>
            <a:r>
              <a:rPr lang="en-US" altLang="zh-CN" sz="1200">
                <a:solidFill>
                  <a:schemeClr val="bg2"/>
                </a:solidFill>
                <a:ea typeface="宋体" charset="-122"/>
              </a:rPr>
              <a:t>ETS</a:t>
            </a:r>
          </a:p>
        </p:txBody>
      </p:sp>
      <p:grpSp>
        <p:nvGrpSpPr>
          <p:cNvPr id="2" name="Group 157"/>
          <p:cNvGrpSpPr>
            <a:grpSpLocks/>
          </p:cNvGrpSpPr>
          <p:nvPr/>
        </p:nvGrpSpPr>
        <p:grpSpPr bwMode="auto">
          <a:xfrm>
            <a:off x="2268538" y="2922588"/>
            <a:ext cx="704850" cy="1104900"/>
            <a:chOff x="3664" y="1177"/>
            <a:chExt cx="945" cy="1482"/>
          </a:xfrm>
        </p:grpSpPr>
        <p:sp>
          <p:nvSpPr>
            <p:cNvPr id="427166" name="Rectangle 158"/>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167" name="Rectangle 159"/>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168" name="Rectangle 160"/>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169" name="Rectangle 161"/>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170" name="Line 162"/>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171" name="Line 163"/>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172" name="Line 164"/>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173" name="Line 165"/>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174" name="Line 166"/>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175" name="Line 167"/>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176" name="Line 168"/>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177" name="Rectangle 169"/>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178" name="Rectangle 170"/>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179" name="Rectangle 171"/>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180" name="Rectangle 172"/>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181" name="Rectangle 173"/>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182" name="Rectangle 174"/>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183" name="Rectangle 175"/>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184" name="Rectangle 176"/>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185" name="Rectangle 177"/>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186" name="Rectangle 178"/>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187" name="Rectangle 179"/>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188" name="Rectangle 180"/>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189" name="Rectangle 181"/>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190" name="Rectangle 182"/>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191" name="Rectangle 183"/>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192" name="Rectangle 184"/>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193" name="Rectangle 185"/>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194" name="Rectangle 186"/>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197" name="AutoShape 189"/>
          <p:cNvSpPr>
            <a:spLocks noChangeArrowheads="1"/>
          </p:cNvSpPr>
          <p:nvPr/>
        </p:nvSpPr>
        <p:spPr bwMode="auto">
          <a:xfrm>
            <a:off x="3290888" y="1274763"/>
            <a:ext cx="1182687" cy="4270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27198" name="AutoShape 190"/>
          <p:cNvSpPr>
            <a:spLocks noChangeArrowheads="1"/>
          </p:cNvSpPr>
          <p:nvPr/>
        </p:nvSpPr>
        <p:spPr bwMode="auto">
          <a:xfrm>
            <a:off x="2998788" y="1833563"/>
            <a:ext cx="54927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DCOM</a:t>
            </a:r>
          </a:p>
          <a:p>
            <a:pPr algn="ctr"/>
            <a:r>
              <a:rPr lang="en-US" altLang="zh-CN" sz="1200">
                <a:solidFill>
                  <a:schemeClr val="bg2"/>
                </a:solidFill>
                <a:ea typeface="宋体" charset="-122"/>
              </a:rPr>
              <a:t>ADO/R</a:t>
            </a:r>
          </a:p>
        </p:txBody>
      </p:sp>
      <p:sp>
        <p:nvSpPr>
          <p:cNvPr id="427199" name="AutoShape 191"/>
          <p:cNvSpPr>
            <a:spLocks noChangeArrowheads="1"/>
          </p:cNvSpPr>
          <p:nvPr/>
        </p:nvSpPr>
        <p:spPr bwMode="auto">
          <a:xfrm>
            <a:off x="3586163" y="1828800"/>
            <a:ext cx="60007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CORBA</a:t>
            </a:r>
          </a:p>
        </p:txBody>
      </p:sp>
      <p:sp>
        <p:nvSpPr>
          <p:cNvPr id="427200" name="AutoShape 192"/>
          <p:cNvSpPr>
            <a:spLocks noChangeArrowheads="1"/>
          </p:cNvSpPr>
          <p:nvPr/>
        </p:nvSpPr>
        <p:spPr bwMode="auto">
          <a:xfrm>
            <a:off x="4225925" y="1828800"/>
            <a:ext cx="53022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p:txBody>
      </p:sp>
      <p:grpSp>
        <p:nvGrpSpPr>
          <p:cNvPr id="3" name="Group 193"/>
          <p:cNvGrpSpPr>
            <a:grpSpLocks/>
          </p:cNvGrpSpPr>
          <p:nvPr/>
        </p:nvGrpSpPr>
        <p:grpSpPr bwMode="auto">
          <a:xfrm>
            <a:off x="2262188" y="1338263"/>
            <a:ext cx="568325" cy="677862"/>
            <a:chOff x="7005" y="156"/>
            <a:chExt cx="358" cy="427"/>
          </a:xfrm>
        </p:grpSpPr>
        <p:sp>
          <p:nvSpPr>
            <p:cNvPr id="427202" name="Rectangle 194"/>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27203" name="Rectangle 195"/>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27204" name="Rectangle 196"/>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27205" name="Rectangle 197"/>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27206" name="Freeform 198"/>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27207" name="Freeform 199"/>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27208" name="Rectangle 200"/>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27209" name="Rectangle 201"/>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27210" name="Rectangle 202"/>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27211" name="Rectangle 203"/>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27212" name="Rectangle 204"/>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27213" name="Rectangle 205"/>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27214" name="Freeform 206"/>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27215" name="Freeform 207"/>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27216" name="Rectangle 208"/>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27217" name="Rectangle 209"/>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27218" name="Line 210"/>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27219" name="Line 211"/>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27220" name="Line 212"/>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27221" name="Line 213"/>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27222" name="Line 214"/>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27223" name="Line 215"/>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27224" name="Line 216"/>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27225" name="Line 217"/>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27226" name="Line 218"/>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27227" name="Line 219"/>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27228" name="Line 220"/>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27229" name="Line 221"/>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27230" name="Line 222"/>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27231" name="Line 223"/>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27232" name="Line 224"/>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27233" name="Rectangle 225"/>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27234" name="Rectangle 226"/>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sp>
        <p:nvSpPr>
          <p:cNvPr id="427235" name="Line 227"/>
          <p:cNvSpPr>
            <a:spLocks noChangeShapeType="1"/>
          </p:cNvSpPr>
          <p:nvPr/>
        </p:nvSpPr>
        <p:spPr bwMode="auto">
          <a:xfrm rot="-5400000">
            <a:off x="5205413" y="3244850"/>
            <a:ext cx="0" cy="666750"/>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grpSp>
        <p:nvGrpSpPr>
          <p:cNvPr id="4" name="Group 229"/>
          <p:cNvGrpSpPr>
            <a:grpSpLocks/>
          </p:cNvGrpSpPr>
          <p:nvPr/>
        </p:nvGrpSpPr>
        <p:grpSpPr bwMode="auto">
          <a:xfrm>
            <a:off x="2478088" y="4999038"/>
            <a:ext cx="600075" cy="941387"/>
            <a:chOff x="3664" y="1177"/>
            <a:chExt cx="945" cy="1482"/>
          </a:xfrm>
        </p:grpSpPr>
        <p:sp>
          <p:nvSpPr>
            <p:cNvPr id="427238" name="Rectangle 230"/>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239" name="Rectangle 231"/>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240" name="Rectangle 232"/>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241" name="Rectangle 233"/>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242" name="Line 234"/>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243" name="Line 235"/>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244" name="Line 236"/>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245" name="Line 237"/>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246" name="Line 238"/>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247" name="Line 239"/>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248" name="Line 240"/>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249" name="Rectangle 241"/>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250" name="Rectangle 242"/>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251" name="Rectangle 243"/>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52" name="Rectangle 244"/>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253" name="Rectangle 245"/>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254" name="Rectangle 246"/>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255" name="Rectangle 247"/>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56" name="Rectangle 248"/>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257" name="Rectangle 249"/>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258" name="Rectangle 250"/>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259" name="Rectangle 251"/>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60" name="Rectangle 252"/>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261" name="Rectangle 253"/>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262" name="Rectangle 254"/>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263" name="Rectangle 255"/>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64" name="Rectangle 256"/>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265" name="Rectangle 257"/>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266" name="Rectangle 258"/>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267" name="AutoShape 259"/>
          <p:cNvSpPr>
            <a:spLocks noChangeArrowheads="1"/>
          </p:cNvSpPr>
          <p:nvPr/>
        </p:nvSpPr>
        <p:spPr bwMode="auto">
          <a:xfrm>
            <a:off x="2857500" y="542925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5" name="Group 260"/>
          <p:cNvGrpSpPr>
            <a:grpSpLocks/>
          </p:cNvGrpSpPr>
          <p:nvPr/>
        </p:nvGrpSpPr>
        <p:grpSpPr bwMode="auto">
          <a:xfrm>
            <a:off x="3805238" y="4999038"/>
            <a:ext cx="600075" cy="941387"/>
            <a:chOff x="3664" y="1177"/>
            <a:chExt cx="945" cy="1482"/>
          </a:xfrm>
        </p:grpSpPr>
        <p:sp>
          <p:nvSpPr>
            <p:cNvPr id="427269" name="Rectangle 261"/>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270" name="Rectangle 262"/>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271" name="Rectangle 263"/>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272" name="Rectangle 264"/>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273" name="Line 265"/>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274" name="Line 266"/>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275" name="Line 267"/>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276" name="Line 268"/>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277" name="Line 269"/>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278" name="Line 270"/>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279" name="Line 271"/>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280" name="Rectangle 272"/>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281" name="Rectangle 273"/>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282" name="Rectangle 274"/>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83" name="Rectangle 275"/>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284" name="Rectangle 276"/>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285" name="Rectangle 277"/>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286" name="Rectangle 278"/>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87" name="Rectangle 279"/>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288" name="Rectangle 280"/>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289" name="Rectangle 281"/>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290" name="Rectangle 282"/>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91" name="Rectangle 283"/>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292" name="Rectangle 284"/>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293" name="Rectangle 285"/>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294" name="Rectangle 286"/>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295" name="Rectangle 287"/>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296" name="Rectangle 288"/>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297" name="Rectangle 289"/>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298" name="AutoShape 290"/>
          <p:cNvSpPr>
            <a:spLocks noChangeArrowheads="1"/>
          </p:cNvSpPr>
          <p:nvPr/>
        </p:nvSpPr>
        <p:spPr bwMode="auto">
          <a:xfrm>
            <a:off x="4184650" y="542925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
        <p:nvSpPr>
          <p:cNvPr id="427330" name="AutoShape 322"/>
          <p:cNvSpPr>
            <a:spLocks noChangeArrowheads="1"/>
          </p:cNvSpPr>
          <p:nvPr/>
        </p:nvSpPr>
        <p:spPr bwMode="auto">
          <a:xfrm>
            <a:off x="5534025" y="1179513"/>
            <a:ext cx="2714625" cy="4900612"/>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7331" name="AutoShape 323"/>
          <p:cNvSpPr>
            <a:spLocks noChangeArrowheads="1"/>
          </p:cNvSpPr>
          <p:nvPr/>
        </p:nvSpPr>
        <p:spPr bwMode="auto">
          <a:xfrm>
            <a:off x="6726238" y="340518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27332" name="AutoShape 324"/>
          <p:cNvSpPr>
            <a:spLocks noChangeArrowheads="1"/>
          </p:cNvSpPr>
          <p:nvPr/>
        </p:nvSpPr>
        <p:spPr bwMode="auto">
          <a:xfrm>
            <a:off x="6726238" y="3981450"/>
            <a:ext cx="1181100" cy="490538"/>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sp>
        <p:nvSpPr>
          <p:cNvPr id="427333" name="AutoShape 325"/>
          <p:cNvSpPr>
            <a:spLocks noChangeArrowheads="1"/>
          </p:cNvSpPr>
          <p:nvPr/>
        </p:nvSpPr>
        <p:spPr bwMode="auto">
          <a:xfrm>
            <a:off x="6716713" y="289083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COM</a:t>
            </a:r>
          </a:p>
          <a:p>
            <a:pPr algn="ctr"/>
            <a:r>
              <a:rPr lang="en-US" altLang="zh-CN" sz="1200">
                <a:solidFill>
                  <a:schemeClr val="bg2"/>
                </a:solidFill>
                <a:ea typeface="宋体" charset="-122"/>
              </a:rPr>
              <a:t>MTS</a:t>
            </a:r>
          </a:p>
        </p:txBody>
      </p:sp>
      <p:sp>
        <p:nvSpPr>
          <p:cNvPr id="427334" name="AutoShape 326"/>
          <p:cNvSpPr>
            <a:spLocks noChangeArrowheads="1"/>
          </p:cNvSpPr>
          <p:nvPr/>
        </p:nvSpPr>
        <p:spPr bwMode="auto">
          <a:xfrm>
            <a:off x="7378700" y="289083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a:p>
            <a:pPr algn="ctr"/>
            <a:r>
              <a:rPr lang="en-US" altLang="zh-CN" sz="1200">
                <a:solidFill>
                  <a:schemeClr val="bg2"/>
                </a:solidFill>
                <a:ea typeface="宋体" charset="-122"/>
              </a:rPr>
              <a:t>ETS</a:t>
            </a:r>
          </a:p>
        </p:txBody>
      </p:sp>
      <p:grpSp>
        <p:nvGrpSpPr>
          <p:cNvPr id="6" name="Group 327"/>
          <p:cNvGrpSpPr>
            <a:grpSpLocks/>
          </p:cNvGrpSpPr>
          <p:nvPr/>
        </p:nvGrpSpPr>
        <p:grpSpPr bwMode="auto">
          <a:xfrm>
            <a:off x="5649913" y="2922588"/>
            <a:ext cx="704850" cy="1104900"/>
            <a:chOff x="3664" y="1177"/>
            <a:chExt cx="945" cy="1482"/>
          </a:xfrm>
        </p:grpSpPr>
        <p:sp>
          <p:nvSpPr>
            <p:cNvPr id="427336" name="Rectangle 328"/>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337" name="Rectangle 329"/>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338" name="Rectangle 330"/>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339" name="Rectangle 331"/>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340" name="Line 332"/>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341" name="Line 333"/>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342" name="Line 334"/>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343" name="Line 335"/>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344" name="Line 336"/>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345" name="Line 337"/>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346" name="Line 338"/>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347" name="Rectangle 339"/>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348" name="Rectangle 340"/>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349" name="Rectangle 341"/>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350" name="Rectangle 342"/>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351" name="Rectangle 343"/>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352" name="Rectangle 344"/>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353" name="Rectangle 345"/>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354" name="Rectangle 346"/>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355" name="Rectangle 347"/>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356" name="Rectangle 348"/>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357" name="Rectangle 349"/>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358" name="Rectangle 350"/>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359" name="Rectangle 351"/>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360" name="Rectangle 352"/>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361" name="Rectangle 353"/>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362" name="Rectangle 354"/>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363" name="Rectangle 355"/>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364" name="Rectangle 356"/>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365" name="AutoShape 357"/>
          <p:cNvSpPr>
            <a:spLocks noChangeArrowheads="1"/>
          </p:cNvSpPr>
          <p:nvPr/>
        </p:nvSpPr>
        <p:spPr bwMode="auto">
          <a:xfrm>
            <a:off x="6672263" y="1274763"/>
            <a:ext cx="1182687" cy="4270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27366" name="AutoShape 358"/>
          <p:cNvSpPr>
            <a:spLocks noChangeArrowheads="1"/>
          </p:cNvSpPr>
          <p:nvPr/>
        </p:nvSpPr>
        <p:spPr bwMode="auto">
          <a:xfrm>
            <a:off x="6380163" y="1833563"/>
            <a:ext cx="54927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DCOM</a:t>
            </a:r>
          </a:p>
          <a:p>
            <a:pPr algn="ctr"/>
            <a:r>
              <a:rPr lang="en-US" altLang="zh-CN" sz="1200">
                <a:solidFill>
                  <a:schemeClr val="bg2"/>
                </a:solidFill>
                <a:ea typeface="宋体" charset="-122"/>
              </a:rPr>
              <a:t>ADO/R</a:t>
            </a:r>
          </a:p>
        </p:txBody>
      </p:sp>
      <p:sp>
        <p:nvSpPr>
          <p:cNvPr id="427367" name="AutoShape 359"/>
          <p:cNvSpPr>
            <a:spLocks noChangeArrowheads="1"/>
          </p:cNvSpPr>
          <p:nvPr/>
        </p:nvSpPr>
        <p:spPr bwMode="auto">
          <a:xfrm>
            <a:off x="6967538" y="1828800"/>
            <a:ext cx="60007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CORBA</a:t>
            </a:r>
          </a:p>
        </p:txBody>
      </p:sp>
      <p:sp>
        <p:nvSpPr>
          <p:cNvPr id="427368" name="AutoShape 360"/>
          <p:cNvSpPr>
            <a:spLocks noChangeArrowheads="1"/>
          </p:cNvSpPr>
          <p:nvPr/>
        </p:nvSpPr>
        <p:spPr bwMode="auto">
          <a:xfrm>
            <a:off x="7607300" y="1828800"/>
            <a:ext cx="53022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p:txBody>
      </p:sp>
      <p:grpSp>
        <p:nvGrpSpPr>
          <p:cNvPr id="7" name="Group 361"/>
          <p:cNvGrpSpPr>
            <a:grpSpLocks/>
          </p:cNvGrpSpPr>
          <p:nvPr/>
        </p:nvGrpSpPr>
        <p:grpSpPr bwMode="auto">
          <a:xfrm>
            <a:off x="5643563" y="1338263"/>
            <a:ext cx="568325" cy="677862"/>
            <a:chOff x="7005" y="156"/>
            <a:chExt cx="358" cy="427"/>
          </a:xfrm>
        </p:grpSpPr>
        <p:sp>
          <p:nvSpPr>
            <p:cNvPr id="427370" name="Rectangle 362"/>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27371" name="Rectangle 363"/>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27372" name="Rectangle 364"/>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27373" name="Rectangle 365"/>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27374" name="Freeform 366"/>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27375" name="Freeform 367"/>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27376" name="Rectangle 368"/>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27377" name="Rectangle 369"/>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27378" name="Rectangle 370"/>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27379" name="Rectangle 371"/>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27380" name="Rectangle 372"/>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27381" name="Rectangle 373"/>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27382" name="Freeform 374"/>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27383" name="Freeform 375"/>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27384" name="Rectangle 376"/>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27385" name="Rectangle 377"/>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27386" name="Line 378"/>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27387" name="Line 379"/>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27388" name="Line 380"/>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27389" name="Line 381"/>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27390" name="Line 382"/>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27391" name="Line 383"/>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27392" name="Line 384"/>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27393" name="Line 385"/>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27394" name="Line 386"/>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27395" name="Line 387"/>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27396" name="Line 388"/>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27397" name="Line 389"/>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27398" name="Line 390"/>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27399" name="Line 391"/>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27400" name="Line 392"/>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27401" name="Rectangle 393"/>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27402" name="Rectangle 394"/>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grpSp>
        <p:nvGrpSpPr>
          <p:cNvPr id="8" name="Group 395"/>
          <p:cNvGrpSpPr>
            <a:grpSpLocks/>
          </p:cNvGrpSpPr>
          <p:nvPr/>
        </p:nvGrpSpPr>
        <p:grpSpPr bwMode="auto">
          <a:xfrm>
            <a:off x="5859463" y="4999038"/>
            <a:ext cx="600075" cy="941387"/>
            <a:chOff x="3664" y="1177"/>
            <a:chExt cx="945" cy="1482"/>
          </a:xfrm>
        </p:grpSpPr>
        <p:sp>
          <p:nvSpPr>
            <p:cNvPr id="427404" name="Rectangle 396"/>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405" name="Rectangle 397"/>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406" name="Rectangle 398"/>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407" name="Rectangle 399"/>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408" name="Line 400"/>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409" name="Line 401"/>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410" name="Line 402"/>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411" name="Line 403"/>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412" name="Line 404"/>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413" name="Line 405"/>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414" name="Line 406"/>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415" name="Rectangle 407"/>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416" name="Rectangle 408"/>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417" name="Rectangle 409"/>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18" name="Rectangle 410"/>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419" name="Rectangle 411"/>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420" name="Rectangle 412"/>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421" name="Rectangle 413"/>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22" name="Rectangle 414"/>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423" name="Rectangle 415"/>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424" name="Rectangle 416"/>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425" name="Rectangle 417"/>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26" name="Rectangle 418"/>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427" name="Rectangle 419"/>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428" name="Rectangle 420"/>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429" name="Rectangle 421"/>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30" name="Rectangle 422"/>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431" name="Rectangle 423"/>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432" name="Rectangle 424"/>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433" name="AutoShape 425"/>
          <p:cNvSpPr>
            <a:spLocks noChangeArrowheads="1"/>
          </p:cNvSpPr>
          <p:nvPr/>
        </p:nvSpPr>
        <p:spPr bwMode="auto">
          <a:xfrm>
            <a:off x="6238875" y="542925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9" name="Group 426"/>
          <p:cNvGrpSpPr>
            <a:grpSpLocks/>
          </p:cNvGrpSpPr>
          <p:nvPr/>
        </p:nvGrpSpPr>
        <p:grpSpPr bwMode="auto">
          <a:xfrm>
            <a:off x="7186613" y="4999038"/>
            <a:ext cx="600075" cy="941387"/>
            <a:chOff x="3664" y="1177"/>
            <a:chExt cx="945" cy="1482"/>
          </a:xfrm>
        </p:grpSpPr>
        <p:sp>
          <p:nvSpPr>
            <p:cNvPr id="427435" name="Rectangle 427"/>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7436" name="Rectangle 428"/>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7437" name="Rectangle 429"/>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7438" name="Rectangle 430"/>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7439" name="Line 431"/>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7440" name="Line 432"/>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7441" name="Line 433"/>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7442" name="Line 434"/>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7443" name="Line 435"/>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7444" name="Line 436"/>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7445" name="Line 437"/>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7446" name="Rectangle 438"/>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447" name="Rectangle 439"/>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7448" name="Rectangle 440"/>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49" name="Rectangle 441"/>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7450" name="Rectangle 442"/>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451" name="Rectangle 443"/>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7452" name="Rectangle 444"/>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53" name="Rectangle 445"/>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7454" name="Rectangle 446"/>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7455" name="Rectangle 447"/>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7456" name="Rectangle 448"/>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57" name="Rectangle 449"/>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7458" name="Rectangle 450"/>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7459" name="Rectangle 451"/>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7460" name="Rectangle 452"/>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7461" name="Rectangle 453"/>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7462" name="Rectangle 454"/>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7463" name="Rectangle 455"/>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7464" name="AutoShape 456"/>
          <p:cNvSpPr>
            <a:spLocks noChangeArrowheads="1"/>
          </p:cNvSpPr>
          <p:nvPr/>
        </p:nvSpPr>
        <p:spPr bwMode="auto">
          <a:xfrm>
            <a:off x="7566025" y="542925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idx="1"/>
          </p:nvPr>
        </p:nvSpPr>
        <p:spPr/>
        <p:txBody>
          <a:bodyPr/>
          <a:lstStyle/>
          <a:p>
            <a:r>
              <a:rPr lang="en-US" altLang="zh-CN" dirty="0">
                <a:ea typeface="宋体" charset="-122"/>
              </a:rPr>
              <a:t>Define the network configuration</a:t>
            </a:r>
          </a:p>
          <a:p>
            <a:r>
              <a:rPr lang="en-US" altLang="zh-CN" dirty="0">
                <a:ea typeface="宋体" charset="-122"/>
              </a:rPr>
              <a:t>Allocate processes to nodes</a:t>
            </a:r>
          </a:p>
          <a:p>
            <a:r>
              <a:rPr lang="en-US" altLang="zh-CN" dirty="0">
                <a:ea typeface="宋体" charset="-122"/>
              </a:rPr>
              <a:t>Define the distribution mechanism</a:t>
            </a:r>
          </a:p>
        </p:txBody>
      </p:sp>
      <p:sp>
        <p:nvSpPr>
          <p:cNvPr id="362498" name="Rectangle 2"/>
          <p:cNvSpPr>
            <a:spLocks noGrp="1" noChangeArrowheads="1"/>
          </p:cNvSpPr>
          <p:nvPr>
            <p:ph type="title"/>
          </p:nvPr>
        </p:nvSpPr>
        <p:spPr/>
        <p:txBody>
          <a:bodyPr/>
          <a:lstStyle/>
          <a:p>
            <a:r>
              <a:rPr lang="en-US" altLang="zh-CN">
                <a:ea typeface="宋体" charset="-122"/>
              </a:rPr>
              <a:t>Describe Distribution Steps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360363" y="1204912"/>
            <a:ext cx="5810250" cy="5043487"/>
          </a:xfrm>
        </p:spPr>
        <p:txBody>
          <a:bodyPr/>
          <a:lstStyle/>
          <a:p>
            <a:r>
              <a:rPr lang="en-US" altLang="zh-CN" dirty="0">
                <a:ea typeface="宋体" charset="-122"/>
              </a:rPr>
              <a:t>End-user workstation nodes</a:t>
            </a:r>
          </a:p>
          <a:p>
            <a:r>
              <a:rPr lang="en-US" altLang="zh-CN" dirty="0">
                <a:ea typeface="宋体" charset="-122"/>
              </a:rPr>
              <a:t>”Headless" processing server nodes</a:t>
            </a:r>
          </a:p>
          <a:p>
            <a:r>
              <a:rPr lang="en-US" altLang="zh-CN" dirty="0">
                <a:ea typeface="宋体" charset="-122"/>
              </a:rPr>
              <a:t>Special configurations </a:t>
            </a:r>
          </a:p>
          <a:p>
            <a:pPr lvl="1"/>
            <a:r>
              <a:rPr lang="en-US" altLang="zh-CN" dirty="0">
                <a:ea typeface="宋体" charset="-122"/>
              </a:rPr>
              <a:t>Development </a:t>
            </a:r>
          </a:p>
          <a:p>
            <a:pPr lvl="1"/>
            <a:r>
              <a:rPr lang="en-US" altLang="zh-CN" dirty="0">
                <a:ea typeface="宋体" charset="-122"/>
              </a:rPr>
              <a:t>Test</a:t>
            </a:r>
          </a:p>
          <a:p>
            <a:r>
              <a:rPr lang="en-US" altLang="zh-CN" dirty="0">
                <a:ea typeface="宋体" charset="-122"/>
              </a:rPr>
              <a:t>Specialized processors</a:t>
            </a:r>
          </a:p>
        </p:txBody>
      </p:sp>
      <p:sp>
        <p:nvSpPr>
          <p:cNvPr id="366594" name="Rectangle 2"/>
          <p:cNvSpPr>
            <a:spLocks noGrp="1" noChangeArrowheads="1"/>
          </p:cNvSpPr>
          <p:nvPr>
            <p:ph type="title"/>
          </p:nvPr>
        </p:nvSpPr>
        <p:spPr/>
        <p:txBody>
          <a:bodyPr/>
          <a:lstStyle/>
          <a:p>
            <a:r>
              <a:rPr lang="en-US" altLang="zh-CN">
                <a:ea typeface="宋体" charset="-122"/>
              </a:rPr>
              <a:t>The Network Configuration</a:t>
            </a:r>
          </a:p>
        </p:txBody>
      </p:sp>
      <p:grpSp>
        <p:nvGrpSpPr>
          <p:cNvPr id="2" name="Group 174"/>
          <p:cNvGrpSpPr>
            <a:grpSpLocks/>
          </p:cNvGrpSpPr>
          <p:nvPr/>
        </p:nvGrpSpPr>
        <p:grpSpPr bwMode="auto">
          <a:xfrm>
            <a:off x="5816600" y="1447800"/>
            <a:ext cx="2852738" cy="3294063"/>
            <a:chOff x="3664" y="912"/>
            <a:chExt cx="1797" cy="2075"/>
          </a:xfrm>
        </p:grpSpPr>
        <p:sp>
          <p:nvSpPr>
            <p:cNvPr id="366598" name="Freeform 6"/>
            <p:cNvSpPr>
              <a:spLocks/>
            </p:cNvSpPr>
            <p:nvPr/>
          </p:nvSpPr>
          <p:spPr bwMode="auto">
            <a:xfrm>
              <a:off x="4913" y="1061"/>
              <a:ext cx="300" cy="1643"/>
            </a:xfrm>
            <a:custGeom>
              <a:avLst/>
              <a:gdLst/>
              <a:ahLst/>
              <a:cxnLst>
                <a:cxn ang="0">
                  <a:pos x="300" y="1689"/>
                </a:cxn>
                <a:cxn ang="0">
                  <a:pos x="0" y="1689"/>
                </a:cxn>
                <a:cxn ang="0">
                  <a:pos x="0" y="0"/>
                </a:cxn>
                <a:cxn ang="0">
                  <a:pos x="293" y="0"/>
                </a:cxn>
              </a:cxnLst>
              <a:rect l="0" t="0" r="r" b="b"/>
              <a:pathLst>
                <a:path w="300" h="1689">
                  <a:moveTo>
                    <a:pt x="300" y="1689"/>
                  </a:moveTo>
                  <a:lnTo>
                    <a:pt x="0" y="1689"/>
                  </a:lnTo>
                  <a:lnTo>
                    <a:pt x="0" y="0"/>
                  </a:lnTo>
                  <a:lnTo>
                    <a:pt x="293" y="0"/>
                  </a:lnTo>
                </a:path>
              </a:pathLst>
            </a:custGeom>
            <a:noFill/>
            <a:ln w="0">
              <a:solidFill>
                <a:schemeClr val="accent2"/>
              </a:solidFill>
              <a:prstDash val="solid"/>
              <a:round/>
              <a:headEnd/>
              <a:tailEnd/>
            </a:ln>
          </p:spPr>
          <p:txBody>
            <a:bodyPr/>
            <a:lstStyle/>
            <a:p>
              <a:endParaRPr lang="en-US"/>
            </a:p>
          </p:txBody>
        </p:sp>
        <p:sp>
          <p:nvSpPr>
            <p:cNvPr id="366599" name="Line 7"/>
            <p:cNvSpPr>
              <a:spLocks noChangeShapeType="1"/>
            </p:cNvSpPr>
            <p:nvPr/>
          </p:nvSpPr>
          <p:spPr bwMode="auto">
            <a:xfrm flipH="1">
              <a:off x="4913" y="2197"/>
              <a:ext cx="306" cy="1"/>
            </a:xfrm>
            <a:prstGeom prst="line">
              <a:avLst/>
            </a:prstGeom>
            <a:noFill/>
            <a:ln w="0">
              <a:solidFill>
                <a:schemeClr val="accent2"/>
              </a:solidFill>
              <a:round/>
              <a:headEnd/>
              <a:tailEnd/>
            </a:ln>
          </p:spPr>
          <p:txBody>
            <a:bodyPr/>
            <a:lstStyle/>
            <a:p>
              <a:endParaRPr lang="en-US"/>
            </a:p>
          </p:txBody>
        </p:sp>
        <p:sp>
          <p:nvSpPr>
            <p:cNvPr id="366600" name="Line 8"/>
            <p:cNvSpPr>
              <a:spLocks noChangeShapeType="1"/>
            </p:cNvSpPr>
            <p:nvPr/>
          </p:nvSpPr>
          <p:spPr bwMode="auto">
            <a:xfrm flipH="1">
              <a:off x="4913" y="1608"/>
              <a:ext cx="300" cy="0"/>
            </a:xfrm>
            <a:prstGeom prst="line">
              <a:avLst/>
            </a:prstGeom>
            <a:noFill/>
            <a:ln w="0">
              <a:solidFill>
                <a:schemeClr val="accent2"/>
              </a:solidFill>
              <a:round/>
              <a:headEnd/>
              <a:tailEnd/>
            </a:ln>
          </p:spPr>
          <p:txBody>
            <a:bodyPr/>
            <a:lstStyle/>
            <a:p>
              <a:endParaRPr lang="en-US"/>
            </a:p>
          </p:txBody>
        </p:sp>
        <p:sp>
          <p:nvSpPr>
            <p:cNvPr id="366601" name="Line 9"/>
            <p:cNvSpPr>
              <a:spLocks noChangeShapeType="1"/>
            </p:cNvSpPr>
            <p:nvPr/>
          </p:nvSpPr>
          <p:spPr bwMode="auto">
            <a:xfrm>
              <a:off x="4091" y="1913"/>
              <a:ext cx="822" cy="1"/>
            </a:xfrm>
            <a:prstGeom prst="line">
              <a:avLst/>
            </a:prstGeom>
            <a:noFill/>
            <a:ln w="0">
              <a:solidFill>
                <a:schemeClr val="accent2"/>
              </a:solidFill>
              <a:round/>
              <a:headEnd/>
              <a:tailEnd/>
            </a:ln>
          </p:spPr>
          <p:txBody>
            <a:bodyPr/>
            <a:lstStyle/>
            <a:p>
              <a:endParaRPr lang="en-US"/>
            </a:p>
          </p:txBody>
        </p:sp>
        <p:sp>
          <p:nvSpPr>
            <p:cNvPr id="366602" name="Rectangle 10"/>
            <p:cNvSpPr>
              <a:spLocks noChangeArrowheads="1"/>
            </p:cNvSpPr>
            <p:nvPr/>
          </p:nvSpPr>
          <p:spPr bwMode="auto">
            <a:xfrm>
              <a:off x="5189" y="2803"/>
              <a:ext cx="188" cy="130"/>
            </a:xfrm>
            <a:prstGeom prst="rect">
              <a:avLst/>
            </a:prstGeom>
            <a:solidFill>
              <a:srgbClr val="C9C9C9"/>
            </a:solidFill>
            <a:ln w="9525">
              <a:solidFill>
                <a:srgbClr val="777777"/>
              </a:solidFill>
              <a:miter lim="800000"/>
              <a:headEnd/>
              <a:tailEnd/>
            </a:ln>
          </p:spPr>
          <p:txBody>
            <a:bodyPr/>
            <a:lstStyle/>
            <a:p>
              <a:endParaRPr lang="en-US"/>
            </a:p>
          </p:txBody>
        </p:sp>
        <p:sp>
          <p:nvSpPr>
            <p:cNvPr id="366603" name="Rectangle 11"/>
            <p:cNvSpPr>
              <a:spLocks noChangeArrowheads="1"/>
            </p:cNvSpPr>
            <p:nvPr/>
          </p:nvSpPr>
          <p:spPr bwMode="auto">
            <a:xfrm>
              <a:off x="5189" y="2803"/>
              <a:ext cx="188" cy="130"/>
            </a:xfrm>
            <a:prstGeom prst="rect">
              <a:avLst/>
            </a:prstGeom>
            <a:noFill/>
            <a:ln w="0">
              <a:solidFill>
                <a:srgbClr val="777777"/>
              </a:solidFill>
              <a:miter lim="800000"/>
              <a:headEnd/>
              <a:tailEnd/>
            </a:ln>
          </p:spPr>
          <p:txBody>
            <a:bodyPr/>
            <a:lstStyle/>
            <a:p>
              <a:endParaRPr lang="en-US"/>
            </a:p>
          </p:txBody>
        </p:sp>
        <p:sp>
          <p:nvSpPr>
            <p:cNvPr id="366604" name="Rectangle 12"/>
            <p:cNvSpPr>
              <a:spLocks noChangeArrowheads="1"/>
            </p:cNvSpPr>
            <p:nvPr/>
          </p:nvSpPr>
          <p:spPr bwMode="auto">
            <a:xfrm>
              <a:off x="5189" y="2265"/>
              <a:ext cx="188" cy="132"/>
            </a:xfrm>
            <a:prstGeom prst="rect">
              <a:avLst/>
            </a:prstGeom>
            <a:solidFill>
              <a:srgbClr val="C9C9C9"/>
            </a:solidFill>
            <a:ln w="9525">
              <a:solidFill>
                <a:srgbClr val="777777"/>
              </a:solidFill>
              <a:miter lim="800000"/>
              <a:headEnd/>
              <a:tailEnd/>
            </a:ln>
          </p:spPr>
          <p:txBody>
            <a:bodyPr/>
            <a:lstStyle/>
            <a:p>
              <a:endParaRPr lang="en-US"/>
            </a:p>
          </p:txBody>
        </p:sp>
        <p:sp>
          <p:nvSpPr>
            <p:cNvPr id="366605" name="Rectangle 13"/>
            <p:cNvSpPr>
              <a:spLocks noChangeArrowheads="1"/>
            </p:cNvSpPr>
            <p:nvPr/>
          </p:nvSpPr>
          <p:spPr bwMode="auto">
            <a:xfrm>
              <a:off x="5189" y="2265"/>
              <a:ext cx="188" cy="132"/>
            </a:xfrm>
            <a:prstGeom prst="rect">
              <a:avLst/>
            </a:prstGeom>
            <a:noFill/>
            <a:ln w="0">
              <a:solidFill>
                <a:srgbClr val="777777"/>
              </a:solidFill>
              <a:miter lim="800000"/>
              <a:headEnd/>
              <a:tailEnd/>
            </a:ln>
          </p:spPr>
          <p:txBody>
            <a:bodyPr/>
            <a:lstStyle/>
            <a:p>
              <a:endParaRPr lang="en-US"/>
            </a:p>
          </p:txBody>
        </p:sp>
        <p:sp>
          <p:nvSpPr>
            <p:cNvPr id="366606" name="Rectangle 14"/>
            <p:cNvSpPr>
              <a:spLocks noChangeArrowheads="1"/>
            </p:cNvSpPr>
            <p:nvPr/>
          </p:nvSpPr>
          <p:spPr bwMode="auto">
            <a:xfrm>
              <a:off x="5189" y="1697"/>
              <a:ext cx="188" cy="130"/>
            </a:xfrm>
            <a:prstGeom prst="rect">
              <a:avLst/>
            </a:prstGeom>
            <a:solidFill>
              <a:srgbClr val="C9C9C9"/>
            </a:solidFill>
            <a:ln w="9525">
              <a:solidFill>
                <a:srgbClr val="777777"/>
              </a:solidFill>
              <a:miter lim="800000"/>
              <a:headEnd/>
              <a:tailEnd/>
            </a:ln>
          </p:spPr>
          <p:txBody>
            <a:bodyPr/>
            <a:lstStyle/>
            <a:p>
              <a:endParaRPr lang="en-US"/>
            </a:p>
          </p:txBody>
        </p:sp>
        <p:sp>
          <p:nvSpPr>
            <p:cNvPr id="366607" name="Rectangle 15"/>
            <p:cNvSpPr>
              <a:spLocks noChangeArrowheads="1"/>
            </p:cNvSpPr>
            <p:nvPr/>
          </p:nvSpPr>
          <p:spPr bwMode="auto">
            <a:xfrm>
              <a:off x="5189" y="1697"/>
              <a:ext cx="188" cy="130"/>
            </a:xfrm>
            <a:prstGeom prst="rect">
              <a:avLst/>
            </a:prstGeom>
            <a:noFill/>
            <a:ln w="0">
              <a:solidFill>
                <a:srgbClr val="777777"/>
              </a:solidFill>
              <a:miter lim="800000"/>
              <a:headEnd/>
              <a:tailEnd/>
            </a:ln>
          </p:spPr>
          <p:txBody>
            <a:bodyPr/>
            <a:lstStyle/>
            <a:p>
              <a:endParaRPr lang="en-US"/>
            </a:p>
          </p:txBody>
        </p:sp>
        <p:sp>
          <p:nvSpPr>
            <p:cNvPr id="366608" name="Rectangle 16"/>
            <p:cNvSpPr>
              <a:spLocks noChangeArrowheads="1"/>
            </p:cNvSpPr>
            <p:nvPr/>
          </p:nvSpPr>
          <p:spPr bwMode="auto">
            <a:xfrm>
              <a:off x="5189" y="1153"/>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366609" name="Rectangle 17"/>
            <p:cNvSpPr>
              <a:spLocks noChangeArrowheads="1"/>
            </p:cNvSpPr>
            <p:nvPr/>
          </p:nvSpPr>
          <p:spPr bwMode="auto">
            <a:xfrm>
              <a:off x="5189" y="1153"/>
              <a:ext cx="188" cy="131"/>
            </a:xfrm>
            <a:prstGeom prst="rect">
              <a:avLst/>
            </a:prstGeom>
            <a:noFill/>
            <a:ln w="0">
              <a:solidFill>
                <a:srgbClr val="777777"/>
              </a:solidFill>
              <a:miter lim="800000"/>
              <a:headEnd/>
              <a:tailEnd/>
            </a:ln>
          </p:spPr>
          <p:txBody>
            <a:bodyPr/>
            <a:lstStyle/>
            <a:p>
              <a:endParaRPr lang="en-US"/>
            </a:p>
          </p:txBody>
        </p:sp>
        <p:sp>
          <p:nvSpPr>
            <p:cNvPr id="366610" name="Rectangle 18"/>
            <p:cNvSpPr>
              <a:spLocks noChangeArrowheads="1"/>
            </p:cNvSpPr>
            <p:nvPr/>
          </p:nvSpPr>
          <p:spPr bwMode="auto">
            <a:xfrm>
              <a:off x="5169" y="2852"/>
              <a:ext cx="225" cy="23"/>
            </a:xfrm>
            <a:prstGeom prst="rect">
              <a:avLst/>
            </a:prstGeom>
            <a:solidFill>
              <a:srgbClr val="C9C9C9"/>
            </a:solidFill>
            <a:ln w="9525">
              <a:solidFill>
                <a:srgbClr val="777777"/>
              </a:solidFill>
              <a:miter lim="800000"/>
              <a:headEnd/>
              <a:tailEnd/>
            </a:ln>
          </p:spPr>
          <p:txBody>
            <a:bodyPr/>
            <a:lstStyle/>
            <a:p>
              <a:endParaRPr lang="en-US"/>
            </a:p>
          </p:txBody>
        </p:sp>
        <p:sp>
          <p:nvSpPr>
            <p:cNvPr id="366611" name="Rectangle 19"/>
            <p:cNvSpPr>
              <a:spLocks noChangeArrowheads="1"/>
            </p:cNvSpPr>
            <p:nvPr/>
          </p:nvSpPr>
          <p:spPr bwMode="auto">
            <a:xfrm>
              <a:off x="5169" y="2852"/>
              <a:ext cx="225" cy="23"/>
            </a:xfrm>
            <a:prstGeom prst="rect">
              <a:avLst/>
            </a:prstGeom>
            <a:noFill/>
            <a:ln w="0">
              <a:solidFill>
                <a:srgbClr val="777777"/>
              </a:solidFill>
              <a:miter lim="800000"/>
              <a:headEnd/>
              <a:tailEnd/>
            </a:ln>
          </p:spPr>
          <p:txBody>
            <a:bodyPr/>
            <a:lstStyle/>
            <a:p>
              <a:endParaRPr lang="en-US"/>
            </a:p>
          </p:txBody>
        </p:sp>
        <p:sp>
          <p:nvSpPr>
            <p:cNvPr id="366612" name="Rectangle 20"/>
            <p:cNvSpPr>
              <a:spLocks noChangeArrowheads="1"/>
            </p:cNvSpPr>
            <p:nvPr/>
          </p:nvSpPr>
          <p:spPr bwMode="auto">
            <a:xfrm>
              <a:off x="5169" y="2316"/>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366613" name="Rectangle 21"/>
            <p:cNvSpPr>
              <a:spLocks noChangeArrowheads="1"/>
            </p:cNvSpPr>
            <p:nvPr/>
          </p:nvSpPr>
          <p:spPr bwMode="auto">
            <a:xfrm>
              <a:off x="5169" y="2316"/>
              <a:ext cx="225" cy="21"/>
            </a:xfrm>
            <a:prstGeom prst="rect">
              <a:avLst/>
            </a:prstGeom>
            <a:noFill/>
            <a:ln w="0">
              <a:solidFill>
                <a:srgbClr val="777777"/>
              </a:solidFill>
              <a:miter lim="800000"/>
              <a:headEnd/>
              <a:tailEnd/>
            </a:ln>
          </p:spPr>
          <p:txBody>
            <a:bodyPr/>
            <a:lstStyle/>
            <a:p>
              <a:endParaRPr lang="en-US"/>
            </a:p>
          </p:txBody>
        </p:sp>
        <p:sp>
          <p:nvSpPr>
            <p:cNvPr id="366614" name="Rectangle 22"/>
            <p:cNvSpPr>
              <a:spLocks noChangeArrowheads="1"/>
            </p:cNvSpPr>
            <p:nvPr/>
          </p:nvSpPr>
          <p:spPr bwMode="auto">
            <a:xfrm>
              <a:off x="5169" y="1747"/>
              <a:ext cx="225" cy="22"/>
            </a:xfrm>
            <a:prstGeom prst="rect">
              <a:avLst/>
            </a:prstGeom>
            <a:solidFill>
              <a:srgbClr val="C9C9C9"/>
            </a:solidFill>
            <a:ln w="9525">
              <a:solidFill>
                <a:srgbClr val="777777"/>
              </a:solidFill>
              <a:miter lim="800000"/>
              <a:headEnd/>
              <a:tailEnd/>
            </a:ln>
          </p:spPr>
          <p:txBody>
            <a:bodyPr/>
            <a:lstStyle/>
            <a:p>
              <a:endParaRPr lang="en-US"/>
            </a:p>
          </p:txBody>
        </p:sp>
        <p:sp>
          <p:nvSpPr>
            <p:cNvPr id="366615" name="Rectangle 23"/>
            <p:cNvSpPr>
              <a:spLocks noChangeArrowheads="1"/>
            </p:cNvSpPr>
            <p:nvPr/>
          </p:nvSpPr>
          <p:spPr bwMode="auto">
            <a:xfrm>
              <a:off x="5169" y="1747"/>
              <a:ext cx="225" cy="22"/>
            </a:xfrm>
            <a:prstGeom prst="rect">
              <a:avLst/>
            </a:prstGeom>
            <a:noFill/>
            <a:ln w="0">
              <a:solidFill>
                <a:srgbClr val="777777"/>
              </a:solidFill>
              <a:miter lim="800000"/>
              <a:headEnd/>
              <a:tailEnd/>
            </a:ln>
          </p:spPr>
          <p:txBody>
            <a:bodyPr/>
            <a:lstStyle/>
            <a:p>
              <a:endParaRPr lang="en-US"/>
            </a:p>
          </p:txBody>
        </p:sp>
        <p:sp>
          <p:nvSpPr>
            <p:cNvPr id="366616" name="Rectangle 24"/>
            <p:cNvSpPr>
              <a:spLocks noChangeArrowheads="1"/>
            </p:cNvSpPr>
            <p:nvPr/>
          </p:nvSpPr>
          <p:spPr bwMode="auto">
            <a:xfrm>
              <a:off x="5169" y="1204"/>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366617" name="Rectangle 25"/>
            <p:cNvSpPr>
              <a:spLocks noChangeArrowheads="1"/>
            </p:cNvSpPr>
            <p:nvPr/>
          </p:nvSpPr>
          <p:spPr bwMode="auto">
            <a:xfrm>
              <a:off x="5169" y="1204"/>
              <a:ext cx="225" cy="21"/>
            </a:xfrm>
            <a:prstGeom prst="rect">
              <a:avLst/>
            </a:prstGeom>
            <a:noFill/>
            <a:ln w="0">
              <a:solidFill>
                <a:srgbClr val="777777"/>
              </a:solidFill>
              <a:miter lim="800000"/>
              <a:headEnd/>
              <a:tailEnd/>
            </a:ln>
          </p:spPr>
          <p:txBody>
            <a:bodyPr/>
            <a:lstStyle/>
            <a:p>
              <a:endParaRPr lang="en-US"/>
            </a:p>
          </p:txBody>
        </p:sp>
        <p:sp>
          <p:nvSpPr>
            <p:cNvPr id="366618" name="Freeform 26"/>
            <p:cNvSpPr>
              <a:spLocks/>
            </p:cNvSpPr>
            <p:nvPr/>
          </p:nvSpPr>
          <p:spPr bwMode="auto">
            <a:xfrm>
              <a:off x="5145" y="2560"/>
              <a:ext cx="274" cy="276"/>
            </a:xfrm>
            <a:custGeom>
              <a:avLst/>
              <a:gdLst/>
              <a:ahLst/>
              <a:cxnLst>
                <a:cxn ang="0">
                  <a:pos x="30" y="0"/>
                </a:cxn>
                <a:cxn ang="0">
                  <a:pos x="244" y="0"/>
                </a:cxn>
                <a:cxn ang="0">
                  <a:pos x="251" y="2"/>
                </a:cxn>
                <a:cxn ang="0">
                  <a:pos x="256" y="4"/>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4"/>
                </a:cxn>
                <a:cxn ang="0">
                  <a:pos x="24" y="2"/>
                </a:cxn>
                <a:cxn ang="0">
                  <a:pos x="30" y="0"/>
                </a:cxn>
              </a:cxnLst>
              <a:rect l="0" t="0" r="r" b="b"/>
              <a:pathLst>
                <a:path w="274" h="276">
                  <a:moveTo>
                    <a:pt x="30" y="0"/>
                  </a:moveTo>
                  <a:lnTo>
                    <a:pt x="244" y="0"/>
                  </a:lnTo>
                  <a:lnTo>
                    <a:pt x="251" y="2"/>
                  </a:lnTo>
                  <a:lnTo>
                    <a:pt x="256" y="4"/>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4"/>
                  </a:lnTo>
                  <a:lnTo>
                    <a:pt x="24" y="2"/>
                  </a:lnTo>
                  <a:lnTo>
                    <a:pt x="30" y="0"/>
                  </a:lnTo>
                  <a:close/>
                </a:path>
              </a:pathLst>
            </a:custGeom>
            <a:solidFill>
              <a:srgbClr val="C9C9C9"/>
            </a:solidFill>
            <a:ln w="9525">
              <a:solidFill>
                <a:srgbClr val="777777"/>
              </a:solidFill>
              <a:round/>
              <a:headEnd/>
              <a:tailEnd/>
            </a:ln>
          </p:spPr>
          <p:txBody>
            <a:bodyPr/>
            <a:lstStyle/>
            <a:p>
              <a:endParaRPr lang="en-US"/>
            </a:p>
          </p:txBody>
        </p:sp>
        <p:sp>
          <p:nvSpPr>
            <p:cNvPr id="366619" name="Freeform 27"/>
            <p:cNvSpPr>
              <a:spLocks/>
            </p:cNvSpPr>
            <p:nvPr/>
          </p:nvSpPr>
          <p:spPr bwMode="auto">
            <a:xfrm>
              <a:off x="5145" y="2560"/>
              <a:ext cx="274" cy="276"/>
            </a:xfrm>
            <a:custGeom>
              <a:avLst/>
              <a:gdLst/>
              <a:ahLst/>
              <a:cxnLst>
                <a:cxn ang="0">
                  <a:pos x="30" y="0"/>
                </a:cxn>
                <a:cxn ang="0">
                  <a:pos x="244" y="0"/>
                </a:cxn>
                <a:cxn ang="0">
                  <a:pos x="251" y="2"/>
                </a:cxn>
                <a:cxn ang="0">
                  <a:pos x="256" y="4"/>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4"/>
                </a:cxn>
                <a:cxn ang="0">
                  <a:pos x="24" y="2"/>
                </a:cxn>
                <a:cxn ang="0">
                  <a:pos x="30" y="0"/>
                </a:cxn>
              </a:cxnLst>
              <a:rect l="0" t="0" r="r" b="b"/>
              <a:pathLst>
                <a:path w="274" h="276">
                  <a:moveTo>
                    <a:pt x="30" y="0"/>
                  </a:moveTo>
                  <a:lnTo>
                    <a:pt x="244" y="0"/>
                  </a:lnTo>
                  <a:lnTo>
                    <a:pt x="251" y="2"/>
                  </a:lnTo>
                  <a:lnTo>
                    <a:pt x="256" y="4"/>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4"/>
                  </a:lnTo>
                  <a:lnTo>
                    <a:pt x="24" y="2"/>
                  </a:lnTo>
                  <a:lnTo>
                    <a:pt x="30" y="0"/>
                  </a:lnTo>
                </a:path>
              </a:pathLst>
            </a:custGeom>
            <a:noFill/>
            <a:ln w="0">
              <a:solidFill>
                <a:srgbClr val="777777"/>
              </a:solidFill>
              <a:prstDash val="solid"/>
              <a:round/>
              <a:headEnd/>
              <a:tailEnd/>
            </a:ln>
          </p:spPr>
          <p:txBody>
            <a:bodyPr/>
            <a:lstStyle/>
            <a:p>
              <a:endParaRPr lang="en-US"/>
            </a:p>
          </p:txBody>
        </p:sp>
        <p:sp>
          <p:nvSpPr>
            <p:cNvPr id="366620" name="Freeform 28"/>
            <p:cNvSpPr>
              <a:spLocks/>
            </p:cNvSpPr>
            <p:nvPr/>
          </p:nvSpPr>
          <p:spPr bwMode="auto">
            <a:xfrm>
              <a:off x="5145" y="2024"/>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8"/>
                </a:cxn>
                <a:cxn ang="0">
                  <a:pos x="274" y="25"/>
                </a:cxn>
                <a:cxn ang="0">
                  <a:pos x="274" y="30"/>
                </a:cxn>
                <a:cxn ang="0">
                  <a:pos x="274" y="244"/>
                </a:cxn>
                <a:cxn ang="0">
                  <a:pos x="274" y="251"/>
                </a:cxn>
                <a:cxn ang="0">
                  <a:pos x="272" y="257"/>
                </a:cxn>
                <a:cxn ang="0">
                  <a:pos x="269" y="262"/>
                </a:cxn>
                <a:cxn ang="0">
                  <a:pos x="265" y="265"/>
                </a:cxn>
                <a:cxn ang="0">
                  <a:pos x="262" y="271"/>
                </a:cxn>
                <a:cxn ang="0">
                  <a:pos x="256" y="273"/>
                </a:cxn>
                <a:cxn ang="0">
                  <a:pos x="251" y="274"/>
                </a:cxn>
                <a:cxn ang="0">
                  <a:pos x="244" y="276"/>
                </a:cxn>
                <a:cxn ang="0">
                  <a:pos x="30" y="276"/>
                </a:cxn>
                <a:cxn ang="0">
                  <a:pos x="24" y="274"/>
                </a:cxn>
                <a:cxn ang="0">
                  <a:pos x="19" y="273"/>
                </a:cxn>
                <a:cxn ang="0">
                  <a:pos x="14" y="271"/>
                </a:cxn>
                <a:cxn ang="0">
                  <a:pos x="9" y="265"/>
                </a:cxn>
                <a:cxn ang="0">
                  <a:pos x="5" y="262"/>
                </a:cxn>
                <a:cxn ang="0">
                  <a:pos x="2" y="257"/>
                </a:cxn>
                <a:cxn ang="0">
                  <a:pos x="0" y="251"/>
                </a:cxn>
                <a:cxn ang="0">
                  <a:pos x="0" y="244"/>
                </a:cxn>
                <a:cxn ang="0">
                  <a:pos x="0" y="30"/>
                </a:cxn>
                <a:cxn ang="0">
                  <a:pos x="0" y="25"/>
                </a:cxn>
                <a:cxn ang="0">
                  <a:pos x="2" y="18"/>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8"/>
                  </a:lnTo>
                  <a:lnTo>
                    <a:pt x="274" y="25"/>
                  </a:lnTo>
                  <a:lnTo>
                    <a:pt x="274" y="30"/>
                  </a:lnTo>
                  <a:lnTo>
                    <a:pt x="274" y="244"/>
                  </a:lnTo>
                  <a:lnTo>
                    <a:pt x="274" y="251"/>
                  </a:lnTo>
                  <a:lnTo>
                    <a:pt x="272" y="257"/>
                  </a:lnTo>
                  <a:lnTo>
                    <a:pt x="269" y="262"/>
                  </a:lnTo>
                  <a:lnTo>
                    <a:pt x="265" y="265"/>
                  </a:lnTo>
                  <a:lnTo>
                    <a:pt x="262" y="271"/>
                  </a:lnTo>
                  <a:lnTo>
                    <a:pt x="256" y="273"/>
                  </a:lnTo>
                  <a:lnTo>
                    <a:pt x="251" y="274"/>
                  </a:lnTo>
                  <a:lnTo>
                    <a:pt x="244" y="276"/>
                  </a:lnTo>
                  <a:lnTo>
                    <a:pt x="30" y="276"/>
                  </a:lnTo>
                  <a:lnTo>
                    <a:pt x="24" y="274"/>
                  </a:lnTo>
                  <a:lnTo>
                    <a:pt x="19" y="273"/>
                  </a:lnTo>
                  <a:lnTo>
                    <a:pt x="14" y="271"/>
                  </a:lnTo>
                  <a:lnTo>
                    <a:pt x="9" y="265"/>
                  </a:lnTo>
                  <a:lnTo>
                    <a:pt x="5" y="262"/>
                  </a:lnTo>
                  <a:lnTo>
                    <a:pt x="2" y="257"/>
                  </a:lnTo>
                  <a:lnTo>
                    <a:pt x="0" y="251"/>
                  </a:lnTo>
                  <a:lnTo>
                    <a:pt x="0" y="244"/>
                  </a:lnTo>
                  <a:lnTo>
                    <a:pt x="0" y="30"/>
                  </a:lnTo>
                  <a:lnTo>
                    <a:pt x="0" y="25"/>
                  </a:lnTo>
                  <a:lnTo>
                    <a:pt x="2" y="18"/>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366621" name="Freeform 29"/>
            <p:cNvSpPr>
              <a:spLocks/>
            </p:cNvSpPr>
            <p:nvPr/>
          </p:nvSpPr>
          <p:spPr bwMode="auto">
            <a:xfrm>
              <a:off x="5145" y="2024"/>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8"/>
                </a:cxn>
                <a:cxn ang="0">
                  <a:pos x="274" y="25"/>
                </a:cxn>
                <a:cxn ang="0">
                  <a:pos x="274" y="30"/>
                </a:cxn>
                <a:cxn ang="0">
                  <a:pos x="274" y="244"/>
                </a:cxn>
                <a:cxn ang="0">
                  <a:pos x="274" y="251"/>
                </a:cxn>
                <a:cxn ang="0">
                  <a:pos x="272" y="257"/>
                </a:cxn>
                <a:cxn ang="0">
                  <a:pos x="269" y="262"/>
                </a:cxn>
                <a:cxn ang="0">
                  <a:pos x="265" y="265"/>
                </a:cxn>
                <a:cxn ang="0">
                  <a:pos x="262" y="271"/>
                </a:cxn>
                <a:cxn ang="0">
                  <a:pos x="256" y="273"/>
                </a:cxn>
                <a:cxn ang="0">
                  <a:pos x="251" y="274"/>
                </a:cxn>
                <a:cxn ang="0">
                  <a:pos x="244" y="276"/>
                </a:cxn>
                <a:cxn ang="0">
                  <a:pos x="30" y="276"/>
                </a:cxn>
                <a:cxn ang="0">
                  <a:pos x="24" y="274"/>
                </a:cxn>
                <a:cxn ang="0">
                  <a:pos x="19" y="273"/>
                </a:cxn>
                <a:cxn ang="0">
                  <a:pos x="14" y="271"/>
                </a:cxn>
                <a:cxn ang="0">
                  <a:pos x="9" y="265"/>
                </a:cxn>
                <a:cxn ang="0">
                  <a:pos x="5" y="262"/>
                </a:cxn>
                <a:cxn ang="0">
                  <a:pos x="2" y="257"/>
                </a:cxn>
                <a:cxn ang="0">
                  <a:pos x="0" y="251"/>
                </a:cxn>
                <a:cxn ang="0">
                  <a:pos x="0" y="244"/>
                </a:cxn>
                <a:cxn ang="0">
                  <a:pos x="0" y="30"/>
                </a:cxn>
                <a:cxn ang="0">
                  <a:pos x="0" y="25"/>
                </a:cxn>
                <a:cxn ang="0">
                  <a:pos x="2" y="18"/>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8"/>
                  </a:lnTo>
                  <a:lnTo>
                    <a:pt x="274" y="25"/>
                  </a:lnTo>
                  <a:lnTo>
                    <a:pt x="274" y="30"/>
                  </a:lnTo>
                  <a:lnTo>
                    <a:pt x="274" y="244"/>
                  </a:lnTo>
                  <a:lnTo>
                    <a:pt x="274" y="251"/>
                  </a:lnTo>
                  <a:lnTo>
                    <a:pt x="272" y="257"/>
                  </a:lnTo>
                  <a:lnTo>
                    <a:pt x="269" y="262"/>
                  </a:lnTo>
                  <a:lnTo>
                    <a:pt x="265" y="265"/>
                  </a:lnTo>
                  <a:lnTo>
                    <a:pt x="262" y="271"/>
                  </a:lnTo>
                  <a:lnTo>
                    <a:pt x="256" y="273"/>
                  </a:lnTo>
                  <a:lnTo>
                    <a:pt x="251" y="274"/>
                  </a:lnTo>
                  <a:lnTo>
                    <a:pt x="244" y="276"/>
                  </a:lnTo>
                  <a:lnTo>
                    <a:pt x="30" y="276"/>
                  </a:lnTo>
                  <a:lnTo>
                    <a:pt x="24" y="274"/>
                  </a:lnTo>
                  <a:lnTo>
                    <a:pt x="19" y="273"/>
                  </a:lnTo>
                  <a:lnTo>
                    <a:pt x="14" y="271"/>
                  </a:lnTo>
                  <a:lnTo>
                    <a:pt x="9" y="265"/>
                  </a:lnTo>
                  <a:lnTo>
                    <a:pt x="5" y="262"/>
                  </a:lnTo>
                  <a:lnTo>
                    <a:pt x="2" y="257"/>
                  </a:lnTo>
                  <a:lnTo>
                    <a:pt x="0" y="251"/>
                  </a:lnTo>
                  <a:lnTo>
                    <a:pt x="0" y="244"/>
                  </a:lnTo>
                  <a:lnTo>
                    <a:pt x="0" y="30"/>
                  </a:lnTo>
                  <a:lnTo>
                    <a:pt x="0" y="25"/>
                  </a:lnTo>
                  <a:lnTo>
                    <a:pt x="2" y="18"/>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366622" name="Freeform 30"/>
            <p:cNvSpPr>
              <a:spLocks/>
            </p:cNvSpPr>
            <p:nvPr/>
          </p:nvSpPr>
          <p:spPr bwMode="auto">
            <a:xfrm>
              <a:off x="5145" y="1455"/>
              <a:ext cx="274" cy="276"/>
            </a:xfrm>
            <a:custGeom>
              <a:avLst/>
              <a:gdLst/>
              <a:ahLst/>
              <a:cxnLst>
                <a:cxn ang="0">
                  <a:pos x="30" y="0"/>
                </a:cxn>
                <a:cxn ang="0">
                  <a:pos x="244" y="0"/>
                </a:cxn>
                <a:cxn ang="0">
                  <a:pos x="251" y="0"/>
                </a:cxn>
                <a:cxn ang="0">
                  <a:pos x="256" y="3"/>
                </a:cxn>
                <a:cxn ang="0">
                  <a:pos x="262" y="5"/>
                </a:cxn>
                <a:cxn ang="0">
                  <a:pos x="265" y="9"/>
                </a:cxn>
                <a:cxn ang="0">
                  <a:pos x="269" y="14"/>
                </a:cxn>
                <a:cxn ang="0">
                  <a:pos x="272" y="19"/>
                </a:cxn>
                <a:cxn ang="0">
                  <a:pos x="274" y="25"/>
                </a:cxn>
                <a:cxn ang="0">
                  <a:pos x="274" y="30"/>
                </a:cxn>
                <a:cxn ang="0">
                  <a:pos x="274" y="246"/>
                </a:cxn>
                <a:cxn ang="0">
                  <a:pos x="274" y="251"/>
                </a:cxn>
                <a:cxn ang="0">
                  <a:pos x="272" y="256"/>
                </a:cxn>
                <a:cxn ang="0">
                  <a:pos x="269" y="262"/>
                </a:cxn>
                <a:cxn ang="0">
                  <a:pos x="265" y="267"/>
                </a:cxn>
                <a:cxn ang="0">
                  <a:pos x="262" y="270"/>
                </a:cxn>
                <a:cxn ang="0">
                  <a:pos x="256" y="272"/>
                </a:cxn>
                <a:cxn ang="0">
                  <a:pos x="251" y="276"/>
                </a:cxn>
                <a:cxn ang="0">
                  <a:pos x="244" y="276"/>
                </a:cxn>
                <a:cxn ang="0">
                  <a:pos x="30" y="276"/>
                </a:cxn>
                <a:cxn ang="0">
                  <a:pos x="24" y="276"/>
                </a:cxn>
                <a:cxn ang="0">
                  <a:pos x="19" y="272"/>
                </a:cxn>
                <a:cxn ang="0">
                  <a:pos x="14" y="270"/>
                </a:cxn>
                <a:cxn ang="0">
                  <a:pos x="9" y="267"/>
                </a:cxn>
                <a:cxn ang="0">
                  <a:pos x="5" y="262"/>
                </a:cxn>
                <a:cxn ang="0">
                  <a:pos x="2" y="256"/>
                </a:cxn>
                <a:cxn ang="0">
                  <a:pos x="0" y="251"/>
                </a:cxn>
                <a:cxn ang="0">
                  <a:pos x="0" y="246"/>
                </a:cxn>
                <a:cxn ang="0">
                  <a:pos x="0" y="30"/>
                </a:cxn>
                <a:cxn ang="0">
                  <a:pos x="0" y="25"/>
                </a:cxn>
                <a:cxn ang="0">
                  <a:pos x="2" y="19"/>
                </a:cxn>
                <a:cxn ang="0">
                  <a:pos x="5" y="14"/>
                </a:cxn>
                <a:cxn ang="0">
                  <a:pos x="9" y="9"/>
                </a:cxn>
                <a:cxn ang="0">
                  <a:pos x="14" y="5"/>
                </a:cxn>
                <a:cxn ang="0">
                  <a:pos x="19" y="3"/>
                </a:cxn>
                <a:cxn ang="0">
                  <a:pos x="24" y="0"/>
                </a:cxn>
                <a:cxn ang="0">
                  <a:pos x="30" y="0"/>
                </a:cxn>
              </a:cxnLst>
              <a:rect l="0" t="0" r="r" b="b"/>
              <a:pathLst>
                <a:path w="274" h="276">
                  <a:moveTo>
                    <a:pt x="30" y="0"/>
                  </a:moveTo>
                  <a:lnTo>
                    <a:pt x="244" y="0"/>
                  </a:lnTo>
                  <a:lnTo>
                    <a:pt x="251" y="0"/>
                  </a:lnTo>
                  <a:lnTo>
                    <a:pt x="256" y="3"/>
                  </a:lnTo>
                  <a:lnTo>
                    <a:pt x="262" y="5"/>
                  </a:lnTo>
                  <a:lnTo>
                    <a:pt x="265" y="9"/>
                  </a:lnTo>
                  <a:lnTo>
                    <a:pt x="269" y="14"/>
                  </a:lnTo>
                  <a:lnTo>
                    <a:pt x="272" y="19"/>
                  </a:lnTo>
                  <a:lnTo>
                    <a:pt x="274" y="25"/>
                  </a:lnTo>
                  <a:lnTo>
                    <a:pt x="274" y="30"/>
                  </a:lnTo>
                  <a:lnTo>
                    <a:pt x="274" y="246"/>
                  </a:lnTo>
                  <a:lnTo>
                    <a:pt x="274" y="251"/>
                  </a:lnTo>
                  <a:lnTo>
                    <a:pt x="272" y="256"/>
                  </a:lnTo>
                  <a:lnTo>
                    <a:pt x="269" y="262"/>
                  </a:lnTo>
                  <a:lnTo>
                    <a:pt x="265" y="267"/>
                  </a:lnTo>
                  <a:lnTo>
                    <a:pt x="262" y="270"/>
                  </a:lnTo>
                  <a:lnTo>
                    <a:pt x="256" y="272"/>
                  </a:lnTo>
                  <a:lnTo>
                    <a:pt x="251" y="276"/>
                  </a:lnTo>
                  <a:lnTo>
                    <a:pt x="244" y="276"/>
                  </a:lnTo>
                  <a:lnTo>
                    <a:pt x="30" y="276"/>
                  </a:lnTo>
                  <a:lnTo>
                    <a:pt x="24" y="276"/>
                  </a:lnTo>
                  <a:lnTo>
                    <a:pt x="19" y="272"/>
                  </a:lnTo>
                  <a:lnTo>
                    <a:pt x="14" y="270"/>
                  </a:lnTo>
                  <a:lnTo>
                    <a:pt x="9" y="267"/>
                  </a:lnTo>
                  <a:lnTo>
                    <a:pt x="5" y="262"/>
                  </a:lnTo>
                  <a:lnTo>
                    <a:pt x="2" y="256"/>
                  </a:lnTo>
                  <a:lnTo>
                    <a:pt x="0" y="251"/>
                  </a:lnTo>
                  <a:lnTo>
                    <a:pt x="0" y="246"/>
                  </a:lnTo>
                  <a:lnTo>
                    <a:pt x="0" y="30"/>
                  </a:lnTo>
                  <a:lnTo>
                    <a:pt x="0" y="25"/>
                  </a:lnTo>
                  <a:lnTo>
                    <a:pt x="2" y="19"/>
                  </a:lnTo>
                  <a:lnTo>
                    <a:pt x="5" y="14"/>
                  </a:lnTo>
                  <a:lnTo>
                    <a:pt x="9" y="9"/>
                  </a:lnTo>
                  <a:lnTo>
                    <a:pt x="14" y="5"/>
                  </a:lnTo>
                  <a:lnTo>
                    <a:pt x="19" y="3"/>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366623" name="Freeform 31"/>
            <p:cNvSpPr>
              <a:spLocks/>
            </p:cNvSpPr>
            <p:nvPr/>
          </p:nvSpPr>
          <p:spPr bwMode="auto">
            <a:xfrm>
              <a:off x="5145" y="1455"/>
              <a:ext cx="274" cy="276"/>
            </a:xfrm>
            <a:custGeom>
              <a:avLst/>
              <a:gdLst/>
              <a:ahLst/>
              <a:cxnLst>
                <a:cxn ang="0">
                  <a:pos x="30" y="0"/>
                </a:cxn>
                <a:cxn ang="0">
                  <a:pos x="244" y="0"/>
                </a:cxn>
                <a:cxn ang="0">
                  <a:pos x="251" y="0"/>
                </a:cxn>
                <a:cxn ang="0">
                  <a:pos x="256" y="3"/>
                </a:cxn>
                <a:cxn ang="0">
                  <a:pos x="262" y="5"/>
                </a:cxn>
                <a:cxn ang="0">
                  <a:pos x="265" y="9"/>
                </a:cxn>
                <a:cxn ang="0">
                  <a:pos x="269" y="14"/>
                </a:cxn>
                <a:cxn ang="0">
                  <a:pos x="272" y="19"/>
                </a:cxn>
                <a:cxn ang="0">
                  <a:pos x="274" y="25"/>
                </a:cxn>
                <a:cxn ang="0">
                  <a:pos x="274" y="30"/>
                </a:cxn>
                <a:cxn ang="0">
                  <a:pos x="274" y="246"/>
                </a:cxn>
                <a:cxn ang="0">
                  <a:pos x="274" y="251"/>
                </a:cxn>
                <a:cxn ang="0">
                  <a:pos x="272" y="256"/>
                </a:cxn>
                <a:cxn ang="0">
                  <a:pos x="269" y="262"/>
                </a:cxn>
                <a:cxn ang="0">
                  <a:pos x="265" y="267"/>
                </a:cxn>
                <a:cxn ang="0">
                  <a:pos x="262" y="270"/>
                </a:cxn>
                <a:cxn ang="0">
                  <a:pos x="256" y="272"/>
                </a:cxn>
                <a:cxn ang="0">
                  <a:pos x="251" y="276"/>
                </a:cxn>
                <a:cxn ang="0">
                  <a:pos x="244" y="276"/>
                </a:cxn>
                <a:cxn ang="0">
                  <a:pos x="30" y="276"/>
                </a:cxn>
                <a:cxn ang="0">
                  <a:pos x="24" y="276"/>
                </a:cxn>
                <a:cxn ang="0">
                  <a:pos x="19" y="272"/>
                </a:cxn>
                <a:cxn ang="0">
                  <a:pos x="14" y="270"/>
                </a:cxn>
                <a:cxn ang="0">
                  <a:pos x="9" y="267"/>
                </a:cxn>
                <a:cxn ang="0">
                  <a:pos x="5" y="262"/>
                </a:cxn>
                <a:cxn ang="0">
                  <a:pos x="2" y="256"/>
                </a:cxn>
                <a:cxn ang="0">
                  <a:pos x="0" y="251"/>
                </a:cxn>
                <a:cxn ang="0">
                  <a:pos x="0" y="246"/>
                </a:cxn>
                <a:cxn ang="0">
                  <a:pos x="0" y="30"/>
                </a:cxn>
                <a:cxn ang="0">
                  <a:pos x="0" y="25"/>
                </a:cxn>
                <a:cxn ang="0">
                  <a:pos x="2" y="19"/>
                </a:cxn>
                <a:cxn ang="0">
                  <a:pos x="5" y="14"/>
                </a:cxn>
                <a:cxn ang="0">
                  <a:pos x="9" y="9"/>
                </a:cxn>
                <a:cxn ang="0">
                  <a:pos x="14" y="5"/>
                </a:cxn>
                <a:cxn ang="0">
                  <a:pos x="19" y="3"/>
                </a:cxn>
                <a:cxn ang="0">
                  <a:pos x="24" y="0"/>
                </a:cxn>
                <a:cxn ang="0">
                  <a:pos x="30" y="0"/>
                </a:cxn>
              </a:cxnLst>
              <a:rect l="0" t="0" r="r" b="b"/>
              <a:pathLst>
                <a:path w="274" h="276">
                  <a:moveTo>
                    <a:pt x="30" y="0"/>
                  </a:moveTo>
                  <a:lnTo>
                    <a:pt x="244" y="0"/>
                  </a:lnTo>
                  <a:lnTo>
                    <a:pt x="251" y="0"/>
                  </a:lnTo>
                  <a:lnTo>
                    <a:pt x="256" y="3"/>
                  </a:lnTo>
                  <a:lnTo>
                    <a:pt x="262" y="5"/>
                  </a:lnTo>
                  <a:lnTo>
                    <a:pt x="265" y="9"/>
                  </a:lnTo>
                  <a:lnTo>
                    <a:pt x="269" y="14"/>
                  </a:lnTo>
                  <a:lnTo>
                    <a:pt x="272" y="19"/>
                  </a:lnTo>
                  <a:lnTo>
                    <a:pt x="274" y="25"/>
                  </a:lnTo>
                  <a:lnTo>
                    <a:pt x="274" y="30"/>
                  </a:lnTo>
                  <a:lnTo>
                    <a:pt x="274" y="246"/>
                  </a:lnTo>
                  <a:lnTo>
                    <a:pt x="274" y="251"/>
                  </a:lnTo>
                  <a:lnTo>
                    <a:pt x="272" y="256"/>
                  </a:lnTo>
                  <a:lnTo>
                    <a:pt x="269" y="262"/>
                  </a:lnTo>
                  <a:lnTo>
                    <a:pt x="265" y="267"/>
                  </a:lnTo>
                  <a:lnTo>
                    <a:pt x="262" y="270"/>
                  </a:lnTo>
                  <a:lnTo>
                    <a:pt x="256" y="272"/>
                  </a:lnTo>
                  <a:lnTo>
                    <a:pt x="251" y="276"/>
                  </a:lnTo>
                  <a:lnTo>
                    <a:pt x="244" y="276"/>
                  </a:lnTo>
                  <a:lnTo>
                    <a:pt x="30" y="276"/>
                  </a:lnTo>
                  <a:lnTo>
                    <a:pt x="24" y="276"/>
                  </a:lnTo>
                  <a:lnTo>
                    <a:pt x="19" y="272"/>
                  </a:lnTo>
                  <a:lnTo>
                    <a:pt x="14" y="270"/>
                  </a:lnTo>
                  <a:lnTo>
                    <a:pt x="9" y="267"/>
                  </a:lnTo>
                  <a:lnTo>
                    <a:pt x="5" y="262"/>
                  </a:lnTo>
                  <a:lnTo>
                    <a:pt x="2" y="256"/>
                  </a:lnTo>
                  <a:lnTo>
                    <a:pt x="0" y="251"/>
                  </a:lnTo>
                  <a:lnTo>
                    <a:pt x="0" y="246"/>
                  </a:lnTo>
                  <a:lnTo>
                    <a:pt x="0" y="30"/>
                  </a:lnTo>
                  <a:lnTo>
                    <a:pt x="0" y="25"/>
                  </a:lnTo>
                  <a:lnTo>
                    <a:pt x="2" y="19"/>
                  </a:lnTo>
                  <a:lnTo>
                    <a:pt x="5" y="14"/>
                  </a:lnTo>
                  <a:lnTo>
                    <a:pt x="9" y="9"/>
                  </a:lnTo>
                  <a:lnTo>
                    <a:pt x="14" y="5"/>
                  </a:lnTo>
                  <a:lnTo>
                    <a:pt x="19" y="3"/>
                  </a:lnTo>
                  <a:lnTo>
                    <a:pt x="24" y="0"/>
                  </a:lnTo>
                  <a:lnTo>
                    <a:pt x="30" y="0"/>
                  </a:lnTo>
                </a:path>
              </a:pathLst>
            </a:custGeom>
            <a:noFill/>
            <a:ln w="0">
              <a:solidFill>
                <a:srgbClr val="777777"/>
              </a:solidFill>
              <a:prstDash val="solid"/>
              <a:round/>
              <a:headEnd/>
              <a:tailEnd/>
            </a:ln>
          </p:spPr>
          <p:txBody>
            <a:bodyPr/>
            <a:lstStyle/>
            <a:p>
              <a:endParaRPr lang="en-US"/>
            </a:p>
          </p:txBody>
        </p:sp>
        <p:sp>
          <p:nvSpPr>
            <p:cNvPr id="366624" name="Freeform 32"/>
            <p:cNvSpPr>
              <a:spLocks/>
            </p:cNvSpPr>
            <p:nvPr/>
          </p:nvSpPr>
          <p:spPr bwMode="auto">
            <a:xfrm>
              <a:off x="5145" y="912"/>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366625" name="Freeform 33"/>
            <p:cNvSpPr>
              <a:spLocks/>
            </p:cNvSpPr>
            <p:nvPr/>
          </p:nvSpPr>
          <p:spPr bwMode="auto">
            <a:xfrm>
              <a:off x="5145" y="912"/>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366626" name="Rectangle 34"/>
            <p:cNvSpPr>
              <a:spLocks noChangeArrowheads="1"/>
            </p:cNvSpPr>
            <p:nvPr/>
          </p:nvSpPr>
          <p:spPr bwMode="auto">
            <a:xfrm>
              <a:off x="5122" y="2864"/>
              <a:ext cx="321" cy="97"/>
            </a:xfrm>
            <a:prstGeom prst="rect">
              <a:avLst/>
            </a:prstGeom>
            <a:solidFill>
              <a:srgbClr val="C9C9C9"/>
            </a:solidFill>
            <a:ln w="9525">
              <a:solidFill>
                <a:srgbClr val="777777"/>
              </a:solidFill>
              <a:miter lim="800000"/>
              <a:headEnd/>
              <a:tailEnd/>
            </a:ln>
          </p:spPr>
          <p:txBody>
            <a:bodyPr/>
            <a:lstStyle/>
            <a:p>
              <a:endParaRPr lang="en-US"/>
            </a:p>
          </p:txBody>
        </p:sp>
        <p:sp>
          <p:nvSpPr>
            <p:cNvPr id="366627" name="Rectangle 35"/>
            <p:cNvSpPr>
              <a:spLocks noChangeArrowheads="1"/>
            </p:cNvSpPr>
            <p:nvPr/>
          </p:nvSpPr>
          <p:spPr bwMode="auto">
            <a:xfrm>
              <a:off x="5122" y="2864"/>
              <a:ext cx="321" cy="97"/>
            </a:xfrm>
            <a:prstGeom prst="rect">
              <a:avLst/>
            </a:prstGeom>
            <a:noFill/>
            <a:ln w="0">
              <a:solidFill>
                <a:srgbClr val="777777"/>
              </a:solidFill>
              <a:miter lim="800000"/>
              <a:headEnd/>
              <a:tailEnd/>
            </a:ln>
          </p:spPr>
          <p:txBody>
            <a:bodyPr/>
            <a:lstStyle/>
            <a:p>
              <a:endParaRPr lang="en-US"/>
            </a:p>
          </p:txBody>
        </p:sp>
        <p:sp>
          <p:nvSpPr>
            <p:cNvPr id="366628" name="Rectangle 36"/>
            <p:cNvSpPr>
              <a:spLocks noChangeArrowheads="1"/>
            </p:cNvSpPr>
            <p:nvPr/>
          </p:nvSpPr>
          <p:spPr bwMode="auto">
            <a:xfrm>
              <a:off x="5122" y="2326"/>
              <a:ext cx="321" cy="97"/>
            </a:xfrm>
            <a:prstGeom prst="rect">
              <a:avLst/>
            </a:prstGeom>
            <a:solidFill>
              <a:srgbClr val="C9C9C9"/>
            </a:solidFill>
            <a:ln w="9525">
              <a:solidFill>
                <a:srgbClr val="777777"/>
              </a:solidFill>
              <a:miter lim="800000"/>
              <a:headEnd/>
              <a:tailEnd/>
            </a:ln>
          </p:spPr>
          <p:txBody>
            <a:bodyPr/>
            <a:lstStyle/>
            <a:p>
              <a:endParaRPr lang="en-US"/>
            </a:p>
          </p:txBody>
        </p:sp>
        <p:sp>
          <p:nvSpPr>
            <p:cNvPr id="366629" name="Rectangle 37"/>
            <p:cNvSpPr>
              <a:spLocks noChangeArrowheads="1"/>
            </p:cNvSpPr>
            <p:nvPr/>
          </p:nvSpPr>
          <p:spPr bwMode="auto">
            <a:xfrm>
              <a:off x="5122" y="2326"/>
              <a:ext cx="321" cy="97"/>
            </a:xfrm>
            <a:prstGeom prst="rect">
              <a:avLst/>
            </a:prstGeom>
            <a:noFill/>
            <a:ln w="0">
              <a:solidFill>
                <a:srgbClr val="777777"/>
              </a:solidFill>
              <a:miter lim="800000"/>
              <a:headEnd/>
              <a:tailEnd/>
            </a:ln>
          </p:spPr>
          <p:txBody>
            <a:bodyPr/>
            <a:lstStyle/>
            <a:p>
              <a:endParaRPr lang="en-US"/>
            </a:p>
          </p:txBody>
        </p:sp>
        <p:sp>
          <p:nvSpPr>
            <p:cNvPr id="366630" name="Rectangle 38"/>
            <p:cNvSpPr>
              <a:spLocks noChangeArrowheads="1"/>
            </p:cNvSpPr>
            <p:nvPr/>
          </p:nvSpPr>
          <p:spPr bwMode="auto">
            <a:xfrm>
              <a:off x="5122" y="1759"/>
              <a:ext cx="321" cy="97"/>
            </a:xfrm>
            <a:prstGeom prst="rect">
              <a:avLst/>
            </a:prstGeom>
            <a:solidFill>
              <a:srgbClr val="C9C9C9"/>
            </a:solidFill>
            <a:ln w="9525">
              <a:solidFill>
                <a:srgbClr val="777777"/>
              </a:solidFill>
              <a:miter lim="800000"/>
              <a:headEnd/>
              <a:tailEnd/>
            </a:ln>
          </p:spPr>
          <p:txBody>
            <a:bodyPr/>
            <a:lstStyle/>
            <a:p>
              <a:endParaRPr lang="en-US"/>
            </a:p>
          </p:txBody>
        </p:sp>
        <p:sp>
          <p:nvSpPr>
            <p:cNvPr id="366631" name="Rectangle 39"/>
            <p:cNvSpPr>
              <a:spLocks noChangeArrowheads="1"/>
            </p:cNvSpPr>
            <p:nvPr/>
          </p:nvSpPr>
          <p:spPr bwMode="auto">
            <a:xfrm>
              <a:off x="5122" y="1759"/>
              <a:ext cx="321" cy="97"/>
            </a:xfrm>
            <a:prstGeom prst="rect">
              <a:avLst/>
            </a:prstGeom>
            <a:noFill/>
            <a:ln w="0">
              <a:solidFill>
                <a:srgbClr val="777777"/>
              </a:solidFill>
              <a:miter lim="800000"/>
              <a:headEnd/>
              <a:tailEnd/>
            </a:ln>
          </p:spPr>
          <p:txBody>
            <a:bodyPr/>
            <a:lstStyle/>
            <a:p>
              <a:endParaRPr lang="en-US"/>
            </a:p>
          </p:txBody>
        </p:sp>
        <p:sp>
          <p:nvSpPr>
            <p:cNvPr id="366632" name="Rectangle 40"/>
            <p:cNvSpPr>
              <a:spLocks noChangeArrowheads="1"/>
            </p:cNvSpPr>
            <p:nvPr/>
          </p:nvSpPr>
          <p:spPr bwMode="auto">
            <a:xfrm>
              <a:off x="5122" y="1214"/>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366633" name="Rectangle 41"/>
            <p:cNvSpPr>
              <a:spLocks noChangeArrowheads="1"/>
            </p:cNvSpPr>
            <p:nvPr/>
          </p:nvSpPr>
          <p:spPr bwMode="auto">
            <a:xfrm>
              <a:off x="5122" y="1214"/>
              <a:ext cx="321" cy="99"/>
            </a:xfrm>
            <a:prstGeom prst="rect">
              <a:avLst/>
            </a:prstGeom>
            <a:noFill/>
            <a:ln w="0">
              <a:solidFill>
                <a:srgbClr val="777777"/>
              </a:solidFill>
              <a:miter lim="800000"/>
              <a:headEnd/>
              <a:tailEnd/>
            </a:ln>
          </p:spPr>
          <p:txBody>
            <a:bodyPr/>
            <a:lstStyle/>
            <a:p>
              <a:endParaRPr lang="en-US"/>
            </a:p>
          </p:txBody>
        </p:sp>
        <p:sp>
          <p:nvSpPr>
            <p:cNvPr id="366634" name="Rectangle 42"/>
            <p:cNvSpPr>
              <a:spLocks noChangeArrowheads="1"/>
            </p:cNvSpPr>
            <p:nvPr/>
          </p:nvSpPr>
          <p:spPr bwMode="auto">
            <a:xfrm>
              <a:off x="5103" y="2906"/>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366635" name="Rectangle 43"/>
            <p:cNvSpPr>
              <a:spLocks noChangeArrowheads="1"/>
            </p:cNvSpPr>
            <p:nvPr/>
          </p:nvSpPr>
          <p:spPr bwMode="auto">
            <a:xfrm>
              <a:off x="5103" y="2906"/>
              <a:ext cx="358" cy="81"/>
            </a:xfrm>
            <a:prstGeom prst="rect">
              <a:avLst/>
            </a:prstGeom>
            <a:noFill/>
            <a:ln w="0">
              <a:solidFill>
                <a:srgbClr val="777777"/>
              </a:solidFill>
              <a:miter lim="800000"/>
              <a:headEnd/>
              <a:tailEnd/>
            </a:ln>
          </p:spPr>
          <p:txBody>
            <a:bodyPr/>
            <a:lstStyle/>
            <a:p>
              <a:endParaRPr lang="en-US"/>
            </a:p>
          </p:txBody>
        </p:sp>
        <p:sp>
          <p:nvSpPr>
            <p:cNvPr id="366636" name="Rectangle 44"/>
            <p:cNvSpPr>
              <a:spLocks noChangeArrowheads="1"/>
            </p:cNvSpPr>
            <p:nvPr/>
          </p:nvSpPr>
          <p:spPr bwMode="auto">
            <a:xfrm>
              <a:off x="5103" y="2370"/>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366637" name="Rectangle 45"/>
            <p:cNvSpPr>
              <a:spLocks noChangeArrowheads="1"/>
            </p:cNvSpPr>
            <p:nvPr/>
          </p:nvSpPr>
          <p:spPr bwMode="auto">
            <a:xfrm>
              <a:off x="5103" y="2370"/>
              <a:ext cx="358" cy="81"/>
            </a:xfrm>
            <a:prstGeom prst="rect">
              <a:avLst/>
            </a:prstGeom>
            <a:noFill/>
            <a:ln w="0">
              <a:solidFill>
                <a:srgbClr val="777777"/>
              </a:solidFill>
              <a:miter lim="800000"/>
              <a:headEnd/>
              <a:tailEnd/>
            </a:ln>
          </p:spPr>
          <p:txBody>
            <a:bodyPr/>
            <a:lstStyle/>
            <a:p>
              <a:endParaRPr lang="en-US"/>
            </a:p>
          </p:txBody>
        </p:sp>
        <p:sp>
          <p:nvSpPr>
            <p:cNvPr id="366638" name="Rectangle 46"/>
            <p:cNvSpPr>
              <a:spLocks noChangeArrowheads="1"/>
            </p:cNvSpPr>
            <p:nvPr/>
          </p:nvSpPr>
          <p:spPr bwMode="auto">
            <a:xfrm>
              <a:off x="5103" y="1801"/>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366639" name="Rectangle 47"/>
            <p:cNvSpPr>
              <a:spLocks noChangeArrowheads="1"/>
            </p:cNvSpPr>
            <p:nvPr/>
          </p:nvSpPr>
          <p:spPr bwMode="auto">
            <a:xfrm>
              <a:off x="5103" y="1801"/>
              <a:ext cx="358" cy="81"/>
            </a:xfrm>
            <a:prstGeom prst="rect">
              <a:avLst/>
            </a:prstGeom>
            <a:noFill/>
            <a:ln w="0">
              <a:solidFill>
                <a:srgbClr val="777777"/>
              </a:solidFill>
              <a:miter lim="800000"/>
              <a:headEnd/>
              <a:tailEnd/>
            </a:ln>
          </p:spPr>
          <p:txBody>
            <a:bodyPr/>
            <a:lstStyle/>
            <a:p>
              <a:endParaRPr lang="en-US"/>
            </a:p>
          </p:txBody>
        </p:sp>
        <p:sp>
          <p:nvSpPr>
            <p:cNvPr id="366640" name="Rectangle 48"/>
            <p:cNvSpPr>
              <a:spLocks noChangeArrowheads="1"/>
            </p:cNvSpPr>
            <p:nvPr/>
          </p:nvSpPr>
          <p:spPr bwMode="auto">
            <a:xfrm>
              <a:off x="5103" y="1258"/>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366641" name="Rectangle 49"/>
            <p:cNvSpPr>
              <a:spLocks noChangeArrowheads="1"/>
            </p:cNvSpPr>
            <p:nvPr/>
          </p:nvSpPr>
          <p:spPr bwMode="auto">
            <a:xfrm>
              <a:off x="5103" y="1258"/>
              <a:ext cx="358" cy="81"/>
            </a:xfrm>
            <a:prstGeom prst="rect">
              <a:avLst/>
            </a:prstGeom>
            <a:noFill/>
            <a:ln w="0">
              <a:solidFill>
                <a:srgbClr val="777777"/>
              </a:solidFill>
              <a:miter lim="800000"/>
              <a:headEnd/>
              <a:tailEnd/>
            </a:ln>
          </p:spPr>
          <p:txBody>
            <a:bodyPr/>
            <a:lstStyle/>
            <a:p>
              <a:endParaRPr lang="en-US"/>
            </a:p>
          </p:txBody>
        </p:sp>
        <p:sp>
          <p:nvSpPr>
            <p:cNvPr id="366642" name="Rectangle 50"/>
            <p:cNvSpPr>
              <a:spLocks noChangeArrowheads="1"/>
            </p:cNvSpPr>
            <p:nvPr/>
          </p:nvSpPr>
          <p:spPr bwMode="auto">
            <a:xfrm>
              <a:off x="5120" y="2922"/>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366643" name="Rectangle 51"/>
            <p:cNvSpPr>
              <a:spLocks noChangeArrowheads="1"/>
            </p:cNvSpPr>
            <p:nvPr/>
          </p:nvSpPr>
          <p:spPr bwMode="auto">
            <a:xfrm>
              <a:off x="5120" y="2922"/>
              <a:ext cx="325" cy="49"/>
            </a:xfrm>
            <a:prstGeom prst="rect">
              <a:avLst/>
            </a:prstGeom>
            <a:noFill/>
            <a:ln w="0">
              <a:solidFill>
                <a:srgbClr val="777777"/>
              </a:solidFill>
              <a:miter lim="800000"/>
              <a:headEnd/>
              <a:tailEnd/>
            </a:ln>
          </p:spPr>
          <p:txBody>
            <a:bodyPr/>
            <a:lstStyle/>
            <a:p>
              <a:endParaRPr lang="en-US"/>
            </a:p>
          </p:txBody>
        </p:sp>
        <p:sp>
          <p:nvSpPr>
            <p:cNvPr id="366644" name="Rectangle 52"/>
            <p:cNvSpPr>
              <a:spLocks noChangeArrowheads="1"/>
            </p:cNvSpPr>
            <p:nvPr/>
          </p:nvSpPr>
          <p:spPr bwMode="auto">
            <a:xfrm>
              <a:off x="5120" y="2386"/>
              <a:ext cx="325" cy="48"/>
            </a:xfrm>
            <a:prstGeom prst="rect">
              <a:avLst/>
            </a:prstGeom>
            <a:solidFill>
              <a:srgbClr val="C9C9C9"/>
            </a:solidFill>
            <a:ln w="9525">
              <a:solidFill>
                <a:srgbClr val="777777"/>
              </a:solidFill>
              <a:miter lim="800000"/>
              <a:headEnd/>
              <a:tailEnd/>
            </a:ln>
          </p:spPr>
          <p:txBody>
            <a:bodyPr/>
            <a:lstStyle/>
            <a:p>
              <a:endParaRPr lang="en-US"/>
            </a:p>
          </p:txBody>
        </p:sp>
        <p:sp>
          <p:nvSpPr>
            <p:cNvPr id="366645" name="Rectangle 53"/>
            <p:cNvSpPr>
              <a:spLocks noChangeArrowheads="1"/>
            </p:cNvSpPr>
            <p:nvPr/>
          </p:nvSpPr>
          <p:spPr bwMode="auto">
            <a:xfrm>
              <a:off x="5120" y="2386"/>
              <a:ext cx="325" cy="48"/>
            </a:xfrm>
            <a:prstGeom prst="rect">
              <a:avLst/>
            </a:prstGeom>
            <a:noFill/>
            <a:ln w="0">
              <a:solidFill>
                <a:srgbClr val="777777"/>
              </a:solidFill>
              <a:miter lim="800000"/>
              <a:headEnd/>
              <a:tailEnd/>
            </a:ln>
          </p:spPr>
          <p:txBody>
            <a:bodyPr/>
            <a:lstStyle/>
            <a:p>
              <a:endParaRPr lang="en-US"/>
            </a:p>
          </p:txBody>
        </p:sp>
        <p:sp>
          <p:nvSpPr>
            <p:cNvPr id="366646" name="Rectangle 54"/>
            <p:cNvSpPr>
              <a:spLocks noChangeArrowheads="1"/>
            </p:cNvSpPr>
            <p:nvPr/>
          </p:nvSpPr>
          <p:spPr bwMode="auto">
            <a:xfrm>
              <a:off x="5120" y="1817"/>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366647" name="Rectangle 55"/>
            <p:cNvSpPr>
              <a:spLocks noChangeArrowheads="1"/>
            </p:cNvSpPr>
            <p:nvPr/>
          </p:nvSpPr>
          <p:spPr bwMode="auto">
            <a:xfrm>
              <a:off x="5120" y="1817"/>
              <a:ext cx="325" cy="49"/>
            </a:xfrm>
            <a:prstGeom prst="rect">
              <a:avLst/>
            </a:prstGeom>
            <a:noFill/>
            <a:ln w="0">
              <a:solidFill>
                <a:srgbClr val="777777"/>
              </a:solidFill>
              <a:miter lim="800000"/>
              <a:headEnd/>
              <a:tailEnd/>
            </a:ln>
          </p:spPr>
          <p:txBody>
            <a:bodyPr/>
            <a:lstStyle/>
            <a:p>
              <a:endParaRPr lang="en-US"/>
            </a:p>
          </p:txBody>
        </p:sp>
        <p:sp>
          <p:nvSpPr>
            <p:cNvPr id="366648" name="Rectangle 56"/>
            <p:cNvSpPr>
              <a:spLocks noChangeArrowheads="1"/>
            </p:cNvSpPr>
            <p:nvPr/>
          </p:nvSpPr>
          <p:spPr bwMode="auto">
            <a:xfrm>
              <a:off x="5120" y="1274"/>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366649" name="Rectangle 57"/>
            <p:cNvSpPr>
              <a:spLocks noChangeArrowheads="1"/>
            </p:cNvSpPr>
            <p:nvPr/>
          </p:nvSpPr>
          <p:spPr bwMode="auto">
            <a:xfrm>
              <a:off x="5120" y="1274"/>
              <a:ext cx="325" cy="49"/>
            </a:xfrm>
            <a:prstGeom prst="rect">
              <a:avLst/>
            </a:prstGeom>
            <a:noFill/>
            <a:ln w="0">
              <a:solidFill>
                <a:srgbClr val="777777"/>
              </a:solidFill>
              <a:miter lim="800000"/>
              <a:headEnd/>
              <a:tailEnd/>
            </a:ln>
          </p:spPr>
          <p:txBody>
            <a:bodyPr/>
            <a:lstStyle/>
            <a:p>
              <a:endParaRPr lang="en-US"/>
            </a:p>
          </p:txBody>
        </p:sp>
        <p:sp>
          <p:nvSpPr>
            <p:cNvPr id="366650" name="Freeform 58"/>
            <p:cNvSpPr>
              <a:spLocks/>
            </p:cNvSpPr>
            <p:nvPr/>
          </p:nvSpPr>
          <p:spPr bwMode="auto">
            <a:xfrm>
              <a:off x="5182" y="2597"/>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8"/>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8"/>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8"/>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8"/>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366651" name="Freeform 59"/>
            <p:cNvSpPr>
              <a:spLocks/>
            </p:cNvSpPr>
            <p:nvPr/>
          </p:nvSpPr>
          <p:spPr bwMode="auto">
            <a:xfrm>
              <a:off x="5182" y="2597"/>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8"/>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8"/>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8"/>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8"/>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366652" name="Freeform 60"/>
            <p:cNvSpPr>
              <a:spLocks/>
            </p:cNvSpPr>
            <p:nvPr/>
          </p:nvSpPr>
          <p:spPr bwMode="auto">
            <a:xfrm>
              <a:off x="5182" y="2061"/>
              <a:ext cx="200" cy="202"/>
            </a:xfrm>
            <a:custGeom>
              <a:avLst/>
              <a:gdLst/>
              <a:ahLst/>
              <a:cxnLst>
                <a:cxn ang="0">
                  <a:pos x="21" y="0"/>
                </a:cxn>
                <a:cxn ang="0">
                  <a:pos x="179" y="0"/>
                </a:cxn>
                <a:cxn ang="0">
                  <a:pos x="182" y="0"/>
                </a:cxn>
                <a:cxn ang="0">
                  <a:pos x="188" y="2"/>
                </a:cxn>
                <a:cxn ang="0">
                  <a:pos x="191" y="4"/>
                </a:cxn>
                <a:cxn ang="0">
                  <a:pos x="195" y="7"/>
                </a:cxn>
                <a:cxn ang="0">
                  <a:pos x="196" y="11"/>
                </a:cxn>
                <a:cxn ang="0">
                  <a:pos x="200" y="14"/>
                </a:cxn>
                <a:cxn ang="0">
                  <a:pos x="200" y="18"/>
                </a:cxn>
                <a:cxn ang="0">
                  <a:pos x="200" y="23"/>
                </a:cxn>
                <a:cxn ang="0">
                  <a:pos x="200" y="179"/>
                </a:cxn>
                <a:cxn ang="0">
                  <a:pos x="200" y="185"/>
                </a:cxn>
                <a:cxn ang="0">
                  <a:pos x="200" y="188"/>
                </a:cxn>
                <a:cxn ang="0">
                  <a:pos x="196" y="192"/>
                </a:cxn>
                <a:cxn ang="0">
                  <a:pos x="195" y="195"/>
                </a:cxn>
                <a:cxn ang="0">
                  <a:pos x="191" y="197"/>
                </a:cxn>
                <a:cxn ang="0">
                  <a:pos x="188" y="200"/>
                </a:cxn>
                <a:cxn ang="0">
                  <a:pos x="182" y="200"/>
                </a:cxn>
                <a:cxn ang="0">
                  <a:pos x="179" y="202"/>
                </a:cxn>
                <a:cxn ang="0">
                  <a:pos x="21" y="202"/>
                </a:cxn>
                <a:cxn ang="0">
                  <a:pos x="17" y="200"/>
                </a:cxn>
                <a:cxn ang="0">
                  <a:pos x="14" y="200"/>
                </a:cxn>
                <a:cxn ang="0">
                  <a:pos x="10" y="197"/>
                </a:cxn>
                <a:cxn ang="0">
                  <a:pos x="7" y="195"/>
                </a:cxn>
                <a:cxn ang="0">
                  <a:pos x="3" y="192"/>
                </a:cxn>
                <a:cxn ang="0">
                  <a:pos x="2" y="188"/>
                </a:cxn>
                <a:cxn ang="0">
                  <a:pos x="0" y="185"/>
                </a:cxn>
                <a:cxn ang="0">
                  <a:pos x="0" y="179"/>
                </a:cxn>
                <a:cxn ang="0">
                  <a:pos x="0" y="23"/>
                </a:cxn>
                <a:cxn ang="0">
                  <a:pos x="0" y="18"/>
                </a:cxn>
                <a:cxn ang="0">
                  <a:pos x="2" y="14"/>
                </a:cxn>
                <a:cxn ang="0">
                  <a:pos x="3" y="11"/>
                </a:cxn>
                <a:cxn ang="0">
                  <a:pos x="7" y="7"/>
                </a:cxn>
                <a:cxn ang="0">
                  <a:pos x="10" y="4"/>
                </a:cxn>
                <a:cxn ang="0">
                  <a:pos x="14" y="2"/>
                </a:cxn>
                <a:cxn ang="0">
                  <a:pos x="17" y="0"/>
                </a:cxn>
                <a:cxn ang="0">
                  <a:pos x="21" y="0"/>
                </a:cxn>
              </a:cxnLst>
              <a:rect l="0" t="0" r="r" b="b"/>
              <a:pathLst>
                <a:path w="200" h="202">
                  <a:moveTo>
                    <a:pt x="21" y="0"/>
                  </a:moveTo>
                  <a:lnTo>
                    <a:pt x="179" y="0"/>
                  </a:lnTo>
                  <a:lnTo>
                    <a:pt x="182" y="0"/>
                  </a:lnTo>
                  <a:lnTo>
                    <a:pt x="188" y="2"/>
                  </a:lnTo>
                  <a:lnTo>
                    <a:pt x="191" y="4"/>
                  </a:lnTo>
                  <a:lnTo>
                    <a:pt x="195" y="7"/>
                  </a:lnTo>
                  <a:lnTo>
                    <a:pt x="196" y="11"/>
                  </a:lnTo>
                  <a:lnTo>
                    <a:pt x="200" y="14"/>
                  </a:lnTo>
                  <a:lnTo>
                    <a:pt x="200" y="18"/>
                  </a:lnTo>
                  <a:lnTo>
                    <a:pt x="200" y="23"/>
                  </a:lnTo>
                  <a:lnTo>
                    <a:pt x="200" y="179"/>
                  </a:lnTo>
                  <a:lnTo>
                    <a:pt x="200" y="185"/>
                  </a:lnTo>
                  <a:lnTo>
                    <a:pt x="200" y="188"/>
                  </a:lnTo>
                  <a:lnTo>
                    <a:pt x="196" y="192"/>
                  </a:lnTo>
                  <a:lnTo>
                    <a:pt x="195" y="195"/>
                  </a:lnTo>
                  <a:lnTo>
                    <a:pt x="191" y="197"/>
                  </a:lnTo>
                  <a:lnTo>
                    <a:pt x="188" y="200"/>
                  </a:lnTo>
                  <a:lnTo>
                    <a:pt x="182" y="200"/>
                  </a:lnTo>
                  <a:lnTo>
                    <a:pt x="179" y="202"/>
                  </a:lnTo>
                  <a:lnTo>
                    <a:pt x="21" y="202"/>
                  </a:lnTo>
                  <a:lnTo>
                    <a:pt x="17" y="200"/>
                  </a:lnTo>
                  <a:lnTo>
                    <a:pt x="14" y="200"/>
                  </a:lnTo>
                  <a:lnTo>
                    <a:pt x="10" y="197"/>
                  </a:lnTo>
                  <a:lnTo>
                    <a:pt x="7" y="195"/>
                  </a:lnTo>
                  <a:lnTo>
                    <a:pt x="3" y="192"/>
                  </a:lnTo>
                  <a:lnTo>
                    <a:pt x="2" y="188"/>
                  </a:lnTo>
                  <a:lnTo>
                    <a:pt x="0" y="185"/>
                  </a:lnTo>
                  <a:lnTo>
                    <a:pt x="0" y="179"/>
                  </a:lnTo>
                  <a:lnTo>
                    <a:pt x="0" y="23"/>
                  </a:lnTo>
                  <a:lnTo>
                    <a:pt x="0" y="18"/>
                  </a:lnTo>
                  <a:lnTo>
                    <a:pt x="2" y="14"/>
                  </a:lnTo>
                  <a:lnTo>
                    <a:pt x="3" y="11"/>
                  </a:lnTo>
                  <a:lnTo>
                    <a:pt x="7" y="7"/>
                  </a:lnTo>
                  <a:lnTo>
                    <a:pt x="10" y="4"/>
                  </a:lnTo>
                  <a:lnTo>
                    <a:pt x="14" y="2"/>
                  </a:lnTo>
                  <a:lnTo>
                    <a:pt x="17" y="0"/>
                  </a:lnTo>
                  <a:lnTo>
                    <a:pt x="21" y="0"/>
                  </a:lnTo>
                  <a:close/>
                </a:path>
              </a:pathLst>
            </a:custGeom>
            <a:solidFill>
              <a:srgbClr val="C9C9C9"/>
            </a:solidFill>
            <a:ln w="9525">
              <a:solidFill>
                <a:srgbClr val="777777"/>
              </a:solidFill>
              <a:round/>
              <a:headEnd/>
              <a:tailEnd/>
            </a:ln>
          </p:spPr>
          <p:txBody>
            <a:bodyPr/>
            <a:lstStyle/>
            <a:p>
              <a:endParaRPr lang="en-US"/>
            </a:p>
          </p:txBody>
        </p:sp>
        <p:sp>
          <p:nvSpPr>
            <p:cNvPr id="366653" name="Freeform 61"/>
            <p:cNvSpPr>
              <a:spLocks/>
            </p:cNvSpPr>
            <p:nvPr/>
          </p:nvSpPr>
          <p:spPr bwMode="auto">
            <a:xfrm>
              <a:off x="5182" y="2061"/>
              <a:ext cx="200" cy="202"/>
            </a:xfrm>
            <a:custGeom>
              <a:avLst/>
              <a:gdLst/>
              <a:ahLst/>
              <a:cxnLst>
                <a:cxn ang="0">
                  <a:pos x="21" y="0"/>
                </a:cxn>
                <a:cxn ang="0">
                  <a:pos x="179" y="0"/>
                </a:cxn>
                <a:cxn ang="0">
                  <a:pos x="182" y="0"/>
                </a:cxn>
                <a:cxn ang="0">
                  <a:pos x="188" y="2"/>
                </a:cxn>
                <a:cxn ang="0">
                  <a:pos x="191" y="4"/>
                </a:cxn>
                <a:cxn ang="0">
                  <a:pos x="195" y="7"/>
                </a:cxn>
                <a:cxn ang="0">
                  <a:pos x="196" y="11"/>
                </a:cxn>
                <a:cxn ang="0">
                  <a:pos x="200" y="14"/>
                </a:cxn>
                <a:cxn ang="0">
                  <a:pos x="200" y="18"/>
                </a:cxn>
                <a:cxn ang="0">
                  <a:pos x="200" y="23"/>
                </a:cxn>
                <a:cxn ang="0">
                  <a:pos x="200" y="179"/>
                </a:cxn>
                <a:cxn ang="0">
                  <a:pos x="200" y="185"/>
                </a:cxn>
                <a:cxn ang="0">
                  <a:pos x="200" y="188"/>
                </a:cxn>
                <a:cxn ang="0">
                  <a:pos x="196" y="192"/>
                </a:cxn>
                <a:cxn ang="0">
                  <a:pos x="195" y="195"/>
                </a:cxn>
                <a:cxn ang="0">
                  <a:pos x="191" y="197"/>
                </a:cxn>
                <a:cxn ang="0">
                  <a:pos x="188" y="200"/>
                </a:cxn>
                <a:cxn ang="0">
                  <a:pos x="182" y="200"/>
                </a:cxn>
                <a:cxn ang="0">
                  <a:pos x="179" y="202"/>
                </a:cxn>
                <a:cxn ang="0">
                  <a:pos x="21" y="202"/>
                </a:cxn>
                <a:cxn ang="0">
                  <a:pos x="17" y="200"/>
                </a:cxn>
                <a:cxn ang="0">
                  <a:pos x="14" y="200"/>
                </a:cxn>
                <a:cxn ang="0">
                  <a:pos x="10" y="197"/>
                </a:cxn>
                <a:cxn ang="0">
                  <a:pos x="7" y="195"/>
                </a:cxn>
                <a:cxn ang="0">
                  <a:pos x="3" y="192"/>
                </a:cxn>
                <a:cxn ang="0">
                  <a:pos x="2" y="188"/>
                </a:cxn>
                <a:cxn ang="0">
                  <a:pos x="0" y="185"/>
                </a:cxn>
                <a:cxn ang="0">
                  <a:pos x="0" y="179"/>
                </a:cxn>
                <a:cxn ang="0">
                  <a:pos x="0" y="23"/>
                </a:cxn>
                <a:cxn ang="0">
                  <a:pos x="0" y="18"/>
                </a:cxn>
                <a:cxn ang="0">
                  <a:pos x="2" y="14"/>
                </a:cxn>
                <a:cxn ang="0">
                  <a:pos x="3" y="11"/>
                </a:cxn>
                <a:cxn ang="0">
                  <a:pos x="7" y="7"/>
                </a:cxn>
                <a:cxn ang="0">
                  <a:pos x="10" y="4"/>
                </a:cxn>
                <a:cxn ang="0">
                  <a:pos x="14" y="2"/>
                </a:cxn>
                <a:cxn ang="0">
                  <a:pos x="17" y="0"/>
                </a:cxn>
                <a:cxn ang="0">
                  <a:pos x="21" y="0"/>
                </a:cxn>
              </a:cxnLst>
              <a:rect l="0" t="0" r="r" b="b"/>
              <a:pathLst>
                <a:path w="200" h="202">
                  <a:moveTo>
                    <a:pt x="21" y="0"/>
                  </a:moveTo>
                  <a:lnTo>
                    <a:pt x="179" y="0"/>
                  </a:lnTo>
                  <a:lnTo>
                    <a:pt x="182" y="0"/>
                  </a:lnTo>
                  <a:lnTo>
                    <a:pt x="188" y="2"/>
                  </a:lnTo>
                  <a:lnTo>
                    <a:pt x="191" y="4"/>
                  </a:lnTo>
                  <a:lnTo>
                    <a:pt x="195" y="7"/>
                  </a:lnTo>
                  <a:lnTo>
                    <a:pt x="196" y="11"/>
                  </a:lnTo>
                  <a:lnTo>
                    <a:pt x="200" y="14"/>
                  </a:lnTo>
                  <a:lnTo>
                    <a:pt x="200" y="18"/>
                  </a:lnTo>
                  <a:lnTo>
                    <a:pt x="200" y="23"/>
                  </a:lnTo>
                  <a:lnTo>
                    <a:pt x="200" y="179"/>
                  </a:lnTo>
                  <a:lnTo>
                    <a:pt x="200" y="185"/>
                  </a:lnTo>
                  <a:lnTo>
                    <a:pt x="200" y="188"/>
                  </a:lnTo>
                  <a:lnTo>
                    <a:pt x="196" y="192"/>
                  </a:lnTo>
                  <a:lnTo>
                    <a:pt x="195" y="195"/>
                  </a:lnTo>
                  <a:lnTo>
                    <a:pt x="191" y="197"/>
                  </a:lnTo>
                  <a:lnTo>
                    <a:pt x="188" y="200"/>
                  </a:lnTo>
                  <a:lnTo>
                    <a:pt x="182" y="200"/>
                  </a:lnTo>
                  <a:lnTo>
                    <a:pt x="179" y="202"/>
                  </a:lnTo>
                  <a:lnTo>
                    <a:pt x="21" y="202"/>
                  </a:lnTo>
                  <a:lnTo>
                    <a:pt x="17" y="200"/>
                  </a:lnTo>
                  <a:lnTo>
                    <a:pt x="14" y="200"/>
                  </a:lnTo>
                  <a:lnTo>
                    <a:pt x="10" y="197"/>
                  </a:lnTo>
                  <a:lnTo>
                    <a:pt x="7" y="195"/>
                  </a:lnTo>
                  <a:lnTo>
                    <a:pt x="3" y="192"/>
                  </a:lnTo>
                  <a:lnTo>
                    <a:pt x="2" y="188"/>
                  </a:lnTo>
                  <a:lnTo>
                    <a:pt x="0" y="185"/>
                  </a:lnTo>
                  <a:lnTo>
                    <a:pt x="0" y="179"/>
                  </a:lnTo>
                  <a:lnTo>
                    <a:pt x="0" y="23"/>
                  </a:lnTo>
                  <a:lnTo>
                    <a:pt x="0" y="18"/>
                  </a:lnTo>
                  <a:lnTo>
                    <a:pt x="2" y="14"/>
                  </a:lnTo>
                  <a:lnTo>
                    <a:pt x="3" y="11"/>
                  </a:lnTo>
                  <a:lnTo>
                    <a:pt x="7" y="7"/>
                  </a:lnTo>
                  <a:lnTo>
                    <a:pt x="10" y="4"/>
                  </a:lnTo>
                  <a:lnTo>
                    <a:pt x="14" y="2"/>
                  </a:lnTo>
                  <a:lnTo>
                    <a:pt x="17" y="0"/>
                  </a:lnTo>
                  <a:lnTo>
                    <a:pt x="21" y="0"/>
                  </a:lnTo>
                </a:path>
              </a:pathLst>
            </a:custGeom>
            <a:solidFill>
              <a:schemeClr val="accent2"/>
            </a:solidFill>
            <a:ln w="0">
              <a:solidFill>
                <a:srgbClr val="777777"/>
              </a:solidFill>
              <a:prstDash val="solid"/>
              <a:round/>
              <a:headEnd/>
              <a:tailEnd/>
            </a:ln>
          </p:spPr>
          <p:txBody>
            <a:bodyPr/>
            <a:lstStyle/>
            <a:p>
              <a:endParaRPr lang="en-US"/>
            </a:p>
          </p:txBody>
        </p:sp>
        <p:sp>
          <p:nvSpPr>
            <p:cNvPr id="366654" name="Freeform 62"/>
            <p:cNvSpPr>
              <a:spLocks/>
            </p:cNvSpPr>
            <p:nvPr/>
          </p:nvSpPr>
          <p:spPr bwMode="auto">
            <a:xfrm>
              <a:off x="5182" y="1492"/>
              <a:ext cx="200" cy="202"/>
            </a:xfrm>
            <a:custGeom>
              <a:avLst/>
              <a:gdLst/>
              <a:ahLst/>
              <a:cxnLst>
                <a:cxn ang="0">
                  <a:pos x="21" y="0"/>
                </a:cxn>
                <a:cxn ang="0">
                  <a:pos x="179" y="0"/>
                </a:cxn>
                <a:cxn ang="0">
                  <a:pos x="182" y="2"/>
                </a:cxn>
                <a:cxn ang="0">
                  <a:pos x="188" y="2"/>
                </a:cxn>
                <a:cxn ang="0">
                  <a:pos x="191" y="5"/>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0"/>
                </a:cxn>
                <a:cxn ang="0">
                  <a:pos x="179" y="202"/>
                </a:cxn>
                <a:cxn ang="0">
                  <a:pos x="21" y="202"/>
                </a:cxn>
                <a:cxn ang="0">
                  <a:pos x="17" y="200"/>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5"/>
                </a:cxn>
                <a:cxn ang="0">
                  <a:pos x="14" y="2"/>
                </a:cxn>
                <a:cxn ang="0">
                  <a:pos x="17" y="2"/>
                </a:cxn>
                <a:cxn ang="0">
                  <a:pos x="21" y="0"/>
                </a:cxn>
              </a:cxnLst>
              <a:rect l="0" t="0" r="r" b="b"/>
              <a:pathLst>
                <a:path w="200" h="202">
                  <a:moveTo>
                    <a:pt x="21" y="0"/>
                  </a:moveTo>
                  <a:lnTo>
                    <a:pt x="179" y="0"/>
                  </a:lnTo>
                  <a:lnTo>
                    <a:pt x="182" y="2"/>
                  </a:lnTo>
                  <a:lnTo>
                    <a:pt x="188" y="2"/>
                  </a:lnTo>
                  <a:lnTo>
                    <a:pt x="191" y="5"/>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0"/>
                  </a:lnTo>
                  <a:lnTo>
                    <a:pt x="179" y="202"/>
                  </a:lnTo>
                  <a:lnTo>
                    <a:pt x="21" y="202"/>
                  </a:lnTo>
                  <a:lnTo>
                    <a:pt x="17" y="200"/>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5"/>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366655" name="Freeform 63"/>
            <p:cNvSpPr>
              <a:spLocks/>
            </p:cNvSpPr>
            <p:nvPr/>
          </p:nvSpPr>
          <p:spPr bwMode="auto">
            <a:xfrm>
              <a:off x="5182" y="1492"/>
              <a:ext cx="200" cy="202"/>
            </a:xfrm>
            <a:custGeom>
              <a:avLst/>
              <a:gdLst/>
              <a:ahLst/>
              <a:cxnLst>
                <a:cxn ang="0">
                  <a:pos x="21" y="0"/>
                </a:cxn>
                <a:cxn ang="0">
                  <a:pos x="179" y="0"/>
                </a:cxn>
                <a:cxn ang="0">
                  <a:pos x="182" y="2"/>
                </a:cxn>
                <a:cxn ang="0">
                  <a:pos x="188" y="2"/>
                </a:cxn>
                <a:cxn ang="0">
                  <a:pos x="191" y="5"/>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0"/>
                </a:cxn>
                <a:cxn ang="0">
                  <a:pos x="179" y="202"/>
                </a:cxn>
                <a:cxn ang="0">
                  <a:pos x="21" y="202"/>
                </a:cxn>
                <a:cxn ang="0">
                  <a:pos x="17" y="200"/>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5"/>
                </a:cxn>
                <a:cxn ang="0">
                  <a:pos x="14" y="2"/>
                </a:cxn>
                <a:cxn ang="0">
                  <a:pos x="17" y="2"/>
                </a:cxn>
                <a:cxn ang="0">
                  <a:pos x="21" y="0"/>
                </a:cxn>
              </a:cxnLst>
              <a:rect l="0" t="0" r="r" b="b"/>
              <a:pathLst>
                <a:path w="200" h="202">
                  <a:moveTo>
                    <a:pt x="21" y="0"/>
                  </a:moveTo>
                  <a:lnTo>
                    <a:pt x="179" y="0"/>
                  </a:lnTo>
                  <a:lnTo>
                    <a:pt x="182" y="2"/>
                  </a:lnTo>
                  <a:lnTo>
                    <a:pt x="188" y="2"/>
                  </a:lnTo>
                  <a:lnTo>
                    <a:pt x="191" y="5"/>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0"/>
                  </a:lnTo>
                  <a:lnTo>
                    <a:pt x="179" y="202"/>
                  </a:lnTo>
                  <a:lnTo>
                    <a:pt x="21" y="202"/>
                  </a:lnTo>
                  <a:lnTo>
                    <a:pt x="17" y="200"/>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5"/>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366656" name="Freeform 64"/>
            <p:cNvSpPr>
              <a:spLocks/>
            </p:cNvSpPr>
            <p:nvPr/>
          </p:nvSpPr>
          <p:spPr bwMode="auto">
            <a:xfrm>
              <a:off x="5182" y="949"/>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366657" name="Freeform 65"/>
            <p:cNvSpPr>
              <a:spLocks/>
            </p:cNvSpPr>
            <p:nvPr/>
          </p:nvSpPr>
          <p:spPr bwMode="auto">
            <a:xfrm>
              <a:off x="5182" y="949"/>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366658" name="Rectangle 66"/>
            <p:cNvSpPr>
              <a:spLocks noChangeArrowheads="1"/>
            </p:cNvSpPr>
            <p:nvPr/>
          </p:nvSpPr>
          <p:spPr bwMode="auto">
            <a:xfrm>
              <a:off x="5357" y="2815"/>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366659" name="Rectangle 67"/>
            <p:cNvSpPr>
              <a:spLocks noChangeArrowheads="1"/>
            </p:cNvSpPr>
            <p:nvPr/>
          </p:nvSpPr>
          <p:spPr bwMode="auto">
            <a:xfrm>
              <a:off x="5357" y="2815"/>
              <a:ext cx="20" cy="12"/>
            </a:xfrm>
            <a:prstGeom prst="rect">
              <a:avLst/>
            </a:prstGeom>
            <a:noFill/>
            <a:ln w="0">
              <a:solidFill>
                <a:srgbClr val="777777"/>
              </a:solidFill>
              <a:miter lim="800000"/>
              <a:headEnd/>
              <a:tailEnd/>
            </a:ln>
          </p:spPr>
          <p:txBody>
            <a:bodyPr/>
            <a:lstStyle/>
            <a:p>
              <a:endParaRPr lang="en-US"/>
            </a:p>
          </p:txBody>
        </p:sp>
        <p:sp>
          <p:nvSpPr>
            <p:cNvPr id="366660" name="Rectangle 68"/>
            <p:cNvSpPr>
              <a:spLocks noChangeArrowheads="1"/>
            </p:cNvSpPr>
            <p:nvPr/>
          </p:nvSpPr>
          <p:spPr bwMode="auto">
            <a:xfrm>
              <a:off x="5357" y="2279"/>
              <a:ext cx="20" cy="10"/>
            </a:xfrm>
            <a:prstGeom prst="rect">
              <a:avLst/>
            </a:prstGeom>
            <a:solidFill>
              <a:srgbClr val="C9C9C9"/>
            </a:solidFill>
            <a:ln w="9525">
              <a:solidFill>
                <a:srgbClr val="777777"/>
              </a:solidFill>
              <a:miter lim="800000"/>
              <a:headEnd/>
              <a:tailEnd/>
            </a:ln>
          </p:spPr>
          <p:txBody>
            <a:bodyPr/>
            <a:lstStyle/>
            <a:p>
              <a:endParaRPr lang="en-US"/>
            </a:p>
          </p:txBody>
        </p:sp>
        <p:sp>
          <p:nvSpPr>
            <p:cNvPr id="366661" name="Rectangle 69"/>
            <p:cNvSpPr>
              <a:spLocks noChangeArrowheads="1"/>
            </p:cNvSpPr>
            <p:nvPr/>
          </p:nvSpPr>
          <p:spPr bwMode="auto">
            <a:xfrm>
              <a:off x="5357" y="2279"/>
              <a:ext cx="20" cy="10"/>
            </a:xfrm>
            <a:prstGeom prst="rect">
              <a:avLst/>
            </a:prstGeom>
            <a:noFill/>
            <a:ln w="0">
              <a:solidFill>
                <a:srgbClr val="777777"/>
              </a:solidFill>
              <a:miter lim="800000"/>
              <a:headEnd/>
              <a:tailEnd/>
            </a:ln>
          </p:spPr>
          <p:txBody>
            <a:bodyPr/>
            <a:lstStyle/>
            <a:p>
              <a:endParaRPr lang="en-US"/>
            </a:p>
          </p:txBody>
        </p:sp>
        <p:sp>
          <p:nvSpPr>
            <p:cNvPr id="366662" name="Rectangle 70"/>
            <p:cNvSpPr>
              <a:spLocks noChangeArrowheads="1"/>
            </p:cNvSpPr>
            <p:nvPr/>
          </p:nvSpPr>
          <p:spPr bwMode="auto">
            <a:xfrm>
              <a:off x="5357" y="1710"/>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366663" name="Rectangle 71"/>
            <p:cNvSpPr>
              <a:spLocks noChangeArrowheads="1"/>
            </p:cNvSpPr>
            <p:nvPr/>
          </p:nvSpPr>
          <p:spPr bwMode="auto">
            <a:xfrm>
              <a:off x="5357" y="1710"/>
              <a:ext cx="20" cy="12"/>
            </a:xfrm>
            <a:prstGeom prst="rect">
              <a:avLst/>
            </a:prstGeom>
            <a:noFill/>
            <a:ln w="0">
              <a:solidFill>
                <a:srgbClr val="777777"/>
              </a:solidFill>
              <a:miter lim="800000"/>
              <a:headEnd/>
              <a:tailEnd/>
            </a:ln>
          </p:spPr>
          <p:txBody>
            <a:bodyPr/>
            <a:lstStyle/>
            <a:p>
              <a:endParaRPr lang="en-US"/>
            </a:p>
          </p:txBody>
        </p:sp>
        <p:sp>
          <p:nvSpPr>
            <p:cNvPr id="366664" name="Rectangle 72"/>
            <p:cNvSpPr>
              <a:spLocks noChangeArrowheads="1"/>
            </p:cNvSpPr>
            <p:nvPr/>
          </p:nvSpPr>
          <p:spPr bwMode="auto">
            <a:xfrm>
              <a:off x="5357" y="1167"/>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366665" name="Rectangle 73"/>
            <p:cNvSpPr>
              <a:spLocks noChangeArrowheads="1"/>
            </p:cNvSpPr>
            <p:nvPr/>
          </p:nvSpPr>
          <p:spPr bwMode="auto">
            <a:xfrm>
              <a:off x="5357" y="1167"/>
              <a:ext cx="20" cy="12"/>
            </a:xfrm>
            <a:prstGeom prst="rect">
              <a:avLst/>
            </a:prstGeom>
            <a:noFill/>
            <a:ln w="0">
              <a:solidFill>
                <a:srgbClr val="777777"/>
              </a:solidFill>
              <a:miter lim="800000"/>
              <a:headEnd/>
              <a:tailEnd/>
            </a:ln>
          </p:spPr>
          <p:txBody>
            <a:bodyPr/>
            <a:lstStyle/>
            <a:p>
              <a:endParaRPr lang="en-US"/>
            </a:p>
          </p:txBody>
        </p:sp>
        <p:sp>
          <p:nvSpPr>
            <p:cNvPr id="366666" name="Line 74"/>
            <p:cNvSpPr>
              <a:spLocks noChangeShapeType="1"/>
            </p:cNvSpPr>
            <p:nvPr/>
          </p:nvSpPr>
          <p:spPr bwMode="auto">
            <a:xfrm>
              <a:off x="5143" y="2922"/>
              <a:ext cx="1" cy="49"/>
            </a:xfrm>
            <a:prstGeom prst="line">
              <a:avLst/>
            </a:prstGeom>
            <a:noFill/>
            <a:ln w="0">
              <a:solidFill>
                <a:schemeClr val="accent2"/>
              </a:solidFill>
              <a:round/>
              <a:headEnd/>
              <a:tailEnd/>
            </a:ln>
          </p:spPr>
          <p:txBody>
            <a:bodyPr/>
            <a:lstStyle/>
            <a:p>
              <a:endParaRPr lang="en-US"/>
            </a:p>
          </p:txBody>
        </p:sp>
        <p:sp>
          <p:nvSpPr>
            <p:cNvPr id="366667" name="Line 75"/>
            <p:cNvSpPr>
              <a:spLocks noChangeShapeType="1"/>
            </p:cNvSpPr>
            <p:nvPr/>
          </p:nvSpPr>
          <p:spPr bwMode="auto">
            <a:xfrm>
              <a:off x="5143" y="2386"/>
              <a:ext cx="1" cy="48"/>
            </a:xfrm>
            <a:prstGeom prst="line">
              <a:avLst/>
            </a:prstGeom>
            <a:noFill/>
            <a:ln w="0">
              <a:solidFill>
                <a:schemeClr val="accent2"/>
              </a:solidFill>
              <a:round/>
              <a:headEnd/>
              <a:tailEnd/>
            </a:ln>
          </p:spPr>
          <p:txBody>
            <a:bodyPr/>
            <a:lstStyle/>
            <a:p>
              <a:endParaRPr lang="en-US"/>
            </a:p>
          </p:txBody>
        </p:sp>
        <p:sp>
          <p:nvSpPr>
            <p:cNvPr id="366668" name="Line 76"/>
            <p:cNvSpPr>
              <a:spLocks noChangeShapeType="1"/>
            </p:cNvSpPr>
            <p:nvPr/>
          </p:nvSpPr>
          <p:spPr bwMode="auto">
            <a:xfrm>
              <a:off x="5143" y="1817"/>
              <a:ext cx="1" cy="49"/>
            </a:xfrm>
            <a:prstGeom prst="line">
              <a:avLst/>
            </a:prstGeom>
            <a:noFill/>
            <a:ln w="0">
              <a:solidFill>
                <a:schemeClr val="accent2"/>
              </a:solidFill>
              <a:round/>
              <a:headEnd/>
              <a:tailEnd/>
            </a:ln>
          </p:spPr>
          <p:txBody>
            <a:bodyPr/>
            <a:lstStyle/>
            <a:p>
              <a:endParaRPr lang="en-US"/>
            </a:p>
          </p:txBody>
        </p:sp>
        <p:sp>
          <p:nvSpPr>
            <p:cNvPr id="366669" name="Line 77"/>
            <p:cNvSpPr>
              <a:spLocks noChangeShapeType="1"/>
            </p:cNvSpPr>
            <p:nvPr/>
          </p:nvSpPr>
          <p:spPr bwMode="auto">
            <a:xfrm>
              <a:off x="5143" y="1274"/>
              <a:ext cx="1" cy="49"/>
            </a:xfrm>
            <a:prstGeom prst="line">
              <a:avLst/>
            </a:prstGeom>
            <a:noFill/>
            <a:ln w="0">
              <a:solidFill>
                <a:schemeClr val="accent2"/>
              </a:solidFill>
              <a:round/>
              <a:headEnd/>
              <a:tailEnd/>
            </a:ln>
          </p:spPr>
          <p:txBody>
            <a:bodyPr/>
            <a:lstStyle/>
            <a:p>
              <a:endParaRPr lang="en-US"/>
            </a:p>
          </p:txBody>
        </p:sp>
        <p:sp>
          <p:nvSpPr>
            <p:cNvPr id="366670" name="Line 78"/>
            <p:cNvSpPr>
              <a:spLocks noChangeShapeType="1"/>
            </p:cNvSpPr>
            <p:nvPr/>
          </p:nvSpPr>
          <p:spPr bwMode="auto">
            <a:xfrm>
              <a:off x="5166" y="2922"/>
              <a:ext cx="1" cy="49"/>
            </a:xfrm>
            <a:prstGeom prst="line">
              <a:avLst/>
            </a:prstGeom>
            <a:noFill/>
            <a:ln w="0">
              <a:solidFill>
                <a:schemeClr val="accent2"/>
              </a:solidFill>
              <a:round/>
              <a:headEnd/>
              <a:tailEnd/>
            </a:ln>
          </p:spPr>
          <p:txBody>
            <a:bodyPr/>
            <a:lstStyle/>
            <a:p>
              <a:endParaRPr lang="en-US"/>
            </a:p>
          </p:txBody>
        </p:sp>
        <p:sp>
          <p:nvSpPr>
            <p:cNvPr id="366671" name="Line 79"/>
            <p:cNvSpPr>
              <a:spLocks noChangeShapeType="1"/>
            </p:cNvSpPr>
            <p:nvPr/>
          </p:nvSpPr>
          <p:spPr bwMode="auto">
            <a:xfrm>
              <a:off x="5166" y="2386"/>
              <a:ext cx="1" cy="48"/>
            </a:xfrm>
            <a:prstGeom prst="line">
              <a:avLst/>
            </a:prstGeom>
            <a:noFill/>
            <a:ln w="0">
              <a:solidFill>
                <a:schemeClr val="accent2"/>
              </a:solidFill>
              <a:round/>
              <a:headEnd/>
              <a:tailEnd/>
            </a:ln>
          </p:spPr>
          <p:txBody>
            <a:bodyPr/>
            <a:lstStyle/>
            <a:p>
              <a:endParaRPr lang="en-US"/>
            </a:p>
          </p:txBody>
        </p:sp>
        <p:sp>
          <p:nvSpPr>
            <p:cNvPr id="366672" name="Line 80"/>
            <p:cNvSpPr>
              <a:spLocks noChangeShapeType="1"/>
            </p:cNvSpPr>
            <p:nvPr/>
          </p:nvSpPr>
          <p:spPr bwMode="auto">
            <a:xfrm>
              <a:off x="5166" y="1817"/>
              <a:ext cx="1" cy="49"/>
            </a:xfrm>
            <a:prstGeom prst="line">
              <a:avLst/>
            </a:prstGeom>
            <a:noFill/>
            <a:ln w="0">
              <a:solidFill>
                <a:schemeClr val="accent2"/>
              </a:solidFill>
              <a:round/>
              <a:headEnd/>
              <a:tailEnd/>
            </a:ln>
          </p:spPr>
          <p:txBody>
            <a:bodyPr/>
            <a:lstStyle/>
            <a:p>
              <a:endParaRPr lang="en-US"/>
            </a:p>
          </p:txBody>
        </p:sp>
        <p:sp>
          <p:nvSpPr>
            <p:cNvPr id="366673" name="Line 81"/>
            <p:cNvSpPr>
              <a:spLocks noChangeShapeType="1"/>
            </p:cNvSpPr>
            <p:nvPr/>
          </p:nvSpPr>
          <p:spPr bwMode="auto">
            <a:xfrm>
              <a:off x="5166" y="1274"/>
              <a:ext cx="1" cy="49"/>
            </a:xfrm>
            <a:prstGeom prst="line">
              <a:avLst/>
            </a:prstGeom>
            <a:noFill/>
            <a:ln w="0">
              <a:solidFill>
                <a:schemeClr val="accent2"/>
              </a:solidFill>
              <a:round/>
              <a:headEnd/>
              <a:tailEnd/>
            </a:ln>
          </p:spPr>
          <p:txBody>
            <a:bodyPr/>
            <a:lstStyle/>
            <a:p>
              <a:endParaRPr lang="en-US"/>
            </a:p>
          </p:txBody>
        </p:sp>
        <p:sp>
          <p:nvSpPr>
            <p:cNvPr id="366674" name="Line 82"/>
            <p:cNvSpPr>
              <a:spLocks noChangeShapeType="1"/>
            </p:cNvSpPr>
            <p:nvPr/>
          </p:nvSpPr>
          <p:spPr bwMode="auto">
            <a:xfrm>
              <a:off x="5191" y="2922"/>
              <a:ext cx="1" cy="49"/>
            </a:xfrm>
            <a:prstGeom prst="line">
              <a:avLst/>
            </a:prstGeom>
            <a:noFill/>
            <a:ln w="0">
              <a:solidFill>
                <a:schemeClr val="accent2"/>
              </a:solidFill>
              <a:round/>
              <a:headEnd/>
              <a:tailEnd/>
            </a:ln>
          </p:spPr>
          <p:txBody>
            <a:bodyPr/>
            <a:lstStyle/>
            <a:p>
              <a:endParaRPr lang="en-US"/>
            </a:p>
          </p:txBody>
        </p:sp>
        <p:sp>
          <p:nvSpPr>
            <p:cNvPr id="366675" name="Line 83"/>
            <p:cNvSpPr>
              <a:spLocks noChangeShapeType="1"/>
            </p:cNvSpPr>
            <p:nvPr/>
          </p:nvSpPr>
          <p:spPr bwMode="auto">
            <a:xfrm>
              <a:off x="5191" y="2386"/>
              <a:ext cx="1" cy="48"/>
            </a:xfrm>
            <a:prstGeom prst="line">
              <a:avLst/>
            </a:prstGeom>
            <a:noFill/>
            <a:ln w="0">
              <a:solidFill>
                <a:schemeClr val="accent2"/>
              </a:solidFill>
              <a:round/>
              <a:headEnd/>
              <a:tailEnd/>
            </a:ln>
          </p:spPr>
          <p:txBody>
            <a:bodyPr/>
            <a:lstStyle/>
            <a:p>
              <a:endParaRPr lang="en-US"/>
            </a:p>
          </p:txBody>
        </p:sp>
        <p:sp>
          <p:nvSpPr>
            <p:cNvPr id="366676" name="Line 84"/>
            <p:cNvSpPr>
              <a:spLocks noChangeShapeType="1"/>
            </p:cNvSpPr>
            <p:nvPr/>
          </p:nvSpPr>
          <p:spPr bwMode="auto">
            <a:xfrm>
              <a:off x="5191" y="1817"/>
              <a:ext cx="1" cy="49"/>
            </a:xfrm>
            <a:prstGeom prst="line">
              <a:avLst/>
            </a:prstGeom>
            <a:noFill/>
            <a:ln w="0">
              <a:solidFill>
                <a:schemeClr val="accent2"/>
              </a:solidFill>
              <a:round/>
              <a:headEnd/>
              <a:tailEnd/>
            </a:ln>
          </p:spPr>
          <p:txBody>
            <a:bodyPr/>
            <a:lstStyle/>
            <a:p>
              <a:endParaRPr lang="en-US"/>
            </a:p>
          </p:txBody>
        </p:sp>
        <p:sp>
          <p:nvSpPr>
            <p:cNvPr id="366677" name="Line 85"/>
            <p:cNvSpPr>
              <a:spLocks noChangeShapeType="1"/>
            </p:cNvSpPr>
            <p:nvPr/>
          </p:nvSpPr>
          <p:spPr bwMode="auto">
            <a:xfrm>
              <a:off x="5191" y="1274"/>
              <a:ext cx="1" cy="49"/>
            </a:xfrm>
            <a:prstGeom prst="line">
              <a:avLst/>
            </a:prstGeom>
            <a:noFill/>
            <a:ln w="0">
              <a:solidFill>
                <a:schemeClr val="accent2"/>
              </a:solidFill>
              <a:round/>
              <a:headEnd/>
              <a:tailEnd/>
            </a:ln>
          </p:spPr>
          <p:txBody>
            <a:bodyPr/>
            <a:lstStyle/>
            <a:p>
              <a:endParaRPr lang="en-US"/>
            </a:p>
          </p:txBody>
        </p:sp>
        <p:sp>
          <p:nvSpPr>
            <p:cNvPr id="366678" name="Line 86"/>
            <p:cNvSpPr>
              <a:spLocks noChangeShapeType="1"/>
            </p:cNvSpPr>
            <p:nvPr/>
          </p:nvSpPr>
          <p:spPr bwMode="auto">
            <a:xfrm>
              <a:off x="5213" y="2922"/>
              <a:ext cx="1" cy="49"/>
            </a:xfrm>
            <a:prstGeom prst="line">
              <a:avLst/>
            </a:prstGeom>
            <a:noFill/>
            <a:ln w="0">
              <a:solidFill>
                <a:schemeClr val="accent2"/>
              </a:solidFill>
              <a:round/>
              <a:headEnd/>
              <a:tailEnd/>
            </a:ln>
          </p:spPr>
          <p:txBody>
            <a:bodyPr/>
            <a:lstStyle/>
            <a:p>
              <a:endParaRPr lang="en-US"/>
            </a:p>
          </p:txBody>
        </p:sp>
        <p:sp>
          <p:nvSpPr>
            <p:cNvPr id="366679" name="Line 87"/>
            <p:cNvSpPr>
              <a:spLocks noChangeShapeType="1"/>
            </p:cNvSpPr>
            <p:nvPr/>
          </p:nvSpPr>
          <p:spPr bwMode="auto">
            <a:xfrm>
              <a:off x="5213" y="2386"/>
              <a:ext cx="1" cy="48"/>
            </a:xfrm>
            <a:prstGeom prst="line">
              <a:avLst/>
            </a:prstGeom>
            <a:noFill/>
            <a:ln w="0">
              <a:solidFill>
                <a:schemeClr val="accent2"/>
              </a:solidFill>
              <a:round/>
              <a:headEnd/>
              <a:tailEnd/>
            </a:ln>
          </p:spPr>
          <p:txBody>
            <a:bodyPr/>
            <a:lstStyle/>
            <a:p>
              <a:endParaRPr lang="en-US"/>
            </a:p>
          </p:txBody>
        </p:sp>
        <p:sp>
          <p:nvSpPr>
            <p:cNvPr id="366680" name="Line 88"/>
            <p:cNvSpPr>
              <a:spLocks noChangeShapeType="1"/>
            </p:cNvSpPr>
            <p:nvPr/>
          </p:nvSpPr>
          <p:spPr bwMode="auto">
            <a:xfrm>
              <a:off x="5213" y="1817"/>
              <a:ext cx="1" cy="49"/>
            </a:xfrm>
            <a:prstGeom prst="line">
              <a:avLst/>
            </a:prstGeom>
            <a:noFill/>
            <a:ln w="0">
              <a:solidFill>
                <a:schemeClr val="accent2"/>
              </a:solidFill>
              <a:round/>
              <a:headEnd/>
              <a:tailEnd/>
            </a:ln>
          </p:spPr>
          <p:txBody>
            <a:bodyPr/>
            <a:lstStyle/>
            <a:p>
              <a:endParaRPr lang="en-US"/>
            </a:p>
          </p:txBody>
        </p:sp>
        <p:sp>
          <p:nvSpPr>
            <p:cNvPr id="366681" name="Line 89"/>
            <p:cNvSpPr>
              <a:spLocks noChangeShapeType="1"/>
            </p:cNvSpPr>
            <p:nvPr/>
          </p:nvSpPr>
          <p:spPr bwMode="auto">
            <a:xfrm>
              <a:off x="5213" y="1274"/>
              <a:ext cx="1" cy="49"/>
            </a:xfrm>
            <a:prstGeom prst="line">
              <a:avLst/>
            </a:prstGeom>
            <a:noFill/>
            <a:ln w="0">
              <a:solidFill>
                <a:schemeClr val="accent2"/>
              </a:solidFill>
              <a:round/>
              <a:headEnd/>
              <a:tailEnd/>
            </a:ln>
          </p:spPr>
          <p:txBody>
            <a:bodyPr/>
            <a:lstStyle/>
            <a:p>
              <a:endParaRPr lang="en-US"/>
            </a:p>
          </p:txBody>
        </p:sp>
        <p:sp>
          <p:nvSpPr>
            <p:cNvPr id="366682" name="Line 90"/>
            <p:cNvSpPr>
              <a:spLocks noChangeShapeType="1"/>
            </p:cNvSpPr>
            <p:nvPr/>
          </p:nvSpPr>
          <p:spPr bwMode="auto">
            <a:xfrm>
              <a:off x="5236" y="2922"/>
              <a:ext cx="1" cy="49"/>
            </a:xfrm>
            <a:prstGeom prst="line">
              <a:avLst/>
            </a:prstGeom>
            <a:noFill/>
            <a:ln w="0">
              <a:solidFill>
                <a:srgbClr val="777777"/>
              </a:solidFill>
              <a:round/>
              <a:headEnd/>
              <a:tailEnd/>
            </a:ln>
          </p:spPr>
          <p:txBody>
            <a:bodyPr/>
            <a:lstStyle/>
            <a:p>
              <a:endParaRPr lang="en-US"/>
            </a:p>
          </p:txBody>
        </p:sp>
        <p:sp>
          <p:nvSpPr>
            <p:cNvPr id="366683" name="Line 91"/>
            <p:cNvSpPr>
              <a:spLocks noChangeShapeType="1"/>
            </p:cNvSpPr>
            <p:nvPr/>
          </p:nvSpPr>
          <p:spPr bwMode="auto">
            <a:xfrm>
              <a:off x="5236" y="2386"/>
              <a:ext cx="1" cy="48"/>
            </a:xfrm>
            <a:prstGeom prst="line">
              <a:avLst/>
            </a:prstGeom>
            <a:noFill/>
            <a:ln w="0">
              <a:solidFill>
                <a:srgbClr val="777777"/>
              </a:solidFill>
              <a:round/>
              <a:headEnd/>
              <a:tailEnd/>
            </a:ln>
          </p:spPr>
          <p:txBody>
            <a:bodyPr/>
            <a:lstStyle/>
            <a:p>
              <a:endParaRPr lang="en-US"/>
            </a:p>
          </p:txBody>
        </p:sp>
        <p:sp>
          <p:nvSpPr>
            <p:cNvPr id="366684" name="Line 92"/>
            <p:cNvSpPr>
              <a:spLocks noChangeShapeType="1"/>
            </p:cNvSpPr>
            <p:nvPr/>
          </p:nvSpPr>
          <p:spPr bwMode="auto">
            <a:xfrm>
              <a:off x="5236" y="1817"/>
              <a:ext cx="1" cy="49"/>
            </a:xfrm>
            <a:prstGeom prst="line">
              <a:avLst/>
            </a:prstGeom>
            <a:noFill/>
            <a:ln w="0">
              <a:solidFill>
                <a:srgbClr val="777777"/>
              </a:solidFill>
              <a:round/>
              <a:headEnd/>
              <a:tailEnd/>
            </a:ln>
          </p:spPr>
          <p:txBody>
            <a:bodyPr/>
            <a:lstStyle/>
            <a:p>
              <a:endParaRPr lang="en-US"/>
            </a:p>
          </p:txBody>
        </p:sp>
        <p:sp>
          <p:nvSpPr>
            <p:cNvPr id="366685" name="Line 93"/>
            <p:cNvSpPr>
              <a:spLocks noChangeShapeType="1"/>
            </p:cNvSpPr>
            <p:nvPr/>
          </p:nvSpPr>
          <p:spPr bwMode="auto">
            <a:xfrm>
              <a:off x="5236" y="1274"/>
              <a:ext cx="1" cy="49"/>
            </a:xfrm>
            <a:prstGeom prst="line">
              <a:avLst/>
            </a:prstGeom>
            <a:noFill/>
            <a:ln w="0">
              <a:solidFill>
                <a:srgbClr val="777777"/>
              </a:solidFill>
              <a:round/>
              <a:headEnd/>
              <a:tailEnd/>
            </a:ln>
          </p:spPr>
          <p:txBody>
            <a:bodyPr/>
            <a:lstStyle/>
            <a:p>
              <a:endParaRPr lang="en-US"/>
            </a:p>
          </p:txBody>
        </p:sp>
        <p:sp>
          <p:nvSpPr>
            <p:cNvPr id="366686" name="Line 94"/>
            <p:cNvSpPr>
              <a:spLocks noChangeShapeType="1"/>
            </p:cNvSpPr>
            <p:nvPr/>
          </p:nvSpPr>
          <p:spPr bwMode="auto">
            <a:xfrm>
              <a:off x="5259" y="2922"/>
              <a:ext cx="1" cy="49"/>
            </a:xfrm>
            <a:prstGeom prst="line">
              <a:avLst/>
            </a:prstGeom>
            <a:noFill/>
            <a:ln w="0">
              <a:solidFill>
                <a:srgbClr val="777777"/>
              </a:solidFill>
              <a:round/>
              <a:headEnd/>
              <a:tailEnd/>
            </a:ln>
          </p:spPr>
          <p:txBody>
            <a:bodyPr/>
            <a:lstStyle/>
            <a:p>
              <a:endParaRPr lang="en-US"/>
            </a:p>
          </p:txBody>
        </p:sp>
        <p:sp>
          <p:nvSpPr>
            <p:cNvPr id="366687" name="Line 95"/>
            <p:cNvSpPr>
              <a:spLocks noChangeShapeType="1"/>
            </p:cNvSpPr>
            <p:nvPr/>
          </p:nvSpPr>
          <p:spPr bwMode="auto">
            <a:xfrm>
              <a:off x="5259" y="2386"/>
              <a:ext cx="1" cy="48"/>
            </a:xfrm>
            <a:prstGeom prst="line">
              <a:avLst/>
            </a:prstGeom>
            <a:noFill/>
            <a:ln w="0">
              <a:solidFill>
                <a:srgbClr val="777777"/>
              </a:solidFill>
              <a:round/>
              <a:headEnd/>
              <a:tailEnd/>
            </a:ln>
          </p:spPr>
          <p:txBody>
            <a:bodyPr/>
            <a:lstStyle/>
            <a:p>
              <a:endParaRPr lang="en-US"/>
            </a:p>
          </p:txBody>
        </p:sp>
        <p:sp>
          <p:nvSpPr>
            <p:cNvPr id="366688" name="Line 96"/>
            <p:cNvSpPr>
              <a:spLocks noChangeShapeType="1"/>
            </p:cNvSpPr>
            <p:nvPr/>
          </p:nvSpPr>
          <p:spPr bwMode="auto">
            <a:xfrm>
              <a:off x="5259" y="1817"/>
              <a:ext cx="1" cy="49"/>
            </a:xfrm>
            <a:prstGeom prst="line">
              <a:avLst/>
            </a:prstGeom>
            <a:noFill/>
            <a:ln w="0">
              <a:solidFill>
                <a:srgbClr val="777777"/>
              </a:solidFill>
              <a:round/>
              <a:headEnd/>
              <a:tailEnd/>
            </a:ln>
          </p:spPr>
          <p:txBody>
            <a:bodyPr/>
            <a:lstStyle/>
            <a:p>
              <a:endParaRPr lang="en-US"/>
            </a:p>
          </p:txBody>
        </p:sp>
        <p:sp>
          <p:nvSpPr>
            <p:cNvPr id="366689" name="Line 97"/>
            <p:cNvSpPr>
              <a:spLocks noChangeShapeType="1"/>
            </p:cNvSpPr>
            <p:nvPr/>
          </p:nvSpPr>
          <p:spPr bwMode="auto">
            <a:xfrm>
              <a:off x="5259" y="1274"/>
              <a:ext cx="1" cy="49"/>
            </a:xfrm>
            <a:prstGeom prst="line">
              <a:avLst/>
            </a:prstGeom>
            <a:noFill/>
            <a:ln w="0">
              <a:solidFill>
                <a:srgbClr val="777777"/>
              </a:solidFill>
              <a:round/>
              <a:headEnd/>
              <a:tailEnd/>
            </a:ln>
          </p:spPr>
          <p:txBody>
            <a:bodyPr/>
            <a:lstStyle/>
            <a:p>
              <a:endParaRPr lang="en-US"/>
            </a:p>
          </p:txBody>
        </p:sp>
        <p:sp>
          <p:nvSpPr>
            <p:cNvPr id="366690" name="Line 98"/>
            <p:cNvSpPr>
              <a:spLocks noChangeShapeType="1"/>
            </p:cNvSpPr>
            <p:nvPr/>
          </p:nvSpPr>
          <p:spPr bwMode="auto">
            <a:xfrm>
              <a:off x="5282" y="2922"/>
              <a:ext cx="1" cy="49"/>
            </a:xfrm>
            <a:prstGeom prst="line">
              <a:avLst/>
            </a:prstGeom>
            <a:noFill/>
            <a:ln w="0">
              <a:solidFill>
                <a:srgbClr val="777777"/>
              </a:solidFill>
              <a:round/>
              <a:headEnd/>
              <a:tailEnd/>
            </a:ln>
          </p:spPr>
          <p:txBody>
            <a:bodyPr/>
            <a:lstStyle/>
            <a:p>
              <a:endParaRPr lang="en-US"/>
            </a:p>
          </p:txBody>
        </p:sp>
        <p:sp>
          <p:nvSpPr>
            <p:cNvPr id="366691" name="Line 99"/>
            <p:cNvSpPr>
              <a:spLocks noChangeShapeType="1"/>
            </p:cNvSpPr>
            <p:nvPr/>
          </p:nvSpPr>
          <p:spPr bwMode="auto">
            <a:xfrm>
              <a:off x="5282" y="2386"/>
              <a:ext cx="1" cy="48"/>
            </a:xfrm>
            <a:prstGeom prst="line">
              <a:avLst/>
            </a:prstGeom>
            <a:noFill/>
            <a:ln w="0">
              <a:solidFill>
                <a:srgbClr val="777777"/>
              </a:solidFill>
              <a:round/>
              <a:headEnd/>
              <a:tailEnd/>
            </a:ln>
          </p:spPr>
          <p:txBody>
            <a:bodyPr/>
            <a:lstStyle/>
            <a:p>
              <a:endParaRPr lang="en-US"/>
            </a:p>
          </p:txBody>
        </p:sp>
        <p:sp>
          <p:nvSpPr>
            <p:cNvPr id="366692" name="Line 100"/>
            <p:cNvSpPr>
              <a:spLocks noChangeShapeType="1"/>
            </p:cNvSpPr>
            <p:nvPr/>
          </p:nvSpPr>
          <p:spPr bwMode="auto">
            <a:xfrm>
              <a:off x="5282" y="1817"/>
              <a:ext cx="1" cy="49"/>
            </a:xfrm>
            <a:prstGeom prst="line">
              <a:avLst/>
            </a:prstGeom>
            <a:noFill/>
            <a:ln w="0">
              <a:solidFill>
                <a:srgbClr val="777777"/>
              </a:solidFill>
              <a:round/>
              <a:headEnd/>
              <a:tailEnd/>
            </a:ln>
          </p:spPr>
          <p:txBody>
            <a:bodyPr/>
            <a:lstStyle/>
            <a:p>
              <a:endParaRPr lang="en-US"/>
            </a:p>
          </p:txBody>
        </p:sp>
        <p:sp>
          <p:nvSpPr>
            <p:cNvPr id="366693" name="Line 101"/>
            <p:cNvSpPr>
              <a:spLocks noChangeShapeType="1"/>
            </p:cNvSpPr>
            <p:nvPr/>
          </p:nvSpPr>
          <p:spPr bwMode="auto">
            <a:xfrm>
              <a:off x="5282" y="1274"/>
              <a:ext cx="1" cy="49"/>
            </a:xfrm>
            <a:prstGeom prst="line">
              <a:avLst/>
            </a:prstGeom>
            <a:noFill/>
            <a:ln w="0">
              <a:solidFill>
                <a:srgbClr val="777777"/>
              </a:solidFill>
              <a:round/>
              <a:headEnd/>
              <a:tailEnd/>
            </a:ln>
          </p:spPr>
          <p:txBody>
            <a:bodyPr/>
            <a:lstStyle/>
            <a:p>
              <a:endParaRPr lang="en-US"/>
            </a:p>
          </p:txBody>
        </p:sp>
        <p:sp>
          <p:nvSpPr>
            <p:cNvPr id="366694" name="Line 102"/>
            <p:cNvSpPr>
              <a:spLocks noChangeShapeType="1"/>
            </p:cNvSpPr>
            <p:nvPr/>
          </p:nvSpPr>
          <p:spPr bwMode="auto">
            <a:xfrm>
              <a:off x="5306" y="2922"/>
              <a:ext cx="1" cy="49"/>
            </a:xfrm>
            <a:prstGeom prst="line">
              <a:avLst/>
            </a:prstGeom>
            <a:noFill/>
            <a:ln w="0">
              <a:solidFill>
                <a:srgbClr val="777777"/>
              </a:solidFill>
              <a:round/>
              <a:headEnd/>
              <a:tailEnd/>
            </a:ln>
          </p:spPr>
          <p:txBody>
            <a:bodyPr/>
            <a:lstStyle/>
            <a:p>
              <a:endParaRPr lang="en-US"/>
            </a:p>
          </p:txBody>
        </p:sp>
        <p:sp>
          <p:nvSpPr>
            <p:cNvPr id="366695" name="Line 103"/>
            <p:cNvSpPr>
              <a:spLocks noChangeShapeType="1"/>
            </p:cNvSpPr>
            <p:nvPr/>
          </p:nvSpPr>
          <p:spPr bwMode="auto">
            <a:xfrm>
              <a:off x="5306" y="2386"/>
              <a:ext cx="1" cy="48"/>
            </a:xfrm>
            <a:prstGeom prst="line">
              <a:avLst/>
            </a:prstGeom>
            <a:noFill/>
            <a:ln w="0">
              <a:solidFill>
                <a:srgbClr val="777777"/>
              </a:solidFill>
              <a:round/>
              <a:headEnd/>
              <a:tailEnd/>
            </a:ln>
          </p:spPr>
          <p:txBody>
            <a:bodyPr/>
            <a:lstStyle/>
            <a:p>
              <a:endParaRPr lang="en-US"/>
            </a:p>
          </p:txBody>
        </p:sp>
        <p:sp>
          <p:nvSpPr>
            <p:cNvPr id="366696" name="Line 104"/>
            <p:cNvSpPr>
              <a:spLocks noChangeShapeType="1"/>
            </p:cNvSpPr>
            <p:nvPr/>
          </p:nvSpPr>
          <p:spPr bwMode="auto">
            <a:xfrm>
              <a:off x="5306" y="1817"/>
              <a:ext cx="1" cy="49"/>
            </a:xfrm>
            <a:prstGeom prst="line">
              <a:avLst/>
            </a:prstGeom>
            <a:noFill/>
            <a:ln w="0">
              <a:solidFill>
                <a:srgbClr val="777777"/>
              </a:solidFill>
              <a:round/>
              <a:headEnd/>
              <a:tailEnd/>
            </a:ln>
          </p:spPr>
          <p:txBody>
            <a:bodyPr/>
            <a:lstStyle/>
            <a:p>
              <a:endParaRPr lang="en-US"/>
            </a:p>
          </p:txBody>
        </p:sp>
        <p:sp>
          <p:nvSpPr>
            <p:cNvPr id="366697" name="Line 105"/>
            <p:cNvSpPr>
              <a:spLocks noChangeShapeType="1"/>
            </p:cNvSpPr>
            <p:nvPr/>
          </p:nvSpPr>
          <p:spPr bwMode="auto">
            <a:xfrm>
              <a:off x="5306" y="1274"/>
              <a:ext cx="1" cy="49"/>
            </a:xfrm>
            <a:prstGeom prst="line">
              <a:avLst/>
            </a:prstGeom>
            <a:noFill/>
            <a:ln w="0">
              <a:solidFill>
                <a:srgbClr val="777777"/>
              </a:solidFill>
              <a:round/>
              <a:headEnd/>
              <a:tailEnd/>
            </a:ln>
          </p:spPr>
          <p:txBody>
            <a:bodyPr/>
            <a:lstStyle/>
            <a:p>
              <a:endParaRPr lang="en-US"/>
            </a:p>
          </p:txBody>
        </p:sp>
        <p:sp>
          <p:nvSpPr>
            <p:cNvPr id="366698" name="Line 106"/>
            <p:cNvSpPr>
              <a:spLocks noChangeShapeType="1"/>
            </p:cNvSpPr>
            <p:nvPr/>
          </p:nvSpPr>
          <p:spPr bwMode="auto">
            <a:xfrm>
              <a:off x="5329" y="2922"/>
              <a:ext cx="1" cy="49"/>
            </a:xfrm>
            <a:prstGeom prst="line">
              <a:avLst/>
            </a:prstGeom>
            <a:noFill/>
            <a:ln w="0">
              <a:solidFill>
                <a:srgbClr val="777777"/>
              </a:solidFill>
              <a:round/>
              <a:headEnd/>
              <a:tailEnd/>
            </a:ln>
          </p:spPr>
          <p:txBody>
            <a:bodyPr/>
            <a:lstStyle/>
            <a:p>
              <a:endParaRPr lang="en-US"/>
            </a:p>
          </p:txBody>
        </p:sp>
        <p:sp>
          <p:nvSpPr>
            <p:cNvPr id="366699" name="Line 107"/>
            <p:cNvSpPr>
              <a:spLocks noChangeShapeType="1"/>
            </p:cNvSpPr>
            <p:nvPr/>
          </p:nvSpPr>
          <p:spPr bwMode="auto">
            <a:xfrm>
              <a:off x="5329" y="2386"/>
              <a:ext cx="1" cy="48"/>
            </a:xfrm>
            <a:prstGeom prst="line">
              <a:avLst/>
            </a:prstGeom>
            <a:noFill/>
            <a:ln w="0">
              <a:solidFill>
                <a:srgbClr val="777777"/>
              </a:solidFill>
              <a:round/>
              <a:headEnd/>
              <a:tailEnd/>
            </a:ln>
          </p:spPr>
          <p:txBody>
            <a:bodyPr/>
            <a:lstStyle/>
            <a:p>
              <a:endParaRPr lang="en-US"/>
            </a:p>
          </p:txBody>
        </p:sp>
        <p:sp>
          <p:nvSpPr>
            <p:cNvPr id="366700" name="Line 108"/>
            <p:cNvSpPr>
              <a:spLocks noChangeShapeType="1"/>
            </p:cNvSpPr>
            <p:nvPr/>
          </p:nvSpPr>
          <p:spPr bwMode="auto">
            <a:xfrm>
              <a:off x="5329" y="1817"/>
              <a:ext cx="1" cy="49"/>
            </a:xfrm>
            <a:prstGeom prst="line">
              <a:avLst/>
            </a:prstGeom>
            <a:noFill/>
            <a:ln w="0">
              <a:solidFill>
                <a:srgbClr val="777777"/>
              </a:solidFill>
              <a:round/>
              <a:headEnd/>
              <a:tailEnd/>
            </a:ln>
          </p:spPr>
          <p:txBody>
            <a:bodyPr/>
            <a:lstStyle/>
            <a:p>
              <a:endParaRPr lang="en-US"/>
            </a:p>
          </p:txBody>
        </p:sp>
        <p:sp>
          <p:nvSpPr>
            <p:cNvPr id="366701" name="Line 109"/>
            <p:cNvSpPr>
              <a:spLocks noChangeShapeType="1"/>
            </p:cNvSpPr>
            <p:nvPr/>
          </p:nvSpPr>
          <p:spPr bwMode="auto">
            <a:xfrm>
              <a:off x="5329" y="1274"/>
              <a:ext cx="1" cy="49"/>
            </a:xfrm>
            <a:prstGeom prst="line">
              <a:avLst/>
            </a:prstGeom>
            <a:noFill/>
            <a:ln w="0">
              <a:solidFill>
                <a:srgbClr val="777777"/>
              </a:solidFill>
              <a:round/>
              <a:headEnd/>
              <a:tailEnd/>
            </a:ln>
          </p:spPr>
          <p:txBody>
            <a:bodyPr/>
            <a:lstStyle/>
            <a:p>
              <a:endParaRPr lang="en-US"/>
            </a:p>
          </p:txBody>
        </p:sp>
        <p:sp>
          <p:nvSpPr>
            <p:cNvPr id="366702" name="Line 110"/>
            <p:cNvSpPr>
              <a:spLocks noChangeShapeType="1"/>
            </p:cNvSpPr>
            <p:nvPr/>
          </p:nvSpPr>
          <p:spPr bwMode="auto">
            <a:xfrm>
              <a:off x="5352" y="2922"/>
              <a:ext cx="1" cy="49"/>
            </a:xfrm>
            <a:prstGeom prst="line">
              <a:avLst/>
            </a:prstGeom>
            <a:noFill/>
            <a:ln w="0">
              <a:solidFill>
                <a:srgbClr val="777777"/>
              </a:solidFill>
              <a:round/>
              <a:headEnd/>
              <a:tailEnd/>
            </a:ln>
          </p:spPr>
          <p:txBody>
            <a:bodyPr/>
            <a:lstStyle/>
            <a:p>
              <a:endParaRPr lang="en-US"/>
            </a:p>
          </p:txBody>
        </p:sp>
        <p:sp>
          <p:nvSpPr>
            <p:cNvPr id="366703" name="Line 111"/>
            <p:cNvSpPr>
              <a:spLocks noChangeShapeType="1"/>
            </p:cNvSpPr>
            <p:nvPr/>
          </p:nvSpPr>
          <p:spPr bwMode="auto">
            <a:xfrm>
              <a:off x="5352" y="2386"/>
              <a:ext cx="1" cy="48"/>
            </a:xfrm>
            <a:prstGeom prst="line">
              <a:avLst/>
            </a:prstGeom>
            <a:noFill/>
            <a:ln w="0">
              <a:solidFill>
                <a:srgbClr val="777777"/>
              </a:solidFill>
              <a:round/>
              <a:headEnd/>
              <a:tailEnd/>
            </a:ln>
          </p:spPr>
          <p:txBody>
            <a:bodyPr/>
            <a:lstStyle/>
            <a:p>
              <a:endParaRPr lang="en-US"/>
            </a:p>
          </p:txBody>
        </p:sp>
        <p:sp>
          <p:nvSpPr>
            <p:cNvPr id="366704" name="Line 112"/>
            <p:cNvSpPr>
              <a:spLocks noChangeShapeType="1"/>
            </p:cNvSpPr>
            <p:nvPr/>
          </p:nvSpPr>
          <p:spPr bwMode="auto">
            <a:xfrm>
              <a:off x="5352" y="1817"/>
              <a:ext cx="1" cy="49"/>
            </a:xfrm>
            <a:prstGeom prst="line">
              <a:avLst/>
            </a:prstGeom>
            <a:noFill/>
            <a:ln w="0">
              <a:solidFill>
                <a:srgbClr val="777777"/>
              </a:solidFill>
              <a:round/>
              <a:headEnd/>
              <a:tailEnd/>
            </a:ln>
          </p:spPr>
          <p:txBody>
            <a:bodyPr/>
            <a:lstStyle/>
            <a:p>
              <a:endParaRPr lang="en-US"/>
            </a:p>
          </p:txBody>
        </p:sp>
        <p:sp>
          <p:nvSpPr>
            <p:cNvPr id="366705" name="Line 113"/>
            <p:cNvSpPr>
              <a:spLocks noChangeShapeType="1"/>
            </p:cNvSpPr>
            <p:nvPr/>
          </p:nvSpPr>
          <p:spPr bwMode="auto">
            <a:xfrm>
              <a:off x="5352" y="1274"/>
              <a:ext cx="1" cy="49"/>
            </a:xfrm>
            <a:prstGeom prst="line">
              <a:avLst/>
            </a:prstGeom>
            <a:noFill/>
            <a:ln w="0">
              <a:solidFill>
                <a:srgbClr val="777777"/>
              </a:solidFill>
              <a:round/>
              <a:headEnd/>
              <a:tailEnd/>
            </a:ln>
          </p:spPr>
          <p:txBody>
            <a:bodyPr/>
            <a:lstStyle/>
            <a:p>
              <a:endParaRPr lang="en-US"/>
            </a:p>
          </p:txBody>
        </p:sp>
        <p:sp>
          <p:nvSpPr>
            <p:cNvPr id="366706" name="Line 114"/>
            <p:cNvSpPr>
              <a:spLocks noChangeShapeType="1"/>
            </p:cNvSpPr>
            <p:nvPr/>
          </p:nvSpPr>
          <p:spPr bwMode="auto">
            <a:xfrm>
              <a:off x="5377" y="2922"/>
              <a:ext cx="1" cy="49"/>
            </a:xfrm>
            <a:prstGeom prst="line">
              <a:avLst/>
            </a:prstGeom>
            <a:noFill/>
            <a:ln w="0">
              <a:solidFill>
                <a:srgbClr val="777777"/>
              </a:solidFill>
              <a:round/>
              <a:headEnd/>
              <a:tailEnd/>
            </a:ln>
          </p:spPr>
          <p:txBody>
            <a:bodyPr/>
            <a:lstStyle/>
            <a:p>
              <a:endParaRPr lang="en-US"/>
            </a:p>
          </p:txBody>
        </p:sp>
        <p:sp>
          <p:nvSpPr>
            <p:cNvPr id="366707" name="Line 115"/>
            <p:cNvSpPr>
              <a:spLocks noChangeShapeType="1"/>
            </p:cNvSpPr>
            <p:nvPr/>
          </p:nvSpPr>
          <p:spPr bwMode="auto">
            <a:xfrm>
              <a:off x="5377" y="2386"/>
              <a:ext cx="1" cy="48"/>
            </a:xfrm>
            <a:prstGeom prst="line">
              <a:avLst/>
            </a:prstGeom>
            <a:noFill/>
            <a:ln w="0">
              <a:solidFill>
                <a:srgbClr val="777777"/>
              </a:solidFill>
              <a:round/>
              <a:headEnd/>
              <a:tailEnd/>
            </a:ln>
          </p:spPr>
          <p:txBody>
            <a:bodyPr/>
            <a:lstStyle/>
            <a:p>
              <a:endParaRPr lang="en-US"/>
            </a:p>
          </p:txBody>
        </p:sp>
        <p:sp>
          <p:nvSpPr>
            <p:cNvPr id="366708" name="Line 116"/>
            <p:cNvSpPr>
              <a:spLocks noChangeShapeType="1"/>
            </p:cNvSpPr>
            <p:nvPr/>
          </p:nvSpPr>
          <p:spPr bwMode="auto">
            <a:xfrm>
              <a:off x="5377" y="1817"/>
              <a:ext cx="1" cy="49"/>
            </a:xfrm>
            <a:prstGeom prst="line">
              <a:avLst/>
            </a:prstGeom>
            <a:noFill/>
            <a:ln w="0">
              <a:solidFill>
                <a:srgbClr val="777777"/>
              </a:solidFill>
              <a:round/>
              <a:headEnd/>
              <a:tailEnd/>
            </a:ln>
          </p:spPr>
          <p:txBody>
            <a:bodyPr/>
            <a:lstStyle/>
            <a:p>
              <a:endParaRPr lang="en-US"/>
            </a:p>
          </p:txBody>
        </p:sp>
        <p:sp>
          <p:nvSpPr>
            <p:cNvPr id="366709" name="Line 117"/>
            <p:cNvSpPr>
              <a:spLocks noChangeShapeType="1"/>
            </p:cNvSpPr>
            <p:nvPr/>
          </p:nvSpPr>
          <p:spPr bwMode="auto">
            <a:xfrm>
              <a:off x="5377" y="1274"/>
              <a:ext cx="1" cy="49"/>
            </a:xfrm>
            <a:prstGeom prst="line">
              <a:avLst/>
            </a:prstGeom>
            <a:noFill/>
            <a:ln w="0">
              <a:solidFill>
                <a:srgbClr val="777777"/>
              </a:solidFill>
              <a:round/>
              <a:headEnd/>
              <a:tailEnd/>
            </a:ln>
          </p:spPr>
          <p:txBody>
            <a:bodyPr/>
            <a:lstStyle/>
            <a:p>
              <a:endParaRPr lang="en-US"/>
            </a:p>
          </p:txBody>
        </p:sp>
        <p:sp>
          <p:nvSpPr>
            <p:cNvPr id="366710" name="Line 118"/>
            <p:cNvSpPr>
              <a:spLocks noChangeShapeType="1"/>
            </p:cNvSpPr>
            <p:nvPr/>
          </p:nvSpPr>
          <p:spPr bwMode="auto">
            <a:xfrm>
              <a:off x="5400" y="2922"/>
              <a:ext cx="1" cy="49"/>
            </a:xfrm>
            <a:prstGeom prst="line">
              <a:avLst/>
            </a:prstGeom>
            <a:noFill/>
            <a:ln w="0">
              <a:solidFill>
                <a:srgbClr val="777777"/>
              </a:solidFill>
              <a:round/>
              <a:headEnd/>
              <a:tailEnd/>
            </a:ln>
          </p:spPr>
          <p:txBody>
            <a:bodyPr/>
            <a:lstStyle/>
            <a:p>
              <a:endParaRPr lang="en-US"/>
            </a:p>
          </p:txBody>
        </p:sp>
        <p:sp>
          <p:nvSpPr>
            <p:cNvPr id="366711" name="Line 119"/>
            <p:cNvSpPr>
              <a:spLocks noChangeShapeType="1"/>
            </p:cNvSpPr>
            <p:nvPr/>
          </p:nvSpPr>
          <p:spPr bwMode="auto">
            <a:xfrm>
              <a:off x="5400" y="2386"/>
              <a:ext cx="1" cy="48"/>
            </a:xfrm>
            <a:prstGeom prst="line">
              <a:avLst/>
            </a:prstGeom>
            <a:noFill/>
            <a:ln w="0">
              <a:solidFill>
                <a:srgbClr val="777777"/>
              </a:solidFill>
              <a:round/>
              <a:headEnd/>
              <a:tailEnd/>
            </a:ln>
          </p:spPr>
          <p:txBody>
            <a:bodyPr/>
            <a:lstStyle/>
            <a:p>
              <a:endParaRPr lang="en-US"/>
            </a:p>
          </p:txBody>
        </p:sp>
        <p:sp>
          <p:nvSpPr>
            <p:cNvPr id="366712" name="Line 120"/>
            <p:cNvSpPr>
              <a:spLocks noChangeShapeType="1"/>
            </p:cNvSpPr>
            <p:nvPr/>
          </p:nvSpPr>
          <p:spPr bwMode="auto">
            <a:xfrm>
              <a:off x="5400" y="1817"/>
              <a:ext cx="1" cy="49"/>
            </a:xfrm>
            <a:prstGeom prst="line">
              <a:avLst/>
            </a:prstGeom>
            <a:noFill/>
            <a:ln w="0">
              <a:solidFill>
                <a:srgbClr val="777777"/>
              </a:solidFill>
              <a:round/>
              <a:headEnd/>
              <a:tailEnd/>
            </a:ln>
          </p:spPr>
          <p:txBody>
            <a:bodyPr/>
            <a:lstStyle/>
            <a:p>
              <a:endParaRPr lang="en-US"/>
            </a:p>
          </p:txBody>
        </p:sp>
        <p:sp>
          <p:nvSpPr>
            <p:cNvPr id="366713" name="Line 121"/>
            <p:cNvSpPr>
              <a:spLocks noChangeShapeType="1"/>
            </p:cNvSpPr>
            <p:nvPr/>
          </p:nvSpPr>
          <p:spPr bwMode="auto">
            <a:xfrm>
              <a:off x="5400" y="1274"/>
              <a:ext cx="1" cy="49"/>
            </a:xfrm>
            <a:prstGeom prst="line">
              <a:avLst/>
            </a:prstGeom>
            <a:noFill/>
            <a:ln w="0">
              <a:solidFill>
                <a:srgbClr val="777777"/>
              </a:solidFill>
              <a:round/>
              <a:headEnd/>
              <a:tailEnd/>
            </a:ln>
          </p:spPr>
          <p:txBody>
            <a:bodyPr/>
            <a:lstStyle/>
            <a:p>
              <a:endParaRPr lang="en-US"/>
            </a:p>
          </p:txBody>
        </p:sp>
        <p:sp>
          <p:nvSpPr>
            <p:cNvPr id="366714" name="Line 122"/>
            <p:cNvSpPr>
              <a:spLocks noChangeShapeType="1"/>
            </p:cNvSpPr>
            <p:nvPr/>
          </p:nvSpPr>
          <p:spPr bwMode="auto">
            <a:xfrm>
              <a:off x="5422" y="2922"/>
              <a:ext cx="1" cy="49"/>
            </a:xfrm>
            <a:prstGeom prst="line">
              <a:avLst/>
            </a:prstGeom>
            <a:noFill/>
            <a:ln w="0">
              <a:solidFill>
                <a:srgbClr val="777777"/>
              </a:solidFill>
              <a:round/>
              <a:headEnd/>
              <a:tailEnd/>
            </a:ln>
          </p:spPr>
          <p:txBody>
            <a:bodyPr/>
            <a:lstStyle/>
            <a:p>
              <a:endParaRPr lang="en-US"/>
            </a:p>
          </p:txBody>
        </p:sp>
        <p:sp>
          <p:nvSpPr>
            <p:cNvPr id="366715" name="Line 123"/>
            <p:cNvSpPr>
              <a:spLocks noChangeShapeType="1"/>
            </p:cNvSpPr>
            <p:nvPr/>
          </p:nvSpPr>
          <p:spPr bwMode="auto">
            <a:xfrm>
              <a:off x="5422" y="2386"/>
              <a:ext cx="1" cy="48"/>
            </a:xfrm>
            <a:prstGeom prst="line">
              <a:avLst/>
            </a:prstGeom>
            <a:noFill/>
            <a:ln w="0">
              <a:solidFill>
                <a:srgbClr val="777777"/>
              </a:solidFill>
              <a:round/>
              <a:headEnd/>
              <a:tailEnd/>
            </a:ln>
          </p:spPr>
          <p:txBody>
            <a:bodyPr/>
            <a:lstStyle/>
            <a:p>
              <a:endParaRPr lang="en-US"/>
            </a:p>
          </p:txBody>
        </p:sp>
        <p:sp>
          <p:nvSpPr>
            <p:cNvPr id="366716" name="Line 124"/>
            <p:cNvSpPr>
              <a:spLocks noChangeShapeType="1"/>
            </p:cNvSpPr>
            <p:nvPr/>
          </p:nvSpPr>
          <p:spPr bwMode="auto">
            <a:xfrm>
              <a:off x="5422" y="1817"/>
              <a:ext cx="1" cy="49"/>
            </a:xfrm>
            <a:prstGeom prst="line">
              <a:avLst/>
            </a:prstGeom>
            <a:noFill/>
            <a:ln w="0">
              <a:solidFill>
                <a:srgbClr val="777777"/>
              </a:solidFill>
              <a:round/>
              <a:headEnd/>
              <a:tailEnd/>
            </a:ln>
          </p:spPr>
          <p:txBody>
            <a:bodyPr/>
            <a:lstStyle/>
            <a:p>
              <a:endParaRPr lang="en-US"/>
            </a:p>
          </p:txBody>
        </p:sp>
        <p:sp>
          <p:nvSpPr>
            <p:cNvPr id="366717" name="Line 125"/>
            <p:cNvSpPr>
              <a:spLocks noChangeShapeType="1"/>
            </p:cNvSpPr>
            <p:nvPr/>
          </p:nvSpPr>
          <p:spPr bwMode="auto">
            <a:xfrm>
              <a:off x="5422" y="1274"/>
              <a:ext cx="1" cy="49"/>
            </a:xfrm>
            <a:prstGeom prst="line">
              <a:avLst/>
            </a:prstGeom>
            <a:noFill/>
            <a:ln w="0">
              <a:solidFill>
                <a:srgbClr val="777777"/>
              </a:solidFill>
              <a:round/>
              <a:headEnd/>
              <a:tailEnd/>
            </a:ln>
          </p:spPr>
          <p:txBody>
            <a:bodyPr/>
            <a:lstStyle/>
            <a:p>
              <a:endParaRPr lang="en-US"/>
            </a:p>
          </p:txBody>
        </p:sp>
        <p:sp>
          <p:nvSpPr>
            <p:cNvPr id="366718" name="Line 126"/>
            <p:cNvSpPr>
              <a:spLocks noChangeShapeType="1"/>
            </p:cNvSpPr>
            <p:nvPr/>
          </p:nvSpPr>
          <p:spPr bwMode="auto">
            <a:xfrm>
              <a:off x="5120" y="2954"/>
              <a:ext cx="323" cy="1"/>
            </a:xfrm>
            <a:prstGeom prst="line">
              <a:avLst/>
            </a:prstGeom>
            <a:noFill/>
            <a:ln w="0">
              <a:solidFill>
                <a:srgbClr val="777777"/>
              </a:solidFill>
              <a:round/>
              <a:headEnd/>
              <a:tailEnd/>
            </a:ln>
          </p:spPr>
          <p:txBody>
            <a:bodyPr/>
            <a:lstStyle/>
            <a:p>
              <a:endParaRPr lang="en-US"/>
            </a:p>
          </p:txBody>
        </p:sp>
        <p:sp>
          <p:nvSpPr>
            <p:cNvPr id="366719" name="Line 127"/>
            <p:cNvSpPr>
              <a:spLocks noChangeShapeType="1"/>
            </p:cNvSpPr>
            <p:nvPr/>
          </p:nvSpPr>
          <p:spPr bwMode="auto">
            <a:xfrm>
              <a:off x="5120" y="2418"/>
              <a:ext cx="323" cy="1"/>
            </a:xfrm>
            <a:prstGeom prst="line">
              <a:avLst/>
            </a:prstGeom>
            <a:noFill/>
            <a:ln w="0">
              <a:solidFill>
                <a:srgbClr val="777777"/>
              </a:solidFill>
              <a:round/>
              <a:headEnd/>
              <a:tailEnd/>
            </a:ln>
          </p:spPr>
          <p:txBody>
            <a:bodyPr/>
            <a:lstStyle/>
            <a:p>
              <a:endParaRPr lang="en-US"/>
            </a:p>
          </p:txBody>
        </p:sp>
        <p:sp>
          <p:nvSpPr>
            <p:cNvPr id="366720" name="Line 128"/>
            <p:cNvSpPr>
              <a:spLocks noChangeShapeType="1"/>
            </p:cNvSpPr>
            <p:nvPr/>
          </p:nvSpPr>
          <p:spPr bwMode="auto">
            <a:xfrm>
              <a:off x="5120" y="1848"/>
              <a:ext cx="323" cy="1"/>
            </a:xfrm>
            <a:prstGeom prst="line">
              <a:avLst/>
            </a:prstGeom>
            <a:noFill/>
            <a:ln w="0">
              <a:solidFill>
                <a:srgbClr val="777777"/>
              </a:solidFill>
              <a:round/>
              <a:headEnd/>
              <a:tailEnd/>
            </a:ln>
          </p:spPr>
          <p:txBody>
            <a:bodyPr/>
            <a:lstStyle/>
            <a:p>
              <a:endParaRPr lang="en-US"/>
            </a:p>
          </p:txBody>
        </p:sp>
        <p:sp>
          <p:nvSpPr>
            <p:cNvPr id="366721" name="Line 129"/>
            <p:cNvSpPr>
              <a:spLocks noChangeShapeType="1"/>
            </p:cNvSpPr>
            <p:nvPr/>
          </p:nvSpPr>
          <p:spPr bwMode="auto">
            <a:xfrm>
              <a:off x="5120" y="1306"/>
              <a:ext cx="323" cy="1"/>
            </a:xfrm>
            <a:prstGeom prst="line">
              <a:avLst/>
            </a:prstGeom>
            <a:noFill/>
            <a:ln w="0">
              <a:solidFill>
                <a:srgbClr val="777777"/>
              </a:solidFill>
              <a:round/>
              <a:headEnd/>
              <a:tailEnd/>
            </a:ln>
          </p:spPr>
          <p:txBody>
            <a:bodyPr/>
            <a:lstStyle/>
            <a:p>
              <a:endParaRPr lang="en-US"/>
            </a:p>
          </p:txBody>
        </p:sp>
        <p:sp>
          <p:nvSpPr>
            <p:cNvPr id="366722" name="Line 130"/>
            <p:cNvSpPr>
              <a:spLocks noChangeShapeType="1"/>
            </p:cNvSpPr>
            <p:nvPr/>
          </p:nvSpPr>
          <p:spPr bwMode="auto">
            <a:xfrm>
              <a:off x="5120" y="2938"/>
              <a:ext cx="323" cy="1"/>
            </a:xfrm>
            <a:prstGeom prst="line">
              <a:avLst/>
            </a:prstGeom>
            <a:noFill/>
            <a:ln w="0">
              <a:solidFill>
                <a:srgbClr val="777777"/>
              </a:solidFill>
              <a:round/>
              <a:headEnd/>
              <a:tailEnd/>
            </a:ln>
          </p:spPr>
          <p:txBody>
            <a:bodyPr/>
            <a:lstStyle/>
            <a:p>
              <a:endParaRPr lang="en-US"/>
            </a:p>
          </p:txBody>
        </p:sp>
        <p:sp>
          <p:nvSpPr>
            <p:cNvPr id="366723" name="Line 131"/>
            <p:cNvSpPr>
              <a:spLocks noChangeShapeType="1"/>
            </p:cNvSpPr>
            <p:nvPr/>
          </p:nvSpPr>
          <p:spPr bwMode="auto">
            <a:xfrm>
              <a:off x="5120" y="2400"/>
              <a:ext cx="323" cy="1"/>
            </a:xfrm>
            <a:prstGeom prst="line">
              <a:avLst/>
            </a:prstGeom>
            <a:noFill/>
            <a:ln w="0">
              <a:solidFill>
                <a:srgbClr val="777777"/>
              </a:solidFill>
              <a:round/>
              <a:headEnd/>
              <a:tailEnd/>
            </a:ln>
          </p:spPr>
          <p:txBody>
            <a:bodyPr/>
            <a:lstStyle/>
            <a:p>
              <a:endParaRPr lang="en-US"/>
            </a:p>
          </p:txBody>
        </p:sp>
        <p:sp>
          <p:nvSpPr>
            <p:cNvPr id="366724" name="Line 132"/>
            <p:cNvSpPr>
              <a:spLocks noChangeShapeType="1"/>
            </p:cNvSpPr>
            <p:nvPr/>
          </p:nvSpPr>
          <p:spPr bwMode="auto">
            <a:xfrm>
              <a:off x="5120" y="1833"/>
              <a:ext cx="323" cy="1"/>
            </a:xfrm>
            <a:prstGeom prst="line">
              <a:avLst/>
            </a:prstGeom>
            <a:noFill/>
            <a:ln w="0">
              <a:solidFill>
                <a:srgbClr val="777777"/>
              </a:solidFill>
              <a:round/>
              <a:headEnd/>
              <a:tailEnd/>
            </a:ln>
          </p:spPr>
          <p:txBody>
            <a:bodyPr/>
            <a:lstStyle/>
            <a:p>
              <a:endParaRPr lang="en-US"/>
            </a:p>
          </p:txBody>
        </p:sp>
        <p:sp>
          <p:nvSpPr>
            <p:cNvPr id="366725" name="Line 133"/>
            <p:cNvSpPr>
              <a:spLocks noChangeShapeType="1"/>
            </p:cNvSpPr>
            <p:nvPr/>
          </p:nvSpPr>
          <p:spPr bwMode="auto">
            <a:xfrm>
              <a:off x="5120" y="1290"/>
              <a:ext cx="323" cy="1"/>
            </a:xfrm>
            <a:prstGeom prst="line">
              <a:avLst/>
            </a:prstGeom>
            <a:noFill/>
            <a:ln w="0">
              <a:solidFill>
                <a:srgbClr val="777777"/>
              </a:solidFill>
              <a:round/>
              <a:headEnd/>
              <a:tailEnd/>
            </a:ln>
          </p:spPr>
          <p:txBody>
            <a:bodyPr/>
            <a:lstStyle/>
            <a:p>
              <a:endParaRPr lang="en-US"/>
            </a:p>
          </p:txBody>
        </p:sp>
        <p:sp>
          <p:nvSpPr>
            <p:cNvPr id="366726" name="Rectangle 134"/>
            <p:cNvSpPr>
              <a:spLocks noChangeArrowheads="1"/>
            </p:cNvSpPr>
            <p:nvPr/>
          </p:nvSpPr>
          <p:spPr bwMode="auto">
            <a:xfrm>
              <a:off x="5378" y="2878"/>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366727" name="Rectangle 135"/>
            <p:cNvSpPr>
              <a:spLocks noChangeArrowheads="1"/>
            </p:cNvSpPr>
            <p:nvPr/>
          </p:nvSpPr>
          <p:spPr bwMode="auto">
            <a:xfrm>
              <a:off x="5378" y="2878"/>
              <a:ext cx="46" cy="11"/>
            </a:xfrm>
            <a:prstGeom prst="rect">
              <a:avLst/>
            </a:prstGeom>
            <a:noFill/>
            <a:ln w="0">
              <a:solidFill>
                <a:srgbClr val="777777"/>
              </a:solidFill>
              <a:miter lim="800000"/>
              <a:headEnd/>
              <a:tailEnd/>
            </a:ln>
          </p:spPr>
          <p:txBody>
            <a:bodyPr/>
            <a:lstStyle/>
            <a:p>
              <a:endParaRPr lang="en-US"/>
            </a:p>
          </p:txBody>
        </p:sp>
        <p:sp>
          <p:nvSpPr>
            <p:cNvPr id="366728" name="Rectangle 136"/>
            <p:cNvSpPr>
              <a:spLocks noChangeArrowheads="1"/>
            </p:cNvSpPr>
            <p:nvPr/>
          </p:nvSpPr>
          <p:spPr bwMode="auto">
            <a:xfrm>
              <a:off x="5378" y="2342"/>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366729" name="Rectangle 137"/>
            <p:cNvSpPr>
              <a:spLocks noChangeArrowheads="1"/>
            </p:cNvSpPr>
            <p:nvPr/>
          </p:nvSpPr>
          <p:spPr bwMode="auto">
            <a:xfrm>
              <a:off x="5378" y="2342"/>
              <a:ext cx="46" cy="11"/>
            </a:xfrm>
            <a:prstGeom prst="rect">
              <a:avLst/>
            </a:prstGeom>
            <a:noFill/>
            <a:ln w="0">
              <a:solidFill>
                <a:srgbClr val="777777"/>
              </a:solidFill>
              <a:miter lim="800000"/>
              <a:headEnd/>
              <a:tailEnd/>
            </a:ln>
          </p:spPr>
          <p:txBody>
            <a:bodyPr/>
            <a:lstStyle/>
            <a:p>
              <a:endParaRPr lang="en-US"/>
            </a:p>
          </p:txBody>
        </p:sp>
        <p:sp>
          <p:nvSpPr>
            <p:cNvPr id="366730" name="Rectangle 138"/>
            <p:cNvSpPr>
              <a:spLocks noChangeArrowheads="1"/>
            </p:cNvSpPr>
            <p:nvPr/>
          </p:nvSpPr>
          <p:spPr bwMode="auto">
            <a:xfrm>
              <a:off x="5378" y="1773"/>
              <a:ext cx="46" cy="12"/>
            </a:xfrm>
            <a:prstGeom prst="rect">
              <a:avLst/>
            </a:prstGeom>
            <a:solidFill>
              <a:srgbClr val="C9C9C9"/>
            </a:solidFill>
            <a:ln w="9525">
              <a:solidFill>
                <a:srgbClr val="777777"/>
              </a:solidFill>
              <a:miter lim="800000"/>
              <a:headEnd/>
              <a:tailEnd/>
            </a:ln>
          </p:spPr>
          <p:txBody>
            <a:bodyPr/>
            <a:lstStyle/>
            <a:p>
              <a:endParaRPr lang="en-US"/>
            </a:p>
          </p:txBody>
        </p:sp>
        <p:sp>
          <p:nvSpPr>
            <p:cNvPr id="366731" name="Rectangle 139"/>
            <p:cNvSpPr>
              <a:spLocks noChangeArrowheads="1"/>
            </p:cNvSpPr>
            <p:nvPr/>
          </p:nvSpPr>
          <p:spPr bwMode="auto">
            <a:xfrm>
              <a:off x="5378" y="1773"/>
              <a:ext cx="46" cy="12"/>
            </a:xfrm>
            <a:prstGeom prst="rect">
              <a:avLst/>
            </a:prstGeom>
            <a:noFill/>
            <a:ln w="0">
              <a:solidFill>
                <a:srgbClr val="777777"/>
              </a:solidFill>
              <a:miter lim="800000"/>
              <a:headEnd/>
              <a:tailEnd/>
            </a:ln>
          </p:spPr>
          <p:txBody>
            <a:bodyPr/>
            <a:lstStyle/>
            <a:p>
              <a:endParaRPr lang="en-US"/>
            </a:p>
          </p:txBody>
        </p:sp>
        <p:sp>
          <p:nvSpPr>
            <p:cNvPr id="366732" name="Rectangle 140"/>
            <p:cNvSpPr>
              <a:spLocks noChangeArrowheads="1"/>
            </p:cNvSpPr>
            <p:nvPr/>
          </p:nvSpPr>
          <p:spPr bwMode="auto">
            <a:xfrm>
              <a:off x="5378" y="1230"/>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366733" name="Rectangle 141"/>
            <p:cNvSpPr>
              <a:spLocks noChangeArrowheads="1"/>
            </p:cNvSpPr>
            <p:nvPr/>
          </p:nvSpPr>
          <p:spPr bwMode="auto">
            <a:xfrm>
              <a:off x="5378" y="1230"/>
              <a:ext cx="46" cy="11"/>
            </a:xfrm>
            <a:prstGeom prst="rect">
              <a:avLst/>
            </a:prstGeom>
            <a:noFill/>
            <a:ln w="0">
              <a:solidFill>
                <a:srgbClr val="777777"/>
              </a:solidFill>
              <a:miter lim="800000"/>
              <a:headEnd/>
              <a:tailEnd/>
            </a:ln>
          </p:spPr>
          <p:txBody>
            <a:bodyPr/>
            <a:lstStyle/>
            <a:p>
              <a:endParaRPr lang="en-US"/>
            </a:p>
          </p:txBody>
        </p:sp>
        <p:grpSp>
          <p:nvGrpSpPr>
            <p:cNvPr id="3" name="Group 172"/>
            <p:cNvGrpSpPr>
              <a:grpSpLocks/>
            </p:cNvGrpSpPr>
            <p:nvPr/>
          </p:nvGrpSpPr>
          <p:grpSpPr bwMode="auto">
            <a:xfrm>
              <a:off x="3664" y="1177"/>
              <a:ext cx="945" cy="1482"/>
              <a:chOff x="3664" y="1177"/>
              <a:chExt cx="945" cy="1482"/>
            </a:xfrm>
          </p:grpSpPr>
          <p:sp>
            <p:nvSpPr>
              <p:cNvPr id="366734" name="Rectangle 142"/>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366735" name="Rectangle 143"/>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366736" name="Rectangle 144"/>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366737" name="Rectangle 145"/>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366738" name="Line 146"/>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366739" name="Line 147"/>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366740" name="Line 148"/>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366741" name="Line 149"/>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366742" name="Line 150"/>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366743" name="Line 151"/>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366744" name="Line 152"/>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366745" name="Rectangle 153"/>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366746" name="Rectangle 154"/>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366747" name="Rectangle 155"/>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366748" name="Rectangle 156"/>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366749" name="Rectangle 157"/>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366750" name="Rectangle 158"/>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366751" name="Rectangle 159"/>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366752" name="Rectangle 160"/>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366753" name="Rectangle 161"/>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366754" name="Rectangle 162"/>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366755" name="Rectangle 163"/>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366756" name="Rectangle 164"/>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366757" name="Rectangle 165"/>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366758" name="Rectangle 166"/>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366759" name="Rectangle 167"/>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366760" name="Rectangle 168"/>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366761" name="Rectangle 169"/>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366762" name="Rectangle 170"/>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idx="1"/>
          </p:nvPr>
        </p:nvSpPr>
        <p:spPr>
          <a:xfrm>
            <a:off x="296863" y="1286669"/>
            <a:ext cx="5086350" cy="5043487"/>
          </a:xfrm>
        </p:spPr>
        <p:txBody>
          <a:bodyPr>
            <a:normAutofit fontScale="92500"/>
          </a:bodyPr>
          <a:lstStyle/>
          <a:p>
            <a:r>
              <a:rPr lang="en-US" altLang="zh-CN" sz="2800" dirty="0">
                <a:ea typeface="宋体" charset="-122"/>
              </a:rPr>
              <a:t>Represents a run-time computational resource</a:t>
            </a:r>
          </a:p>
          <a:p>
            <a:pPr lvl="1"/>
            <a:r>
              <a:rPr lang="en-US" altLang="zh-CN" sz="2400" dirty="0">
                <a:ea typeface="宋体" charset="-122"/>
              </a:rPr>
              <a:t>Generally has at least memory and often processing capability.</a:t>
            </a:r>
          </a:p>
          <a:p>
            <a:r>
              <a:rPr lang="en-US" altLang="zh-CN" sz="2800" dirty="0">
                <a:ea typeface="宋体" charset="-122"/>
              </a:rPr>
              <a:t>Types:</a:t>
            </a:r>
          </a:p>
          <a:p>
            <a:pPr lvl="1"/>
            <a:r>
              <a:rPr lang="en-US" altLang="zh-CN" sz="2400" dirty="0">
                <a:ea typeface="宋体" charset="-122"/>
              </a:rPr>
              <a:t>Device</a:t>
            </a:r>
          </a:p>
          <a:p>
            <a:pPr lvl="2"/>
            <a:r>
              <a:rPr lang="en-US" altLang="zh-CN" sz="2400" dirty="0">
                <a:ea typeface="宋体" charset="-122"/>
              </a:rPr>
              <a:t>Physical computational resource with processing capability.</a:t>
            </a:r>
          </a:p>
          <a:p>
            <a:pPr lvl="2"/>
            <a:r>
              <a:rPr lang="en-US" altLang="zh-CN" sz="2400" dirty="0">
                <a:ea typeface="宋体" charset="-122"/>
              </a:rPr>
              <a:t>May be nested</a:t>
            </a:r>
          </a:p>
          <a:p>
            <a:pPr lvl="1"/>
            <a:r>
              <a:rPr lang="en-US" altLang="zh-CN" sz="2400" dirty="0">
                <a:ea typeface="宋体" charset="-122"/>
              </a:rPr>
              <a:t>Execution Environment</a:t>
            </a:r>
          </a:p>
          <a:p>
            <a:pPr lvl="2"/>
            <a:r>
              <a:rPr lang="en-US" altLang="zh-CN" sz="2400" dirty="0">
                <a:ea typeface="宋体" charset="-122"/>
              </a:rPr>
              <a:t>Represent particular execution platforms</a:t>
            </a:r>
          </a:p>
        </p:txBody>
      </p:sp>
      <p:sp>
        <p:nvSpPr>
          <p:cNvPr id="430082" name="Rectangle 2"/>
          <p:cNvSpPr>
            <a:spLocks noGrp="1" noChangeArrowheads="1"/>
          </p:cNvSpPr>
          <p:nvPr>
            <p:ph type="title"/>
          </p:nvPr>
        </p:nvSpPr>
        <p:spPr/>
        <p:txBody>
          <a:bodyPr/>
          <a:lstStyle/>
          <a:p>
            <a:r>
              <a:rPr lang="en-US" altLang="zh-CN" dirty="0" smtClean="0">
                <a:ea typeface="宋体" charset="-122"/>
              </a:rPr>
              <a:t>What </a:t>
            </a:r>
            <a:r>
              <a:rPr lang="en-US" altLang="zh-CN" dirty="0">
                <a:ea typeface="宋体" charset="-122"/>
              </a:rPr>
              <a:t>Is a Node?</a:t>
            </a:r>
          </a:p>
        </p:txBody>
      </p:sp>
      <p:grpSp>
        <p:nvGrpSpPr>
          <p:cNvPr id="2" name="Group 4"/>
          <p:cNvGrpSpPr>
            <a:grpSpLocks/>
          </p:cNvGrpSpPr>
          <p:nvPr/>
        </p:nvGrpSpPr>
        <p:grpSpPr bwMode="auto">
          <a:xfrm>
            <a:off x="5624513" y="4227513"/>
            <a:ext cx="1792287" cy="1201737"/>
            <a:chOff x="638" y="2780"/>
            <a:chExt cx="891" cy="757"/>
          </a:xfrm>
        </p:grpSpPr>
        <p:sp>
          <p:nvSpPr>
            <p:cNvPr id="430085" name="Rectangle 5"/>
            <p:cNvSpPr>
              <a:spLocks noChangeArrowheads="1"/>
            </p:cNvSpPr>
            <p:nvPr/>
          </p:nvSpPr>
          <p:spPr bwMode="auto">
            <a:xfrm>
              <a:off x="638" y="2879"/>
              <a:ext cx="733" cy="657"/>
            </a:xfrm>
            <a:prstGeom prst="rect">
              <a:avLst/>
            </a:prstGeom>
            <a:noFill/>
            <a:ln w="0" cap="sq">
              <a:solidFill>
                <a:schemeClr val="tx1"/>
              </a:solidFill>
              <a:miter lim="800000"/>
              <a:headEnd/>
              <a:tailEnd/>
            </a:ln>
          </p:spPr>
          <p:txBody>
            <a:bodyPr/>
            <a:lstStyle/>
            <a:p>
              <a:endParaRPr lang="en-US"/>
            </a:p>
          </p:txBody>
        </p:sp>
        <p:sp>
          <p:nvSpPr>
            <p:cNvPr id="430086" name="Freeform 6"/>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noFill/>
            <a:ln w="0" cap="sq">
              <a:solidFill>
                <a:schemeClr val="tx1"/>
              </a:solidFill>
              <a:prstDash val="solid"/>
              <a:miter lim="800000"/>
              <a:headEnd/>
              <a:tailEnd/>
            </a:ln>
          </p:spPr>
          <p:txBody>
            <a:bodyPr/>
            <a:lstStyle/>
            <a:p>
              <a:endParaRPr lang="en-US"/>
            </a:p>
          </p:txBody>
        </p:sp>
        <p:sp>
          <p:nvSpPr>
            <p:cNvPr id="430087" name="Freeform 7"/>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noFill/>
            <a:ln w="0" cap="sq">
              <a:solidFill>
                <a:schemeClr val="tx1"/>
              </a:solidFill>
              <a:prstDash val="solid"/>
              <a:miter lim="800000"/>
              <a:headEnd/>
              <a:tailEnd/>
            </a:ln>
          </p:spPr>
          <p:txBody>
            <a:bodyPr/>
            <a:lstStyle/>
            <a:p>
              <a:endParaRPr lang="en-US"/>
            </a:p>
          </p:txBody>
        </p:sp>
      </p:grpSp>
      <p:sp>
        <p:nvSpPr>
          <p:cNvPr id="430088" name="Rectangle 8"/>
          <p:cNvSpPr>
            <a:spLocks noChangeArrowheads="1"/>
          </p:cNvSpPr>
          <p:nvPr/>
        </p:nvSpPr>
        <p:spPr bwMode="auto">
          <a:xfrm>
            <a:off x="5793549" y="4518025"/>
            <a:ext cx="1155765" cy="427040"/>
          </a:xfrm>
          <a:prstGeom prst="rect">
            <a:avLst/>
          </a:prstGeom>
          <a:noFill/>
          <a:ln w="9525">
            <a:solidFill>
              <a:schemeClr val="tx1"/>
            </a:solidFill>
            <a:miter lim="800000"/>
            <a:headEnd/>
            <a:tailEnd/>
          </a:ln>
        </p:spPr>
        <p:txBody>
          <a:bodyPr wrap="none" lIns="0" tIns="0" rIns="0" bIns="0">
            <a:spAutoFit/>
          </a:bodyPr>
          <a:lstStyle/>
          <a:p>
            <a:pPr algn="ctr"/>
            <a:r>
              <a:rPr lang="en-US" altLang="ko-KR" sz="1500" b="1" i="1" dirty="0">
                <a:solidFill>
                  <a:srgbClr val="FF0000"/>
                </a:solidFill>
                <a:ea typeface="굴림" charset="-127"/>
              </a:rPr>
              <a:t>&lt;&lt;exe </a:t>
            </a:r>
            <a:r>
              <a:rPr lang="en-US" altLang="ko-KR" sz="1500" b="1" i="1" dirty="0" err="1">
                <a:solidFill>
                  <a:srgbClr val="FF0000"/>
                </a:solidFill>
                <a:ea typeface="굴림" charset="-127"/>
              </a:rPr>
              <a:t>env</a:t>
            </a:r>
            <a:r>
              <a:rPr lang="en-US" altLang="ko-KR" sz="1500" b="1" i="1" dirty="0">
                <a:solidFill>
                  <a:srgbClr val="FF0000"/>
                </a:solidFill>
                <a:ea typeface="굴림" charset="-127"/>
              </a:rPr>
              <a:t>&gt;&gt;</a:t>
            </a:r>
          </a:p>
          <a:p>
            <a:pPr algn="ctr"/>
            <a:r>
              <a:rPr lang="en-US" altLang="ko-KR" sz="1500" b="1" i="1" dirty="0">
                <a:solidFill>
                  <a:srgbClr val="FF0000"/>
                </a:solidFill>
                <a:ea typeface="굴림" charset="-127"/>
              </a:rPr>
              <a:t>EE Name</a:t>
            </a:r>
            <a:endParaRPr lang="en-US" altLang="ko-KR" sz="3200" b="1" dirty="0">
              <a:solidFill>
                <a:srgbClr val="FF0000"/>
              </a:solidFill>
              <a:ea typeface="굴림" charset="-127"/>
            </a:endParaRPr>
          </a:p>
        </p:txBody>
      </p:sp>
      <p:grpSp>
        <p:nvGrpSpPr>
          <p:cNvPr id="3" name="Group 9"/>
          <p:cNvGrpSpPr>
            <a:grpSpLocks/>
          </p:cNvGrpSpPr>
          <p:nvPr/>
        </p:nvGrpSpPr>
        <p:grpSpPr bwMode="auto">
          <a:xfrm>
            <a:off x="5187950" y="1709738"/>
            <a:ext cx="3711575" cy="4197350"/>
            <a:chOff x="638" y="2780"/>
            <a:chExt cx="891" cy="757"/>
          </a:xfrm>
        </p:grpSpPr>
        <p:sp>
          <p:nvSpPr>
            <p:cNvPr id="430090" name="Rectangle 10"/>
            <p:cNvSpPr>
              <a:spLocks noChangeArrowheads="1"/>
            </p:cNvSpPr>
            <p:nvPr/>
          </p:nvSpPr>
          <p:spPr bwMode="auto">
            <a:xfrm>
              <a:off x="638" y="2879"/>
              <a:ext cx="733" cy="657"/>
            </a:xfrm>
            <a:prstGeom prst="rect">
              <a:avLst/>
            </a:prstGeom>
            <a:noFill/>
            <a:ln w="0" cap="sq">
              <a:solidFill>
                <a:schemeClr val="tx1"/>
              </a:solidFill>
              <a:miter lim="800000"/>
              <a:headEnd/>
              <a:tailEnd/>
            </a:ln>
          </p:spPr>
          <p:txBody>
            <a:bodyPr/>
            <a:lstStyle/>
            <a:p>
              <a:endParaRPr lang="en-US"/>
            </a:p>
          </p:txBody>
        </p:sp>
        <p:sp>
          <p:nvSpPr>
            <p:cNvPr id="430091" name="Freeform 11"/>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noFill/>
            <a:ln w="0" cap="sq">
              <a:solidFill>
                <a:schemeClr val="tx1"/>
              </a:solidFill>
              <a:prstDash val="solid"/>
              <a:miter lim="800000"/>
              <a:headEnd/>
              <a:tailEnd/>
            </a:ln>
          </p:spPr>
          <p:txBody>
            <a:bodyPr/>
            <a:lstStyle/>
            <a:p>
              <a:endParaRPr lang="en-US"/>
            </a:p>
          </p:txBody>
        </p:sp>
        <p:sp>
          <p:nvSpPr>
            <p:cNvPr id="430092" name="Freeform 12"/>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noFill/>
            <a:ln w="0" cap="sq">
              <a:solidFill>
                <a:schemeClr val="tx1"/>
              </a:solidFill>
              <a:prstDash val="solid"/>
              <a:miter lim="800000"/>
              <a:headEnd/>
              <a:tailEnd/>
            </a:ln>
          </p:spPr>
          <p:txBody>
            <a:bodyPr/>
            <a:lstStyle/>
            <a:p>
              <a:endParaRPr lang="en-US"/>
            </a:p>
          </p:txBody>
        </p:sp>
      </p:grpSp>
      <p:sp>
        <p:nvSpPr>
          <p:cNvPr id="430093" name="Rectangle 13"/>
          <p:cNvSpPr>
            <a:spLocks noChangeArrowheads="1"/>
          </p:cNvSpPr>
          <p:nvPr/>
        </p:nvSpPr>
        <p:spPr bwMode="auto">
          <a:xfrm>
            <a:off x="6006267" y="2368550"/>
            <a:ext cx="1157368" cy="427040"/>
          </a:xfrm>
          <a:prstGeom prst="rect">
            <a:avLst/>
          </a:prstGeom>
          <a:noFill/>
          <a:ln w="9525">
            <a:noFill/>
            <a:miter lim="800000"/>
            <a:headEnd/>
            <a:tailEnd/>
          </a:ln>
        </p:spPr>
        <p:txBody>
          <a:bodyPr wrap="none" lIns="0" tIns="0" rIns="0" bIns="0">
            <a:spAutoFit/>
          </a:bodyPr>
          <a:lstStyle/>
          <a:p>
            <a:pPr algn="ctr"/>
            <a:r>
              <a:rPr lang="en-US" altLang="ko-KR" sz="1500" i="1" dirty="0">
                <a:solidFill>
                  <a:srgbClr val="FF0000"/>
                </a:solidFill>
                <a:ea typeface="굴림" charset="-127"/>
              </a:rPr>
              <a:t>&lt;&lt;device&gt;&gt;</a:t>
            </a:r>
          </a:p>
          <a:p>
            <a:pPr algn="ctr"/>
            <a:r>
              <a:rPr lang="en-US" altLang="ko-KR" sz="1500" i="1" dirty="0">
                <a:solidFill>
                  <a:srgbClr val="FF0000"/>
                </a:solidFill>
                <a:ea typeface="굴림" charset="-127"/>
              </a:rPr>
              <a:t>Device Name</a:t>
            </a:r>
            <a:endParaRPr lang="en-US" altLang="ko-KR" sz="3200" dirty="0">
              <a:solidFill>
                <a:srgbClr val="FF0000"/>
              </a:solidFill>
              <a:ea typeface="굴림" charset="-127"/>
            </a:endParaRPr>
          </a:p>
        </p:txBody>
      </p:sp>
      <p:grpSp>
        <p:nvGrpSpPr>
          <p:cNvPr id="4" name="Group 14"/>
          <p:cNvGrpSpPr>
            <a:grpSpLocks/>
          </p:cNvGrpSpPr>
          <p:nvPr/>
        </p:nvGrpSpPr>
        <p:grpSpPr bwMode="auto">
          <a:xfrm>
            <a:off x="5383213" y="2995613"/>
            <a:ext cx="2773362" cy="2636837"/>
            <a:chOff x="638" y="2780"/>
            <a:chExt cx="891" cy="757"/>
          </a:xfrm>
        </p:grpSpPr>
        <p:sp>
          <p:nvSpPr>
            <p:cNvPr id="430095" name="Rectangle 15"/>
            <p:cNvSpPr>
              <a:spLocks noChangeArrowheads="1"/>
            </p:cNvSpPr>
            <p:nvPr/>
          </p:nvSpPr>
          <p:spPr bwMode="auto">
            <a:xfrm>
              <a:off x="638" y="2879"/>
              <a:ext cx="733" cy="657"/>
            </a:xfrm>
            <a:prstGeom prst="rect">
              <a:avLst/>
            </a:prstGeom>
            <a:noFill/>
            <a:ln w="0" cap="sq">
              <a:solidFill>
                <a:schemeClr val="tx1"/>
              </a:solidFill>
              <a:miter lim="800000"/>
              <a:headEnd/>
              <a:tailEnd/>
            </a:ln>
          </p:spPr>
          <p:txBody>
            <a:bodyPr/>
            <a:lstStyle/>
            <a:p>
              <a:endParaRPr lang="en-US"/>
            </a:p>
          </p:txBody>
        </p:sp>
        <p:sp>
          <p:nvSpPr>
            <p:cNvPr id="430096" name="Freeform 16"/>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noFill/>
            <a:ln w="0" cap="sq">
              <a:solidFill>
                <a:schemeClr val="tx1"/>
              </a:solidFill>
              <a:prstDash val="solid"/>
              <a:miter lim="800000"/>
              <a:headEnd/>
              <a:tailEnd/>
            </a:ln>
          </p:spPr>
          <p:txBody>
            <a:bodyPr/>
            <a:lstStyle/>
            <a:p>
              <a:endParaRPr lang="en-US"/>
            </a:p>
          </p:txBody>
        </p:sp>
        <p:sp>
          <p:nvSpPr>
            <p:cNvPr id="430097" name="Freeform 17"/>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noFill/>
            <a:ln w="0" cap="sq">
              <a:solidFill>
                <a:schemeClr val="tx1"/>
              </a:solidFill>
              <a:prstDash val="solid"/>
              <a:miter lim="800000"/>
              <a:headEnd/>
              <a:tailEnd/>
            </a:ln>
          </p:spPr>
          <p:txBody>
            <a:bodyPr/>
            <a:lstStyle/>
            <a:p>
              <a:endParaRPr lang="en-US"/>
            </a:p>
          </p:txBody>
        </p:sp>
      </p:grpSp>
      <p:sp>
        <p:nvSpPr>
          <p:cNvPr id="430098" name="Rectangle 18"/>
          <p:cNvSpPr>
            <a:spLocks noChangeArrowheads="1"/>
          </p:cNvSpPr>
          <p:nvPr/>
        </p:nvSpPr>
        <p:spPr bwMode="auto">
          <a:xfrm>
            <a:off x="6170507" y="3411538"/>
            <a:ext cx="1006686" cy="646331"/>
          </a:xfrm>
          <a:prstGeom prst="rect">
            <a:avLst/>
          </a:prstGeom>
          <a:noFill/>
          <a:ln w="9525">
            <a:noFill/>
            <a:miter lim="800000"/>
            <a:headEnd/>
            <a:tailEnd/>
          </a:ln>
        </p:spPr>
        <p:txBody>
          <a:bodyPr wrap="none" lIns="0" tIns="0" rIns="0" bIns="0">
            <a:spAutoFit/>
          </a:bodyPr>
          <a:lstStyle/>
          <a:p>
            <a:pPr algn="ctr"/>
            <a:r>
              <a:rPr lang="en-US" altLang="ko-KR" sz="1500" i="1" dirty="0">
                <a:solidFill>
                  <a:srgbClr val="FF0000"/>
                </a:solidFill>
                <a:ea typeface="굴림" charset="-127"/>
              </a:rPr>
              <a:t>&lt;&lt;device&gt;&gt;</a:t>
            </a:r>
          </a:p>
          <a:p>
            <a:pPr algn="ctr"/>
            <a:r>
              <a:rPr lang="en-US" altLang="ko-KR" sz="1500" i="1" dirty="0">
                <a:solidFill>
                  <a:srgbClr val="FF0000"/>
                </a:solidFill>
                <a:ea typeface="굴림" charset="-127"/>
              </a:rPr>
              <a:t>Sub Device</a:t>
            </a:r>
          </a:p>
          <a:p>
            <a:pPr algn="ctr"/>
            <a:r>
              <a:rPr lang="en-US" altLang="ko-KR" sz="1500" i="1" dirty="0">
                <a:solidFill>
                  <a:srgbClr val="FF0000"/>
                </a:solidFill>
                <a:ea typeface="굴림" charset="-127"/>
              </a:rPr>
              <a:t>Name</a:t>
            </a:r>
            <a:endParaRPr lang="en-US" altLang="ko-KR" sz="3200" dirty="0">
              <a:solidFill>
                <a:srgbClr val="FF0000"/>
              </a:solidFill>
              <a:ea typeface="굴림"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674688" y="3873500"/>
            <a:ext cx="2655887" cy="1703388"/>
            <a:chOff x="638" y="2780"/>
            <a:chExt cx="891" cy="757"/>
          </a:xfrm>
        </p:grpSpPr>
        <p:sp>
          <p:nvSpPr>
            <p:cNvPr id="432155" name="Rectangle 27"/>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2156" name="Freeform 28"/>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2157" name="Freeform 29"/>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2135" name="Rectangle 7"/>
          <p:cNvSpPr>
            <a:spLocks noGrp="1" noChangeArrowheads="1"/>
          </p:cNvSpPr>
          <p:nvPr>
            <p:ph idx="1"/>
          </p:nvPr>
        </p:nvSpPr>
        <p:spPr/>
        <p:txBody>
          <a:bodyPr/>
          <a:lstStyle/>
          <a:p>
            <a:r>
              <a:rPr lang="en-US" altLang="zh-CN" dirty="0">
                <a:ea typeface="宋体" charset="-122"/>
              </a:rPr>
              <a:t>A connector represents a:</a:t>
            </a:r>
          </a:p>
          <a:p>
            <a:pPr lvl="1"/>
            <a:r>
              <a:rPr lang="en-US" altLang="zh-CN" dirty="0">
                <a:ea typeface="宋体" charset="-122"/>
              </a:rPr>
              <a:t>Communication mechanism</a:t>
            </a:r>
          </a:p>
          <a:p>
            <a:pPr lvl="2"/>
            <a:r>
              <a:rPr lang="en-US" altLang="zh-CN" dirty="0">
                <a:ea typeface="宋体" charset="-122"/>
              </a:rPr>
              <a:t>Physical medium</a:t>
            </a:r>
          </a:p>
          <a:p>
            <a:pPr lvl="2"/>
            <a:r>
              <a:rPr lang="en-US" altLang="zh-CN" dirty="0">
                <a:ea typeface="宋体" charset="-122"/>
              </a:rPr>
              <a:t>Software protocol</a:t>
            </a:r>
          </a:p>
        </p:txBody>
      </p:sp>
      <p:sp>
        <p:nvSpPr>
          <p:cNvPr id="432134" name="Rectangle 6"/>
          <p:cNvSpPr>
            <a:spLocks noGrp="1" noChangeArrowheads="1"/>
          </p:cNvSpPr>
          <p:nvPr>
            <p:ph type="title"/>
          </p:nvPr>
        </p:nvSpPr>
        <p:spPr/>
        <p:txBody>
          <a:bodyPr/>
          <a:lstStyle/>
          <a:p>
            <a:r>
              <a:rPr lang="en-US" altLang="zh-CN" dirty="0" smtClean="0">
                <a:ea typeface="宋体" charset="-122"/>
              </a:rPr>
              <a:t>What </a:t>
            </a:r>
            <a:r>
              <a:rPr lang="en-US" altLang="zh-CN" dirty="0">
                <a:ea typeface="宋体" charset="-122"/>
              </a:rPr>
              <a:t>Is a Connector?</a:t>
            </a:r>
          </a:p>
        </p:txBody>
      </p:sp>
      <p:sp>
        <p:nvSpPr>
          <p:cNvPr id="432136" name="Rectangle 8"/>
          <p:cNvSpPr>
            <a:spLocks noChangeArrowheads="1"/>
          </p:cNvSpPr>
          <p:nvPr/>
        </p:nvSpPr>
        <p:spPr bwMode="auto">
          <a:xfrm>
            <a:off x="773158" y="4595813"/>
            <a:ext cx="1960473" cy="427040"/>
          </a:xfrm>
          <a:prstGeom prst="rect">
            <a:avLst/>
          </a:prstGeom>
          <a:noFill/>
          <a:ln w="9525">
            <a:noFill/>
            <a:miter lim="800000"/>
            <a:headEnd/>
            <a:tailEnd/>
          </a:ln>
        </p:spPr>
        <p:txBody>
          <a:bodyPr wrap="none" lIns="0" tIns="0" rIns="0" bIns="0">
            <a:spAutoFit/>
          </a:bodyPr>
          <a:lstStyle/>
          <a:p>
            <a:pPr algn="ctr"/>
            <a:r>
              <a:rPr lang="en-US" altLang="ko-KR" sz="1500" i="1" dirty="0">
                <a:solidFill>
                  <a:srgbClr val="FF0000"/>
                </a:solidFill>
                <a:ea typeface="굴림" charset="-127"/>
              </a:rPr>
              <a:t>&lt;&lt;application server&gt;&gt;</a:t>
            </a:r>
          </a:p>
          <a:p>
            <a:pPr algn="ctr"/>
            <a:r>
              <a:rPr lang="en-US" altLang="ko-KR" sz="1500" i="1" dirty="0">
                <a:solidFill>
                  <a:srgbClr val="FF0000"/>
                </a:solidFill>
                <a:ea typeface="굴림" charset="-127"/>
              </a:rPr>
              <a:t>Server</a:t>
            </a:r>
            <a:endParaRPr lang="en-US" altLang="ko-KR" sz="3200" dirty="0">
              <a:solidFill>
                <a:srgbClr val="FF0000"/>
              </a:solidFill>
              <a:ea typeface="굴림" charset="-127"/>
            </a:endParaRPr>
          </a:p>
        </p:txBody>
      </p:sp>
      <p:sp>
        <p:nvSpPr>
          <p:cNvPr id="432137" name="Line 9"/>
          <p:cNvSpPr>
            <a:spLocks noChangeShapeType="1"/>
          </p:cNvSpPr>
          <p:nvPr/>
        </p:nvSpPr>
        <p:spPr bwMode="auto">
          <a:xfrm flipH="1" flipV="1">
            <a:off x="3081338" y="4678363"/>
            <a:ext cx="3238500" cy="431800"/>
          </a:xfrm>
          <a:prstGeom prst="line">
            <a:avLst/>
          </a:prstGeom>
          <a:noFill/>
          <a:ln w="12700">
            <a:solidFill>
              <a:srgbClr val="CCECFF"/>
            </a:solidFill>
            <a:round/>
            <a:headEnd type="none" w="sm" len="sm"/>
            <a:tailEnd type="none" w="lg" len="lg"/>
          </a:ln>
          <a:effectLst/>
        </p:spPr>
        <p:txBody>
          <a:bodyPr wrap="none" anchor="ctr"/>
          <a:lstStyle/>
          <a:p>
            <a:endParaRPr lang="en-US"/>
          </a:p>
        </p:txBody>
      </p:sp>
      <p:sp>
        <p:nvSpPr>
          <p:cNvPr id="432138" name="Text Box 10"/>
          <p:cNvSpPr txBox="1">
            <a:spLocks noChangeArrowheads="1"/>
          </p:cNvSpPr>
          <p:nvPr/>
        </p:nvSpPr>
        <p:spPr bwMode="auto">
          <a:xfrm>
            <a:off x="4110038" y="4957763"/>
            <a:ext cx="1390650" cy="320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500">
                <a:solidFill>
                  <a:schemeClr val="tx2"/>
                </a:solidFill>
                <a:ea typeface="宋体" charset="-122"/>
              </a:rPr>
              <a:t>&lt;&lt;RS-232&gt;&gt;</a:t>
            </a:r>
            <a:endParaRPr lang="en-US" altLang="zh-CN" sz="1800">
              <a:solidFill>
                <a:schemeClr val="tx2"/>
              </a:solidFill>
              <a:ea typeface="宋体" charset="-122"/>
            </a:endParaRPr>
          </a:p>
        </p:txBody>
      </p:sp>
      <p:sp>
        <p:nvSpPr>
          <p:cNvPr id="432139" name="Line 11"/>
          <p:cNvSpPr>
            <a:spLocks noChangeShapeType="1"/>
          </p:cNvSpPr>
          <p:nvPr/>
        </p:nvSpPr>
        <p:spPr bwMode="auto">
          <a:xfrm flipV="1">
            <a:off x="3081338" y="3709988"/>
            <a:ext cx="3303587" cy="841375"/>
          </a:xfrm>
          <a:prstGeom prst="line">
            <a:avLst/>
          </a:prstGeom>
          <a:noFill/>
          <a:ln w="12700">
            <a:solidFill>
              <a:srgbClr val="CCECFF"/>
            </a:solidFill>
            <a:round/>
            <a:headEnd type="none" w="sm" len="sm"/>
            <a:tailEnd type="none" w="lg" len="lg"/>
          </a:ln>
          <a:effectLst/>
        </p:spPr>
        <p:txBody>
          <a:bodyPr wrap="none" anchor="ctr"/>
          <a:lstStyle/>
          <a:p>
            <a:endParaRPr lang="en-US"/>
          </a:p>
        </p:txBody>
      </p:sp>
      <p:sp>
        <p:nvSpPr>
          <p:cNvPr id="432140" name="Text Box 12"/>
          <p:cNvSpPr txBox="1">
            <a:spLocks noChangeArrowheads="1"/>
          </p:cNvSpPr>
          <p:nvPr/>
        </p:nvSpPr>
        <p:spPr bwMode="auto">
          <a:xfrm>
            <a:off x="3676650" y="3570288"/>
            <a:ext cx="2185988" cy="3206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500">
                <a:solidFill>
                  <a:schemeClr val="tx2"/>
                </a:solidFill>
                <a:ea typeface="宋体" charset="-122"/>
              </a:rPr>
              <a:t>&lt;&lt;100-T Ethernet&gt;&gt;</a:t>
            </a:r>
            <a:endParaRPr lang="en-US" altLang="zh-CN" sz="1800">
              <a:solidFill>
                <a:schemeClr val="tx2"/>
              </a:solidFill>
              <a:ea typeface="宋体" charset="-122"/>
            </a:endParaRPr>
          </a:p>
        </p:txBody>
      </p:sp>
      <p:sp>
        <p:nvSpPr>
          <p:cNvPr id="432141" name="Text Box 13"/>
          <p:cNvSpPr txBox="1">
            <a:spLocks noChangeArrowheads="1"/>
          </p:cNvSpPr>
          <p:nvPr/>
        </p:nvSpPr>
        <p:spPr bwMode="auto">
          <a:xfrm>
            <a:off x="4795838" y="4306888"/>
            <a:ext cx="129540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1" i="1">
                <a:solidFill>
                  <a:srgbClr val="00CCFF"/>
                </a:solidFill>
                <a:ea typeface="宋体" charset="-122"/>
              </a:rPr>
              <a:t>Connector</a:t>
            </a:r>
            <a:endParaRPr lang="en-US" altLang="zh-CN" sz="1600" i="1">
              <a:solidFill>
                <a:srgbClr val="00CCFF"/>
              </a:solidFill>
              <a:ea typeface="宋体" charset="-122"/>
            </a:endParaRPr>
          </a:p>
        </p:txBody>
      </p:sp>
      <p:sp>
        <p:nvSpPr>
          <p:cNvPr id="432142" name="AutoShape 14"/>
          <p:cNvSpPr>
            <a:spLocks noChangeArrowheads="1"/>
          </p:cNvSpPr>
          <p:nvPr/>
        </p:nvSpPr>
        <p:spPr bwMode="auto">
          <a:xfrm>
            <a:off x="4567238" y="4195763"/>
            <a:ext cx="228600" cy="533400"/>
          </a:xfrm>
          <a:prstGeom prst="upDownArrow">
            <a:avLst>
              <a:gd name="adj1" fmla="val 50000"/>
              <a:gd name="adj2" fmla="val 46667"/>
            </a:avLst>
          </a:prstGeom>
          <a:solidFill>
            <a:schemeClr val="hlink"/>
          </a:solidFill>
          <a:ln w="9525">
            <a:solidFill>
              <a:schemeClr val="hlink"/>
            </a:solidFill>
            <a:miter lim="800000"/>
            <a:headEnd/>
            <a:tailEnd/>
          </a:ln>
          <a:effectLst/>
        </p:spPr>
        <p:txBody>
          <a:bodyPr wrap="none" lIns="107950" tIns="53975" rIns="107950" bIns="53975" anchor="ctr"/>
          <a:lstStyle/>
          <a:p>
            <a:endParaRPr lang="en-US"/>
          </a:p>
        </p:txBody>
      </p:sp>
      <p:grpSp>
        <p:nvGrpSpPr>
          <p:cNvPr id="3" name="Group 15"/>
          <p:cNvGrpSpPr>
            <a:grpSpLocks/>
          </p:cNvGrpSpPr>
          <p:nvPr/>
        </p:nvGrpSpPr>
        <p:grpSpPr bwMode="auto">
          <a:xfrm>
            <a:off x="6224588" y="4527550"/>
            <a:ext cx="2655887" cy="1201738"/>
            <a:chOff x="638" y="2780"/>
            <a:chExt cx="891" cy="757"/>
          </a:xfrm>
        </p:grpSpPr>
        <p:sp>
          <p:nvSpPr>
            <p:cNvPr id="432144" name="Rectangle 16"/>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2145" name="Freeform 17"/>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2146" name="Freeform 18"/>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grpSp>
        <p:nvGrpSpPr>
          <p:cNvPr id="4" name="Group 19"/>
          <p:cNvGrpSpPr>
            <a:grpSpLocks/>
          </p:cNvGrpSpPr>
          <p:nvPr/>
        </p:nvGrpSpPr>
        <p:grpSpPr bwMode="auto">
          <a:xfrm>
            <a:off x="6215063" y="2894013"/>
            <a:ext cx="2624137" cy="1201737"/>
            <a:chOff x="638" y="2780"/>
            <a:chExt cx="891" cy="757"/>
          </a:xfrm>
        </p:grpSpPr>
        <p:sp>
          <p:nvSpPr>
            <p:cNvPr id="432148" name="Rectangle 20"/>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2149" name="Freeform 21"/>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2150" name="Freeform 22"/>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2151" name="Rectangle 23"/>
          <p:cNvSpPr>
            <a:spLocks noChangeArrowheads="1"/>
          </p:cNvSpPr>
          <p:nvPr/>
        </p:nvSpPr>
        <p:spPr bwMode="auto">
          <a:xfrm>
            <a:off x="6351796" y="4989513"/>
            <a:ext cx="1926810" cy="427040"/>
          </a:xfrm>
          <a:prstGeom prst="rect">
            <a:avLst/>
          </a:prstGeom>
          <a:noFill/>
          <a:ln w="9525">
            <a:noFill/>
            <a:miter lim="800000"/>
            <a:headEnd/>
            <a:tailEnd/>
          </a:ln>
        </p:spPr>
        <p:txBody>
          <a:bodyPr wrap="none" lIns="0" tIns="0" rIns="0" bIns="0">
            <a:spAutoFit/>
          </a:bodyPr>
          <a:lstStyle/>
          <a:p>
            <a:pPr algn="ctr"/>
            <a:r>
              <a:rPr lang="en-US" altLang="ko-KR" sz="1500" i="1" dirty="0">
                <a:solidFill>
                  <a:srgbClr val="FF0000"/>
                </a:solidFill>
                <a:ea typeface="굴림" charset="-127"/>
              </a:rPr>
              <a:t>&lt;&lt;client workstation&gt;&gt;</a:t>
            </a:r>
          </a:p>
          <a:p>
            <a:pPr algn="ctr"/>
            <a:r>
              <a:rPr lang="en-US" altLang="ko-KR" sz="1500" i="1" dirty="0">
                <a:solidFill>
                  <a:srgbClr val="FF0000"/>
                </a:solidFill>
                <a:ea typeface="굴림" charset="-127"/>
              </a:rPr>
              <a:t>Console</a:t>
            </a:r>
            <a:endParaRPr lang="en-US" altLang="ko-KR" sz="3200" dirty="0">
              <a:solidFill>
                <a:srgbClr val="FF0000"/>
              </a:solidFill>
              <a:ea typeface="굴림" charset="-127"/>
            </a:endParaRPr>
          </a:p>
        </p:txBody>
      </p:sp>
      <p:sp>
        <p:nvSpPr>
          <p:cNvPr id="432152" name="Rectangle 24"/>
          <p:cNvSpPr>
            <a:spLocks noChangeArrowheads="1"/>
          </p:cNvSpPr>
          <p:nvPr/>
        </p:nvSpPr>
        <p:spPr bwMode="auto">
          <a:xfrm>
            <a:off x="6362908" y="3365500"/>
            <a:ext cx="1926810" cy="427040"/>
          </a:xfrm>
          <a:prstGeom prst="rect">
            <a:avLst/>
          </a:prstGeom>
          <a:noFill/>
          <a:ln w="9525">
            <a:noFill/>
            <a:miter lim="800000"/>
            <a:headEnd/>
            <a:tailEnd/>
          </a:ln>
        </p:spPr>
        <p:txBody>
          <a:bodyPr wrap="none" lIns="0" tIns="0" rIns="0" bIns="0">
            <a:spAutoFit/>
          </a:bodyPr>
          <a:lstStyle/>
          <a:p>
            <a:pPr algn="ctr"/>
            <a:r>
              <a:rPr lang="en-US" altLang="ko-KR" sz="1500" i="1" dirty="0">
                <a:solidFill>
                  <a:srgbClr val="FF0000"/>
                </a:solidFill>
                <a:ea typeface="굴림" charset="-127"/>
              </a:rPr>
              <a:t>&lt;&lt;client workstation&gt;&gt;</a:t>
            </a:r>
          </a:p>
          <a:p>
            <a:pPr algn="ctr"/>
            <a:r>
              <a:rPr lang="en-US" altLang="ko-KR" sz="1500" i="1" dirty="0">
                <a:solidFill>
                  <a:srgbClr val="FF0000"/>
                </a:solidFill>
                <a:ea typeface="굴림" charset="-127"/>
              </a:rPr>
              <a:t>Kiosk</a:t>
            </a:r>
            <a:endParaRPr lang="en-US" altLang="ko-KR" sz="3200" dirty="0">
              <a:solidFill>
                <a:srgbClr val="FF0000"/>
              </a:solidFill>
              <a:ea typeface="굴림"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ltLang="zh-CN" dirty="0" smtClean="0">
                <a:ea typeface="宋体" charset="-122"/>
              </a:rPr>
              <a:t>Example</a:t>
            </a:r>
            <a:r>
              <a:rPr lang="en-US" altLang="zh-CN" dirty="0">
                <a:ea typeface="宋体" charset="-122"/>
              </a:rPr>
              <a:t>: Deployment Diagram</a:t>
            </a:r>
          </a:p>
        </p:txBody>
      </p:sp>
      <p:grpSp>
        <p:nvGrpSpPr>
          <p:cNvPr id="2" name="Group 5"/>
          <p:cNvGrpSpPr>
            <a:grpSpLocks/>
          </p:cNvGrpSpPr>
          <p:nvPr/>
        </p:nvGrpSpPr>
        <p:grpSpPr bwMode="auto">
          <a:xfrm>
            <a:off x="1050925" y="4933950"/>
            <a:ext cx="2230438" cy="1201738"/>
            <a:chOff x="638" y="2780"/>
            <a:chExt cx="891" cy="757"/>
          </a:xfrm>
        </p:grpSpPr>
        <p:sp>
          <p:nvSpPr>
            <p:cNvPr id="434182" name="Rectangle 6"/>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4183" name="Freeform 7"/>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4184" name="Freeform 8"/>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4185" name="Rectangle 9"/>
          <p:cNvSpPr>
            <a:spLocks noChangeArrowheads="1"/>
          </p:cNvSpPr>
          <p:nvPr/>
        </p:nvSpPr>
        <p:spPr bwMode="auto">
          <a:xfrm>
            <a:off x="1089025" y="5173663"/>
            <a:ext cx="1781175" cy="425450"/>
          </a:xfrm>
          <a:prstGeom prst="rect">
            <a:avLst/>
          </a:prstGeom>
          <a:noFill/>
          <a:ln w="9525">
            <a:noFill/>
            <a:miter lim="800000"/>
            <a:headEnd/>
            <a:tailEnd/>
          </a:ln>
        </p:spPr>
        <p:txBody>
          <a:bodyPr lIns="0" tIns="0" rIns="0" bIns="0">
            <a:spAutoFit/>
          </a:bodyPr>
          <a:lstStyle/>
          <a:p>
            <a:pPr algn="ctr"/>
            <a:r>
              <a:rPr lang="en-US" altLang="zh-CN" sz="1400" dirty="0">
                <a:solidFill>
                  <a:schemeClr val="bg2"/>
                </a:solidFill>
                <a:ea typeface="宋体" charset="-122"/>
              </a:rPr>
              <a:t>&lt;&lt;legacy RDBMS&gt;&gt;</a:t>
            </a:r>
          </a:p>
          <a:p>
            <a:pPr algn="ctr"/>
            <a:r>
              <a:rPr lang="en-US" altLang="zh-CN" sz="1400" dirty="0">
                <a:solidFill>
                  <a:schemeClr val="bg2"/>
                </a:solidFill>
                <a:ea typeface="宋体" charset="-122"/>
              </a:rPr>
              <a:t>Course Catalog</a:t>
            </a:r>
          </a:p>
        </p:txBody>
      </p:sp>
      <p:sp>
        <p:nvSpPr>
          <p:cNvPr id="434186" name="Rectangle 10"/>
          <p:cNvSpPr>
            <a:spLocks noChangeArrowheads="1"/>
          </p:cNvSpPr>
          <p:nvPr/>
        </p:nvSpPr>
        <p:spPr bwMode="auto">
          <a:xfrm>
            <a:off x="5062538" y="2952750"/>
            <a:ext cx="15795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sp>
        <p:nvSpPr>
          <p:cNvPr id="434187" name="Rectangle 11"/>
          <p:cNvSpPr>
            <a:spLocks noChangeArrowheads="1"/>
          </p:cNvSpPr>
          <p:nvPr/>
        </p:nvSpPr>
        <p:spPr bwMode="auto">
          <a:xfrm>
            <a:off x="6564313" y="4081463"/>
            <a:ext cx="15795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sp>
        <p:nvSpPr>
          <p:cNvPr id="434188" name="Rectangle 12"/>
          <p:cNvSpPr>
            <a:spLocks noChangeArrowheads="1"/>
          </p:cNvSpPr>
          <p:nvPr/>
        </p:nvSpPr>
        <p:spPr bwMode="auto">
          <a:xfrm>
            <a:off x="1495425" y="4079875"/>
            <a:ext cx="15795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grpSp>
        <p:nvGrpSpPr>
          <p:cNvPr id="3" name="Group 13"/>
          <p:cNvGrpSpPr>
            <a:grpSpLocks/>
          </p:cNvGrpSpPr>
          <p:nvPr/>
        </p:nvGrpSpPr>
        <p:grpSpPr bwMode="auto">
          <a:xfrm>
            <a:off x="3557588" y="3219450"/>
            <a:ext cx="2587625" cy="1201738"/>
            <a:chOff x="638" y="2780"/>
            <a:chExt cx="891" cy="757"/>
          </a:xfrm>
        </p:grpSpPr>
        <p:sp>
          <p:nvSpPr>
            <p:cNvPr id="434190" name="Rectangle 14"/>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4191" name="Freeform 15"/>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4192" name="Freeform 16"/>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4193" name="Rectangle 17"/>
          <p:cNvSpPr>
            <a:spLocks noChangeArrowheads="1"/>
          </p:cNvSpPr>
          <p:nvPr/>
        </p:nvSpPr>
        <p:spPr bwMode="auto">
          <a:xfrm>
            <a:off x="3687763" y="3640138"/>
            <a:ext cx="1801812" cy="425450"/>
          </a:xfrm>
          <a:prstGeom prst="rect">
            <a:avLst/>
          </a:prstGeom>
          <a:noFill/>
          <a:ln w="9525">
            <a:noFill/>
            <a:miter lim="800000"/>
            <a:headEnd/>
            <a:tailEnd/>
          </a:ln>
        </p:spPr>
        <p:txBody>
          <a:bodyPr wrap="none" lIns="0" tIns="0" rIns="0" bIns="0">
            <a:spAutoFit/>
          </a:bodyPr>
          <a:lstStyle/>
          <a:p>
            <a:pPr algn="ctr"/>
            <a:r>
              <a:rPr lang="en-US" altLang="zh-CN" sz="1400">
                <a:solidFill>
                  <a:schemeClr val="bg2"/>
                </a:solidFill>
                <a:ea typeface="宋体" charset="-122"/>
              </a:rPr>
              <a:t>&lt;&lt;application server&gt;&gt;</a:t>
            </a:r>
          </a:p>
          <a:p>
            <a:pPr algn="ctr"/>
            <a:r>
              <a:rPr lang="en-US" altLang="zh-CN" sz="1400">
                <a:solidFill>
                  <a:schemeClr val="bg2"/>
                </a:solidFill>
                <a:ea typeface="宋体" charset="-122"/>
              </a:rPr>
              <a:t>Registration Server</a:t>
            </a:r>
          </a:p>
        </p:txBody>
      </p:sp>
      <p:grpSp>
        <p:nvGrpSpPr>
          <p:cNvPr id="4" name="Group 18"/>
          <p:cNvGrpSpPr>
            <a:grpSpLocks/>
          </p:cNvGrpSpPr>
          <p:nvPr/>
        </p:nvGrpSpPr>
        <p:grpSpPr bwMode="auto">
          <a:xfrm>
            <a:off x="3625850" y="1492250"/>
            <a:ext cx="2452688" cy="1201738"/>
            <a:chOff x="638" y="2780"/>
            <a:chExt cx="891" cy="757"/>
          </a:xfrm>
        </p:grpSpPr>
        <p:sp>
          <p:nvSpPr>
            <p:cNvPr id="434195" name="Rectangle 19"/>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4196" name="Freeform 20"/>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4197" name="Freeform 21"/>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4198" name="Rectangle 22"/>
          <p:cNvSpPr>
            <a:spLocks noChangeArrowheads="1"/>
          </p:cNvSpPr>
          <p:nvPr/>
        </p:nvSpPr>
        <p:spPr bwMode="auto">
          <a:xfrm>
            <a:off x="3684588" y="1984375"/>
            <a:ext cx="1927225" cy="425450"/>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&lt;&lt;client workstation&gt;&gt;</a:t>
            </a:r>
          </a:p>
          <a:p>
            <a:pPr algn="ctr"/>
            <a:r>
              <a:rPr lang="en-US" altLang="zh-CN" sz="1400">
                <a:solidFill>
                  <a:schemeClr val="bg2"/>
                </a:solidFill>
                <a:ea typeface="宋体" charset="-122"/>
              </a:rPr>
              <a:t>PC</a:t>
            </a:r>
          </a:p>
        </p:txBody>
      </p:sp>
      <p:grpSp>
        <p:nvGrpSpPr>
          <p:cNvPr id="5" name="Group 24"/>
          <p:cNvGrpSpPr>
            <a:grpSpLocks/>
          </p:cNvGrpSpPr>
          <p:nvPr/>
        </p:nvGrpSpPr>
        <p:grpSpPr bwMode="auto">
          <a:xfrm>
            <a:off x="6804025" y="4933950"/>
            <a:ext cx="1414463" cy="1201738"/>
            <a:chOff x="638" y="2780"/>
            <a:chExt cx="891" cy="757"/>
          </a:xfrm>
        </p:grpSpPr>
        <p:sp>
          <p:nvSpPr>
            <p:cNvPr id="434201" name="Rectangle 25"/>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34202" name="Freeform 26"/>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34203" name="Freeform 27"/>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34204" name="Rectangle 28"/>
          <p:cNvSpPr>
            <a:spLocks noChangeArrowheads="1"/>
          </p:cNvSpPr>
          <p:nvPr/>
        </p:nvSpPr>
        <p:spPr bwMode="auto">
          <a:xfrm>
            <a:off x="6824663" y="5453063"/>
            <a:ext cx="1135062" cy="212725"/>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Billing </a:t>
            </a:r>
          </a:p>
        </p:txBody>
      </p:sp>
      <p:sp>
        <p:nvSpPr>
          <p:cNvPr id="434205" name="Rectangle 29"/>
          <p:cNvSpPr>
            <a:spLocks noChangeArrowheads="1"/>
          </p:cNvSpPr>
          <p:nvPr/>
        </p:nvSpPr>
        <p:spPr bwMode="auto">
          <a:xfrm>
            <a:off x="6824663" y="5648325"/>
            <a:ext cx="1117600" cy="212725"/>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System</a:t>
            </a:r>
          </a:p>
        </p:txBody>
      </p:sp>
      <p:sp>
        <p:nvSpPr>
          <p:cNvPr id="434206" name="Rectangle 30"/>
          <p:cNvSpPr>
            <a:spLocks noChangeArrowheads="1"/>
          </p:cNvSpPr>
          <p:nvPr/>
        </p:nvSpPr>
        <p:spPr bwMode="auto">
          <a:xfrm>
            <a:off x="6916738" y="5165725"/>
            <a:ext cx="1047750" cy="212725"/>
          </a:xfrm>
          <a:prstGeom prst="rect">
            <a:avLst/>
          </a:prstGeom>
          <a:noFill/>
          <a:ln w="9525">
            <a:noFill/>
            <a:miter lim="800000"/>
            <a:headEnd/>
            <a:tailEnd/>
          </a:ln>
        </p:spPr>
        <p:txBody>
          <a:bodyPr lIns="0" tIns="0" rIns="0" bIns="0">
            <a:spAutoFit/>
          </a:bodyPr>
          <a:lstStyle/>
          <a:p>
            <a:r>
              <a:rPr lang="en-US" altLang="zh-CN" sz="1400">
                <a:solidFill>
                  <a:schemeClr val="bg2"/>
                </a:solidFill>
                <a:ea typeface="宋体" charset="-122"/>
              </a:rPr>
              <a:t>&lt;&lt;legacy&gt;&gt;</a:t>
            </a:r>
          </a:p>
        </p:txBody>
      </p:sp>
      <p:sp>
        <p:nvSpPr>
          <p:cNvPr id="434207" name="Rectangle 31"/>
          <p:cNvSpPr>
            <a:spLocks noChangeArrowheads="1"/>
          </p:cNvSpPr>
          <p:nvPr/>
        </p:nvSpPr>
        <p:spPr bwMode="auto">
          <a:xfrm>
            <a:off x="4011613" y="2722563"/>
            <a:ext cx="636587"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0..2000</a:t>
            </a:r>
          </a:p>
        </p:txBody>
      </p:sp>
      <p:sp>
        <p:nvSpPr>
          <p:cNvPr id="434208" name="Rectangle 32"/>
          <p:cNvSpPr>
            <a:spLocks noChangeArrowheads="1"/>
          </p:cNvSpPr>
          <p:nvPr/>
        </p:nvSpPr>
        <p:spPr bwMode="auto">
          <a:xfrm>
            <a:off x="4892675" y="2963863"/>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34209" name="Rectangle 33"/>
          <p:cNvSpPr>
            <a:spLocks noChangeArrowheads="1"/>
          </p:cNvSpPr>
          <p:nvPr/>
        </p:nvSpPr>
        <p:spPr bwMode="auto">
          <a:xfrm>
            <a:off x="2686050" y="4706938"/>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34210" name="Rectangle 34"/>
          <p:cNvSpPr>
            <a:spLocks noChangeArrowheads="1"/>
          </p:cNvSpPr>
          <p:nvPr/>
        </p:nvSpPr>
        <p:spPr bwMode="auto">
          <a:xfrm>
            <a:off x="3287713" y="3792538"/>
            <a:ext cx="1063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34211" name="Rectangle 35"/>
          <p:cNvSpPr>
            <a:spLocks noChangeArrowheads="1"/>
          </p:cNvSpPr>
          <p:nvPr/>
        </p:nvSpPr>
        <p:spPr bwMode="auto">
          <a:xfrm>
            <a:off x="6149975" y="4240213"/>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34212" name="Rectangle 36"/>
          <p:cNvSpPr>
            <a:spLocks noChangeArrowheads="1"/>
          </p:cNvSpPr>
          <p:nvPr/>
        </p:nvSpPr>
        <p:spPr bwMode="auto">
          <a:xfrm>
            <a:off x="7343775" y="4619625"/>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34213" name="Line 37"/>
          <p:cNvSpPr>
            <a:spLocks noChangeShapeType="1"/>
          </p:cNvSpPr>
          <p:nvPr/>
        </p:nvSpPr>
        <p:spPr bwMode="auto">
          <a:xfrm>
            <a:off x="4787900" y="2692400"/>
            <a:ext cx="0" cy="584200"/>
          </a:xfrm>
          <a:prstGeom prst="line">
            <a:avLst/>
          </a:prstGeom>
          <a:noFill/>
          <a:ln w="12700">
            <a:solidFill>
              <a:schemeClr val="tx1"/>
            </a:solidFill>
            <a:round/>
            <a:headEnd/>
            <a:tailEnd/>
          </a:ln>
          <a:effectLst/>
        </p:spPr>
        <p:txBody>
          <a:bodyPr lIns="107950" tIns="53975" rIns="107950" bIns="53975"/>
          <a:lstStyle/>
          <a:p>
            <a:endParaRPr lang="en-US"/>
          </a:p>
        </p:txBody>
      </p:sp>
      <p:sp>
        <p:nvSpPr>
          <p:cNvPr id="434180" name="Line 4"/>
          <p:cNvSpPr>
            <a:spLocks noChangeShapeType="1"/>
          </p:cNvSpPr>
          <p:nvPr/>
        </p:nvSpPr>
        <p:spPr bwMode="auto">
          <a:xfrm flipH="1">
            <a:off x="2214563" y="3873500"/>
            <a:ext cx="1330325" cy="1144588"/>
          </a:xfrm>
          <a:prstGeom prst="line">
            <a:avLst/>
          </a:prstGeom>
          <a:noFill/>
          <a:ln w="12700">
            <a:solidFill>
              <a:schemeClr val="tx1"/>
            </a:solidFill>
            <a:round/>
            <a:headEnd/>
            <a:tailEnd/>
          </a:ln>
        </p:spPr>
        <p:txBody>
          <a:bodyPr/>
          <a:lstStyle/>
          <a:p>
            <a:endParaRPr lang="en-US"/>
          </a:p>
        </p:txBody>
      </p:sp>
      <p:sp>
        <p:nvSpPr>
          <p:cNvPr id="434199" name="Line 23"/>
          <p:cNvSpPr>
            <a:spLocks noChangeShapeType="1"/>
          </p:cNvSpPr>
          <p:nvPr/>
        </p:nvSpPr>
        <p:spPr bwMode="auto">
          <a:xfrm>
            <a:off x="5911850" y="3873500"/>
            <a:ext cx="1649413" cy="1128713"/>
          </a:xfrm>
          <a:prstGeom prst="line">
            <a:avLst/>
          </a:prstGeom>
          <a:noFill/>
          <a:ln w="12700">
            <a:solidFill>
              <a:schemeClr val="tx1"/>
            </a:solidFill>
            <a:round/>
            <a:headEnd/>
            <a:tailEnd/>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p:txBody>
          <a:bodyPr/>
          <a:lstStyle/>
          <a:p>
            <a:r>
              <a:rPr lang="en-US" altLang="zh-CN" dirty="0">
                <a:ea typeface="宋体" charset="-122"/>
              </a:rPr>
              <a:t>Distribution patterns</a:t>
            </a:r>
          </a:p>
          <a:p>
            <a:r>
              <a:rPr lang="en-US" altLang="zh-CN" dirty="0">
                <a:ea typeface="宋体" charset="-122"/>
              </a:rPr>
              <a:t>Response time and system throughput</a:t>
            </a:r>
          </a:p>
          <a:p>
            <a:r>
              <a:rPr lang="en-US" altLang="zh-CN" dirty="0">
                <a:ea typeface="宋体" charset="-122"/>
              </a:rPr>
              <a:t>Minimization of cross-network traffic</a:t>
            </a:r>
          </a:p>
          <a:p>
            <a:r>
              <a:rPr lang="en-US" altLang="zh-CN" dirty="0">
                <a:ea typeface="宋体" charset="-122"/>
              </a:rPr>
              <a:t>Node capacity</a:t>
            </a:r>
          </a:p>
          <a:p>
            <a:r>
              <a:rPr lang="en-US" altLang="zh-CN" dirty="0">
                <a:ea typeface="宋体" charset="-122"/>
              </a:rPr>
              <a:t>Communication medium bandwidth</a:t>
            </a:r>
          </a:p>
          <a:p>
            <a:r>
              <a:rPr lang="en-US" altLang="zh-CN" dirty="0">
                <a:ea typeface="宋体" charset="-122"/>
              </a:rPr>
              <a:t>Availability of hardware and                 communication links</a:t>
            </a:r>
          </a:p>
          <a:p>
            <a:r>
              <a:rPr lang="en-US" altLang="zh-CN" dirty="0">
                <a:ea typeface="宋体" charset="-122"/>
              </a:rPr>
              <a:t>Rerouting requirements</a:t>
            </a:r>
          </a:p>
        </p:txBody>
      </p:sp>
      <p:sp>
        <p:nvSpPr>
          <p:cNvPr id="438274" name="Rectangle 2"/>
          <p:cNvSpPr>
            <a:spLocks noGrp="1" noChangeArrowheads="1"/>
          </p:cNvSpPr>
          <p:nvPr>
            <p:ph type="title"/>
          </p:nvPr>
        </p:nvSpPr>
        <p:spPr/>
        <p:txBody>
          <a:bodyPr>
            <a:normAutofit fontScale="90000"/>
          </a:bodyPr>
          <a:lstStyle/>
          <a:p>
            <a:r>
              <a:rPr lang="en-US" altLang="zh-CN">
                <a:ea typeface="宋体" charset="-122"/>
              </a:rPr>
              <a:t>Process-to-Node Allocation Considerations</a:t>
            </a:r>
          </a:p>
        </p:txBody>
      </p:sp>
      <p:pic>
        <p:nvPicPr>
          <p:cNvPr id="438276" name="Picture 4" descr="bd19813_"/>
          <p:cNvPicPr>
            <a:picLocks noChangeAspect="1" noChangeArrowheads="1"/>
          </p:cNvPicPr>
          <p:nvPr/>
        </p:nvPicPr>
        <p:blipFill>
          <a:blip r:embed="rId3"/>
          <a:srcRect/>
          <a:stretch>
            <a:fillRect/>
          </a:stretch>
        </p:blipFill>
        <p:spPr bwMode="auto">
          <a:xfrm>
            <a:off x="6523038" y="4084638"/>
            <a:ext cx="2320925" cy="1828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zh-CN">
                <a:ea typeface="宋体" charset="-122"/>
              </a:rPr>
              <a:t>What is Deployment?</a:t>
            </a:r>
          </a:p>
        </p:txBody>
      </p:sp>
      <p:sp>
        <p:nvSpPr>
          <p:cNvPr id="442371" name="Rectangle 3"/>
          <p:cNvSpPr>
            <a:spLocks noChangeArrowheads="1"/>
          </p:cNvSpPr>
          <p:nvPr/>
        </p:nvSpPr>
        <p:spPr bwMode="auto">
          <a:xfrm>
            <a:off x="361950" y="1326833"/>
            <a:ext cx="8489950" cy="5207000"/>
          </a:xfrm>
          <a:prstGeom prst="rect">
            <a:avLst/>
          </a:prstGeom>
          <a:noFill/>
          <a:ln w="9525">
            <a:noFill/>
            <a:miter lim="800000"/>
            <a:headEnd/>
            <a:tailEnd/>
          </a:ln>
          <a:effectLst/>
        </p:spPr>
        <p:txBody>
          <a:bodyPr lIns="107950" tIns="53975" rIns="107950" bIns="53975"/>
          <a:lstStyle/>
          <a:p>
            <a:pPr marL="342900" indent="-342900" eaLnBrk="1" hangingPunct="1">
              <a:lnSpc>
                <a:spcPct val="80000"/>
              </a:lnSpc>
              <a:spcBef>
                <a:spcPct val="30000"/>
              </a:spcBef>
              <a:buClr>
                <a:srgbClr val="FFFF99"/>
              </a:buClr>
              <a:buFont typeface="Wingdings" pitchFamily="2" charset="2"/>
              <a:buChar char="w"/>
            </a:pPr>
            <a:r>
              <a:rPr lang="en-US" altLang="zh-CN" sz="3200" dirty="0">
                <a:solidFill>
                  <a:srgbClr val="FFFF99"/>
                </a:solidFill>
                <a:ea typeface="宋体" charset="-122"/>
              </a:rPr>
              <a:t>Deployment is the assignment, or mapping, of software artifacts to physical nodes during execution.</a:t>
            </a:r>
          </a:p>
          <a:p>
            <a:pPr marL="742950" lvl="1" indent="-285750" eaLnBrk="1" hangingPunct="1">
              <a:lnSpc>
                <a:spcPct val="87000"/>
              </a:lnSpc>
              <a:spcBef>
                <a:spcPct val="30000"/>
              </a:spcBef>
              <a:buClr>
                <a:srgbClr val="DDDDDD"/>
              </a:buClr>
              <a:buFont typeface="Wingdings" pitchFamily="2" charset="2"/>
              <a:buChar char="§"/>
            </a:pPr>
            <a:r>
              <a:rPr lang="en-US" altLang="zh-CN" sz="2800" dirty="0">
                <a:solidFill>
                  <a:srgbClr val="DDDDDD"/>
                </a:solidFill>
                <a:ea typeface="宋体" charset="-122"/>
              </a:rPr>
              <a:t>Artifacts are the entities that are deployed onto physical nodes</a:t>
            </a:r>
          </a:p>
          <a:p>
            <a:pPr marL="1143000" lvl="2" indent="-228600" eaLnBrk="1" hangingPunct="1">
              <a:spcBef>
                <a:spcPct val="20000"/>
              </a:spcBef>
              <a:buClr>
                <a:srgbClr val="73E1FF"/>
              </a:buClr>
              <a:buFontTx/>
              <a:buChar char="•"/>
            </a:pPr>
            <a:r>
              <a:rPr lang="en-US" altLang="zh-CN" sz="2800" dirty="0">
                <a:solidFill>
                  <a:srgbClr val="73E1FF"/>
                </a:solidFill>
                <a:ea typeface="宋体" charset="-122"/>
              </a:rPr>
              <a:t>Processes are assigned to computers</a:t>
            </a:r>
          </a:p>
          <a:p>
            <a:pPr marL="342900" indent="-342900" eaLnBrk="1" hangingPunct="1">
              <a:lnSpc>
                <a:spcPct val="80000"/>
              </a:lnSpc>
              <a:spcBef>
                <a:spcPct val="30000"/>
              </a:spcBef>
              <a:buClr>
                <a:srgbClr val="FFFF99"/>
              </a:buClr>
              <a:buFont typeface="Wingdings" pitchFamily="2" charset="2"/>
              <a:buChar char="w"/>
            </a:pPr>
            <a:r>
              <a:rPr lang="en-US" altLang="zh-CN" sz="3200" dirty="0">
                <a:solidFill>
                  <a:srgbClr val="FFFF99"/>
                </a:solidFill>
                <a:ea typeface="宋体" charset="-122"/>
              </a:rPr>
              <a:t>Artifacts model physical entities.</a:t>
            </a:r>
          </a:p>
          <a:p>
            <a:pPr marL="742950" lvl="1" indent="-285750" eaLnBrk="1" hangingPunct="1">
              <a:lnSpc>
                <a:spcPct val="87000"/>
              </a:lnSpc>
              <a:spcBef>
                <a:spcPct val="30000"/>
              </a:spcBef>
              <a:buClr>
                <a:srgbClr val="DDDDDD"/>
              </a:buClr>
              <a:buFont typeface="Wingdings" pitchFamily="2" charset="2"/>
              <a:buChar char="§"/>
            </a:pPr>
            <a:r>
              <a:rPr lang="en-US" altLang="zh-CN" sz="2800" dirty="0">
                <a:solidFill>
                  <a:srgbClr val="DDDDDD"/>
                </a:solidFill>
                <a:ea typeface="宋体" charset="-122"/>
              </a:rPr>
              <a:t>Files, </a:t>
            </a:r>
            <a:r>
              <a:rPr lang="en-US" altLang="zh-CN" sz="2800" dirty="0" err="1">
                <a:solidFill>
                  <a:srgbClr val="DDDDDD"/>
                </a:solidFill>
                <a:ea typeface="宋体" charset="-122"/>
              </a:rPr>
              <a:t>executables</a:t>
            </a:r>
            <a:r>
              <a:rPr lang="en-US" altLang="zh-CN" sz="2800" dirty="0">
                <a:solidFill>
                  <a:srgbClr val="DDDDDD"/>
                </a:solidFill>
                <a:ea typeface="宋体" charset="-122"/>
              </a:rPr>
              <a:t>, database tables, web pages, etc.</a:t>
            </a:r>
          </a:p>
          <a:p>
            <a:pPr marL="342900" indent="-342900" eaLnBrk="1" hangingPunct="1">
              <a:lnSpc>
                <a:spcPct val="80000"/>
              </a:lnSpc>
              <a:spcBef>
                <a:spcPct val="30000"/>
              </a:spcBef>
              <a:buClr>
                <a:srgbClr val="FFFF99"/>
              </a:buClr>
              <a:buFont typeface="Wingdings" pitchFamily="2" charset="2"/>
              <a:buChar char="w"/>
            </a:pPr>
            <a:r>
              <a:rPr lang="en-US" altLang="zh-CN" sz="3200" dirty="0">
                <a:solidFill>
                  <a:srgbClr val="FFFF99"/>
                </a:solidFill>
                <a:ea typeface="宋体" charset="-122"/>
              </a:rPr>
              <a:t>Nodes model computational resources.</a:t>
            </a:r>
          </a:p>
          <a:p>
            <a:pPr marL="742950" lvl="1" indent="-285750" eaLnBrk="1" hangingPunct="1">
              <a:lnSpc>
                <a:spcPct val="87000"/>
              </a:lnSpc>
              <a:spcBef>
                <a:spcPct val="30000"/>
              </a:spcBef>
              <a:buClr>
                <a:srgbClr val="DDDDDD"/>
              </a:buClr>
              <a:buFont typeface="Wingdings" pitchFamily="2" charset="2"/>
              <a:buChar char="§"/>
            </a:pPr>
            <a:r>
              <a:rPr lang="en-US" altLang="zh-CN" sz="2800" dirty="0">
                <a:solidFill>
                  <a:srgbClr val="DDDDDD"/>
                </a:solidFill>
                <a:ea typeface="宋体" charset="-122"/>
              </a:rPr>
              <a:t>Computers, storage units.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0" name="Rectangle 40"/>
          <p:cNvSpPr>
            <a:spLocks noChangeArrowheads="1"/>
          </p:cNvSpPr>
          <p:nvPr/>
        </p:nvSpPr>
        <p:spPr bwMode="auto">
          <a:xfrm>
            <a:off x="927100" y="4986338"/>
            <a:ext cx="1835150" cy="1042987"/>
          </a:xfrm>
          <a:prstGeom prst="rect">
            <a:avLst/>
          </a:prstGeom>
          <a:solidFill>
            <a:srgbClr val="CCECFF"/>
          </a:solidFill>
          <a:ln w="0" cap="sq">
            <a:solidFill>
              <a:srgbClr val="990033"/>
            </a:solidFill>
            <a:miter lim="800000"/>
            <a:headEnd/>
            <a:tailEnd/>
          </a:ln>
        </p:spPr>
        <p:txBody>
          <a:bodyPr/>
          <a:lstStyle/>
          <a:p>
            <a:endParaRPr lang="en-US"/>
          </a:p>
        </p:txBody>
      </p:sp>
      <p:sp>
        <p:nvSpPr>
          <p:cNvPr id="440361" name="Freeform 41"/>
          <p:cNvSpPr>
            <a:spLocks/>
          </p:cNvSpPr>
          <p:nvPr/>
        </p:nvSpPr>
        <p:spPr bwMode="auto">
          <a:xfrm>
            <a:off x="927100" y="4830763"/>
            <a:ext cx="2227263" cy="155575"/>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40362" name="Freeform 42"/>
          <p:cNvSpPr>
            <a:spLocks/>
          </p:cNvSpPr>
          <p:nvPr/>
        </p:nvSpPr>
        <p:spPr bwMode="auto">
          <a:xfrm>
            <a:off x="2762250" y="4829175"/>
            <a:ext cx="395288" cy="1201738"/>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sp>
        <p:nvSpPr>
          <p:cNvPr id="440363" name="Rectangle 43"/>
          <p:cNvSpPr>
            <a:spLocks noChangeArrowheads="1"/>
          </p:cNvSpPr>
          <p:nvPr/>
        </p:nvSpPr>
        <p:spPr bwMode="auto">
          <a:xfrm>
            <a:off x="965200" y="5068888"/>
            <a:ext cx="1781175" cy="425450"/>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&lt;&lt;legacy RDBMS&gt;&gt;</a:t>
            </a:r>
          </a:p>
          <a:p>
            <a:pPr algn="ctr"/>
            <a:r>
              <a:rPr lang="en-US" altLang="zh-CN" sz="1400">
                <a:solidFill>
                  <a:schemeClr val="bg2"/>
                </a:solidFill>
                <a:ea typeface="宋体" charset="-122"/>
              </a:rPr>
              <a:t>Course Catalog</a:t>
            </a:r>
          </a:p>
        </p:txBody>
      </p:sp>
      <p:sp>
        <p:nvSpPr>
          <p:cNvPr id="440391" name="Line 71"/>
          <p:cNvSpPr>
            <a:spLocks noChangeShapeType="1"/>
          </p:cNvSpPr>
          <p:nvPr/>
        </p:nvSpPr>
        <p:spPr bwMode="auto">
          <a:xfrm flipH="1">
            <a:off x="2090738" y="3873500"/>
            <a:ext cx="1177925" cy="1039813"/>
          </a:xfrm>
          <a:prstGeom prst="line">
            <a:avLst/>
          </a:prstGeom>
          <a:noFill/>
          <a:ln w="12700">
            <a:solidFill>
              <a:schemeClr val="tx1"/>
            </a:solidFill>
            <a:round/>
            <a:headEnd/>
            <a:tailEnd/>
          </a:ln>
        </p:spPr>
        <p:txBody>
          <a:bodyPr/>
          <a:lstStyle/>
          <a:p>
            <a:endParaRPr lang="en-US"/>
          </a:p>
        </p:txBody>
      </p:sp>
      <p:sp>
        <p:nvSpPr>
          <p:cNvPr id="440322" name="Rectangle 2"/>
          <p:cNvSpPr>
            <a:spLocks noGrp="1" noChangeArrowheads="1"/>
          </p:cNvSpPr>
          <p:nvPr>
            <p:ph type="title"/>
          </p:nvPr>
        </p:nvSpPr>
        <p:spPr/>
        <p:txBody>
          <a:bodyPr/>
          <a:lstStyle/>
          <a:p>
            <a:r>
              <a:rPr lang="en-US" altLang="zh-CN" sz="3200" dirty="0" smtClean="0">
                <a:ea typeface="宋体" charset="-122"/>
              </a:rPr>
              <a:t>Example</a:t>
            </a:r>
            <a:r>
              <a:rPr lang="en-US" altLang="zh-CN" sz="3200" dirty="0">
                <a:ea typeface="宋体" charset="-122"/>
              </a:rPr>
              <a:t>: Deployment Diagram with Processes</a:t>
            </a:r>
          </a:p>
        </p:txBody>
      </p:sp>
      <p:sp>
        <p:nvSpPr>
          <p:cNvPr id="440364" name="Rectangle 44"/>
          <p:cNvSpPr>
            <a:spLocks noChangeArrowheads="1"/>
          </p:cNvSpPr>
          <p:nvPr/>
        </p:nvSpPr>
        <p:spPr bwMode="auto">
          <a:xfrm>
            <a:off x="3243263" y="2733675"/>
            <a:ext cx="15795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sp>
        <p:nvSpPr>
          <p:cNvPr id="440365" name="Rectangle 45"/>
          <p:cNvSpPr>
            <a:spLocks noChangeArrowheads="1"/>
          </p:cNvSpPr>
          <p:nvPr/>
        </p:nvSpPr>
        <p:spPr bwMode="auto">
          <a:xfrm>
            <a:off x="6754813" y="4033838"/>
            <a:ext cx="15795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sp>
        <p:nvSpPr>
          <p:cNvPr id="440366" name="Rectangle 46"/>
          <p:cNvSpPr>
            <a:spLocks noChangeArrowheads="1"/>
          </p:cNvSpPr>
          <p:nvPr/>
        </p:nvSpPr>
        <p:spPr bwMode="auto">
          <a:xfrm>
            <a:off x="1285875" y="4070350"/>
            <a:ext cx="15795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&lt;&lt;Campus LAN&gt;&gt;</a:t>
            </a:r>
          </a:p>
        </p:txBody>
      </p:sp>
      <p:grpSp>
        <p:nvGrpSpPr>
          <p:cNvPr id="2" name="Group 47"/>
          <p:cNvGrpSpPr>
            <a:grpSpLocks/>
          </p:cNvGrpSpPr>
          <p:nvPr/>
        </p:nvGrpSpPr>
        <p:grpSpPr bwMode="auto">
          <a:xfrm>
            <a:off x="3262313" y="3114675"/>
            <a:ext cx="3159125" cy="1658938"/>
            <a:chOff x="638" y="2780"/>
            <a:chExt cx="891" cy="757"/>
          </a:xfrm>
        </p:grpSpPr>
        <p:sp>
          <p:nvSpPr>
            <p:cNvPr id="440368" name="Rectangle 48"/>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40369" name="Freeform 49"/>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40370" name="Freeform 50"/>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336699"/>
              </a:solidFill>
              <a:prstDash val="solid"/>
              <a:miter lim="800000"/>
              <a:headEnd/>
              <a:tailEnd/>
            </a:ln>
          </p:spPr>
          <p:txBody>
            <a:bodyPr/>
            <a:lstStyle/>
            <a:p>
              <a:endParaRPr lang="en-US"/>
            </a:p>
          </p:txBody>
        </p:sp>
      </p:grpSp>
      <p:sp>
        <p:nvSpPr>
          <p:cNvPr id="440371" name="Rectangle 51"/>
          <p:cNvSpPr>
            <a:spLocks noChangeArrowheads="1"/>
          </p:cNvSpPr>
          <p:nvPr/>
        </p:nvSpPr>
        <p:spPr bwMode="auto">
          <a:xfrm>
            <a:off x="3563938" y="3478213"/>
            <a:ext cx="1801812" cy="425450"/>
          </a:xfrm>
          <a:prstGeom prst="rect">
            <a:avLst/>
          </a:prstGeom>
          <a:noFill/>
          <a:ln w="9525">
            <a:noFill/>
            <a:miter lim="800000"/>
            <a:headEnd/>
            <a:tailEnd/>
          </a:ln>
        </p:spPr>
        <p:txBody>
          <a:bodyPr wrap="none" lIns="0" tIns="0" rIns="0" bIns="0">
            <a:spAutoFit/>
          </a:bodyPr>
          <a:lstStyle/>
          <a:p>
            <a:pPr algn="ctr"/>
            <a:r>
              <a:rPr lang="en-US" altLang="zh-CN" sz="1400">
                <a:solidFill>
                  <a:schemeClr val="bg2"/>
                </a:solidFill>
                <a:ea typeface="宋体" charset="-122"/>
              </a:rPr>
              <a:t>&lt;&lt;application server&gt;&gt;</a:t>
            </a:r>
          </a:p>
          <a:p>
            <a:pPr algn="ctr"/>
            <a:r>
              <a:rPr lang="en-US" altLang="zh-CN" sz="1400">
                <a:solidFill>
                  <a:schemeClr val="bg2"/>
                </a:solidFill>
                <a:ea typeface="宋体" charset="-122"/>
              </a:rPr>
              <a:t>Registration Server</a:t>
            </a:r>
          </a:p>
        </p:txBody>
      </p:sp>
      <p:grpSp>
        <p:nvGrpSpPr>
          <p:cNvPr id="3" name="Group 52"/>
          <p:cNvGrpSpPr>
            <a:grpSpLocks/>
          </p:cNvGrpSpPr>
          <p:nvPr/>
        </p:nvGrpSpPr>
        <p:grpSpPr bwMode="auto">
          <a:xfrm>
            <a:off x="3778250" y="1387475"/>
            <a:ext cx="2452688" cy="1201738"/>
            <a:chOff x="638" y="2780"/>
            <a:chExt cx="891" cy="757"/>
          </a:xfrm>
        </p:grpSpPr>
        <p:sp>
          <p:nvSpPr>
            <p:cNvPr id="440373" name="Rectangle 53"/>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40374" name="Freeform 54"/>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40375" name="Freeform 55"/>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40376" name="Rectangle 56"/>
          <p:cNvSpPr>
            <a:spLocks noChangeArrowheads="1"/>
          </p:cNvSpPr>
          <p:nvPr/>
        </p:nvSpPr>
        <p:spPr bwMode="auto">
          <a:xfrm>
            <a:off x="3836988" y="1879600"/>
            <a:ext cx="1927225" cy="425450"/>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&lt;&lt;client workstation&gt;&gt;</a:t>
            </a:r>
          </a:p>
          <a:p>
            <a:pPr algn="ctr"/>
            <a:r>
              <a:rPr lang="en-US" altLang="zh-CN" sz="1400">
                <a:solidFill>
                  <a:schemeClr val="bg2"/>
                </a:solidFill>
                <a:ea typeface="宋体" charset="-122"/>
              </a:rPr>
              <a:t>PC</a:t>
            </a:r>
          </a:p>
        </p:txBody>
      </p:sp>
      <p:grpSp>
        <p:nvGrpSpPr>
          <p:cNvPr id="4" name="Group 57"/>
          <p:cNvGrpSpPr>
            <a:grpSpLocks/>
          </p:cNvGrpSpPr>
          <p:nvPr/>
        </p:nvGrpSpPr>
        <p:grpSpPr bwMode="auto">
          <a:xfrm>
            <a:off x="6680200" y="4829175"/>
            <a:ext cx="1414463" cy="1201738"/>
            <a:chOff x="638" y="2780"/>
            <a:chExt cx="891" cy="757"/>
          </a:xfrm>
        </p:grpSpPr>
        <p:sp>
          <p:nvSpPr>
            <p:cNvPr id="440378" name="Rectangle 58"/>
            <p:cNvSpPr>
              <a:spLocks noChangeArrowheads="1"/>
            </p:cNvSpPr>
            <p:nvPr/>
          </p:nvSpPr>
          <p:spPr bwMode="auto">
            <a:xfrm>
              <a:off x="638" y="2879"/>
              <a:ext cx="733" cy="657"/>
            </a:xfrm>
            <a:prstGeom prst="rect">
              <a:avLst/>
            </a:prstGeom>
            <a:solidFill>
              <a:srgbClr val="CCECFF"/>
            </a:solidFill>
            <a:ln w="0" cap="sq">
              <a:solidFill>
                <a:srgbClr val="990033"/>
              </a:solidFill>
              <a:miter lim="800000"/>
              <a:headEnd/>
              <a:tailEnd/>
            </a:ln>
          </p:spPr>
          <p:txBody>
            <a:bodyPr/>
            <a:lstStyle/>
            <a:p>
              <a:endParaRPr lang="en-US"/>
            </a:p>
          </p:txBody>
        </p:sp>
        <p:sp>
          <p:nvSpPr>
            <p:cNvPr id="440379" name="Freeform 59"/>
            <p:cNvSpPr>
              <a:spLocks/>
            </p:cNvSpPr>
            <p:nvPr/>
          </p:nvSpPr>
          <p:spPr bwMode="auto">
            <a:xfrm>
              <a:off x="638" y="2781"/>
              <a:ext cx="890" cy="98"/>
            </a:xfrm>
            <a:custGeom>
              <a:avLst/>
              <a:gdLst/>
              <a:ahLst/>
              <a:cxnLst>
                <a:cxn ang="0">
                  <a:pos x="0" y="98"/>
                </a:cxn>
                <a:cxn ang="0">
                  <a:pos x="292" y="0"/>
                </a:cxn>
                <a:cxn ang="0">
                  <a:pos x="890" y="0"/>
                </a:cxn>
                <a:cxn ang="0">
                  <a:pos x="733" y="98"/>
                </a:cxn>
                <a:cxn ang="0">
                  <a:pos x="0" y="98"/>
                </a:cxn>
              </a:cxnLst>
              <a:rect l="0" t="0" r="r" b="b"/>
              <a:pathLst>
                <a:path w="890" h="98">
                  <a:moveTo>
                    <a:pt x="0" y="98"/>
                  </a:moveTo>
                  <a:lnTo>
                    <a:pt x="292" y="0"/>
                  </a:lnTo>
                  <a:lnTo>
                    <a:pt x="890" y="0"/>
                  </a:lnTo>
                  <a:lnTo>
                    <a:pt x="733" y="98"/>
                  </a:lnTo>
                  <a:lnTo>
                    <a:pt x="0" y="98"/>
                  </a:lnTo>
                  <a:close/>
                </a:path>
              </a:pathLst>
            </a:custGeom>
            <a:solidFill>
              <a:srgbClr val="66CCFF"/>
            </a:solidFill>
            <a:ln w="0" cap="sq">
              <a:solidFill>
                <a:srgbClr val="990033"/>
              </a:solidFill>
              <a:prstDash val="solid"/>
              <a:miter lim="800000"/>
              <a:headEnd/>
              <a:tailEnd/>
            </a:ln>
          </p:spPr>
          <p:txBody>
            <a:bodyPr/>
            <a:lstStyle/>
            <a:p>
              <a:endParaRPr lang="en-US"/>
            </a:p>
          </p:txBody>
        </p:sp>
        <p:sp>
          <p:nvSpPr>
            <p:cNvPr id="440380" name="Freeform 60"/>
            <p:cNvSpPr>
              <a:spLocks/>
            </p:cNvSpPr>
            <p:nvPr/>
          </p:nvSpPr>
          <p:spPr bwMode="auto">
            <a:xfrm>
              <a:off x="1371" y="2780"/>
              <a:ext cx="158" cy="757"/>
            </a:xfrm>
            <a:custGeom>
              <a:avLst/>
              <a:gdLst/>
              <a:ahLst/>
              <a:cxnLst>
                <a:cxn ang="0">
                  <a:pos x="0" y="100"/>
                </a:cxn>
                <a:cxn ang="0">
                  <a:pos x="158" y="0"/>
                </a:cxn>
                <a:cxn ang="0">
                  <a:pos x="158" y="595"/>
                </a:cxn>
                <a:cxn ang="0">
                  <a:pos x="0" y="757"/>
                </a:cxn>
                <a:cxn ang="0">
                  <a:pos x="0" y="100"/>
                </a:cxn>
              </a:cxnLst>
              <a:rect l="0" t="0" r="r" b="b"/>
              <a:pathLst>
                <a:path w="158" h="757">
                  <a:moveTo>
                    <a:pt x="0" y="100"/>
                  </a:moveTo>
                  <a:lnTo>
                    <a:pt x="158" y="0"/>
                  </a:lnTo>
                  <a:lnTo>
                    <a:pt x="158" y="595"/>
                  </a:lnTo>
                  <a:lnTo>
                    <a:pt x="0" y="757"/>
                  </a:lnTo>
                  <a:lnTo>
                    <a:pt x="0" y="100"/>
                  </a:lnTo>
                  <a:close/>
                </a:path>
              </a:pathLst>
            </a:custGeom>
            <a:solidFill>
              <a:srgbClr val="0099CC"/>
            </a:solidFill>
            <a:ln w="0" cap="sq">
              <a:solidFill>
                <a:srgbClr val="990033"/>
              </a:solidFill>
              <a:prstDash val="solid"/>
              <a:miter lim="800000"/>
              <a:headEnd/>
              <a:tailEnd/>
            </a:ln>
          </p:spPr>
          <p:txBody>
            <a:bodyPr/>
            <a:lstStyle/>
            <a:p>
              <a:endParaRPr lang="en-US"/>
            </a:p>
          </p:txBody>
        </p:sp>
      </p:grpSp>
      <p:sp>
        <p:nvSpPr>
          <p:cNvPr id="440381" name="Rectangle 61"/>
          <p:cNvSpPr>
            <a:spLocks noChangeArrowheads="1"/>
          </p:cNvSpPr>
          <p:nvPr/>
        </p:nvSpPr>
        <p:spPr bwMode="auto">
          <a:xfrm>
            <a:off x="3371850" y="3981450"/>
            <a:ext cx="2487613" cy="638175"/>
          </a:xfrm>
          <a:prstGeom prst="rect">
            <a:avLst/>
          </a:prstGeom>
          <a:noFill/>
          <a:ln w="9525">
            <a:noFill/>
            <a:miter lim="800000"/>
            <a:headEnd/>
            <a:tailEnd/>
          </a:ln>
        </p:spPr>
        <p:txBody>
          <a:bodyPr lIns="0" tIns="0" rIns="0" bIns="0">
            <a:spAutoFit/>
          </a:bodyPr>
          <a:lstStyle/>
          <a:p>
            <a:r>
              <a:rPr lang="en-US" altLang="zh-CN" sz="1400" dirty="0" err="1">
                <a:solidFill>
                  <a:schemeClr val="bg2"/>
                </a:solidFill>
                <a:ea typeface="宋体" charset="-122"/>
              </a:rPr>
              <a:t>CourseCatalogSystemAccess</a:t>
            </a:r>
            <a:r>
              <a:rPr lang="en-US" altLang="zh-CN" sz="1400" dirty="0">
                <a:solidFill>
                  <a:schemeClr val="bg2"/>
                </a:solidFill>
                <a:ea typeface="宋体" charset="-122"/>
              </a:rPr>
              <a:t/>
            </a:r>
            <a:br>
              <a:rPr lang="en-US" altLang="zh-CN" sz="1400" dirty="0">
                <a:solidFill>
                  <a:schemeClr val="bg2"/>
                </a:solidFill>
                <a:ea typeface="宋体" charset="-122"/>
              </a:rPr>
            </a:br>
            <a:r>
              <a:rPr lang="en-US" altLang="zh-CN" sz="1400" dirty="0" err="1">
                <a:solidFill>
                  <a:schemeClr val="bg2"/>
                </a:solidFill>
                <a:ea typeface="宋体" charset="-122"/>
              </a:rPr>
              <a:t>CourseRegistrationProcess</a:t>
            </a:r>
            <a:r>
              <a:rPr lang="en-US" altLang="zh-CN" sz="1400" dirty="0">
                <a:solidFill>
                  <a:schemeClr val="bg2"/>
                </a:solidFill>
                <a:ea typeface="宋体" charset="-122"/>
              </a:rPr>
              <a:t/>
            </a:r>
            <a:br>
              <a:rPr lang="en-US" altLang="zh-CN" sz="1400" dirty="0">
                <a:solidFill>
                  <a:schemeClr val="bg2"/>
                </a:solidFill>
                <a:ea typeface="宋体" charset="-122"/>
              </a:rPr>
            </a:br>
            <a:r>
              <a:rPr lang="en-US" altLang="zh-CN" sz="1400" dirty="0" err="1">
                <a:solidFill>
                  <a:schemeClr val="bg2"/>
                </a:solidFill>
                <a:ea typeface="宋体" charset="-122"/>
              </a:rPr>
              <a:t>BillingSystemAccess</a:t>
            </a:r>
            <a:r>
              <a:rPr lang="en-US" altLang="zh-CN" sz="1400" dirty="0">
                <a:solidFill>
                  <a:schemeClr val="bg2"/>
                </a:solidFill>
                <a:ea typeface="宋体" charset="-122"/>
              </a:rPr>
              <a:t> </a:t>
            </a:r>
          </a:p>
        </p:txBody>
      </p:sp>
      <p:sp>
        <p:nvSpPr>
          <p:cNvPr id="440382" name="Rectangle 62"/>
          <p:cNvSpPr>
            <a:spLocks noChangeArrowheads="1"/>
          </p:cNvSpPr>
          <p:nvPr/>
        </p:nvSpPr>
        <p:spPr bwMode="auto">
          <a:xfrm>
            <a:off x="6700838" y="5343525"/>
            <a:ext cx="1117600" cy="425450"/>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Billing</a:t>
            </a:r>
            <a:br>
              <a:rPr lang="en-US" altLang="zh-CN" sz="1400">
                <a:solidFill>
                  <a:schemeClr val="bg2"/>
                </a:solidFill>
                <a:ea typeface="宋体" charset="-122"/>
              </a:rPr>
            </a:br>
            <a:r>
              <a:rPr lang="en-US" altLang="zh-CN" sz="1400">
                <a:solidFill>
                  <a:schemeClr val="bg2"/>
                </a:solidFill>
                <a:ea typeface="宋体" charset="-122"/>
              </a:rPr>
              <a:t>System</a:t>
            </a:r>
          </a:p>
        </p:txBody>
      </p:sp>
      <p:sp>
        <p:nvSpPr>
          <p:cNvPr id="440383" name="Rectangle 63"/>
          <p:cNvSpPr>
            <a:spLocks noChangeArrowheads="1"/>
          </p:cNvSpPr>
          <p:nvPr/>
        </p:nvSpPr>
        <p:spPr bwMode="auto">
          <a:xfrm>
            <a:off x="6792913" y="5060950"/>
            <a:ext cx="1047750" cy="212725"/>
          </a:xfrm>
          <a:prstGeom prst="rect">
            <a:avLst/>
          </a:prstGeom>
          <a:noFill/>
          <a:ln w="9525">
            <a:noFill/>
            <a:miter lim="800000"/>
            <a:headEnd/>
            <a:tailEnd/>
          </a:ln>
        </p:spPr>
        <p:txBody>
          <a:bodyPr lIns="0" tIns="0" rIns="0" bIns="0">
            <a:spAutoFit/>
          </a:bodyPr>
          <a:lstStyle/>
          <a:p>
            <a:r>
              <a:rPr lang="en-US" altLang="zh-CN" sz="1400">
                <a:solidFill>
                  <a:schemeClr val="bg2"/>
                </a:solidFill>
                <a:ea typeface="宋体" charset="-122"/>
              </a:rPr>
              <a:t>&lt;&lt;legacy&gt;&gt;</a:t>
            </a:r>
          </a:p>
        </p:txBody>
      </p:sp>
      <p:sp>
        <p:nvSpPr>
          <p:cNvPr id="440384" name="Rectangle 64"/>
          <p:cNvSpPr>
            <a:spLocks noChangeArrowheads="1"/>
          </p:cNvSpPr>
          <p:nvPr/>
        </p:nvSpPr>
        <p:spPr bwMode="auto">
          <a:xfrm>
            <a:off x="5021263" y="2617788"/>
            <a:ext cx="636587"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0..2000</a:t>
            </a:r>
          </a:p>
        </p:txBody>
      </p:sp>
      <p:sp>
        <p:nvSpPr>
          <p:cNvPr id="440386" name="Rectangle 66"/>
          <p:cNvSpPr>
            <a:spLocks noChangeArrowheads="1"/>
          </p:cNvSpPr>
          <p:nvPr/>
        </p:nvSpPr>
        <p:spPr bwMode="auto">
          <a:xfrm>
            <a:off x="2505075" y="4592638"/>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40387" name="Rectangle 67"/>
          <p:cNvSpPr>
            <a:spLocks noChangeArrowheads="1"/>
          </p:cNvSpPr>
          <p:nvPr/>
        </p:nvSpPr>
        <p:spPr bwMode="auto">
          <a:xfrm>
            <a:off x="3021013" y="3759200"/>
            <a:ext cx="106362"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40388" name="Rectangle 68"/>
          <p:cNvSpPr>
            <a:spLocks noChangeArrowheads="1"/>
          </p:cNvSpPr>
          <p:nvPr/>
        </p:nvSpPr>
        <p:spPr bwMode="auto">
          <a:xfrm>
            <a:off x="6454775" y="4268788"/>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40389" name="Rectangle 69"/>
          <p:cNvSpPr>
            <a:spLocks noChangeArrowheads="1"/>
          </p:cNvSpPr>
          <p:nvPr/>
        </p:nvSpPr>
        <p:spPr bwMode="auto">
          <a:xfrm>
            <a:off x="7343775" y="4572000"/>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
        <p:nvSpPr>
          <p:cNvPr id="440390" name="Line 70"/>
          <p:cNvSpPr>
            <a:spLocks noChangeShapeType="1"/>
          </p:cNvSpPr>
          <p:nvPr/>
        </p:nvSpPr>
        <p:spPr bwMode="auto">
          <a:xfrm>
            <a:off x="4940300" y="2587625"/>
            <a:ext cx="0" cy="584200"/>
          </a:xfrm>
          <a:prstGeom prst="line">
            <a:avLst/>
          </a:prstGeom>
          <a:noFill/>
          <a:ln w="12700">
            <a:solidFill>
              <a:schemeClr val="tx1"/>
            </a:solidFill>
            <a:round/>
            <a:headEnd/>
            <a:tailEnd/>
          </a:ln>
          <a:effectLst/>
        </p:spPr>
        <p:txBody>
          <a:bodyPr lIns="107950" tIns="53975" rIns="107950" bIns="53975"/>
          <a:lstStyle/>
          <a:p>
            <a:endParaRPr lang="en-US"/>
          </a:p>
        </p:txBody>
      </p:sp>
      <p:sp>
        <p:nvSpPr>
          <p:cNvPr id="440392" name="Line 72"/>
          <p:cNvSpPr>
            <a:spLocks noChangeShapeType="1"/>
          </p:cNvSpPr>
          <p:nvPr/>
        </p:nvSpPr>
        <p:spPr bwMode="auto">
          <a:xfrm>
            <a:off x="6121400" y="3873500"/>
            <a:ext cx="1316038" cy="1023938"/>
          </a:xfrm>
          <a:prstGeom prst="line">
            <a:avLst/>
          </a:prstGeom>
          <a:noFill/>
          <a:ln w="12700">
            <a:solidFill>
              <a:schemeClr val="tx1"/>
            </a:solidFill>
            <a:round/>
            <a:headEnd/>
            <a:tailEnd/>
          </a:ln>
        </p:spPr>
        <p:txBody>
          <a:bodyPr/>
          <a:lstStyle/>
          <a:p>
            <a:endParaRPr lang="en-US"/>
          </a:p>
        </p:txBody>
      </p:sp>
      <p:sp>
        <p:nvSpPr>
          <p:cNvPr id="440393" name="Rectangle 73"/>
          <p:cNvSpPr>
            <a:spLocks noChangeArrowheads="1"/>
          </p:cNvSpPr>
          <p:nvPr/>
        </p:nvSpPr>
        <p:spPr bwMode="auto">
          <a:xfrm>
            <a:off x="4797425" y="2897188"/>
            <a:ext cx="106363" cy="228600"/>
          </a:xfrm>
          <a:prstGeom prst="rect">
            <a:avLst/>
          </a:prstGeom>
          <a:noFill/>
          <a:ln w="9525">
            <a:noFill/>
            <a:miter lim="800000"/>
            <a:headEnd/>
            <a:tailEnd/>
          </a:ln>
        </p:spPr>
        <p:txBody>
          <a:bodyPr wrap="none" lIns="0" tIns="0" rIns="0" bIns="0">
            <a:spAutoFit/>
          </a:bodyPr>
          <a:lstStyle/>
          <a:p>
            <a:r>
              <a:rPr lang="en-US" altLang="zh-CN" sz="1500">
                <a:solidFill>
                  <a:schemeClr val="tx2"/>
                </a:solidFill>
                <a:ea typeface="宋体" charset="-122"/>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419100" y="0"/>
            <a:ext cx="8229600" cy="1143000"/>
          </a:xfrm>
        </p:spPr>
        <p:txBody>
          <a:bodyPr>
            <a:normAutofit fontScale="90000"/>
          </a:bodyPr>
          <a:lstStyle/>
          <a:p>
            <a:r>
              <a:rPr lang="en-US" altLang="zh-CN" dirty="0">
                <a:ea typeface="宋体" charset="-122"/>
              </a:rPr>
              <a:t>Describe Distribution in Context</a:t>
            </a:r>
          </a:p>
        </p:txBody>
      </p:sp>
      <p:pic>
        <p:nvPicPr>
          <p:cNvPr id="2050" name="Picture 2"/>
          <p:cNvPicPr>
            <a:picLocks noChangeAspect="1" noChangeArrowheads="1"/>
          </p:cNvPicPr>
          <p:nvPr/>
        </p:nvPicPr>
        <p:blipFill>
          <a:blip r:embed="rId3"/>
          <a:srcRect/>
          <a:stretch>
            <a:fillRect/>
          </a:stretch>
        </p:blipFill>
        <p:spPr bwMode="auto">
          <a:xfrm>
            <a:off x="1238250" y="1020763"/>
            <a:ext cx="6318250" cy="55713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45" name="Rectangle 17"/>
          <p:cNvSpPr>
            <a:spLocks noGrp="1" noChangeArrowheads="1"/>
          </p:cNvSpPr>
          <p:nvPr>
            <p:ph idx="1"/>
          </p:nvPr>
        </p:nvSpPr>
        <p:spPr/>
        <p:txBody>
          <a:bodyPr/>
          <a:lstStyle/>
          <a:p>
            <a:r>
              <a:rPr lang="en-US" altLang="zh-CN" dirty="0">
                <a:ea typeface="宋体" charset="-122"/>
              </a:rPr>
              <a:t>RMI was chosen as the implementation mechanism for distribution</a:t>
            </a:r>
          </a:p>
        </p:txBody>
      </p:sp>
      <p:sp>
        <p:nvSpPr>
          <p:cNvPr id="380930" name="Rectangle 2"/>
          <p:cNvSpPr>
            <a:spLocks noGrp="1" noChangeArrowheads="1"/>
          </p:cNvSpPr>
          <p:nvPr>
            <p:ph type="title"/>
          </p:nvPr>
        </p:nvSpPr>
        <p:spPr/>
        <p:txBody>
          <a:bodyPr/>
          <a:lstStyle/>
          <a:p>
            <a:r>
              <a:rPr lang="en-US" altLang="zh-CN" dirty="0">
                <a:ea typeface="宋体" charset="-122"/>
              </a:rPr>
              <a:t>Distribution Mechanism</a:t>
            </a:r>
            <a:endParaRPr lang="en-US" altLang="ko-KR" dirty="0">
              <a:ea typeface="굴림" charset="-127"/>
            </a:endParaRPr>
          </a:p>
        </p:txBody>
      </p:sp>
      <p:sp>
        <p:nvSpPr>
          <p:cNvPr id="380935" name="Text Box 7"/>
          <p:cNvSpPr txBox="1">
            <a:spLocks noChangeArrowheads="1"/>
          </p:cNvSpPr>
          <p:nvPr/>
        </p:nvSpPr>
        <p:spPr bwMode="auto">
          <a:xfrm>
            <a:off x="3548063" y="4072573"/>
            <a:ext cx="2006600" cy="549381"/>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1800" dirty="0">
                <a:solidFill>
                  <a:srgbClr val="FF0000"/>
                </a:solidFill>
                <a:ea typeface="宋体" charset="-122"/>
              </a:rPr>
              <a:t>Remote Method Invocation (RMI)</a:t>
            </a:r>
            <a:endParaRPr lang="en-US" altLang="zh-CN" sz="1600" dirty="0">
              <a:solidFill>
                <a:srgbClr val="FF0000"/>
              </a:solidFill>
              <a:ea typeface="宋体" charset="-122"/>
            </a:endParaRPr>
          </a:p>
        </p:txBody>
      </p:sp>
      <p:sp>
        <p:nvSpPr>
          <p:cNvPr id="380936" name="Text Box 8"/>
          <p:cNvSpPr txBox="1">
            <a:spLocks noChangeArrowheads="1"/>
          </p:cNvSpPr>
          <p:nvPr/>
        </p:nvSpPr>
        <p:spPr bwMode="auto">
          <a:xfrm>
            <a:off x="939800" y="2423160"/>
            <a:ext cx="1676400" cy="115416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altLang="zh-CN" sz="2000" dirty="0">
                <a:solidFill>
                  <a:srgbClr val="FF0000"/>
                </a:solidFill>
                <a:ea typeface="宋体" charset="-122"/>
              </a:rPr>
              <a:t>Analysis</a:t>
            </a:r>
          </a:p>
          <a:p>
            <a:pPr algn="ctr" eaLnBrk="1" hangingPunct="1">
              <a:lnSpc>
                <a:spcPct val="80000"/>
              </a:lnSpc>
              <a:spcBef>
                <a:spcPct val="50000"/>
              </a:spcBef>
            </a:pPr>
            <a:r>
              <a:rPr lang="en-US" altLang="zh-CN" sz="2000" dirty="0">
                <a:solidFill>
                  <a:srgbClr val="FF0000"/>
                </a:solidFill>
                <a:ea typeface="宋体" charset="-122"/>
              </a:rPr>
              <a:t>Mechanism</a:t>
            </a:r>
          </a:p>
          <a:p>
            <a:pPr algn="ctr" eaLnBrk="1" hangingPunct="1">
              <a:lnSpc>
                <a:spcPct val="80000"/>
              </a:lnSpc>
              <a:spcBef>
                <a:spcPct val="50000"/>
              </a:spcBef>
            </a:pPr>
            <a:r>
              <a:rPr lang="en-US" altLang="zh-CN" sz="2000" dirty="0">
                <a:solidFill>
                  <a:srgbClr val="FF0000"/>
                </a:solidFill>
                <a:ea typeface="宋体" charset="-122"/>
              </a:rPr>
              <a:t>(Conceptual)</a:t>
            </a:r>
          </a:p>
        </p:txBody>
      </p:sp>
      <p:sp>
        <p:nvSpPr>
          <p:cNvPr id="380937" name="Text Box 9"/>
          <p:cNvSpPr txBox="1">
            <a:spLocks noChangeArrowheads="1"/>
          </p:cNvSpPr>
          <p:nvPr/>
        </p:nvSpPr>
        <p:spPr bwMode="auto">
          <a:xfrm>
            <a:off x="3613150" y="2423160"/>
            <a:ext cx="1676400" cy="115416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altLang="zh-CN" sz="2000" dirty="0">
                <a:solidFill>
                  <a:srgbClr val="FF0000"/>
                </a:solidFill>
                <a:ea typeface="宋体" charset="-122"/>
              </a:rPr>
              <a:t>Design</a:t>
            </a:r>
          </a:p>
          <a:p>
            <a:pPr algn="ctr" eaLnBrk="1" hangingPunct="1">
              <a:lnSpc>
                <a:spcPct val="80000"/>
              </a:lnSpc>
              <a:spcBef>
                <a:spcPct val="50000"/>
              </a:spcBef>
            </a:pPr>
            <a:r>
              <a:rPr lang="en-US" altLang="zh-CN" sz="2000" dirty="0">
                <a:solidFill>
                  <a:srgbClr val="FF0000"/>
                </a:solidFill>
                <a:ea typeface="宋体" charset="-122"/>
              </a:rPr>
              <a:t>Mechanism</a:t>
            </a:r>
          </a:p>
          <a:p>
            <a:pPr algn="ctr" eaLnBrk="1" hangingPunct="1">
              <a:lnSpc>
                <a:spcPct val="80000"/>
              </a:lnSpc>
              <a:spcBef>
                <a:spcPct val="50000"/>
              </a:spcBef>
            </a:pPr>
            <a:r>
              <a:rPr lang="en-US" altLang="zh-CN" sz="2000" dirty="0">
                <a:solidFill>
                  <a:srgbClr val="FF0000"/>
                </a:solidFill>
                <a:ea typeface="宋体" charset="-122"/>
              </a:rPr>
              <a:t>(Concrete)</a:t>
            </a:r>
          </a:p>
        </p:txBody>
      </p:sp>
      <p:sp>
        <p:nvSpPr>
          <p:cNvPr id="380938" name="Text Box 10"/>
          <p:cNvSpPr txBox="1">
            <a:spLocks noChangeArrowheads="1"/>
          </p:cNvSpPr>
          <p:nvPr/>
        </p:nvSpPr>
        <p:spPr bwMode="auto">
          <a:xfrm>
            <a:off x="6251575" y="2423160"/>
            <a:ext cx="2413000" cy="1154162"/>
          </a:xfrm>
          <a:prstGeom prst="rect">
            <a:avLst/>
          </a:prstGeom>
          <a:noFill/>
          <a:ln w="12700">
            <a:noFill/>
            <a:miter lim="800000"/>
            <a:headEnd type="none" w="sm" len="sm"/>
            <a:tailEnd type="none" w="sm" len="sm"/>
          </a:ln>
          <a:effectLst/>
        </p:spPr>
        <p:txBody>
          <a:bodyPr>
            <a:spAutoFit/>
          </a:bodyPr>
          <a:lstStyle/>
          <a:p>
            <a:pPr algn="ctr" eaLnBrk="1" hangingPunct="1">
              <a:lnSpc>
                <a:spcPct val="80000"/>
              </a:lnSpc>
              <a:spcBef>
                <a:spcPct val="50000"/>
              </a:spcBef>
            </a:pPr>
            <a:r>
              <a:rPr lang="en-US" altLang="zh-CN" sz="2000" dirty="0">
                <a:solidFill>
                  <a:srgbClr val="FF0000"/>
                </a:solidFill>
                <a:ea typeface="宋体" charset="-122"/>
              </a:rPr>
              <a:t>Implementation</a:t>
            </a:r>
          </a:p>
          <a:p>
            <a:pPr algn="ctr" eaLnBrk="1" hangingPunct="1">
              <a:lnSpc>
                <a:spcPct val="80000"/>
              </a:lnSpc>
              <a:spcBef>
                <a:spcPct val="50000"/>
              </a:spcBef>
            </a:pPr>
            <a:r>
              <a:rPr lang="en-US" altLang="zh-CN" sz="2000" dirty="0">
                <a:solidFill>
                  <a:srgbClr val="FF0000"/>
                </a:solidFill>
                <a:ea typeface="宋体" charset="-122"/>
              </a:rPr>
              <a:t>Mechanism</a:t>
            </a:r>
          </a:p>
          <a:p>
            <a:pPr algn="ctr" eaLnBrk="1" hangingPunct="1">
              <a:lnSpc>
                <a:spcPct val="80000"/>
              </a:lnSpc>
              <a:spcBef>
                <a:spcPct val="50000"/>
              </a:spcBef>
            </a:pPr>
            <a:r>
              <a:rPr lang="en-US" altLang="zh-CN" sz="2000" dirty="0">
                <a:solidFill>
                  <a:srgbClr val="FF0000"/>
                </a:solidFill>
                <a:ea typeface="宋体" charset="-122"/>
              </a:rPr>
              <a:t>(Actual)</a:t>
            </a:r>
          </a:p>
        </p:txBody>
      </p:sp>
      <p:sp>
        <p:nvSpPr>
          <p:cNvPr id="380939" name="Line 11"/>
          <p:cNvSpPr>
            <a:spLocks noChangeShapeType="1"/>
          </p:cNvSpPr>
          <p:nvPr/>
        </p:nvSpPr>
        <p:spPr bwMode="auto">
          <a:xfrm>
            <a:off x="3019425" y="2581910"/>
            <a:ext cx="7938" cy="3236913"/>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380940" name="Line 12"/>
          <p:cNvSpPr>
            <a:spLocks noChangeShapeType="1"/>
          </p:cNvSpPr>
          <p:nvPr/>
        </p:nvSpPr>
        <p:spPr bwMode="auto">
          <a:xfrm>
            <a:off x="5902325" y="2620010"/>
            <a:ext cx="7938" cy="3160713"/>
          </a:xfrm>
          <a:prstGeom prst="line">
            <a:avLst/>
          </a:prstGeom>
          <a:noFill/>
          <a:ln w="28575">
            <a:solidFill>
              <a:srgbClr val="00CCFF"/>
            </a:solidFill>
            <a:prstDash val="dash"/>
            <a:round/>
            <a:headEnd type="none" w="sm" len="sm"/>
            <a:tailEnd type="none" w="lg" len="lg"/>
          </a:ln>
          <a:effectLst/>
        </p:spPr>
        <p:txBody>
          <a:bodyPr wrap="none" anchor="ctr"/>
          <a:lstStyle/>
          <a:p>
            <a:endParaRPr lang="en-US"/>
          </a:p>
        </p:txBody>
      </p:sp>
      <p:sp>
        <p:nvSpPr>
          <p:cNvPr id="380941" name="Text Box 13"/>
          <p:cNvSpPr txBox="1">
            <a:spLocks noChangeArrowheads="1"/>
          </p:cNvSpPr>
          <p:nvPr/>
        </p:nvSpPr>
        <p:spPr bwMode="auto">
          <a:xfrm>
            <a:off x="6237288" y="4210685"/>
            <a:ext cx="2395537" cy="327782"/>
          </a:xfrm>
          <a:prstGeom prst="rect">
            <a:avLst/>
          </a:prstGeom>
          <a:noFill/>
          <a:ln w="12700">
            <a:noFill/>
            <a:miter lim="800000"/>
            <a:headEnd type="none" w="sm" len="sm"/>
            <a:tailEnd type="none" w="sm" len="sm"/>
          </a:ln>
          <a:effectLst/>
        </p:spPr>
        <p:txBody>
          <a:bodyPr>
            <a:spAutoFit/>
          </a:bodyPr>
          <a:lstStyle/>
          <a:p>
            <a:pPr algn="ctr" eaLnBrk="1" hangingPunct="1">
              <a:spcBef>
                <a:spcPct val="50000"/>
              </a:spcBef>
            </a:pPr>
            <a:r>
              <a:rPr lang="en-US" altLang="zh-CN" sz="1800" dirty="0">
                <a:solidFill>
                  <a:srgbClr val="FF0000"/>
                </a:solidFill>
                <a:ea typeface="宋体" charset="-122"/>
              </a:rPr>
              <a:t>Java 1.2 from Sun</a:t>
            </a:r>
            <a:endParaRPr lang="en-US" altLang="zh-CN" sz="1600" dirty="0">
              <a:solidFill>
                <a:srgbClr val="FF0000"/>
              </a:solidFill>
              <a:ea typeface="宋体" charset="-122"/>
            </a:endParaRPr>
          </a:p>
        </p:txBody>
      </p:sp>
      <p:sp>
        <p:nvSpPr>
          <p:cNvPr id="380942" name="Text Box 14"/>
          <p:cNvSpPr txBox="1">
            <a:spLocks noChangeArrowheads="1"/>
          </p:cNvSpPr>
          <p:nvPr/>
        </p:nvSpPr>
        <p:spPr bwMode="auto">
          <a:xfrm>
            <a:off x="1090613" y="4209098"/>
            <a:ext cx="1371600" cy="327782"/>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1800" dirty="0">
                <a:solidFill>
                  <a:srgbClr val="FF0000"/>
                </a:solidFill>
                <a:ea typeface="宋体" charset="-122"/>
              </a:rPr>
              <a:t>Distribution</a:t>
            </a:r>
            <a:endParaRPr lang="en-US" altLang="zh-CN" sz="1600" dirty="0">
              <a:solidFill>
                <a:srgbClr val="FF0000"/>
              </a:solidFill>
              <a:ea typeface="宋体" charset="-122"/>
            </a:endParaRPr>
          </a:p>
        </p:txBody>
      </p:sp>
      <p:sp>
        <p:nvSpPr>
          <p:cNvPr id="380944" name="Line 16"/>
          <p:cNvSpPr>
            <a:spLocks noChangeShapeType="1"/>
          </p:cNvSpPr>
          <p:nvPr/>
        </p:nvSpPr>
        <p:spPr bwMode="auto">
          <a:xfrm>
            <a:off x="2447925" y="4393248"/>
            <a:ext cx="1004888" cy="0"/>
          </a:xfrm>
          <a:prstGeom prst="line">
            <a:avLst/>
          </a:prstGeom>
          <a:noFill/>
          <a:ln w="28575">
            <a:solidFill>
              <a:srgbClr val="FF0000"/>
            </a:solidFill>
            <a:round/>
            <a:headEnd type="none" w="sm" len="sm"/>
            <a:tailEnd type="triangle" w="lg" len="lg"/>
          </a:ln>
          <a:effectLst/>
        </p:spPr>
        <p:txBody>
          <a:bodyPr wrap="none" anchor="ctr"/>
          <a:lstStyle/>
          <a:p>
            <a:endParaRPr lang="en-US"/>
          </a:p>
        </p:txBody>
      </p:sp>
      <p:sp>
        <p:nvSpPr>
          <p:cNvPr id="380949" name="Line 21"/>
          <p:cNvSpPr>
            <a:spLocks noChangeShapeType="1"/>
          </p:cNvSpPr>
          <p:nvPr/>
        </p:nvSpPr>
        <p:spPr bwMode="auto">
          <a:xfrm>
            <a:off x="5381625" y="4393248"/>
            <a:ext cx="1004888" cy="0"/>
          </a:xfrm>
          <a:prstGeom prst="line">
            <a:avLst/>
          </a:prstGeom>
          <a:noFill/>
          <a:ln w="28575">
            <a:solidFill>
              <a:srgbClr val="FF0000"/>
            </a:solidFill>
            <a:round/>
            <a:headEnd type="none" w="sm" len="sm"/>
            <a:tailEnd type="triangle" w="lg" len="lg"/>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465" name="Oval 489"/>
          <p:cNvSpPr>
            <a:spLocks noChangeArrowheads="1"/>
          </p:cNvSpPr>
          <p:nvPr/>
        </p:nvSpPr>
        <p:spPr bwMode="auto">
          <a:xfrm>
            <a:off x="5600700" y="2095500"/>
            <a:ext cx="2882900" cy="1663700"/>
          </a:xfrm>
          <a:prstGeom prst="ellipse">
            <a:avLst/>
          </a:prstGeom>
          <a:solidFill>
            <a:srgbClr val="00CC99"/>
          </a:solidFill>
          <a:ln w="9525">
            <a:noFill/>
            <a:round/>
            <a:headEnd/>
            <a:tailEnd/>
          </a:ln>
          <a:effectLst/>
        </p:spPr>
        <p:txBody>
          <a:bodyPr wrap="none" lIns="107950" tIns="53975" rIns="107950" bIns="53975" anchor="ctr"/>
          <a:lstStyle/>
          <a:p>
            <a:endParaRPr lang="en-US"/>
          </a:p>
        </p:txBody>
      </p:sp>
      <p:sp>
        <p:nvSpPr>
          <p:cNvPr id="382978" name="Rectangle 2"/>
          <p:cNvSpPr>
            <a:spLocks noChangeArrowheads="1"/>
          </p:cNvSpPr>
          <p:nvPr/>
        </p:nvSpPr>
        <p:spPr bwMode="auto">
          <a:xfrm>
            <a:off x="304800" y="342900"/>
            <a:ext cx="8999538" cy="533400"/>
          </a:xfrm>
          <a:prstGeom prst="rect">
            <a:avLst/>
          </a:prstGeom>
          <a:noFill/>
          <a:ln w="9525">
            <a:noFill/>
            <a:miter lim="800000"/>
            <a:headEnd/>
            <a:tailEnd/>
          </a:ln>
          <a:effectLst/>
        </p:spPr>
        <p:txBody>
          <a:bodyPr lIns="92075" tIns="46038" rIns="92075" bIns="46038" anchor="ctr"/>
          <a:lstStyle/>
          <a:p>
            <a:pPr eaLnBrk="1" hangingPunct="1">
              <a:buClr>
                <a:srgbClr val="73E1FF"/>
              </a:buClr>
            </a:pPr>
            <a:r>
              <a:rPr lang="en-US" altLang="zh-CN" sz="3600" dirty="0">
                <a:solidFill>
                  <a:srgbClr val="FF0000"/>
                </a:solidFill>
                <a:latin typeface="Arial Narrow" pitchFamily="34" charset="0"/>
                <a:ea typeface="宋体" charset="-122"/>
              </a:rPr>
              <a:t>Design Mechanisms: Distribution: RMI</a:t>
            </a:r>
          </a:p>
        </p:txBody>
      </p:sp>
      <p:sp>
        <p:nvSpPr>
          <p:cNvPr id="382979" name="Rectangle 3"/>
          <p:cNvSpPr>
            <a:spLocks noChangeArrowheads="1"/>
          </p:cNvSpPr>
          <p:nvPr/>
        </p:nvSpPr>
        <p:spPr bwMode="auto">
          <a:xfrm>
            <a:off x="304800" y="1052513"/>
            <a:ext cx="5410200" cy="4052887"/>
          </a:xfrm>
          <a:prstGeom prst="rect">
            <a:avLst/>
          </a:prstGeom>
          <a:noFill/>
          <a:ln w="9525">
            <a:noFill/>
            <a:miter lim="800000"/>
            <a:headEnd/>
            <a:tailEnd/>
          </a:ln>
          <a:effectLst/>
        </p:spPr>
        <p:txBody>
          <a:bodyPr lIns="107950" tIns="53975" rIns="107950" bIns="53975"/>
          <a:lstStyle/>
          <a:p>
            <a:pPr marL="339725" indent="-339725" eaLnBrk="1" hangingPunct="1">
              <a:lnSpc>
                <a:spcPct val="70000"/>
              </a:lnSpc>
              <a:spcBef>
                <a:spcPct val="30000"/>
              </a:spcBef>
              <a:buClr>
                <a:srgbClr val="FFFF99"/>
              </a:buClr>
              <a:buFont typeface="Wingdings" pitchFamily="2" charset="2"/>
              <a:buChar char="w"/>
            </a:pPr>
            <a:r>
              <a:rPr lang="en-US" altLang="zh-CN" sz="3200" dirty="0">
                <a:solidFill>
                  <a:srgbClr val="FF0000"/>
                </a:solidFill>
                <a:ea typeface="宋体" charset="-122"/>
              </a:rPr>
              <a:t>Distribution characteristics</a:t>
            </a:r>
          </a:p>
          <a:p>
            <a:pPr marL="682625" lvl="1" indent="-228600" eaLnBrk="1" hangingPunct="1">
              <a:lnSpc>
                <a:spcPct val="77000"/>
              </a:lnSpc>
              <a:spcBef>
                <a:spcPct val="30000"/>
              </a:spcBef>
              <a:buClr>
                <a:srgbClr val="DDDDDD"/>
              </a:buClr>
              <a:buFont typeface="Wingdings" pitchFamily="2" charset="2"/>
              <a:buChar char="§"/>
            </a:pPr>
            <a:r>
              <a:rPr lang="en-US" altLang="zh-CN" sz="2500" dirty="0">
                <a:solidFill>
                  <a:schemeClr val="tx1"/>
                </a:solidFill>
                <a:ea typeface="宋体" charset="-122"/>
              </a:rPr>
              <a:t>Latency</a:t>
            </a:r>
          </a:p>
          <a:p>
            <a:pPr marL="682625" lvl="1" indent="-228600" eaLnBrk="1" hangingPunct="1">
              <a:lnSpc>
                <a:spcPct val="77000"/>
              </a:lnSpc>
              <a:spcBef>
                <a:spcPct val="30000"/>
              </a:spcBef>
              <a:buClr>
                <a:srgbClr val="DDDDDD"/>
              </a:buClr>
              <a:buFont typeface="Wingdings" pitchFamily="2" charset="2"/>
              <a:buChar char="§"/>
            </a:pPr>
            <a:r>
              <a:rPr lang="en-US" altLang="zh-CN" sz="2500" dirty="0">
                <a:solidFill>
                  <a:schemeClr val="tx1"/>
                </a:solidFill>
                <a:ea typeface="宋体" charset="-122"/>
              </a:rPr>
              <a:t>Synchronicity</a:t>
            </a:r>
          </a:p>
          <a:p>
            <a:pPr marL="682625" lvl="1" indent="-228600" eaLnBrk="1" hangingPunct="1">
              <a:lnSpc>
                <a:spcPct val="77000"/>
              </a:lnSpc>
              <a:spcBef>
                <a:spcPct val="30000"/>
              </a:spcBef>
              <a:buClr>
                <a:srgbClr val="DDDDDD"/>
              </a:buClr>
              <a:buFont typeface="Wingdings" pitchFamily="2" charset="2"/>
              <a:buChar char="§"/>
            </a:pPr>
            <a:r>
              <a:rPr lang="en-US" altLang="zh-CN" sz="2500" dirty="0">
                <a:solidFill>
                  <a:schemeClr val="tx1"/>
                </a:solidFill>
                <a:ea typeface="宋体" charset="-122"/>
              </a:rPr>
              <a:t>Message Size</a:t>
            </a:r>
          </a:p>
          <a:p>
            <a:pPr marL="682625" lvl="1" indent="-228600" eaLnBrk="1" hangingPunct="1">
              <a:lnSpc>
                <a:spcPct val="77000"/>
              </a:lnSpc>
              <a:spcBef>
                <a:spcPct val="30000"/>
              </a:spcBef>
              <a:buClr>
                <a:srgbClr val="DDDDDD"/>
              </a:buClr>
              <a:buFont typeface="Wingdings" pitchFamily="2" charset="2"/>
              <a:buChar char="§"/>
            </a:pPr>
            <a:r>
              <a:rPr lang="en-US" altLang="zh-CN" sz="2500" dirty="0">
                <a:solidFill>
                  <a:schemeClr val="tx1"/>
                </a:solidFill>
                <a:ea typeface="宋体" charset="-122"/>
              </a:rPr>
              <a:t>Protocol</a:t>
            </a:r>
          </a:p>
        </p:txBody>
      </p:sp>
      <p:sp>
        <p:nvSpPr>
          <p:cNvPr id="382993" name="Freeform 17"/>
          <p:cNvSpPr>
            <a:spLocks/>
          </p:cNvSpPr>
          <p:nvPr/>
        </p:nvSpPr>
        <p:spPr bwMode="auto">
          <a:xfrm rot="3052335">
            <a:off x="6199188" y="1374775"/>
            <a:ext cx="1658938" cy="3074987"/>
          </a:xfrm>
          <a:custGeom>
            <a:avLst/>
            <a:gdLst/>
            <a:ahLst/>
            <a:cxnLst>
              <a:cxn ang="0">
                <a:pos x="1004" y="1326"/>
              </a:cxn>
              <a:cxn ang="0">
                <a:pos x="1051" y="1446"/>
              </a:cxn>
              <a:cxn ang="0">
                <a:pos x="1129" y="1575"/>
              </a:cxn>
              <a:cxn ang="0">
                <a:pos x="1218" y="1698"/>
              </a:cxn>
              <a:cxn ang="0">
                <a:pos x="1298" y="1867"/>
              </a:cxn>
              <a:cxn ang="0">
                <a:pos x="1333" y="2001"/>
              </a:cxn>
              <a:cxn ang="0">
                <a:pos x="1338" y="2118"/>
              </a:cxn>
              <a:cxn ang="0">
                <a:pos x="1315" y="2241"/>
              </a:cxn>
              <a:cxn ang="0">
                <a:pos x="1269" y="2323"/>
              </a:cxn>
              <a:cxn ang="0">
                <a:pos x="1175" y="2412"/>
              </a:cxn>
              <a:cxn ang="0">
                <a:pos x="1043" y="2481"/>
              </a:cxn>
              <a:cxn ang="0">
                <a:pos x="928" y="2519"/>
              </a:cxn>
              <a:cxn ang="0">
                <a:pos x="703" y="2577"/>
              </a:cxn>
              <a:cxn ang="0">
                <a:pos x="546" y="2594"/>
              </a:cxn>
              <a:cxn ang="0">
                <a:pos x="373" y="2584"/>
              </a:cxn>
              <a:cxn ang="0">
                <a:pos x="256" y="2552"/>
              </a:cxn>
              <a:cxn ang="0">
                <a:pos x="165" y="2504"/>
              </a:cxn>
              <a:cxn ang="0">
                <a:pos x="89" y="2431"/>
              </a:cxn>
              <a:cxn ang="0">
                <a:pos x="29" y="2318"/>
              </a:cxn>
              <a:cxn ang="0">
                <a:pos x="16" y="2210"/>
              </a:cxn>
              <a:cxn ang="0">
                <a:pos x="29" y="2093"/>
              </a:cxn>
              <a:cxn ang="0">
                <a:pos x="81" y="1953"/>
              </a:cxn>
              <a:cxn ang="0">
                <a:pos x="181" y="1788"/>
              </a:cxn>
              <a:cxn ang="0">
                <a:pos x="344" y="1600"/>
              </a:cxn>
              <a:cxn ang="0">
                <a:pos x="423" y="1514"/>
              </a:cxn>
              <a:cxn ang="0">
                <a:pos x="450" y="1441"/>
              </a:cxn>
              <a:cxn ang="0">
                <a:pos x="436" y="1339"/>
              </a:cxn>
              <a:cxn ang="0">
                <a:pos x="390" y="1266"/>
              </a:cxn>
              <a:cxn ang="0">
                <a:pos x="281" y="1143"/>
              </a:cxn>
              <a:cxn ang="0">
                <a:pos x="135" y="944"/>
              </a:cxn>
              <a:cxn ang="0">
                <a:pos x="54" y="786"/>
              </a:cxn>
              <a:cxn ang="0">
                <a:pos x="12" y="654"/>
              </a:cxn>
              <a:cxn ang="0">
                <a:pos x="0" y="518"/>
              </a:cxn>
              <a:cxn ang="0">
                <a:pos x="35" y="370"/>
              </a:cxn>
              <a:cxn ang="0">
                <a:pos x="91" y="263"/>
              </a:cxn>
              <a:cxn ang="0">
                <a:pos x="165" y="171"/>
              </a:cxn>
              <a:cxn ang="0">
                <a:pos x="273" y="90"/>
              </a:cxn>
              <a:cxn ang="0">
                <a:pos x="421" y="30"/>
              </a:cxn>
              <a:cxn ang="0">
                <a:pos x="613" y="2"/>
              </a:cxn>
              <a:cxn ang="0">
                <a:pos x="814" y="2"/>
              </a:cxn>
              <a:cxn ang="0">
                <a:pos x="1018" y="34"/>
              </a:cxn>
              <a:cxn ang="0">
                <a:pos x="1143" y="82"/>
              </a:cxn>
              <a:cxn ang="0">
                <a:pos x="1256" y="157"/>
              </a:cxn>
              <a:cxn ang="0">
                <a:pos x="1344" y="268"/>
              </a:cxn>
              <a:cxn ang="0">
                <a:pos x="1390" y="387"/>
              </a:cxn>
              <a:cxn ang="0">
                <a:pos x="1400" y="476"/>
              </a:cxn>
              <a:cxn ang="0">
                <a:pos x="1381" y="589"/>
              </a:cxn>
              <a:cxn ang="0">
                <a:pos x="1319" y="694"/>
              </a:cxn>
              <a:cxn ang="0">
                <a:pos x="1273" y="738"/>
              </a:cxn>
              <a:cxn ang="0">
                <a:pos x="1216" y="796"/>
              </a:cxn>
              <a:cxn ang="0">
                <a:pos x="1135" y="890"/>
              </a:cxn>
              <a:cxn ang="0">
                <a:pos x="1051" y="1017"/>
              </a:cxn>
              <a:cxn ang="0">
                <a:pos x="1004" y="1132"/>
              </a:cxn>
              <a:cxn ang="0">
                <a:pos x="991" y="1241"/>
              </a:cxn>
            </a:cxnLst>
            <a:rect l="0" t="0" r="r" b="b"/>
            <a:pathLst>
              <a:path w="1400" h="2596">
                <a:moveTo>
                  <a:pt x="995" y="1268"/>
                </a:moveTo>
                <a:lnTo>
                  <a:pt x="995" y="1274"/>
                </a:lnTo>
                <a:lnTo>
                  <a:pt x="999" y="1293"/>
                </a:lnTo>
                <a:lnTo>
                  <a:pt x="1004" y="1326"/>
                </a:lnTo>
                <a:lnTo>
                  <a:pt x="1018" y="1366"/>
                </a:lnTo>
                <a:lnTo>
                  <a:pt x="1027" y="1391"/>
                </a:lnTo>
                <a:lnTo>
                  <a:pt x="1037" y="1418"/>
                </a:lnTo>
                <a:lnTo>
                  <a:pt x="1051" y="1446"/>
                </a:lnTo>
                <a:lnTo>
                  <a:pt x="1066" y="1475"/>
                </a:lnTo>
                <a:lnTo>
                  <a:pt x="1085" y="1508"/>
                </a:lnTo>
                <a:lnTo>
                  <a:pt x="1106" y="1540"/>
                </a:lnTo>
                <a:lnTo>
                  <a:pt x="1129" y="1575"/>
                </a:lnTo>
                <a:lnTo>
                  <a:pt x="1158" y="1611"/>
                </a:lnTo>
                <a:lnTo>
                  <a:pt x="1170" y="1627"/>
                </a:lnTo>
                <a:lnTo>
                  <a:pt x="1198" y="1669"/>
                </a:lnTo>
                <a:lnTo>
                  <a:pt x="1218" y="1698"/>
                </a:lnTo>
                <a:lnTo>
                  <a:pt x="1239" y="1734"/>
                </a:lnTo>
                <a:lnTo>
                  <a:pt x="1260" y="1775"/>
                </a:lnTo>
                <a:lnTo>
                  <a:pt x="1279" y="1819"/>
                </a:lnTo>
                <a:lnTo>
                  <a:pt x="1298" y="1867"/>
                </a:lnTo>
                <a:lnTo>
                  <a:pt x="1315" y="1918"/>
                </a:lnTo>
                <a:lnTo>
                  <a:pt x="1321" y="1945"/>
                </a:lnTo>
                <a:lnTo>
                  <a:pt x="1327" y="1972"/>
                </a:lnTo>
                <a:lnTo>
                  <a:pt x="1333" y="2001"/>
                </a:lnTo>
                <a:lnTo>
                  <a:pt x="1337" y="2030"/>
                </a:lnTo>
                <a:lnTo>
                  <a:pt x="1338" y="2059"/>
                </a:lnTo>
                <a:lnTo>
                  <a:pt x="1338" y="2089"/>
                </a:lnTo>
                <a:lnTo>
                  <a:pt x="1338" y="2118"/>
                </a:lnTo>
                <a:lnTo>
                  <a:pt x="1335" y="2149"/>
                </a:lnTo>
                <a:lnTo>
                  <a:pt x="1331" y="2179"/>
                </a:lnTo>
                <a:lnTo>
                  <a:pt x="1323" y="2210"/>
                </a:lnTo>
                <a:lnTo>
                  <a:pt x="1315" y="2241"/>
                </a:lnTo>
                <a:lnTo>
                  <a:pt x="1304" y="2272"/>
                </a:lnTo>
                <a:lnTo>
                  <a:pt x="1300" y="2279"/>
                </a:lnTo>
                <a:lnTo>
                  <a:pt x="1289" y="2296"/>
                </a:lnTo>
                <a:lnTo>
                  <a:pt x="1269" y="2323"/>
                </a:lnTo>
                <a:lnTo>
                  <a:pt x="1241" y="2356"/>
                </a:lnTo>
                <a:lnTo>
                  <a:pt x="1221" y="2373"/>
                </a:lnTo>
                <a:lnTo>
                  <a:pt x="1200" y="2392"/>
                </a:lnTo>
                <a:lnTo>
                  <a:pt x="1175" y="2412"/>
                </a:lnTo>
                <a:lnTo>
                  <a:pt x="1147" y="2429"/>
                </a:lnTo>
                <a:lnTo>
                  <a:pt x="1116" y="2448"/>
                </a:lnTo>
                <a:lnTo>
                  <a:pt x="1081" y="2465"/>
                </a:lnTo>
                <a:lnTo>
                  <a:pt x="1043" y="2481"/>
                </a:lnTo>
                <a:lnTo>
                  <a:pt x="1001" y="2496"/>
                </a:lnTo>
                <a:lnTo>
                  <a:pt x="991" y="2498"/>
                </a:lnTo>
                <a:lnTo>
                  <a:pt x="966" y="2508"/>
                </a:lnTo>
                <a:lnTo>
                  <a:pt x="928" y="2519"/>
                </a:lnTo>
                <a:lnTo>
                  <a:pt x="878" y="2534"/>
                </a:lnTo>
                <a:lnTo>
                  <a:pt x="824" y="2550"/>
                </a:lnTo>
                <a:lnTo>
                  <a:pt x="763" y="2563"/>
                </a:lnTo>
                <a:lnTo>
                  <a:pt x="703" y="2577"/>
                </a:lnTo>
                <a:lnTo>
                  <a:pt x="643" y="2584"/>
                </a:lnTo>
                <a:lnTo>
                  <a:pt x="626" y="2588"/>
                </a:lnTo>
                <a:lnTo>
                  <a:pt x="578" y="2592"/>
                </a:lnTo>
                <a:lnTo>
                  <a:pt x="546" y="2594"/>
                </a:lnTo>
                <a:lnTo>
                  <a:pt x="507" y="2596"/>
                </a:lnTo>
                <a:lnTo>
                  <a:pt x="465" y="2594"/>
                </a:lnTo>
                <a:lnTo>
                  <a:pt x="421" y="2592"/>
                </a:lnTo>
                <a:lnTo>
                  <a:pt x="373" y="2584"/>
                </a:lnTo>
                <a:lnTo>
                  <a:pt x="327" y="2575"/>
                </a:lnTo>
                <a:lnTo>
                  <a:pt x="302" y="2569"/>
                </a:lnTo>
                <a:lnTo>
                  <a:pt x="279" y="2561"/>
                </a:lnTo>
                <a:lnTo>
                  <a:pt x="256" y="2552"/>
                </a:lnTo>
                <a:lnTo>
                  <a:pt x="231" y="2542"/>
                </a:lnTo>
                <a:lnTo>
                  <a:pt x="210" y="2531"/>
                </a:lnTo>
                <a:lnTo>
                  <a:pt x="187" y="2517"/>
                </a:lnTo>
                <a:lnTo>
                  <a:pt x="165" y="2504"/>
                </a:lnTo>
                <a:lnTo>
                  <a:pt x="144" y="2488"/>
                </a:lnTo>
                <a:lnTo>
                  <a:pt x="125" y="2471"/>
                </a:lnTo>
                <a:lnTo>
                  <a:pt x="106" y="2452"/>
                </a:lnTo>
                <a:lnTo>
                  <a:pt x="89" y="2431"/>
                </a:lnTo>
                <a:lnTo>
                  <a:pt x="71" y="2408"/>
                </a:lnTo>
                <a:lnTo>
                  <a:pt x="62" y="2392"/>
                </a:lnTo>
                <a:lnTo>
                  <a:pt x="41" y="2350"/>
                </a:lnTo>
                <a:lnTo>
                  <a:pt x="29" y="2318"/>
                </a:lnTo>
                <a:lnTo>
                  <a:pt x="21" y="2279"/>
                </a:lnTo>
                <a:lnTo>
                  <a:pt x="18" y="2258"/>
                </a:lnTo>
                <a:lnTo>
                  <a:pt x="16" y="2235"/>
                </a:lnTo>
                <a:lnTo>
                  <a:pt x="16" y="2210"/>
                </a:lnTo>
                <a:lnTo>
                  <a:pt x="16" y="2183"/>
                </a:lnTo>
                <a:lnTo>
                  <a:pt x="20" y="2154"/>
                </a:lnTo>
                <a:lnTo>
                  <a:pt x="23" y="2124"/>
                </a:lnTo>
                <a:lnTo>
                  <a:pt x="29" y="2093"/>
                </a:lnTo>
                <a:lnTo>
                  <a:pt x="39" y="2060"/>
                </a:lnTo>
                <a:lnTo>
                  <a:pt x="50" y="2026"/>
                </a:lnTo>
                <a:lnTo>
                  <a:pt x="64" y="1989"/>
                </a:lnTo>
                <a:lnTo>
                  <a:pt x="81" y="1953"/>
                </a:lnTo>
                <a:lnTo>
                  <a:pt x="100" y="1913"/>
                </a:lnTo>
                <a:lnTo>
                  <a:pt x="125" y="1872"/>
                </a:lnTo>
                <a:lnTo>
                  <a:pt x="152" y="1830"/>
                </a:lnTo>
                <a:lnTo>
                  <a:pt x="181" y="1788"/>
                </a:lnTo>
                <a:lnTo>
                  <a:pt x="215" y="1742"/>
                </a:lnTo>
                <a:lnTo>
                  <a:pt x="254" y="1696"/>
                </a:lnTo>
                <a:lnTo>
                  <a:pt x="298" y="1648"/>
                </a:lnTo>
                <a:lnTo>
                  <a:pt x="344" y="1600"/>
                </a:lnTo>
                <a:lnTo>
                  <a:pt x="396" y="1550"/>
                </a:lnTo>
                <a:lnTo>
                  <a:pt x="402" y="1542"/>
                </a:lnTo>
                <a:lnTo>
                  <a:pt x="415" y="1525"/>
                </a:lnTo>
                <a:lnTo>
                  <a:pt x="423" y="1514"/>
                </a:lnTo>
                <a:lnTo>
                  <a:pt x="430" y="1498"/>
                </a:lnTo>
                <a:lnTo>
                  <a:pt x="438" y="1481"/>
                </a:lnTo>
                <a:lnTo>
                  <a:pt x="444" y="1462"/>
                </a:lnTo>
                <a:lnTo>
                  <a:pt x="450" y="1441"/>
                </a:lnTo>
                <a:lnTo>
                  <a:pt x="451" y="1418"/>
                </a:lnTo>
                <a:lnTo>
                  <a:pt x="450" y="1393"/>
                </a:lnTo>
                <a:lnTo>
                  <a:pt x="444" y="1366"/>
                </a:lnTo>
                <a:lnTo>
                  <a:pt x="436" y="1339"/>
                </a:lnTo>
                <a:lnTo>
                  <a:pt x="421" y="1310"/>
                </a:lnTo>
                <a:lnTo>
                  <a:pt x="411" y="1295"/>
                </a:lnTo>
                <a:lnTo>
                  <a:pt x="402" y="1281"/>
                </a:lnTo>
                <a:lnTo>
                  <a:pt x="390" y="1266"/>
                </a:lnTo>
                <a:lnTo>
                  <a:pt x="375" y="1251"/>
                </a:lnTo>
                <a:lnTo>
                  <a:pt x="357" y="1232"/>
                </a:lnTo>
                <a:lnTo>
                  <a:pt x="311" y="1180"/>
                </a:lnTo>
                <a:lnTo>
                  <a:pt x="281" y="1143"/>
                </a:lnTo>
                <a:lnTo>
                  <a:pt x="246" y="1101"/>
                </a:lnTo>
                <a:lnTo>
                  <a:pt x="210" y="1053"/>
                </a:lnTo>
                <a:lnTo>
                  <a:pt x="171" y="1001"/>
                </a:lnTo>
                <a:lnTo>
                  <a:pt x="135" y="944"/>
                </a:lnTo>
                <a:lnTo>
                  <a:pt x="100" y="882"/>
                </a:lnTo>
                <a:lnTo>
                  <a:pt x="85" y="852"/>
                </a:lnTo>
                <a:lnTo>
                  <a:pt x="69" y="819"/>
                </a:lnTo>
                <a:lnTo>
                  <a:pt x="54" y="786"/>
                </a:lnTo>
                <a:lnTo>
                  <a:pt x="43" y="754"/>
                </a:lnTo>
                <a:lnTo>
                  <a:pt x="31" y="721"/>
                </a:lnTo>
                <a:lnTo>
                  <a:pt x="20" y="687"/>
                </a:lnTo>
                <a:lnTo>
                  <a:pt x="12" y="654"/>
                </a:lnTo>
                <a:lnTo>
                  <a:pt x="6" y="619"/>
                </a:lnTo>
                <a:lnTo>
                  <a:pt x="2" y="585"/>
                </a:lnTo>
                <a:lnTo>
                  <a:pt x="0" y="552"/>
                </a:lnTo>
                <a:lnTo>
                  <a:pt x="0" y="518"/>
                </a:lnTo>
                <a:lnTo>
                  <a:pt x="4" y="485"/>
                </a:lnTo>
                <a:lnTo>
                  <a:pt x="8" y="464"/>
                </a:lnTo>
                <a:lnTo>
                  <a:pt x="21" y="408"/>
                </a:lnTo>
                <a:lnTo>
                  <a:pt x="35" y="370"/>
                </a:lnTo>
                <a:lnTo>
                  <a:pt x="52" y="330"/>
                </a:lnTo>
                <a:lnTo>
                  <a:pt x="64" y="307"/>
                </a:lnTo>
                <a:lnTo>
                  <a:pt x="75" y="284"/>
                </a:lnTo>
                <a:lnTo>
                  <a:pt x="91" y="263"/>
                </a:lnTo>
                <a:lnTo>
                  <a:pt x="106" y="240"/>
                </a:lnTo>
                <a:lnTo>
                  <a:pt x="123" y="217"/>
                </a:lnTo>
                <a:lnTo>
                  <a:pt x="142" y="194"/>
                </a:lnTo>
                <a:lnTo>
                  <a:pt x="165" y="171"/>
                </a:lnTo>
                <a:lnTo>
                  <a:pt x="188" y="149"/>
                </a:lnTo>
                <a:lnTo>
                  <a:pt x="213" y="128"/>
                </a:lnTo>
                <a:lnTo>
                  <a:pt x="242" y="109"/>
                </a:lnTo>
                <a:lnTo>
                  <a:pt x="273" y="90"/>
                </a:lnTo>
                <a:lnTo>
                  <a:pt x="306" y="73"/>
                </a:lnTo>
                <a:lnTo>
                  <a:pt x="342" y="57"/>
                </a:lnTo>
                <a:lnTo>
                  <a:pt x="380" y="42"/>
                </a:lnTo>
                <a:lnTo>
                  <a:pt x="421" y="30"/>
                </a:lnTo>
                <a:lnTo>
                  <a:pt x="465" y="19"/>
                </a:lnTo>
                <a:lnTo>
                  <a:pt x="511" y="11"/>
                </a:lnTo>
                <a:lnTo>
                  <a:pt x="561" y="6"/>
                </a:lnTo>
                <a:lnTo>
                  <a:pt x="613" y="2"/>
                </a:lnTo>
                <a:lnTo>
                  <a:pt x="670" y="2"/>
                </a:lnTo>
                <a:lnTo>
                  <a:pt x="695" y="0"/>
                </a:lnTo>
                <a:lnTo>
                  <a:pt x="766" y="0"/>
                </a:lnTo>
                <a:lnTo>
                  <a:pt x="814" y="2"/>
                </a:lnTo>
                <a:lnTo>
                  <a:pt x="868" y="6"/>
                </a:lnTo>
                <a:lnTo>
                  <a:pt x="926" y="15"/>
                </a:lnTo>
                <a:lnTo>
                  <a:pt x="987" y="27"/>
                </a:lnTo>
                <a:lnTo>
                  <a:pt x="1018" y="34"/>
                </a:lnTo>
                <a:lnTo>
                  <a:pt x="1049" y="44"/>
                </a:lnTo>
                <a:lnTo>
                  <a:pt x="1081" y="55"/>
                </a:lnTo>
                <a:lnTo>
                  <a:pt x="1112" y="67"/>
                </a:lnTo>
                <a:lnTo>
                  <a:pt x="1143" y="82"/>
                </a:lnTo>
                <a:lnTo>
                  <a:pt x="1171" y="98"/>
                </a:lnTo>
                <a:lnTo>
                  <a:pt x="1200" y="117"/>
                </a:lnTo>
                <a:lnTo>
                  <a:pt x="1229" y="136"/>
                </a:lnTo>
                <a:lnTo>
                  <a:pt x="1256" y="157"/>
                </a:lnTo>
                <a:lnTo>
                  <a:pt x="1281" y="182"/>
                </a:lnTo>
                <a:lnTo>
                  <a:pt x="1304" y="209"/>
                </a:lnTo>
                <a:lnTo>
                  <a:pt x="1325" y="238"/>
                </a:lnTo>
                <a:lnTo>
                  <a:pt x="1344" y="268"/>
                </a:lnTo>
                <a:lnTo>
                  <a:pt x="1362" y="303"/>
                </a:lnTo>
                <a:lnTo>
                  <a:pt x="1377" y="339"/>
                </a:lnTo>
                <a:lnTo>
                  <a:pt x="1388" y="378"/>
                </a:lnTo>
                <a:lnTo>
                  <a:pt x="1390" y="387"/>
                </a:lnTo>
                <a:lnTo>
                  <a:pt x="1396" y="414"/>
                </a:lnTo>
                <a:lnTo>
                  <a:pt x="1398" y="431"/>
                </a:lnTo>
                <a:lnTo>
                  <a:pt x="1400" y="453"/>
                </a:lnTo>
                <a:lnTo>
                  <a:pt x="1400" y="476"/>
                </a:lnTo>
                <a:lnTo>
                  <a:pt x="1400" y="502"/>
                </a:lnTo>
                <a:lnTo>
                  <a:pt x="1396" y="529"/>
                </a:lnTo>
                <a:lnTo>
                  <a:pt x="1390" y="558"/>
                </a:lnTo>
                <a:lnTo>
                  <a:pt x="1381" y="589"/>
                </a:lnTo>
                <a:lnTo>
                  <a:pt x="1369" y="618"/>
                </a:lnTo>
                <a:lnTo>
                  <a:pt x="1352" y="648"/>
                </a:lnTo>
                <a:lnTo>
                  <a:pt x="1331" y="679"/>
                </a:lnTo>
                <a:lnTo>
                  <a:pt x="1319" y="694"/>
                </a:lnTo>
                <a:lnTo>
                  <a:pt x="1306" y="708"/>
                </a:lnTo>
                <a:lnTo>
                  <a:pt x="1292" y="723"/>
                </a:lnTo>
                <a:lnTo>
                  <a:pt x="1275" y="737"/>
                </a:lnTo>
                <a:lnTo>
                  <a:pt x="1273" y="738"/>
                </a:lnTo>
                <a:lnTo>
                  <a:pt x="1264" y="748"/>
                </a:lnTo>
                <a:lnTo>
                  <a:pt x="1250" y="761"/>
                </a:lnTo>
                <a:lnTo>
                  <a:pt x="1235" y="777"/>
                </a:lnTo>
                <a:lnTo>
                  <a:pt x="1216" y="796"/>
                </a:lnTo>
                <a:lnTo>
                  <a:pt x="1198" y="815"/>
                </a:lnTo>
                <a:lnTo>
                  <a:pt x="1179" y="836"/>
                </a:lnTo>
                <a:lnTo>
                  <a:pt x="1162" y="855"/>
                </a:lnTo>
                <a:lnTo>
                  <a:pt x="1135" y="890"/>
                </a:lnTo>
                <a:lnTo>
                  <a:pt x="1108" y="925"/>
                </a:lnTo>
                <a:lnTo>
                  <a:pt x="1087" y="957"/>
                </a:lnTo>
                <a:lnTo>
                  <a:pt x="1066" y="988"/>
                </a:lnTo>
                <a:lnTo>
                  <a:pt x="1051" y="1017"/>
                </a:lnTo>
                <a:lnTo>
                  <a:pt x="1035" y="1044"/>
                </a:lnTo>
                <a:lnTo>
                  <a:pt x="1024" y="1068"/>
                </a:lnTo>
                <a:lnTo>
                  <a:pt x="1016" y="1090"/>
                </a:lnTo>
                <a:lnTo>
                  <a:pt x="1004" y="1132"/>
                </a:lnTo>
                <a:lnTo>
                  <a:pt x="997" y="1166"/>
                </a:lnTo>
                <a:lnTo>
                  <a:pt x="991" y="1197"/>
                </a:lnTo>
                <a:lnTo>
                  <a:pt x="991" y="1222"/>
                </a:lnTo>
                <a:lnTo>
                  <a:pt x="991" y="1241"/>
                </a:lnTo>
                <a:lnTo>
                  <a:pt x="991" y="1257"/>
                </a:lnTo>
                <a:lnTo>
                  <a:pt x="993" y="1264"/>
                </a:lnTo>
                <a:lnTo>
                  <a:pt x="995" y="1268"/>
                </a:lnTo>
                <a:close/>
              </a:path>
            </a:pathLst>
          </a:custGeom>
          <a:solidFill>
            <a:srgbClr val="99CCFF"/>
          </a:solidFill>
          <a:ln w="9525">
            <a:noFill/>
            <a:round/>
            <a:headEnd/>
            <a:tailEnd/>
          </a:ln>
        </p:spPr>
        <p:txBody>
          <a:bodyPr/>
          <a:lstStyle/>
          <a:p>
            <a:endParaRPr lang="en-US"/>
          </a:p>
        </p:txBody>
      </p:sp>
      <p:sp>
        <p:nvSpPr>
          <p:cNvPr id="383464" name="Freeform 488"/>
          <p:cNvSpPr>
            <a:spLocks noEditPoints="1"/>
          </p:cNvSpPr>
          <p:nvPr/>
        </p:nvSpPr>
        <p:spPr bwMode="auto">
          <a:xfrm rot="-7747665">
            <a:off x="7170738" y="2509838"/>
            <a:ext cx="71437" cy="579437"/>
          </a:xfrm>
          <a:custGeom>
            <a:avLst/>
            <a:gdLst/>
            <a:ahLst/>
            <a:cxnLst>
              <a:cxn ang="0">
                <a:pos x="14" y="17"/>
              </a:cxn>
              <a:cxn ang="0">
                <a:pos x="17" y="11"/>
              </a:cxn>
              <a:cxn ang="0">
                <a:pos x="17" y="4"/>
              </a:cxn>
              <a:cxn ang="0">
                <a:pos x="12" y="0"/>
              </a:cxn>
              <a:cxn ang="0">
                <a:pos x="4" y="2"/>
              </a:cxn>
              <a:cxn ang="0">
                <a:pos x="0" y="7"/>
              </a:cxn>
              <a:cxn ang="0">
                <a:pos x="2" y="15"/>
              </a:cxn>
              <a:cxn ang="0">
                <a:pos x="8" y="19"/>
              </a:cxn>
              <a:cxn ang="0">
                <a:pos x="14" y="59"/>
              </a:cxn>
              <a:cxn ang="0">
                <a:pos x="17" y="55"/>
              </a:cxn>
              <a:cxn ang="0">
                <a:pos x="17" y="48"/>
              </a:cxn>
              <a:cxn ang="0">
                <a:pos x="14" y="44"/>
              </a:cxn>
              <a:cxn ang="0">
                <a:pos x="6" y="44"/>
              </a:cxn>
              <a:cxn ang="0">
                <a:pos x="0" y="48"/>
              </a:cxn>
              <a:cxn ang="0">
                <a:pos x="0" y="55"/>
              </a:cxn>
              <a:cxn ang="0">
                <a:pos x="6" y="59"/>
              </a:cxn>
              <a:cxn ang="0">
                <a:pos x="12" y="101"/>
              </a:cxn>
              <a:cxn ang="0">
                <a:pos x="17" y="98"/>
              </a:cxn>
              <a:cxn ang="0">
                <a:pos x="17" y="90"/>
              </a:cxn>
              <a:cxn ang="0">
                <a:pos x="14" y="84"/>
              </a:cxn>
              <a:cxn ang="0">
                <a:pos x="8" y="82"/>
              </a:cxn>
              <a:cxn ang="0">
                <a:pos x="2" y="88"/>
              </a:cxn>
              <a:cxn ang="0">
                <a:pos x="0" y="94"/>
              </a:cxn>
              <a:cxn ang="0">
                <a:pos x="4" y="101"/>
              </a:cxn>
              <a:cxn ang="0">
                <a:pos x="10" y="144"/>
              </a:cxn>
              <a:cxn ang="0">
                <a:pos x="16" y="142"/>
              </a:cxn>
              <a:cxn ang="0">
                <a:pos x="17" y="136"/>
              </a:cxn>
              <a:cxn ang="0">
                <a:pos x="16" y="128"/>
              </a:cxn>
              <a:cxn ang="0">
                <a:pos x="10" y="126"/>
              </a:cxn>
              <a:cxn ang="0">
                <a:pos x="2" y="128"/>
              </a:cxn>
              <a:cxn ang="0">
                <a:pos x="0" y="136"/>
              </a:cxn>
              <a:cxn ang="0">
                <a:pos x="2" y="142"/>
              </a:cxn>
              <a:cxn ang="0">
                <a:pos x="10" y="144"/>
              </a:cxn>
              <a:cxn ang="0">
                <a:pos x="14" y="184"/>
              </a:cxn>
              <a:cxn ang="0">
                <a:pos x="17" y="178"/>
              </a:cxn>
              <a:cxn ang="0">
                <a:pos x="17" y="171"/>
              </a:cxn>
              <a:cxn ang="0">
                <a:pos x="12" y="167"/>
              </a:cxn>
              <a:cxn ang="0">
                <a:pos x="4" y="169"/>
              </a:cxn>
              <a:cxn ang="0">
                <a:pos x="0" y="174"/>
              </a:cxn>
              <a:cxn ang="0">
                <a:pos x="2" y="182"/>
              </a:cxn>
              <a:cxn ang="0">
                <a:pos x="8" y="186"/>
              </a:cxn>
              <a:cxn ang="0">
                <a:pos x="14" y="228"/>
              </a:cxn>
              <a:cxn ang="0">
                <a:pos x="17" y="222"/>
              </a:cxn>
              <a:cxn ang="0">
                <a:pos x="17" y="215"/>
              </a:cxn>
              <a:cxn ang="0">
                <a:pos x="14" y="209"/>
              </a:cxn>
              <a:cxn ang="0">
                <a:pos x="6" y="209"/>
              </a:cxn>
              <a:cxn ang="0">
                <a:pos x="0" y="215"/>
              </a:cxn>
              <a:cxn ang="0">
                <a:pos x="0" y="222"/>
              </a:cxn>
              <a:cxn ang="0">
                <a:pos x="6" y="228"/>
              </a:cxn>
              <a:cxn ang="0">
                <a:pos x="17" y="247"/>
              </a:cxn>
            </a:cxnLst>
            <a:rect l="0" t="0" r="r" b="b"/>
            <a:pathLst>
              <a:path w="17" h="284">
                <a:moveTo>
                  <a:pt x="10" y="19"/>
                </a:moveTo>
                <a:lnTo>
                  <a:pt x="12" y="19"/>
                </a:lnTo>
                <a:lnTo>
                  <a:pt x="14" y="19"/>
                </a:lnTo>
                <a:lnTo>
                  <a:pt x="14" y="17"/>
                </a:lnTo>
                <a:lnTo>
                  <a:pt x="16" y="17"/>
                </a:lnTo>
                <a:lnTo>
                  <a:pt x="17" y="15"/>
                </a:lnTo>
                <a:lnTo>
                  <a:pt x="17" y="13"/>
                </a:lnTo>
                <a:lnTo>
                  <a:pt x="17" y="11"/>
                </a:lnTo>
                <a:lnTo>
                  <a:pt x="17" y="9"/>
                </a:lnTo>
                <a:lnTo>
                  <a:pt x="17" y="7"/>
                </a:lnTo>
                <a:lnTo>
                  <a:pt x="17" y="6"/>
                </a:lnTo>
                <a:lnTo>
                  <a:pt x="17" y="4"/>
                </a:lnTo>
                <a:lnTo>
                  <a:pt x="16" y="4"/>
                </a:lnTo>
                <a:lnTo>
                  <a:pt x="14" y="2"/>
                </a:lnTo>
                <a:lnTo>
                  <a:pt x="14" y="0"/>
                </a:lnTo>
                <a:lnTo>
                  <a:pt x="12" y="0"/>
                </a:lnTo>
                <a:lnTo>
                  <a:pt x="10" y="0"/>
                </a:lnTo>
                <a:lnTo>
                  <a:pt x="8" y="0"/>
                </a:lnTo>
                <a:lnTo>
                  <a:pt x="6" y="0"/>
                </a:lnTo>
                <a:lnTo>
                  <a:pt x="4" y="2"/>
                </a:lnTo>
                <a:lnTo>
                  <a:pt x="2" y="4"/>
                </a:lnTo>
                <a:lnTo>
                  <a:pt x="2" y="4"/>
                </a:lnTo>
                <a:lnTo>
                  <a:pt x="0" y="6"/>
                </a:lnTo>
                <a:lnTo>
                  <a:pt x="0" y="7"/>
                </a:lnTo>
                <a:lnTo>
                  <a:pt x="0" y="9"/>
                </a:lnTo>
                <a:lnTo>
                  <a:pt x="0" y="11"/>
                </a:lnTo>
                <a:lnTo>
                  <a:pt x="0" y="13"/>
                </a:lnTo>
                <a:lnTo>
                  <a:pt x="2" y="15"/>
                </a:lnTo>
                <a:lnTo>
                  <a:pt x="2" y="17"/>
                </a:lnTo>
                <a:lnTo>
                  <a:pt x="4" y="17"/>
                </a:lnTo>
                <a:lnTo>
                  <a:pt x="6" y="19"/>
                </a:lnTo>
                <a:lnTo>
                  <a:pt x="8" y="19"/>
                </a:lnTo>
                <a:lnTo>
                  <a:pt x="10" y="19"/>
                </a:lnTo>
                <a:close/>
                <a:moveTo>
                  <a:pt x="10" y="61"/>
                </a:moveTo>
                <a:lnTo>
                  <a:pt x="12" y="61"/>
                </a:lnTo>
                <a:lnTo>
                  <a:pt x="14" y="59"/>
                </a:lnTo>
                <a:lnTo>
                  <a:pt x="14" y="59"/>
                </a:lnTo>
                <a:lnTo>
                  <a:pt x="16" y="57"/>
                </a:lnTo>
                <a:lnTo>
                  <a:pt x="17" y="57"/>
                </a:lnTo>
                <a:lnTo>
                  <a:pt x="17" y="55"/>
                </a:lnTo>
                <a:lnTo>
                  <a:pt x="17" y="53"/>
                </a:lnTo>
                <a:lnTo>
                  <a:pt x="17" y="52"/>
                </a:lnTo>
                <a:lnTo>
                  <a:pt x="17" y="50"/>
                </a:lnTo>
                <a:lnTo>
                  <a:pt x="17" y="48"/>
                </a:lnTo>
                <a:lnTo>
                  <a:pt x="17" y="46"/>
                </a:lnTo>
                <a:lnTo>
                  <a:pt x="16" y="46"/>
                </a:lnTo>
                <a:lnTo>
                  <a:pt x="14" y="44"/>
                </a:lnTo>
                <a:lnTo>
                  <a:pt x="14" y="44"/>
                </a:lnTo>
                <a:lnTo>
                  <a:pt x="12" y="42"/>
                </a:lnTo>
                <a:lnTo>
                  <a:pt x="10" y="42"/>
                </a:lnTo>
                <a:lnTo>
                  <a:pt x="8" y="42"/>
                </a:lnTo>
                <a:lnTo>
                  <a:pt x="6" y="44"/>
                </a:lnTo>
                <a:lnTo>
                  <a:pt x="4" y="44"/>
                </a:lnTo>
                <a:lnTo>
                  <a:pt x="2" y="46"/>
                </a:lnTo>
                <a:lnTo>
                  <a:pt x="2" y="46"/>
                </a:lnTo>
                <a:lnTo>
                  <a:pt x="0" y="48"/>
                </a:lnTo>
                <a:lnTo>
                  <a:pt x="0" y="50"/>
                </a:lnTo>
                <a:lnTo>
                  <a:pt x="0" y="52"/>
                </a:lnTo>
                <a:lnTo>
                  <a:pt x="0" y="53"/>
                </a:lnTo>
                <a:lnTo>
                  <a:pt x="0" y="55"/>
                </a:lnTo>
                <a:lnTo>
                  <a:pt x="2" y="57"/>
                </a:lnTo>
                <a:lnTo>
                  <a:pt x="2" y="57"/>
                </a:lnTo>
                <a:lnTo>
                  <a:pt x="4" y="59"/>
                </a:lnTo>
                <a:lnTo>
                  <a:pt x="6" y="59"/>
                </a:lnTo>
                <a:lnTo>
                  <a:pt x="8" y="61"/>
                </a:lnTo>
                <a:lnTo>
                  <a:pt x="10" y="61"/>
                </a:lnTo>
                <a:close/>
                <a:moveTo>
                  <a:pt x="10" y="101"/>
                </a:moveTo>
                <a:lnTo>
                  <a:pt x="12" y="101"/>
                </a:lnTo>
                <a:lnTo>
                  <a:pt x="14" y="101"/>
                </a:lnTo>
                <a:lnTo>
                  <a:pt x="14" y="101"/>
                </a:lnTo>
                <a:lnTo>
                  <a:pt x="16" y="100"/>
                </a:lnTo>
                <a:lnTo>
                  <a:pt x="17" y="98"/>
                </a:lnTo>
                <a:lnTo>
                  <a:pt x="17" y="96"/>
                </a:lnTo>
                <a:lnTo>
                  <a:pt x="17" y="94"/>
                </a:lnTo>
                <a:lnTo>
                  <a:pt x="17" y="92"/>
                </a:lnTo>
                <a:lnTo>
                  <a:pt x="17" y="90"/>
                </a:lnTo>
                <a:lnTo>
                  <a:pt x="17" y="90"/>
                </a:lnTo>
                <a:lnTo>
                  <a:pt x="17" y="88"/>
                </a:lnTo>
                <a:lnTo>
                  <a:pt x="16" y="86"/>
                </a:lnTo>
                <a:lnTo>
                  <a:pt x="14" y="84"/>
                </a:lnTo>
                <a:lnTo>
                  <a:pt x="14" y="84"/>
                </a:lnTo>
                <a:lnTo>
                  <a:pt x="12" y="82"/>
                </a:lnTo>
                <a:lnTo>
                  <a:pt x="10" y="82"/>
                </a:lnTo>
                <a:lnTo>
                  <a:pt x="8" y="82"/>
                </a:lnTo>
                <a:lnTo>
                  <a:pt x="6" y="84"/>
                </a:lnTo>
                <a:lnTo>
                  <a:pt x="4" y="84"/>
                </a:lnTo>
                <a:lnTo>
                  <a:pt x="2" y="86"/>
                </a:lnTo>
                <a:lnTo>
                  <a:pt x="2" y="88"/>
                </a:lnTo>
                <a:lnTo>
                  <a:pt x="0" y="90"/>
                </a:lnTo>
                <a:lnTo>
                  <a:pt x="0" y="90"/>
                </a:lnTo>
                <a:lnTo>
                  <a:pt x="0" y="92"/>
                </a:lnTo>
                <a:lnTo>
                  <a:pt x="0" y="94"/>
                </a:lnTo>
                <a:lnTo>
                  <a:pt x="0" y="96"/>
                </a:lnTo>
                <a:lnTo>
                  <a:pt x="2" y="98"/>
                </a:lnTo>
                <a:lnTo>
                  <a:pt x="2" y="100"/>
                </a:lnTo>
                <a:lnTo>
                  <a:pt x="4" y="101"/>
                </a:lnTo>
                <a:lnTo>
                  <a:pt x="6" y="101"/>
                </a:lnTo>
                <a:lnTo>
                  <a:pt x="8" y="101"/>
                </a:lnTo>
                <a:lnTo>
                  <a:pt x="10" y="101"/>
                </a:lnTo>
                <a:close/>
                <a:moveTo>
                  <a:pt x="10" y="144"/>
                </a:moveTo>
                <a:lnTo>
                  <a:pt x="12" y="144"/>
                </a:lnTo>
                <a:lnTo>
                  <a:pt x="14" y="144"/>
                </a:lnTo>
                <a:lnTo>
                  <a:pt x="14" y="142"/>
                </a:lnTo>
                <a:lnTo>
                  <a:pt x="16" y="142"/>
                </a:lnTo>
                <a:lnTo>
                  <a:pt x="17" y="140"/>
                </a:lnTo>
                <a:lnTo>
                  <a:pt x="17" y="138"/>
                </a:lnTo>
                <a:lnTo>
                  <a:pt x="17" y="138"/>
                </a:lnTo>
                <a:lnTo>
                  <a:pt x="17" y="136"/>
                </a:lnTo>
                <a:lnTo>
                  <a:pt x="17" y="134"/>
                </a:lnTo>
                <a:lnTo>
                  <a:pt x="17" y="132"/>
                </a:lnTo>
                <a:lnTo>
                  <a:pt x="17" y="130"/>
                </a:lnTo>
                <a:lnTo>
                  <a:pt x="16" y="128"/>
                </a:lnTo>
                <a:lnTo>
                  <a:pt x="14" y="126"/>
                </a:lnTo>
                <a:lnTo>
                  <a:pt x="14" y="126"/>
                </a:lnTo>
                <a:lnTo>
                  <a:pt x="12" y="126"/>
                </a:lnTo>
                <a:lnTo>
                  <a:pt x="10" y="126"/>
                </a:lnTo>
                <a:lnTo>
                  <a:pt x="8" y="126"/>
                </a:lnTo>
                <a:lnTo>
                  <a:pt x="6" y="126"/>
                </a:lnTo>
                <a:lnTo>
                  <a:pt x="4" y="126"/>
                </a:lnTo>
                <a:lnTo>
                  <a:pt x="2" y="128"/>
                </a:lnTo>
                <a:lnTo>
                  <a:pt x="2" y="130"/>
                </a:lnTo>
                <a:lnTo>
                  <a:pt x="0" y="132"/>
                </a:lnTo>
                <a:lnTo>
                  <a:pt x="0" y="134"/>
                </a:lnTo>
                <a:lnTo>
                  <a:pt x="0" y="136"/>
                </a:lnTo>
                <a:lnTo>
                  <a:pt x="0" y="138"/>
                </a:lnTo>
                <a:lnTo>
                  <a:pt x="0" y="138"/>
                </a:lnTo>
                <a:lnTo>
                  <a:pt x="2" y="140"/>
                </a:lnTo>
                <a:lnTo>
                  <a:pt x="2" y="142"/>
                </a:lnTo>
                <a:lnTo>
                  <a:pt x="4" y="142"/>
                </a:lnTo>
                <a:lnTo>
                  <a:pt x="6" y="144"/>
                </a:lnTo>
                <a:lnTo>
                  <a:pt x="8" y="144"/>
                </a:lnTo>
                <a:lnTo>
                  <a:pt x="10" y="144"/>
                </a:lnTo>
                <a:close/>
                <a:moveTo>
                  <a:pt x="10" y="186"/>
                </a:moveTo>
                <a:lnTo>
                  <a:pt x="12" y="186"/>
                </a:lnTo>
                <a:lnTo>
                  <a:pt x="14" y="184"/>
                </a:lnTo>
                <a:lnTo>
                  <a:pt x="14" y="184"/>
                </a:lnTo>
                <a:lnTo>
                  <a:pt x="16" y="182"/>
                </a:lnTo>
                <a:lnTo>
                  <a:pt x="17" y="182"/>
                </a:lnTo>
                <a:lnTo>
                  <a:pt x="17" y="180"/>
                </a:lnTo>
                <a:lnTo>
                  <a:pt x="17" y="178"/>
                </a:lnTo>
                <a:lnTo>
                  <a:pt x="17" y="176"/>
                </a:lnTo>
                <a:lnTo>
                  <a:pt x="17" y="174"/>
                </a:lnTo>
                <a:lnTo>
                  <a:pt x="17" y="172"/>
                </a:lnTo>
                <a:lnTo>
                  <a:pt x="17" y="171"/>
                </a:lnTo>
                <a:lnTo>
                  <a:pt x="16" y="171"/>
                </a:lnTo>
                <a:lnTo>
                  <a:pt x="14" y="169"/>
                </a:lnTo>
                <a:lnTo>
                  <a:pt x="14" y="169"/>
                </a:lnTo>
                <a:lnTo>
                  <a:pt x="12" y="167"/>
                </a:lnTo>
                <a:lnTo>
                  <a:pt x="10" y="167"/>
                </a:lnTo>
                <a:lnTo>
                  <a:pt x="8" y="167"/>
                </a:lnTo>
                <a:lnTo>
                  <a:pt x="6" y="169"/>
                </a:lnTo>
                <a:lnTo>
                  <a:pt x="4" y="169"/>
                </a:lnTo>
                <a:lnTo>
                  <a:pt x="2" y="171"/>
                </a:lnTo>
                <a:lnTo>
                  <a:pt x="2" y="171"/>
                </a:lnTo>
                <a:lnTo>
                  <a:pt x="0" y="172"/>
                </a:lnTo>
                <a:lnTo>
                  <a:pt x="0" y="174"/>
                </a:lnTo>
                <a:lnTo>
                  <a:pt x="0" y="176"/>
                </a:lnTo>
                <a:lnTo>
                  <a:pt x="0" y="178"/>
                </a:lnTo>
                <a:lnTo>
                  <a:pt x="0" y="180"/>
                </a:lnTo>
                <a:lnTo>
                  <a:pt x="2" y="182"/>
                </a:lnTo>
                <a:lnTo>
                  <a:pt x="2" y="182"/>
                </a:lnTo>
                <a:lnTo>
                  <a:pt x="4" y="184"/>
                </a:lnTo>
                <a:lnTo>
                  <a:pt x="6" y="184"/>
                </a:lnTo>
                <a:lnTo>
                  <a:pt x="8" y="186"/>
                </a:lnTo>
                <a:lnTo>
                  <a:pt x="10" y="186"/>
                </a:lnTo>
                <a:close/>
                <a:moveTo>
                  <a:pt x="10" y="228"/>
                </a:moveTo>
                <a:lnTo>
                  <a:pt x="12" y="228"/>
                </a:lnTo>
                <a:lnTo>
                  <a:pt x="14" y="228"/>
                </a:lnTo>
                <a:lnTo>
                  <a:pt x="14" y="226"/>
                </a:lnTo>
                <a:lnTo>
                  <a:pt x="16" y="224"/>
                </a:lnTo>
                <a:lnTo>
                  <a:pt x="17" y="224"/>
                </a:lnTo>
                <a:lnTo>
                  <a:pt x="17" y="222"/>
                </a:lnTo>
                <a:lnTo>
                  <a:pt x="17" y="220"/>
                </a:lnTo>
                <a:lnTo>
                  <a:pt x="17" y="218"/>
                </a:lnTo>
                <a:lnTo>
                  <a:pt x="17" y="217"/>
                </a:lnTo>
                <a:lnTo>
                  <a:pt x="17" y="215"/>
                </a:lnTo>
                <a:lnTo>
                  <a:pt x="17" y="213"/>
                </a:lnTo>
                <a:lnTo>
                  <a:pt x="16" y="211"/>
                </a:lnTo>
                <a:lnTo>
                  <a:pt x="14" y="211"/>
                </a:lnTo>
                <a:lnTo>
                  <a:pt x="14" y="209"/>
                </a:lnTo>
                <a:lnTo>
                  <a:pt x="12" y="209"/>
                </a:lnTo>
                <a:lnTo>
                  <a:pt x="10" y="209"/>
                </a:lnTo>
                <a:lnTo>
                  <a:pt x="8" y="209"/>
                </a:lnTo>
                <a:lnTo>
                  <a:pt x="6" y="209"/>
                </a:lnTo>
                <a:lnTo>
                  <a:pt x="4" y="211"/>
                </a:lnTo>
                <a:lnTo>
                  <a:pt x="2" y="211"/>
                </a:lnTo>
                <a:lnTo>
                  <a:pt x="2" y="213"/>
                </a:lnTo>
                <a:lnTo>
                  <a:pt x="0" y="215"/>
                </a:lnTo>
                <a:lnTo>
                  <a:pt x="0" y="217"/>
                </a:lnTo>
                <a:lnTo>
                  <a:pt x="0" y="218"/>
                </a:lnTo>
                <a:lnTo>
                  <a:pt x="0" y="220"/>
                </a:lnTo>
                <a:lnTo>
                  <a:pt x="0" y="222"/>
                </a:lnTo>
                <a:lnTo>
                  <a:pt x="2" y="224"/>
                </a:lnTo>
                <a:lnTo>
                  <a:pt x="2" y="224"/>
                </a:lnTo>
                <a:lnTo>
                  <a:pt x="4" y="226"/>
                </a:lnTo>
                <a:lnTo>
                  <a:pt x="6" y="228"/>
                </a:lnTo>
                <a:lnTo>
                  <a:pt x="8" y="228"/>
                </a:lnTo>
                <a:lnTo>
                  <a:pt x="10" y="228"/>
                </a:lnTo>
                <a:close/>
                <a:moveTo>
                  <a:pt x="8" y="284"/>
                </a:moveTo>
                <a:lnTo>
                  <a:pt x="17" y="247"/>
                </a:lnTo>
                <a:lnTo>
                  <a:pt x="0" y="247"/>
                </a:lnTo>
                <a:lnTo>
                  <a:pt x="8" y="284"/>
                </a:lnTo>
                <a:close/>
              </a:path>
            </a:pathLst>
          </a:custGeom>
          <a:solidFill>
            <a:srgbClr val="FFFFFF"/>
          </a:solidFill>
          <a:ln w="9525">
            <a:noFill/>
            <a:round/>
            <a:headEnd/>
            <a:tailEnd/>
          </a:ln>
        </p:spPr>
        <p:txBody>
          <a:bodyPr/>
          <a:lstStyle/>
          <a:p>
            <a:endParaRPr lang="en-US"/>
          </a:p>
        </p:txBody>
      </p:sp>
      <p:sp>
        <p:nvSpPr>
          <p:cNvPr id="383132" name="Freeform 156"/>
          <p:cNvSpPr>
            <a:spLocks noEditPoints="1"/>
          </p:cNvSpPr>
          <p:nvPr/>
        </p:nvSpPr>
        <p:spPr bwMode="auto">
          <a:xfrm rot="3052335">
            <a:off x="6963569" y="2666206"/>
            <a:ext cx="71438" cy="606425"/>
          </a:xfrm>
          <a:custGeom>
            <a:avLst/>
            <a:gdLst/>
            <a:ahLst/>
            <a:cxnLst>
              <a:cxn ang="0">
                <a:pos x="14" y="17"/>
              </a:cxn>
              <a:cxn ang="0">
                <a:pos x="17" y="11"/>
              </a:cxn>
              <a:cxn ang="0">
                <a:pos x="17" y="4"/>
              </a:cxn>
              <a:cxn ang="0">
                <a:pos x="12" y="0"/>
              </a:cxn>
              <a:cxn ang="0">
                <a:pos x="4" y="2"/>
              </a:cxn>
              <a:cxn ang="0">
                <a:pos x="0" y="7"/>
              </a:cxn>
              <a:cxn ang="0">
                <a:pos x="2" y="15"/>
              </a:cxn>
              <a:cxn ang="0">
                <a:pos x="8" y="19"/>
              </a:cxn>
              <a:cxn ang="0">
                <a:pos x="14" y="59"/>
              </a:cxn>
              <a:cxn ang="0">
                <a:pos x="17" y="55"/>
              </a:cxn>
              <a:cxn ang="0">
                <a:pos x="17" y="48"/>
              </a:cxn>
              <a:cxn ang="0">
                <a:pos x="14" y="44"/>
              </a:cxn>
              <a:cxn ang="0">
                <a:pos x="6" y="44"/>
              </a:cxn>
              <a:cxn ang="0">
                <a:pos x="0" y="48"/>
              </a:cxn>
              <a:cxn ang="0">
                <a:pos x="0" y="55"/>
              </a:cxn>
              <a:cxn ang="0">
                <a:pos x="6" y="59"/>
              </a:cxn>
              <a:cxn ang="0">
                <a:pos x="12" y="101"/>
              </a:cxn>
              <a:cxn ang="0">
                <a:pos x="17" y="98"/>
              </a:cxn>
              <a:cxn ang="0">
                <a:pos x="17" y="90"/>
              </a:cxn>
              <a:cxn ang="0">
                <a:pos x="14" y="84"/>
              </a:cxn>
              <a:cxn ang="0">
                <a:pos x="8" y="82"/>
              </a:cxn>
              <a:cxn ang="0">
                <a:pos x="2" y="88"/>
              </a:cxn>
              <a:cxn ang="0">
                <a:pos x="0" y="94"/>
              </a:cxn>
              <a:cxn ang="0">
                <a:pos x="4" y="101"/>
              </a:cxn>
              <a:cxn ang="0">
                <a:pos x="10" y="144"/>
              </a:cxn>
              <a:cxn ang="0">
                <a:pos x="16" y="142"/>
              </a:cxn>
              <a:cxn ang="0">
                <a:pos x="17" y="136"/>
              </a:cxn>
              <a:cxn ang="0">
                <a:pos x="16" y="128"/>
              </a:cxn>
              <a:cxn ang="0">
                <a:pos x="10" y="126"/>
              </a:cxn>
              <a:cxn ang="0">
                <a:pos x="2" y="128"/>
              </a:cxn>
              <a:cxn ang="0">
                <a:pos x="0" y="136"/>
              </a:cxn>
              <a:cxn ang="0">
                <a:pos x="2" y="142"/>
              </a:cxn>
              <a:cxn ang="0">
                <a:pos x="10" y="144"/>
              </a:cxn>
              <a:cxn ang="0">
                <a:pos x="14" y="184"/>
              </a:cxn>
              <a:cxn ang="0">
                <a:pos x="17" y="178"/>
              </a:cxn>
              <a:cxn ang="0">
                <a:pos x="17" y="171"/>
              </a:cxn>
              <a:cxn ang="0">
                <a:pos x="12" y="167"/>
              </a:cxn>
              <a:cxn ang="0">
                <a:pos x="4" y="169"/>
              </a:cxn>
              <a:cxn ang="0">
                <a:pos x="0" y="174"/>
              </a:cxn>
              <a:cxn ang="0">
                <a:pos x="2" y="182"/>
              </a:cxn>
              <a:cxn ang="0">
                <a:pos x="8" y="186"/>
              </a:cxn>
              <a:cxn ang="0">
                <a:pos x="14" y="228"/>
              </a:cxn>
              <a:cxn ang="0">
                <a:pos x="17" y="222"/>
              </a:cxn>
              <a:cxn ang="0">
                <a:pos x="17" y="215"/>
              </a:cxn>
              <a:cxn ang="0">
                <a:pos x="14" y="209"/>
              </a:cxn>
              <a:cxn ang="0">
                <a:pos x="6" y="209"/>
              </a:cxn>
              <a:cxn ang="0">
                <a:pos x="0" y="215"/>
              </a:cxn>
              <a:cxn ang="0">
                <a:pos x="0" y="222"/>
              </a:cxn>
              <a:cxn ang="0">
                <a:pos x="6" y="228"/>
              </a:cxn>
              <a:cxn ang="0">
                <a:pos x="17" y="247"/>
              </a:cxn>
            </a:cxnLst>
            <a:rect l="0" t="0" r="r" b="b"/>
            <a:pathLst>
              <a:path w="17" h="284">
                <a:moveTo>
                  <a:pt x="10" y="19"/>
                </a:moveTo>
                <a:lnTo>
                  <a:pt x="12" y="19"/>
                </a:lnTo>
                <a:lnTo>
                  <a:pt x="14" y="19"/>
                </a:lnTo>
                <a:lnTo>
                  <a:pt x="14" y="17"/>
                </a:lnTo>
                <a:lnTo>
                  <a:pt x="16" y="17"/>
                </a:lnTo>
                <a:lnTo>
                  <a:pt x="17" y="15"/>
                </a:lnTo>
                <a:lnTo>
                  <a:pt x="17" y="13"/>
                </a:lnTo>
                <a:lnTo>
                  <a:pt x="17" y="11"/>
                </a:lnTo>
                <a:lnTo>
                  <a:pt x="17" y="9"/>
                </a:lnTo>
                <a:lnTo>
                  <a:pt x="17" y="7"/>
                </a:lnTo>
                <a:lnTo>
                  <a:pt x="17" y="6"/>
                </a:lnTo>
                <a:lnTo>
                  <a:pt x="17" y="4"/>
                </a:lnTo>
                <a:lnTo>
                  <a:pt x="16" y="4"/>
                </a:lnTo>
                <a:lnTo>
                  <a:pt x="14" y="2"/>
                </a:lnTo>
                <a:lnTo>
                  <a:pt x="14" y="0"/>
                </a:lnTo>
                <a:lnTo>
                  <a:pt x="12" y="0"/>
                </a:lnTo>
                <a:lnTo>
                  <a:pt x="10" y="0"/>
                </a:lnTo>
                <a:lnTo>
                  <a:pt x="8" y="0"/>
                </a:lnTo>
                <a:lnTo>
                  <a:pt x="6" y="0"/>
                </a:lnTo>
                <a:lnTo>
                  <a:pt x="4" y="2"/>
                </a:lnTo>
                <a:lnTo>
                  <a:pt x="2" y="4"/>
                </a:lnTo>
                <a:lnTo>
                  <a:pt x="2" y="4"/>
                </a:lnTo>
                <a:lnTo>
                  <a:pt x="0" y="6"/>
                </a:lnTo>
                <a:lnTo>
                  <a:pt x="0" y="7"/>
                </a:lnTo>
                <a:lnTo>
                  <a:pt x="0" y="9"/>
                </a:lnTo>
                <a:lnTo>
                  <a:pt x="0" y="11"/>
                </a:lnTo>
                <a:lnTo>
                  <a:pt x="0" y="13"/>
                </a:lnTo>
                <a:lnTo>
                  <a:pt x="2" y="15"/>
                </a:lnTo>
                <a:lnTo>
                  <a:pt x="2" y="17"/>
                </a:lnTo>
                <a:lnTo>
                  <a:pt x="4" y="17"/>
                </a:lnTo>
                <a:lnTo>
                  <a:pt x="6" y="19"/>
                </a:lnTo>
                <a:lnTo>
                  <a:pt x="8" y="19"/>
                </a:lnTo>
                <a:lnTo>
                  <a:pt x="10" y="19"/>
                </a:lnTo>
                <a:close/>
                <a:moveTo>
                  <a:pt x="10" y="61"/>
                </a:moveTo>
                <a:lnTo>
                  <a:pt x="12" y="61"/>
                </a:lnTo>
                <a:lnTo>
                  <a:pt x="14" y="59"/>
                </a:lnTo>
                <a:lnTo>
                  <a:pt x="14" y="59"/>
                </a:lnTo>
                <a:lnTo>
                  <a:pt x="16" y="57"/>
                </a:lnTo>
                <a:lnTo>
                  <a:pt x="17" y="57"/>
                </a:lnTo>
                <a:lnTo>
                  <a:pt x="17" y="55"/>
                </a:lnTo>
                <a:lnTo>
                  <a:pt x="17" y="53"/>
                </a:lnTo>
                <a:lnTo>
                  <a:pt x="17" y="52"/>
                </a:lnTo>
                <a:lnTo>
                  <a:pt x="17" y="50"/>
                </a:lnTo>
                <a:lnTo>
                  <a:pt x="17" y="48"/>
                </a:lnTo>
                <a:lnTo>
                  <a:pt x="17" y="46"/>
                </a:lnTo>
                <a:lnTo>
                  <a:pt x="16" y="46"/>
                </a:lnTo>
                <a:lnTo>
                  <a:pt x="14" y="44"/>
                </a:lnTo>
                <a:lnTo>
                  <a:pt x="14" y="44"/>
                </a:lnTo>
                <a:lnTo>
                  <a:pt x="12" y="42"/>
                </a:lnTo>
                <a:lnTo>
                  <a:pt x="10" y="42"/>
                </a:lnTo>
                <a:lnTo>
                  <a:pt x="8" y="42"/>
                </a:lnTo>
                <a:lnTo>
                  <a:pt x="6" y="44"/>
                </a:lnTo>
                <a:lnTo>
                  <a:pt x="4" y="44"/>
                </a:lnTo>
                <a:lnTo>
                  <a:pt x="2" y="46"/>
                </a:lnTo>
                <a:lnTo>
                  <a:pt x="2" y="46"/>
                </a:lnTo>
                <a:lnTo>
                  <a:pt x="0" y="48"/>
                </a:lnTo>
                <a:lnTo>
                  <a:pt x="0" y="50"/>
                </a:lnTo>
                <a:lnTo>
                  <a:pt x="0" y="52"/>
                </a:lnTo>
                <a:lnTo>
                  <a:pt x="0" y="53"/>
                </a:lnTo>
                <a:lnTo>
                  <a:pt x="0" y="55"/>
                </a:lnTo>
                <a:lnTo>
                  <a:pt x="2" y="57"/>
                </a:lnTo>
                <a:lnTo>
                  <a:pt x="2" y="57"/>
                </a:lnTo>
                <a:lnTo>
                  <a:pt x="4" y="59"/>
                </a:lnTo>
                <a:lnTo>
                  <a:pt x="6" y="59"/>
                </a:lnTo>
                <a:lnTo>
                  <a:pt x="8" y="61"/>
                </a:lnTo>
                <a:lnTo>
                  <a:pt x="10" y="61"/>
                </a:lnTo>
                <a:close/>
                <a:moveTo>
                  <a:pt x="10" y="101"/>
                </a:moveTo>
                <a:lnTo>
                  <a:pt x="12" y="101"/>
                </a:lnTo>
                <a:lnTo>
                  <a:pt x="14" y="101"/>
                </a:lnTo>
                <a:lnTo>
                  <a:pt x="14" y="101"/>
                </a:lnTo>
                <a:lnTo>
                  <a:pt x="16" y="100"/>
                </a:lnTo>
                <a:lnTo>
                  <a:pt x="17" y="98"/>
                </a:lnTo>
                <a:lnTo>
                  <a:pt x="17" y="96"/>
                </a:lnTo>
                <a:lnTo>
                  <a:pt x="17" y="94"/>
                </a:lnTo>
                <a:lnTo>
                  <a:pt x="17" y="92"/>
                </a:lnTo>
                <a:lnTo>
                  <a:pt x="17" y="90"/>
                </a:lnTo>
                <a:lnTo>
                  <a:pt x="17" y="90"/>
                </a:lnTo>
                <a:lnTo>
                  <a:pt x="17" y="88"/>
                </a:lnTo>
                <a:lnTo>
                  <a:pt x="16" y="86"/>
                </a:lnTo>
                <a:lnTo>
                  <a:pt x="14" y="84"/>
                </a:lnTo>
                <a:lnTo>
                  <a:pt x="14" y="84"/>
                </a:lnTo>
                <a:lnTo>
                  <a:pt x="12" y="82"/>
                </a:lnTo>
                <a:lnTo>
                  <a:pt x="10" y="82"/>
                </a:lnTo>
                <a:lnTo>
                  <a:pt x="8" y="82"/>
                </a:lnTo>
                <a:lnTo>
                  <a:pt x="6" y="84"/>
                </a:lnTo>
                <a:lnTo>
                  <a:pt x="4" y="84"/>
                </a:lnTo>
                <a:lnTo>
                  <a:pt x="2" y="86"/>
                </a:lnTo>
                <a:lnTo>
                  <a:pt x="2" y="88"/>
                </a:lnTo>
                <a:lnTo>
                  <a:pt x="0" y="90"/>
                </a:lnTo>
                <a:lnTo>
                  <a:pt x="0" y="90"/>
                </a:lnTo>
                <a:lnTo>
                  <a:pt x="0" y="92"/>
                </a:lnTo>
                <a:lnTo>
                  <a:pt x="0" y="94"/>
                </a:lnTo>
                <a:lnTo>
                  <a:pt x="0" y="96"/>
                </a:lnTo>
                <a:lnTo>
                  <a:pt x="2" y="98"/>
                </a:lnTo>
                <a:lnTo>
                  <a:pt x="2" y="100"/>
                </a:lnTo>
                <a:lnTo>
                  <a:pt x="4" y="101"/>
                </a:lnTo>
                <a:lnTo>
                  <a:pt x="6" y="101"/>
                </a:lnTo>
                <a:lnTo>
                  <a:pt x="8" y="101"/>
                </a:lnTo>
                <a:lnTo>
                  <a:pt x="10" y="101"/>
                </a:lnTo>
                <a:close/>
                <a:moveTo>
                  <a:pt x="10" y="144"/>
                </a:moveTo>
                <a:lnTo>
                  <a:pt x="12" y="144"/>
                </a:lnTo>
                <a:lnTo>
                  <a:pt x="14" y="144"/>
                </a:lnTo>
                <a:lnTo>
                  <a:pt x="14" y="142"/>
                </a:lnTo>
                <a:lnTo>
                  <a:pt x="16" y="142"/>
                </a:lnTo>
                <a:lnTo>
                  <a:pt x="17" y="140"/>
                </a:lnTo>
                <a:lnTo>
                  <a:pt x="17" y="138"/>
                </a:lnTo>
                <a:lnTo>
                  <a:pt x="17" y="138"/>
                </a:lnTo>
                <a:lnTo>
                  <a:pt x="17" y="136"/>
                </a:lnTo>
                <a:lnTo>
                  <a:pt x="17" y="134"/>
                </a:lnTo>
                <a:lnTo>
                  <a:pt x="17" y="132"/>
                </a:lnTo>
                <a:lnTo>
                  <a:pt x="17" y="130"/>
                </a:lnTo>
                <a:lnTo>
                  <a:pt x="16" y="128"/>
                </a:lnTo>
                <a:lnTo>
                  <a:pt x="14" y="126"/>
                </a:lnTo>
                <a:lnTo>
                  <a:pt x="14" y="126"/>
                </a:lnTo>
                <a:lnTo>
                  <a:pt x="12" y="126"/>
                </a:lnTo>
                <a:lnTo>
                  <a:pt x="10" y="126"/>
                </a:lnTo>
                <a:lnTo>
                  <a:pt x="8" y="126"/>
                </a:lnTo>
                <a:lnTo>
                  <a:pt x="6" y="126"/>
                </a:lnTo>
                <a:lnTo>
                  <a:pt x="4" y="126"/>
                </a:lnTo>
                <a:lnTo>
                  <a:pt x="2" y="128"/>
                </a:lnTo>
                <a:lnTo>
                  <a:pt x="2" y="130"/>
                </a:lnTo>
                <a:lnTo>
                  <a:pt x="0" y="132"/>
                </a:lnTo>
                <a:lnTo>
                  <a:pt x="0" y="134"/>
                </a:lnTo>
                <a:lnTo>
                  <a:pt x="0" y="136"/>
                </a:lnTo>
                <a:lnTo>
                  <a:pt x="0" y="138"/>
                </a:lnTo>
                <a:lnTo>
                  <a:pt x="0" y="138"/>
                </a:lnTo>
                <a:lnTo>
                  <a:pt x="2" y="140"/>
                </a:lnTo>
                <a:lnTo>
                  <a:pt x="2" y="142"/>
                </a:lnTo>
                <a:lnTo>
                  <a:pt x="4" y="142"/>
                </a:lnTo>
                <a:lnTo>
                  <a:pt x="6" y="144"/>
                </a:lnTo>
                <a:lnTo>
                  <a:pt x="8" y="144"/>
                </a:lnTo>
                <a:lnTo>
                  <a:pt x="10" y="144"/>
                </a:lnTo>
                <a:close/>
                <a:moveTo>
                  <a:pt x="10" y="186"/>
                </a:moveTo>
                <a:lnTo>
                  <a:pt x="12" y="186"/>
                </a:lnTo>
                <a:lnTo>
                  <a:pt x="14" y="184"/>
                </a:lnTo>
                <a:lnTo>
                  <a:pt x="14" y="184"/>
                </a:lnTo>
                <a:lnTo>
                  <a:pt x="16" y="182"/>
                </a:lnTo>
                <a:lnTo>
                  <a:pt x="17" y="182"/>
                </a:lnTo>
                <a:lnTo>
                  <a:pt x="17" y="180"/>
                </a:lnTo>
                <a:lnTo>
                  <a:pt x="17" y="178"/>
                </a:lnTo>
                <a:lnTo>
                  <a:pt x="17" y="176"/>
                </a:lnTo>
                <a:lnTo>
                  <a:pt x="17" y="174"/>
                </a:lnTo>
                <a:lnTo>
                  <a:pt x="17" y="172"/>
                </a:lnTo>
                <a:lnTo>
                  <a:pt x="17" y="171"/>
                </a:lnTo>
                <a:lnTo>
                  <a:pt x="16" y="171"/>
                </a:lnTo>
                <a:lnTo>
                  <a:pt x="14" y="169"/>
                </a:lnTo>
                <a:lnTo>
                  <a:pt x="14" y="169"/>
                </a:lnTo>
                <a:lnTo>
                  <a:pt x="12" y="167"/>
                </a:lnTo>
                <a:lnTo>
                  <a:pt x="10" y="167"/>
                </a:lnTo>
                <a:lnTo>
                  <a:pt x="8" y="167"/>
                </a:lnTo>
                <a:lnTo>
                  <a:pt x="6" y="169"/>
                </a:lnTo>
                <a:lnTo>
                  <a:pt x="4" y="169"/>
                </a:lnTo>
                <a:lnTo>
                  <a:pt x="2" y="171"/>
                </a:lnTo>
                <a:lnTo>
                  <a:pt x="2" y="171"/>
                </a:lnTo>
                <a:lnTo>
                  <a:pt x="0" y="172"/>
                </a:lnTo>
                <a:lnTo>
                  <a:pt x="0" y="174"/>
                </a:lnTo>
                <a:lnTo>
                  <a:pt x="0" y="176"/>
                </a:lnTo>
                <a:lnTo>
                  <a:pt x="0" y="178"/>
                </a:lnTo>
                <a:lnTo>
                  <a:pt x="0" y="180"/>
                </a:lnTo>
                <a:lnTo>
                  <a:pt x="2" y="182"/>
                </a:lnTo>
                <a:lnTo>
                  <a:pt x="2" y="182"/>
                </a:lnTo>
                <a:lnTo>
                  <a:pt x="4" y="184"/>
                </a:lnTo>
                <a:lnTo>
                  <a:pt x="6" y="184"/>
                </a:lnTo>
                <a:lnTo>
                  <a:pt x="8" y="186"/>
                </a:lnTo>
                <a:lnTo>
                  <a:pt x="10" y="186"/>
                </a:lnTo>
                <a:close/>
                <a:moveTo>
                  <a:pt x="10" y="228"/>
                </a:moveTo>
                <a:lnTo>
                  <a:pt x="12" y="228"/>
                </a:lnTo>
                <a:lnTo>
                  <a:pt x="14" y="228"/>
                </a:lnTo>
                <a:lnTo>
                  <a:pt x="14" y="226"/>
                </a:lnTo>
                <a:lnTo>
                  <a:pt x="16" y="224"/>
                </a:lnTo>
                <a:lnTo>
                  <a:pt x="17" y="224"/>
                </a:lnTo>
                <a:lnTo>
                  <a:pt x="17" y="222"/>
                </a:lnTo>
                <a:lnTo>
                  <a:pt x="17" y="220"/>
                </a:lnTo>
                <a:lnTo>
                  <a:pt x="17" y="218"/>
                </a:lnTo>
                <a:lnTo>
                  <a:pt x="17" y="217"/>
                </a:lnTo>
                <a:lnTo>
                  <a:pt x="17" y="215"/>
                </a:lnTo>
                <a:lnTo>
                  <a:pt x="17" y="213"/>
                </a:lnTo>
                <a:lnTo>
                  <a:pt x="16" y="211"/>
                </a:lnTo>
                <a:lnTo>
                  <a:pt x="14" y="211"/>
                </a:lnTo>
                <a:lnTo>
                  <a:pt x="14" y="209"/>
                </a:lnTo>
                <a:lnTo>
                  <a:pt x="12" y="209"/>
                </a:lnTo>
                <a:lnTo>
                  <a:pt x="10" y="209"/>
                </a:lnTo>
                <a:lnTo>
                  <a:pt x="8" y="209"/>
                </a:lnTo>
                <a:lnTo>
                  <a:pt x="6" y="209"/>
                </a:lnTo>
                <a:lnTo>
                  <a:pt x="4" y="211"/>
                </a:lnTo>
                <a:lnTo>
                  <a:pt x="2" y="211"/>
                </a:lnTo>
                <a:lnTo>
                  <a:pt x="2" y="213"/>
                </a:lnTo>
                <a:lnTo>
                  <a:pt x="0" y="215"/>
                </a:lnTo>
                <a:lnTo>
                  <a:pt x="0" y="217"/>
                </a:lnTo>
                <a:lnTo>
                  <a:pt x="0" y="218"/>
                </a:lnTo>
                <a:lnTo>
                  <a:pt x="0" y="220"/>
                </a:lnTo>
                <a:lnTo>
                  <a:pt x="0" y="222"/>
                </a:lnTo>
                <a:lnTo>
                  <a:pt x="2" y="224"/>
                </a:lnTo>
                <a:lnTo>
                  <a:pt x="2" y="224"/>
                </a:lnTo>
                <a:lnTo>
                  <a:pt x="4" y="226"/>
                </a:lnTo>
                <a:lnTo>
                  <a:pt x="6" y="228"/>
                </a:lnTo>
                <a:lnTo>
                  <a:pt x="8" y="228"/>
                </a:lnTo>
                <a:lnTo>
                  <a:pt x="10" y="228"/>
                </a:lnTo>
                <a:close/>
                <a:moveTo>
                  <a:pt x="8" y="284"/>
                </a:moveTo>
                <a:lnTo>
                  <a:pt x="17" y="247"/>
                </a:lnTo>
                <a:lnTo>
                  <a:pt x="0" y="247"/>
                </a:lnTo>
                <a:lnTo>
                  <a:pt x="8" y="284"/>
                </a:lnTo>
                <a:close/>
              </a:path>
            </a:pathLst>
          </a:custGeom>
          <a:solidFill>
            <a:srgbClr val="FFFFFF"/>
          </a:solidFill>
          <a:ln w="9525">
            <a:noFill/>
            <a:round/>
            <a:headEnd/>
            <a:tailEnd/>
          </a:ln>
        </p:spPr>
        <p:txBody>
          <a:bodyPr/>
          <a:lstStyle/>
          <a:p>
            <a:endParaRPr lang="en-US"/>
          </a:p>
        </p:txBody>
      </p:sp>
      <p:sp>
        <p:nvSpPr>
          <p:cNvPr id="383134" name="Freeform 158"/>
          <p:cNvSpPr>
            <a:spLocks/>
          </p:cNvSpPr>
          <p:nvPr/>
        </p:nvSpPr>
        <p:spPr bwMode="auto">
          <a:xfrm rot="3052335">
            <a:off x="7142163" y="2662238"/>
            <a:ext cx="9525" cy="9525"/>
          </a:xfrm>
          <a:custGeom>
            <a:avLst/>
            <a:gdLst/>
            <a:ahLst/>
            <a:cxnLst>
              <a:cxn ang="0">
                <a:pos x="4" y="8"/>
              </a:cxn>
              <a:cxn ang="0">
                <a:pos x="8" y="8"/>
              </a:cxn>
              <a:cxn ang="0">
                <a:pos x="8" y="0"/>
              </a:cxn>
              <a:cxn ang="0">
                <a:pos x="0" y="0"/>
              </a:cxn>
              <a:cxn ang="0">
                <a:pos x="0" y="8"/>
              </a:cxn>
              <a:cxn ang="0">
                <a:pos x="4" y="8"/>
              </a:cxn>
            </a:cxnLst>
            <a:rect l="0" t="0" r="r" b="b"/>
            <a:pathLst>
              <a:path w="8" h="8">
                <a:moveTo>
                  <a:pt x="4" y="8"/>
                </a:moveTo>
                <a:lnTo>
                  <a:pt x="8" y="8"/>
                </a:lnTo>
                <a:lnTo>
                  <a:pt x="8" y="0"/>
                </a:lnTo>
                <a:lnTo>
                  <a:pt x="0" y="0"/>
                </a:lnTo>
                <a:lnTo>
                  <a:pt x="0" y="8"/>
                </a:lnTo>
                <a:lnTo>
                  <a:pt x="4" y="8"/>
                </a:lnTo>
                <a:close/>
              </a:path>
            </a:pathLst>
          </a:custGeom>
          <a:solidFill>
            <a:srgbClr val="651900"/>
          </a:solidFill>
          <a:ln w="9525">
            <a:noFill/>
            <a:round/>
            <a:headEnd/>
            <a:tailEnd/>
          </a:ln>
        </p:spPr>
        <p:txBody>
          <a:bodyPr/>
          <a:lstStyle/>
          <a:p>
            <a:endParaRPr lang="en-US"/>
          </a:p>
        </p:txBody>
      </p:sp>
      <p:sp>
        <p:nvSpPr>
          <p:cNvPr id="383135" name="Freeform 159"/>
          <p:cNvSpPr>
            <a:spLocks/>
          </p:cNvSpPr>
          <p:nvPr/>
        </p:nvSpPr>
        <p:spPr bwMode="auto">
          <a:xfrm rot="3052335">
            <a:off x="7152482" y="2672556"/>
            <a:ext cx="7938" cy="9525"/>
          </a:xfrm>
          <a:custGeom>
            <a:avLst/>
            <a:gdLst/>
            <a:ahLst/>
            <a:cxnLst>
              <a:cxn ang="0">
                <a:pos x="3" y="8"/>
              </a:cxn>
              <a:cxn ang="0">
                <a:pos x="7" y="8"/>
              </a:cxn>
              <a:cxn ang="0">
                <a:pos x="7" y="0"/>
              </a:cxn>
              <a:cxn ang="0">
                <a:pos x="0" y="0"/>
              </a:cxn>
              <a:cxn ang="0">
                <a:pos x="0" y="8"/>
              </a:cxn>
              <a:cxn ang="0">
                <a:pos x="3" y="8"/>
              </a:cxn>
            </a:cxnLst>
            <a:rect l="0" t="0" r="r" b="b"/>
            <a:pathLst>
              <a:path w="7" h="8">
                <a:moveTo>
                  <a:pt x="3" y="8"/>
                </a:moveTo>
                <a:lnTo>
                  <a:pt x="7" y="8"/>
                </a:lnTo>
                <a:lnTo>
                  <a:pt x="7" y="0"/>
                </a:lnTo>
                <a:lnTo>
                  <a:pt x="0" y="0"/>
                </a:lnTo>
                <a:lnTo>
                  <a:pt x="0" y="8"/>
                </a:lnTo>
                <a:lnTo>
                  <a:pt x="3" y="8"/>
                </a:lnTo>
                <a:close/>
              </a:path>
            </a:pathLst>
          </a:custGeom>
          <a:solidFill>
            <a:srgbClr val="651900"/>
          </a:solidFill>
          <a:ln w="9525">
            <a:noFill/>
            <a:round/>
            <a:headEnd/>
            <a:tailEnd/>
          </a:ln>
        </p:spPr>
        <p:txBody>
          <a:bodyPr/>
          <a:lstStyle/>
          <a:p>
            <a:endParaRPr lang="en-US"/>
          </a:p>
        </p:txBody>
      </p:sp>
      <p:sp>
        <p:nvSpPr>
          <p:cNvPr id="383136" name="Freeform 160"/>
          <p:cNvSpPr>
            <a:spLocks/>
          </p:cNvSpPr>
          <p:nvPr/>
        </p:nvSpPr>
        <p:spPr bwMode="auto">
          <a:xfrm rot="3052335">
            <a:off x="7160419" y="2680494"/>
            <a:ext cx="11112" cy="12700"/>
          </a:xfrm>
          <a:custGeom>
            <a:avLst/>
            <a:gdLst/>
            <a:ahLst/>
            <a:cxnLst>
              <a:cxn ang="0">
                <a:pos x="4" y="10"/>
              </a:cxn>
              <a:cxn ang="0">
                <a:pos x="10" y="10"/>
              </a:cxn>
              <a:cxn ang="0">
                <a:pos x="10" y="0"/>
              </a:cxn>
              <a:cxn ang="0">
                <a:pos x="0" y="0"/>
              </a:cxn>
              <a:cxn ang="0">
                <a:pos x="0" y="10"/>
              </a:cxn>
              <a:cxn ang="0">
                <a:pos x="4" y="10"/>
              </a:cxn>
            </a:cxnLst>
            <a:rect l="0" t="0" r="r" b="b"/>
            <a:pathLst>
              <a:path w="10" h="10">
                <a:moveTo>
                  <a:pt x="4" y="10"/>
                </a:moveTo>
                <a:lnTo>
                  <a:pt x="10" y="10"/>
                </a:lnTo>
                <a:lnTo>
                  <a:pt x="10"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37" name="Freeform 161"/>
          <p:cNvSpPr>
            <a:spLocks/>
          </p:cNvSpPr>
          <p:nvPr/>
        </p:nvSpPr>
        <p:spPr bwMode="auto">
          <a:xfrm rot="3052335">
            <a:off x="7169150" y="2692401"/>
            <a:ext cx="9525" cy="12700"/>
          </a:xfrm>
          <a:custGeom>
            <a:avLst/>
            <a:gdLst/>
            <a:ahLst/>
            <a:cxnLst>
              <a:cxn ang="0">
                <a:pos x="5" y="10"/>
              </a:cxn>
              <a:cxn ang="0">
                <a:pos x="9" y="10"/>
              </a:cxn>
              <a:cxn ang="0">
                <a:pos x="9" y="0"/>
              </a:cxn>
              <a:cxn ang="0">
                <a:pos x="0" y="0"/>
              </a:cxn>
              <a:cxn ang="0">
                <a:pos x="0" y="10"/>
              </a:cxn>
              <a:cxn ang="0">
                <a:pos x="5" y="10"/>
              </a:cxn>
            </a:cxnLst>
            <a:rect l="0" t="0" r="r" b="b"/>
            <a:pathLst>
              <a:path w="9" h="10">
                <a:moveTo>
                  <a:pt x="5" y="10"/>
                </a:moveTo>
                <a:lnTo>
                  <a:pt x="9" y="10"/>
                </a:lnTo>
                <a:lnTo>
                  <a:pt x="9" y="0"/>
                </a:lnTo>
                <a:lnTo>
                  <a:pt x="0" y="0"/>
                </a:lnTo>
                <a:lnTo>
                  <a:pt x="0" y="10"/>
                </a:lnTo>
                <a:lnTo>
                  <a:pt x="5" y="10"/>
                </a:lnTo>
                <a:close/>
              </a:path>
            </a:pathLst>
          </a:custGeom>
          <a:solidFill>
            <a:srgbClr val="651900"/>
          </a:solidFill>
          <a:ln w="9525">
            <a:noFill/>
            <a:round/>
            <a:headEnd/>
            <a:tailEnd/>
          </a:ln>
        </p:spPr>
        <p:txBody>
          <a:bodyPr/>
          <a:lstStyle/>
          <a:p>
            <a:endParaRPr lang="en-US"/>
          </a:p>
        </p:txBody>
      </p:sp>
      <p:sp>
        <p:nvSpPr>
          <p:cNvPr id="383138" name="Freeform 162"/>
          <p:cNvSpPr>
            <a:spLocks/>
          </p:cNvSpPr>
          <p:nvPr/>
        </p:nvSpPr>
        <p:spPr bwMode="auto">
          <a:xfrm rot="3052335">
            <a:off x="7177088" y="2705100"/>
            <a:ext cx="9525" cy="9525"/>
          </a:xfrm>
          <a:custGeom>
            <a:avLst/>
            <a:gdLst/>
            <a:ahLst/>
            <a:cxnLst>
              <a:cxn ang="0">
                <a:pos x="4" y="8"/>
              </a:cxn>
              <a:cxn ang="0">
                <a:pos x="8" y="8"/>
              </a:cxn>
              <a:cxn ang="0">
                <a:pos x="8" y="0"/>
              </a:cxn>
              <a:cxn ang="0">
                <a:pos x="0" y="0"/>
              </a:cxn>
              <a:cxn ang="0">
                <a:pos x="0" y="8"/>
              </a:cxn>
              <a:cxn ang="0">
                <a:pos x="4" y="8"/>
              </a:cxn>
            </a:cxnLst>
            <a:rect l="0" t="0" r="r" b="b"/>
            <a:pathLst>
              <a:path w="8" h="8">
                <a:moveTo>
                  <a:pt x="4" y="8"/>
                </a:moveTo>
                <a:lnTo>
                  <a:pt x="8" y="8"/>
                </a:lnTo>
                <a:lnTo>
                  <a:pt x="8" y="0"/>
                </a:lnTo>
                <a:lnTo>
                  <a:pt x="0" y="0"/>
                </a:lnTo>
                <a:lnTo>
                  <a:pt x="0" y="8"/>
                </a:lnTo>
                <a:lnTo>
                  <a:pt x="4" y="8"/>
                </a:lnTo>
                <a:close/>
              </a:path>
            </a:pathLst>
          </a:custGeom>
          <a:solidFill>
            <a:srgbClr val="651900"/>
          </a:solidFill>
          <a:ln w="9525">
            <a:noFill/>
            <a:round/>
            <a:headEnd/>
            <a:tailEnd/>
          </a:ln>
        </p:spPr>
        <p:txBody>
          <a:bodyPr/>
          <a:lstStyle/>
          <a:p>
            <a:endParaRPr lang="en-US"/>
          </a:p>
        </p:txBody>
      </p:sp>
      <p:sp>
        <p:nvSpPr>
          <p:cNvPr id="383139" name="Freeform 163"/>
          <p:cNvSpPr>
            <a:spLocks/>
          </p:cNvSpPr>
          <p:nvPr/>
        </p:nvSpPr>
        <p:spPr bwMode="auto">
          <a:xfrm rot="3052335">
            <a:off x="7186613" y="2716213"/>
            <a:ext cx="9525" cy="9525"/>
          </a:xfrm>
          <a:custGeom>
            <a:avLst/>
            <a:gdLst/>
            <a:ahLst/>
            <a:cxnLst>
              <a:cxn ang="0">
                <a:pos x="3" y="8"/>
              </a:cxn>
              <a:cxn ang="0">
                <a:pos x="7" y="8"/>
              </a:cxn>
              <a:cxn ang="0">
                <a:pos x="7" y="0"/>
              </a:cxn>
              <a:cxn ang="0">
                <a:pos x="0" y="0"/>
              </a:cxn>
              <a:cxn ang="0">
                <a:pos x="0" y="8"/>
              </a:cxn>
              <a:cxn ang="0">
                <a:pos x="3" y="8"/>
              </a:cxn>
            </a:cxnLst>
            <a:rect l="0" t="0" r="r" b="b"/>
            <a:pathLst>
              <a:path w="7" h="8">
                <a:moveTo>
                  <a:pt x="3" y="8"/>
                </a:moveTo>
                <a:lnTo>
                  <a:pt x="7" y="8"/>
                </a:lnTo>
                <a:lnTo>
                  <a:pt x="7" y="0"/>
                </a:lnTo>
                <a:lnTo>
                  <a:pt x="0" y="0"/>
                </a:lnTo>
                <a:lnTo>
                  <a:pt x="0" y="8"/>
                </a:lnTo>
                <a:lnTo>
                  <a:pt x="3" y="8"/>
                </a:lnTo>
                <a:close/>
              </a:path>
            </a:pathLst>
          </a:custGeom>
          <a:solidFill>
            <a:srgbClr val="651900"/>
          </a:solidFill>
          <a:ln w="9525">
            <a:noFill/>
            <a:round/>
            <a:headEnd/>
            <a:tailEnd/>
          </a:ln>
        </p:spPr>
        <p:txBody>
          <a:bodyPr/>
          <a:lstStyle/>
          <a:p>
            <a:endParaRPr lang="en-US"/>
          </a:p>
        </p:txBody>
      </p:sp>
      <p:sp>
        <p:nvSpPr>
          <p:cNvPr id="383140" name="Freeform 164"/>
          <p:cNvSpPr>
            <a:spLocks/>
          </p:cNvSpPr>
          <p:nvPr/>
        </p:nvSpPr>
        <p:spPr bwMode="auto">
          <a:xfrm rot="3052335">
            <a:off x="7196137" y="2725738"/>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1" name="Freeform 165"/>
          <p:cNvSpPr>
            <a:spLocks/>
          </p:cNvSpPr>
          <p:nvPr/>
        </p:nvSpPr>
        <p:spPr bwMode="auto">
          <a:xfrm rot="3052335">
            <a:off x="7206456" y="2736057"/>
            <a:ext cx="7937" cy="12700"/>
          </a:xfrm>
          <a:custGeom>
            <a:avLst/>
            <a:gdLst/>
            <a:ahLst/>
            <a:cxnLst>
              <a:cxn ang="0">
                <a:pos x="3" y="10"/>
              </a:cxn>
              <a:cxn ang="0">
                <a:pos x="7" y="10"/>
              </a:cxn>
              <a:cxn ang="0">
                <a:pos x="7" y="0"/>
              </a:cxn>
              <a:cxn ang="0">
                <a:pos x="0" y="0"/>
              </a:cxn>
              <a:cxn ang="0">
                <a:pos x="0" y="10"/>
              </a:cxn>
              <a:cxn ang="0">
                <a:pos x="3" y="10"/>
              </a:cxn>
            </a:cxnLst>
            <a:rect l="0" t="0" r="r" b="b"/>
            <a:pathLst>
              <a:path w="7" h="10">
                <a:moveTo>
                  <a:pt x="3" y="10"/>
                </a:moveTo>
                <a:lnTo>
                  <a:pt x="7" y="10"/>
                </a:lnTo>
                <a:lnTo>
                  <a:pt x="7" y="0"/>
                </a:lnTo>
                <a:lnTo>
                  <a:pt x="0" y="0"/>
                </a:lnTo>
                <a:lnTo>
                  <a:pt x="0" y="10"/>
                </a:lnTo>
                <a:lnTo>
                  <a:pt x="3" y="10"/>
                </a:lnTo>
                <a:close/>
              </a:path>
            </a:pathLst>
          </a:custGeom>
          <a:solidFill>
            <a:srgbClr val="651900"/>
          </a:solidFill>
          <a:ln w="9525">
            <a:noFill/>
            <a:round/>
            <a:headEnd/>
            <a:tailEnd/>
          </a:ln>
        </p:spPr>
        <p:txBody>
          <a:bodyPr/>
          <a:lstStyle/>
          <a:p>
            <a:endParaRPr lang="en-US"/>
          </a:p>
        </p:txBody>
      </p:sp>
      <p:sp>
        <p:nvSpPr>
          <p:cNvPr id="383142" name="Freeform 166"/>
          <p:cNvSpPr>
            <a:spLocks/>
          </p:cNvSpPr>
          <p:nvPr/>
        </p:nvSpPr>
        <p:spPr bwMode="auto">
          <a:xfrm rot="3052335">
            <a:off x="7213600" y="2746376"/>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3" name="Freeform 167"/>
          <p:cNvSpPr>
            <a:spLocks/>
          </p:cNvSpPr>
          <p:nvPr/>
        </p:nvSpPr>
        <p:spPr bwMode="auto">
          <a:xfrm rot="3052335">
            <a:off x="7222331" y="2753519"/>
            <a:ext cx="7938" cy="12700"/>
          </a:xfrm>
          <a:custGeom>
            <a:avLst/>
            <a:gdLst/>
            <a:ahLst/>
            <a:cxnLst>
              <a:cxn ang="0">
                <a:pos x="4" y="10"/>
              </a:cxn>
              <a:cxn ang="0">
                <a:pos x="7" y="10"/>
              </a:cxn>
              <a:cxn ang="0">
                <a:pos x="7" y="0"/>
              </a:cxn>
              <a:cxn ang="0">
                <a:pos x="0" y="0"/>
              </a:cxn>
              <a:cxn ang="0">
                <a:pos x="0" y="10"/>
              </a:cxn>
              <a:cxn ang="0">
                <a:pos x="4" y="10"/>
              </a:cxn>
            </a:cxnLst>
            <a:rect l="0" t="0" r="r" b="b"/>
            <a:pathLst>
              <a:path w="7" h="10">
                <a:moveTo>
                  <a:pt x="4" y="10"/>
                </a:moveTo>
                <a:lnTo>
                  <a:pt x="7" y="10"/>
                </a:lnTo>
                <a:lnTo>
                  <a:pt x="7"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4" name="Freeform 168"/>
          <p:cNvSpPr>
            <a:spLocks/>
          </p:cNvSpPr>
          <p:nvPr/>
        </p:nvSpPr>
        <p:spPr bwMode="auto">
          <a:xfrm rot="3052335">
            <a:off x="7231062" y="2767013"/>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5" name="Freeform 169"/>
          <p:cNvSpPr>
            <a:spLocks/>
          </p:cNvSpPr>
          <p:nvPr/>
        </p:nvSpPr>
        <p:spPr bwMode="auto">
          <a:xfrm rot="3052335">
            <a:off x="7241381" y="2777332"/>
            <a:ext cx="7937" cy="12700"/>
          </a:xfrm>
          <a:custGeom>
            <a:avLst/>
            <a:gdLst/>
            <a:ahLst/>
            <a:cxnLst>
              <a:cxn ang="0">
                <a:pos x="4" y="10"/>
              </a:cxn>
              <a:cxn ang="0">
                <a:pos x="7" y="10"/>
              </a:cxn>
              <a:cxn ang="0">
                <a:pos x="7" y="0"/>
              </a:cxn>
              <a:cxn ang="0">
                <a:pos x="0" y="0"/>
              </a:cxn>
              <a:cxn ang="0">
                <a:pos x="0" y="10"/>
              </a:cxn>
              <a:cxn ang="0">
                <a:pos x="4" y="10"/>
              </a:cxn>
            </a:cxnLst>
            <a:rect l="0" t="0" r="r" b="b"/>
            <a:pathLst>
              <a:path w="7" h="10">
                <a:moveTo>
                  <a:pt x="4" y="10"/>
                </a:moveTo>
                <a:lnTo>
                  <a:pt x="7" y="10"/>
                </a:lnTo>
                <a:lnTo>
                  <a:pt x="7"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6" name="Freeform 170"/>
          <p:cNvSpPr>
            <a:spLocks/>
          </p:cNvSpPr>
          <p:nvPr/>
        </p:nvSpPr>
        <p:spPr bwMode="auto">
          <a:xfrm rot="3052335">
            <a:off x="7247732" y="2788444"/>
            <a:ext cx="11112" cy="12700"/>
          </a:xfrm>
          <a:custGeom>
            <a:avLst/>
            <a:gdLst/>
            <a:ahLst/>
            <a:cxnLst>
              <a:cxn ang="0">
                <a:pos x="4" y="10"/>
              </a:cxn>
              <a:cxn ang="0">
                <a:pos x="10" y="10"/>
              </a:cxn>
              <a:cxn ang="0">
                <a:pos x="10" y="0"/>
              </a:cxn>
              <a:cxn ang="0">
                <a:pos x="0" y="0"/>
              </a:cxn>
              <a:cxn ang="0">
                <a:pos x="0" y="10"/>
              </a:cxn>
              <a:cxn ang="0">
                <a:pos x="4" y="10"/>
              </a:cxn>
            </a:cxnLst>
            <a:rect l="0" t="0" r="r" b="b"/>
            <a:pathLst>
              <a:path w="10" h="10">
                <a:moveTo>
                  <a:pt x="4" y="10"/>
                </a:moveTo>
                <a:lnTo>
                  <a:pt x="10" y="10"/>
                </a:lnTo>
                <a:lnTo>
                  <a:pt x="10"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47" name="Freeform 171"/>
          <p:cNvSpPr>
            <a:spLocks/>
          </p:cNvSpPr>
          <p:nvPr/>
        </p:nvSpPr>
        <p:spPr bwMode="auto">
          <a:xfrm rot="3052335">
            <a:off x="7255668" y="2796382"/>
            <a:ext cx="11113" cy="12700"/>
          </a:xfrm>
          <a:custGeom>
            <a:avLst/>
            <a:gdLst/>
            <a:ahLst/>
            <a:cxnLst>
              <a:cxn ang="0">
                <a:pos x="6" y="10"/>
              </a:cxn>
              <a:cxn ang="0">
                <a:pos x="9" y="10"/>
              </a:cxn>
              <a:cxn ang="0">
                <a:pos x="9" y="0"/>
              </a:cxn>
              <a:cxn ang="0">
                <a:pos x="0" y="0"/>
              </a:cxn>
              <a:cxn ang="0">
                <a:pos x="0" y="10"/>
              </a:cxn>
              <a:cxn ang="0">
                <a:pos x="6" y="10"/>
              </a:cxn>
            </a:cxnLst>
            <a:rect l="0" t="0" r="r" b="b"/>
            <a:pathLst>
              <a:path w="9" h="10">
                <a:moveTo>
                  <a:pt x="6" y="10"/>
                </a:moveTo>
                <a:lnTo>
                  <a:pt x="9" y="10"/>
                </a:lnTo>
                <a:lnTo>
                  <a:pt x="9" y="0"/>
                </a:lnTo>
                <a:lnTo>
                  <a:pt x="0" y="0"/>
                </a:lnTo>
                <a:lnTo>
                  <a:pt x="0" y="10"/>
                </a:lnTo>
                <a:lnTo>
                  <a:pt x="6" y="10"/>
                </a:lnTo>
                <a:close/>
              </a:path>
            </a:pathLst>
          </a:custGeom>
          <a:solidFill>
            <a:srgbClr val="651900"/>
          </a:solidFill>
          <a:ln w="9525">
            <a:noFill/>
            <a:round/>
            <a:headEnd/>
            <a:tailEnd/>
          </a:ln>
        </p:spPr>
        <p:txBody>
          <a:bodyPr/>
          <a:lstStyle/>
          <a:p>
            <a:endParaRPr lang="en-US"/>
          </a:p>
        </p:txBody>
      </p:sp>
      <p:sp>
        <p:nvSpPr>
          <p:cNvPr id="383148" name="Freeform 172"/>
          <p:cNvSpPr>
            <a:spLocks/>
          </p:cNvSpPr>
          <p:nvPr/>
        </p:nvSpPr>
        <p:spPr bwMode="auto">
          <a:xfrm rot="3052335">
            <a:off x="7264400" y="2808288"/>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1" name="Freeform 175"/>
          <p:cNvSpPr>
            <a:spLocks/>
          </p:cNvSpPr>
          <p:nvPr/>
        </p:nvSpPr>
        <p:spPr bwMode="auto">
          <a:xfrm rot="3052335">
            <a:off x="7289800" y="2840038"/>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2" name="Freeform 176"/>
          <p:cNvSpPr>
            <a:spLocks/>
          </p:cNvSpPr>
          <p:nvPr/>
        </p:nvSpPr>
        <p:spPr bwMode="auto">
          <a:xfrm rot="3052335">
            <a:off x="7300119" y="2851944"/>
            <a:ext cx="7938"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3" name="Freeform 177"/>
          <p:cNvSpPr>
            <a:spLocks/>
          </p:cNvSpPr>
          <p:nvPr/>
        </p:nvSpPr>
        <p:spPr bwMode="auto">
          <a:xfrm rot="3052335">
            <a:off x="7307262" y="2862263"/>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4" name="Freeform 178"/>
          <p:cNvSpPr>
            <a:spLocks/>
          </p:cNvSpPr>
          <p:nvPr/>
        </p:nvSpPr>
        <p:spPr bwMode="auto">
          <a:xfrm rot="3052335">
            <a:off x="7316787" y="2873376"/>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5" name="Freeform 179"/>
          <p:cNvSpPr>
            <a:spLocks/>
          </p:cNvSpPr>
          <p:nvPr/>
        </p:nvSpPr>
        <p:spPr bwMode="auto">
          <a:xfrm rot="3052335">
            <a:off x="7326312" y="2884488"/>
            <a:ext cx="9525" cy="12700"/>
          </a:xfrm>
          <a:custGeom>
            <a:avLst/>
            <a:gdLst/>
            <a:ahLst/>
            <a:cxnLst>
              <a:cxn ang="0">
                <a:pos x="4" y="10"/>
              </a:cxn>
              <a:cxn ang="0">
                <a:pos x="8" y="10"/>
              </a:cxn>
              <a:cxn ang="0">
                <a:pos x="8" y="0"/>
              </a:cxn>
              <a:cxn ang="0">
                <a:pos x="0" y="0"/>
              </a:cxn>
              <a:cxn ang="0">
                <a:pos x="0" y="10"/>
              </a:cxn>
              <a:cxn ang="0">
                <a:pos x="4" y="10"/>
              </a:cxn>
            </a:cxnLst>
            <a:rect l="0" t="0" r="r" b="b"/>
            <a:pathLst>
              <a:path w="8" h="10">
                <a:moveTo>
                  <a:pt x="4" y="10"/>
                </a:moveTo>
                <a:lnTo>
                  <a:pt x="8" y="10"/>
                </a:lnTo>
                <a:lnTo>
                  <a:pt x="8" y="0"/>
                </a:lnTo>
                <a:lnTo>
                  <a:pt x="0" y="0"/>
                </a:lnTo>
                <a:lnTo>
                  <a:pt x="0" y="10"/>
                </a:lnTo>
                <a:lnTo>
                  <a:pt x="4" y="10"/>
                </a:lnTo>
                <a:close/>
              </a:path>
            </a:pathLst>
          </a:custGeom>
          <a:solidFill>
            <a:srgbClr val="651900"/>
          </a:solidFill>
          <a:ln w="9525">
            <a:noFill/>
            <a:round/>
            <a:headEnd/>
            <a:tailEnd/>
          </a:ln>
        </p:spPr>
        <p:txBody>
          <a:bodyPr/>
          <a:lstStyle/>
          <a:p>
            <a:endParaRPr lang="en-US"/>
          </a:p>
        </p:txBody>
      </p:sp>
      <p:sp>
        <p:nvSpPr>
          <p:cNvPr id="383156" name="Freeform 180"/>
          <p:cNvSpPr>
            <a:spLocks/>
          </p:cNvSpPr>
          <p:nvPr/>
        </p:nvSpPr>
        <p:spPr bwMode="auto">
          <a:xfrm rot="3052335">
            <a:off x="7069138" y="3087688"/>
            <a:ext cx="11112" cy="11112"/>
          </a:xfrm>
          <a:custGeom>
            <a:avLst/>
            <a:gdLst/>
            <a:ahLst/>
            <a:cxnLst>
              <a:cxn ang="0">
                <a:pos x="4" y="0"/>
              </a:cxn>
              <a:cxn ang="0">
                <a:pos x="0" y="0"/>
              </a:cxn>
              <a:cxn ang="0">
                <a:pos x="0" y="10"/>
              </a:cxn>
              <a:cxn ang="0">
                <a:pos x="10" y="10"/>
              </a:cxn>
              <a:cxn ang="0">
                <a:pos x="10" y="0"/>
              </a:cxn>
              <a:cxn ang="0">
                <a:pos x="4" y="0"/>
              </a:cxn>
            </a:cxnLst>
            <a:rect l="0" t="0" r="r" b="b"/>
            <a:pathLst>
              <a:path w="10" h="10">
                <a:moveTo>
                  <a:pt x="4" y="0"/>
                </a:moveTo>
                <a:lnTo>
                  <a:pt x="0" y="0"/>
                </a:lnTo>
                <a:lnTo>
                  <a:pt x="0" y="10"/>
                </a:lnTo>
                <a:lnTo>
                  <a:pt x="10" y="10"/>
                </a:lnTo>
                <a:lnTo>
                  <a:pt x="10" y="0"/>
                </a:lnTo>
                <a:lnTo>
                  <a:pt x="4" y="0"/>
                </a:lnTo>
                <a:close/>
              </a:path>
            </a:pathLst>
          </a:custGeom>
          <a:solidFill>
            <a:srgbClr val="651900"/>
          </a:solidFill>
          <a:ln w="9525">
            <a:noFill/>
            <a:round/>
            <a:headEnd/>
            <a:tailEnd/>
          </a:ln>
        </p:spPr>
        <p:txBody>
          <a:bodyPr/>
          <a:lstStyle/>
          <a:p>
            <a:endParaRPr lang="en-US"/>
          </a:p>
        </p:txBody>
      </p:sp>
      <p:sp>
        <p:nvSpPr>
          <p:cNvPr id="383157" name="Freeform 181"/>
          <p:cNvSpPr>
            <a:spLocks/>
          </p:cNvSpPr>
          <p:nvPr/>
        </p:nvSpPr>
        <p:spPr bwMode="auto">
          <a:xfrm rot="3052335">
            <a:off x="7060406" y="3075782"/>
            <a:ext cx="9525" cy="11112"/>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58" name="Freeform 182"/>
          <p:cNvSpPr>
            <a:spLocks/>
          </p:cNvSpPr>
          <p:nvPr/>
        </p:nvSpPr>
        <p:spPr bwMode="auto">
          <a:xfrm rot="3052335">
            <a:off x="7050881" y="3064670"/>
            <a:ext cx="9525" cy="11112"/>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59" name="Freeform 183"/>
          <p:cNvSpPr>
            <a:spLocks/>
          </p:cNvSpPr>
          <p:nvPr/>
        </p:nvSpPr>
        <p:spPr bwMode="auto">
          <a:xfrm rot="3052335">
            <a:off x="7043738" y="3054350"/>
            <a:ext cx="7937"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60" name="Freeform 184"/>
          <p:cNvSpPr>
            <a:spLocks/>
          </p:cNvSpPr>
          <p:nvPr/>
        </p:nvSpPr>
        <p:spPr bwMode="auto">
          <a:xfrm rot="3052335">
            <a:off x="7035006" y="3044032"/>
            <a:ext cx="9525" cy="11112"/>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61" name="Freeform 185"/>
          <p:cNvSpPr>
            <a:spLocks/>
          </p:cNvSpPr>
          <p:nvPr/>
        </p:nvSpPr>
        <p:spPr bwMode="auto">
          <a:xfrm rot="3052335">
            <a:off x="7025481" y="3032920"/>
            <a:ext cx="9525" cy="11112"/>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62" name="Freeform 186"/>
          <p:cNvSpPr>
            <a:spLocks/>
          </p:cNvSpPr>
          <p:nvPr/>
        </p:nvSpPr>
        <p:spPr bwMode="auto">
          <a:xfrm rot="3052335">
            <a:off x="7018338" y="3022600"/>
            <a:ext cx="7937" cy="11113"/>
          </a:xfrm>
          <a:custGeom>
            <a:avLst/>
            <a:gdLst/>
            <a:ahLst/>
            <a:cxnLst>
              <a:cxn ang="0">
                <a:pos x="4" y="0"/>
              </a:cxn>
              <a:cxn ang="0">
                <a:pos x="0" y="0"/>
              </a:cxn>
              <a:cxn ang="0">
                <a:pos x="0" y="10"/>
              </a:cxn>
              <a:cxn ang="0">
                <a:pos x="7" y="10"/>
              </a:cxn>
              <a:cxn ang="0">
                <a:pos x="7" y="0"/>
              </a:cxn>
              <a:cxn ang="0">
                <a:pos x="4" y="0"/>
              </a:cxn>
            </a:cxnLst>
            <a:rect l="0" t="0" r="r" b="b"/>
            <a:pathLst>
              <a:path w="7" h="10">
                <a:moveTo>
                  <a:pt x="4" y="0"/>
                </a:moveTo>
                <a:lnTo>
                  <a:pt x="0" y="0"/>
                </a:lnTo>
                <a:lnTo>
                  <a:pt x="0" y="10"/>
                </a:lnTo>
                <a:lnTo>
                  <a:pt x="7" y="10"/>
                </a:lnTo>
                <a:lnTo>
                  <a:pt x="7" y="0"/>
                </a:lnTo>
                <a:lnTo>
                  <a:pt x="4" y="0"/>
                </a:lnTo>
                <a:close/>
              </a:path>
            </a:pathLst>
          </a:custGeom>
          <a:solidFill>
            <a:srgbClr val="651900"/>
          </a:solidFill>
          <a:ln w="9525">
            <a:noFill/>
            <a:round/>
            <a:headEnd/>
            <a:tailEnd/>
          </a:ln>
        </p:spPr>
        <p:txBody>
          <a:bodyPr/>
          <a:lstStyle/>
          <a:p>
            <a:endParaRPr lang="en-US"/>
          </a:p>
        </p:txBody>
      </p:sp>
      <p:sp>
        <p:nvSpPr>
          <p:cNvPr id="383163" name="Freeform 187"/>
          <p:cNvSpPr>
            <a:spLocks/>
          </p:cNvSpPr>
          <p:nvPr/>
        </p:nvSpPr>
        <p:spPr bwMode="auto">
          <a:xfrm rot="3052335">
            <a:off x="7008019" y="3010694"/>
            <a:ext cx="9525"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64" name="Freeform 188"/>
          <p:cNvSpPr>
            <a:spLocks/>
          </p:cNvSpPr>
          <p:nvPr/>
        </p:nvSpPr>
        <p:spPr bwMode="auto">
          <a:xfrm rot="3052335">
            <a:off x="7000875" y="3001963"/>
            <a:ext cx="7938" cy="11112"/>
          </a:xfrm>
          <a:custGeom>
            <a:avLst/>
            <a:gdLst/>
            <a:ahLst/>
            <a:cxnLst>
              <a:cxn ang="0">
                <a:pos x="4" y="0"/>
              </a:cxn>
              <a:cxn ang="0">
                <a:pos x="0" y="0"/>
              </a:cxn>
              <a:cxn ang="0">
                <a:pos x="0" y="10"/>
              </a:cxn>
              <a:cxn ang="0">
                <a:pos x="7" y="10"/>
              </a:cxn>
              <a:cxn ang="0">
                <a:pos x="7" y="0"/>
              </a:cxn>
              <a:cxn ang="0">
                <a:pos x="4" y="0"/>
              </a:cxn>
            </a:cxnLst>
            <a:rect l="0" t="0" r="r" b="b"/>
            <a:pathLst>
              <a:path w="7" h="10">
                <a:moveTo>
                  <a:pt x="4" y="0"/>
                </a:moveTo>
                <a:lnTo>
                  <a:pt x="0" y="0"/>
                </a:lnTo>
                <a:lnTo>
                  <a:pt x="0" y="10"/>
                </a:lnTo>
                <a:lnTo>
                  <a:pt x="7" y="10"/>
                </a:lnTo>
                <a:lnTo>
                  <a:pt x="7" y="0"/>
                </a:lnTo>
                <a:lnTo>
                  <a:pt x="4" y="0"/>
                </a:lnTo>
                <a:close/>
              </a:path>
            </a:pathLst>
          </a:custGeom>
          <a:solidFill>
            <a:srgbClr val="651900"/>
          </a:solidFill>
          <a:ln w="9525">
            <a:noFill/>
            <a:round/>
            <a:headEnd/>
            <a:tailEnd/>
          </a:ln>
        </p:spPr>
        <p:txBody>
          <a:bodyPr/>
          <a:lstStyle/>
          <a:p>
            <a:endParaRPr lang="en-US"/>
          </a:p>
        </p:txBody>
      </p:sp>
      <p:sp>
        <p:nvSpPr>
          <p:cNvPr id="383165" name="Freeform 189"/>
          <p:cNvSpPr>
            <a:spLocks/>
          </p:cNvSpPr>
          <p:nvPr/>
        </p:nvSpPr>
        <p:spPr bwMode="auto">
          <a:xfrm rot="3052335">
            <a:off x="6991350" y="2990850"/>
            <a:ext cx="11113" cy="11113"/>
          </a:xfrm>
          <a:custGeom>
            <a:avLst/>
            <a:gdLst/>
            <a:ahLst/>
            <a:cxnLst>
              <a:cxn ang="0">
                <a:pos x="4" y="0"/>
              </a:cxn>
              <a:cxn ang="0">
                <a:pos x="0" y="0"/>
              </a:cxn>
              <a:cxn ang="0">
                <a:pos x="0" y="10"/>
              </a:cxn>
              <a:cxn ang="0">
                <a:pos x="10" y="10"/>
              </a:cxn>
              <a:cxn ang="0">
                <a:pos x="10" y="0"/>
              </a:cxn>
              <a:cxn ang="0">
                <a:pos x="4" y="0"/>
              </a:cxn>
            </a:cxnLst>
            <a:rect l="0" t="0" r="r" b="b"/>
            <a:pathLst>
              <a:path w="10" h="10">
                <a:moveTo>
                  <a:pt x="4" y="0"/>
                </a:moveTo>
                <a:lnTo>
                  <a:pt x="0" y="0"/>
                </a:lnTo>
                <a:lnTo>
                  <a:pt x="0" y="10"/>
                </a:lnTo>
                <a:lnTo>
                  <a:pt x="10" y="10"/>
                </a:lnTo>
                <a:lnTo>
                  <a:pt x="10" y="0"/>
                </a:lnTo>
                <a:lnTo>
                  <a:pt x="4" y="0"/>
                </a:lnTo>
                <a:close/>
              </a:path>
            </a:pathLst>
          </a:custGeom>
          <a:solidFill>
            <a:srgbClr val="651900"/>
          </a:solidFill>
          <a:ln w="9525">
            <a:noFill/>
            <a:round/>
            <a:headEnd/>
            <a:tailEnd/>
          </a:ln>
        </p:spPr>
        <p:txBody>
          <a:bodyPr/>
          <a:lstStyle/>
          <a:p>
            <a:endParaRPr lang="en-US"/>
          </a:p>
        </p:txBody>
      </p:sp>
      <p:sp>
        <p:nvSpPr>
          <p:cNvPr id="383166" name="Freeform 190"/>
          <p:cNvSpPr>
            <a:spLocks/>
          </p:cNvSpPr>
          <p:nvPr/>
        </p:nvSpPr>
        <p:spPr bwMode="auto">
          <a:xfrm rot="3052335">
            <a:off x="6985000" y="2979738"/>
            <a:ext cx="7938" cy="11112"/>
          </a:xfrm>
          <a:custGeom>
            <a:avLst/>
            <a:gdLst/>
            <a:ahLst/>
            <a:cxnLst>
              <a:cxn ang="0">
                <a:pos x="4" y="0"/>
              </a:cxn>
              <a:cxn ang="0">
                <a:pos x="0" y="0"/>
              </a:cxn>
              <a:cxn ang="0">
                <a:pos x="0" y="10"/>
              </a:cxn>
              <a:cxn ang="0">
                <a:pos x="7" y="10"/>
              </a:cxn>
              <a:cxn ang="0">
                <a:pos x="7" y="0"/>
              </a:cxn>
              <a:cxn ang="0">
                <a:pos x="4" y="0"/>
              </a:cxn>
            </a:cxnLst>
            <a:rect l="0" t="0" r="r" b="b"/>
            <a:pathLst>
              <a:path w="7" h="10">
                <a:moveTo>
                  <a:pt x="4" y="0"/>
                </a:moveTo>
                <a:lnTo>
                  <a:pt x="0" y="0"/>
                </a:lnTo>
                <a:lnTo>
                  <a:pt x="0" y="10"/>
                </a:lnTo>
                <a:lnTo>
                  <a:pt x="7" y="10"/>
                </a:lnTo>
                <a:lnTo>
                  <a:pt x="7" y="0"/>
                </a:lnTo>
                <a:lnTo>
                  <a:pt x="4" y="0"/>
                </a:lnTo>
                <a:close/>
              </a:path>
            </a:pathLst>
          </a:custGeom>
          <a:solidFill>
            <a:srgbClr val="651900"/>
          </a:solidFill>
          <a:ln w="9525">
            <a:noFill/>
            <a:round/>
            <a:headEnd/>
            <a:tailEnd/>
          </a:ln>
        </p:spPr>
        <p:txBody>
          <a:bodyPr/>
          <a:lstStyle/>
          <a:p>
            <a:endParaRPr lang="en-US"/>
          </a:p>
        </p:txBody>
      </p:sp>
      <p:sp>
        <p:nvSpPr>
          <p:cNvPr id="383167" name="Freeform 191"/>
          <p:cNvSpPr>
            <a:spLocks/>
          </p:cNvSpPr>
          <p:nvPr/>
        </p:nvSpPr>
        <p:spPr bwMode="auto">
          <a:xfrm rot="3052335">
            <a:off x="6974681" y="2969420"/>
            <a:ext cx="9525" cy="11112"/>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68" name="Freeform 192"/>
          <p:cNvSpPr>
            <a:spLocks/>
          </p:cNvSpPr>
          <p:nvPr/>
        </p:nvSpPr>
        <p:spPr bwMode="auto">
          <a:xfrm rot="3052335">
            <a:off x="6967538" y="2959100"/>
            <a:ext cx="7937" cy="11113"/>
          </a:xfrm>
          <a:custGeom>
            <a:avLst/>
            <a:gdLst/>
            <a:ahLst/>
            <a:cxnLst>
              <a:cxn ang="0">
                <a:pos x="4" y="0"/>
              </a:cxn>
              <a:cxn ang="0">
                <a:pos x="0" y="0"/>
              </a:cxn>
              <a:cxn ang="0">
                <a:pos x="0" y="10"/>
              </a:cxn>
              <a:cxn ang="0">
                <a:pos x="7" y="10"/>
              </a:cxn>
              <a:cxn ang="0">
                <a:pos x="7" y="0"/>
              </a:cxn>
              <a:cxn ang="0">
                <a:pos x="4" y="0"/>
              </a:cxn>
            </a:cxnLst>
            <a:rect l="0" t="0" r="r" b="b"/>
            <a:pathLst>
              <a:path w="7" h="10">
                <a:moveTo>
                  <a:pt x="4" y="0"/>
                </a:moveTo>
                <a:lnTo>
                  <a:pt x="0" y="0"/>
                </a:lnTo>
                <a:lnTo>
                  <a:pt x="0" y="10"/>
                </a:lnTo>
                <a:lnTo>
                  <a:pt x="7" y="10"/>
                </a:lnTo>
                <a:lnTo>
                  <a:pt x="7" y="0"/>
                </a:lnTo>
                <a:lnTo>
                  <a:pt x="4" y="0"/>
                </a:lnTo>
                <a:close/>
              </a:path>
            </a:pathLst>
          </a:custGeom>
          <a:solidFill>
            <a:srgbClr val="651900"/>
          </a:solidFill>
          <a:ln w="9525">
            <a:noFill/>
            <a:round/>
            <a:headEnd/>
            <a:tailEnd/>
          </a:ln>
        </p:spPr>
        <p:txBody>
          <a:bodyPr/>
          <a:lstStyle/>
          <a:p>
            <a:endParaRPr lang="en-US"/>
          </a:p>
        </p:txBody>
      </p:sp>
      <p:sp>
        <p:nvSpPr>
          <p:cNvPr id="383169" name="Freeform 193"/>
          <p:cNvSpPr>
            <a:spLocks/>
          </p:cNvSpPr>
          <p:nvPr/>
        </p:nvSpPr>
        <p:spPr bwMode="auto">
          <a:xfrm rot="3052335">
            <a:off x="6957219" y="2948781"/>
            <a:ext cx="9525"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70" name="Freeform 194"/>
          <p:cNvSpPr>
            <a:spLocks/>
          </p:cNvSpPr>
          <p:nvPr/>
        </p:nvSpPr>
        <p:spPr bwMode="auto">
          <a:xfrm rot="3052335">
            <a:off x="6950075" y="2938463"/>
            <a:ext cx="7938" cy="11112"/>
          </a:xfrm>
          <a:custGeom>
            <a:avLst/>
            <a:gdLst/>
            <a:ahLst/>
            <a:cxnLst>
              <a:cxn ang="0">
                <a:pos x="3" y="0"/>
              </a:cxn>
              <a:cxn ang="0">
                <a:pos x="0" y="0"/>
              </a:cxn>
              <a:cxn ang="0">
                <a:pos x="0" y="10"/>
              </a:cxn>
              <a:cxn ang="0">
                <a:pos x="7" y="10"/>
              </a:cxn>
              <a:cxn ang="0">
                <a:pos x="7" y="0"/>
              </a:cxn>
              <a:cxn ang="0">
                <a:pos x="3" y="0"/>
              </a:cxn>
            </a:cxnLst>
            <a:rect l="0" t="0" r="r" b="b"/>
            <a:pathLst>
              <a:path w="7" h="10">
                <a:moveTo>
                  <a:pt x="3" y="0"/>
                </a:moveTo>
                <a:lnTo>
                  <a:pt x="0" y="0"/>
                </a:lnTo>
                <a:lnTo>
                  <a:pt x="0" y="10"/>
                </a:lnTo>
                <a:lnTo>
                  <a:pt x="7" y="10"/>
                </a:lnTo>
                <a:lnTo>
                  <a:pt x="7" y="0"/>
                </a:lnTo>
                <a:lnTo>
                  <a:pt x="3" y="0"/>
                </a:lnTo>
                <a:close/>
              </a:path>
            </a:pathLst>
          </a:custGeom>
          <a:solidFill>
            <a:srgbClr val="651900"/>
          </a:solidFill>
          <a:ln w="9525">
            <a:noFill/>
            <a:round/>
            <a:headEnd/>
            <a:tailEnd/>
          </a:ln>
        </p:spPr>
        <p:txBody>
          <a:bodyPr/>
          <a:lstStyle/>
          <a:p>
            <a:endParaRPr lang="en-US"/>
          </a:p>
        </p:txBody>
      </p:sp>
      <p:sp>
        <p:nvSpPr>
          <p:cNvPr id="383171" name="Freeform 195"/>
          <p:cNvSpPr>
            <a:spLocks/>
          </p:cNvSpPr>
          <p:nvPr/>
        </p:nvSpPr>
        <p:spPr bwMode="auto">
          <a:xfrm rot="3052335">
            <a:off x="6938169" y="2924969"/>
            <a:ext cx="9525"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72" name="Freeform 196"/>
          <p:cNvSpPr>
            <a:spLocks/>
          </p:cNvSpPr>
          <p:nvPr/>
        </p:nvSpPr>
        <p:spPr bwMode="auto">
          <a:xfrm rot="3052335">
            <a:off x="6931819" y="2917031"/>
            <a:ext cx="9525" cy="11113"/>
          </a:xfrm>
          <a:custGeom>
            <a:avLst/>
            <a:gdLst/>
            <a:ahLst/>
            <a:cxnLst>
              <a:cxn ang="0">
                <a:pos x="3" y="0"/>
              </a:cxn>
              <a:cxn ang="0">
                <a:pos x="0" y="0"/>
              </a:cxn>
              <a:cxn ang="0">
                <a:pos x="0" y="10"/>
              </a:cxn>
              <a:cxn ang="0">
                <a:pos x="7" y="10"/>
              </a:cxn>
              <a:cxn ang="0">
                <a:pos x="7" y="0"/>
              </a:cxn>
              <a:cxn ang="0">
                <a:pos x="3" y="0"/>
              </a:cxn>
            </a:cxnLst>
            <a:rect l="0" t="0" r="r" b="b"/>
            <a:pathLst>
              <a:path w="7" h="10">
                <a:moveTo>
                  <a:pt x="3" y="0"/>
                </a:moveTo>
                <a:lnTo>
                  <a:pt x="0" y="0"/>
                </a:lnTo>
                <a:lnTo>
                  <a:pt x="0" y="10"/>
                </a:lnTo>
                <a:lnTo>
                  <a:pt x="7" y="10"/>
                </a:lnTo>
                <a:lnTo>
                  <a:pt x="7" y="0"/>
                </a:lnTo>
                <a:lnTo>
                  <a:pt x="3" y="0"/>
                </a:lnTo>
                <a:close/>
              </a:path>
            </a:pathLst>
          </a:custGeom>
          <a:solidFill>
            <a:srgbClr val="651900"/>
          </a:solidFill>
          <a:ln w="9525">
            <a:noFill/>
            <a:round/>
            <a:headEnd/>
            <a:tailEnd/>
          </a:ln>
        </p:spPr>
        <p:txBody>
          <a:bodyPr/>
          <a:lstStyle/>
          <a:p>
            <a:endParaRPr lang="en-US"/>
          </a:p>
        </p:txBody>
      </p:sp>
      <p:sp>
        <p:nvSpPr>
          <p:cNvPr id="383173" name="Freeform 197"/>
          <p:cNvSpPr>
            <a:spLocks/>
          </p:cNvSpPr>
          <p:nvPr/>
        </p:nvSpPr>
        <p:spPr bwMode="auto">
          <a:xfrm rot="3052335">
            <a:off x="6922294" y="2905919"/>
            <a:ext cx="9525"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74" name="Freeform 198"/>
          <p:cNvSpPr>
            <a:spLocks/>
          </p:cNvSpPr>
          <p:nvPr/>
        </p:nvSpPr>
        <p:spPr bwMode="auto">
          <a:xfrm rot="3052335">
            <a:off x="6912769" y="2894806"/>
            <a:ext cx="9525" cy="11113"/>
          </a:xfrm>
          <a:custGeom>
            <a:avLst/>
            <a:gdLst/>
            <a:ahLst/>
            <a:cxnLst>
              <a:cxn ang="0">
                <a:pos x="5" y="0"/>
              </a:cxn>
              <a:cxn ang="0">
                <a:pos x="0" y="0"/>
              </a:cxn>
              <a:cxn ang="0">
                <a:pos x="0" y="10"/>
              </a:cxn>
              <a:cxn ang="0">
                <a:pos x="9" y="10"/>
              </a:cxn>
              <a:cxn ang="0">
                <a:pos x="9" y="0"/>
              </a:cxn>
              <a:cxn ang="0">
                <a:pos x="5" y="0"/>
              </a:cxn>
            </a:cxnLst>
            <a:rect l="0" t="0" r="r" b="b"/>
            <a:pathLst>
              <a:path w="9" h="10">
                <a:moveTo>
                  <a:pt x="5" y="0"/>
                </a:moveTo>
                <a:lnTo>
                  <a:pt x="0" y="0"/>
                </a:lnTo>
                <a:lnTo>
                  <a:pt x="0" y="10"/>
                </a:lnTo>
                <a:lnTo>
                  <a:pt x="9" y="10"/>
                </a:lnTo>
                <a:lnTo>
                  <a:pt x="9" y="0"/>
                </a:lnTo>
                <a:lnTo>
                  <a:pt x="5" y="0"/>
                </a:lnTo>
                <a:close/>
              </a:path>
            </a:pathLst>
          </a:custGeom>
          <a:solidFill>
            <a:srgbClr val="651900"/>
          </a:solidFill>
          <a:ln w="9525">
            <a:noFill/>
            <a:round/>
            <a:headEnd/>
            <a:tailEnd/>
          </a:ln>
        </p:spPr>
        <p:txBody>
          <a:bodyPr/>
          <a:lstStyle/>
          <a:p>
            <a:endParaRPr lang="en-US"/>
          </a:p>
        </p:txBody>
      </p:sp>
      <p:sp>
        <p:nvSpPr>
          <p:cNvPr id="383175" name="Freeform 199"/>
          <p:cNvSpPr>
            <a:spLocks/>
          </p:cNvSpPr>
          <p:nvPr/>
        </p:nvSpPr>
        <p:spPr bwMode="auto">
          <a:xfrm rot="3052335">
            <a:off x="6904038" y="2884488"/>
            <a:ext cx="11112" cy="11112"/>
          </a:xfrm>
          <a:custGeom>
            <a:avLst/>
            <a:gdLst/>
            <a:ahLst/>
            <a:cxnLst>
              <a:cxn ang="0">
                <a:pos x="4" y="0"/>
              </a:cxn>
              <a:cxn ang="0">
                <a:pos x="0" y="0"/>
              </a:cxn>
              <a:cxn ang="0">
                <a:pos x="0" y="10"/>
              </a:cxn>
              <a:cxn ang="0">
                <a:pos x="10" y="10"/>
              </a:cxn>
              <a:cxn ang="0">
                <a:pos x="10" y="0"/>
              </a:cxn>
              <a:cxn ang="0">
                <a:pos x="4" y="0"/>
              </a:cxn>
            </a:cxnLst>
            <a:rect l="0" t="0" r="r" b="b"/>
            <a:pathLst>
              <a:path w="10" h="10">
                <a:moveTo>
                  <a:pt x="4" y="0"/>
                </a:moveTo>
                <a:lnTo>
                  <a:pt x="0" y="0"/>
                </a:lnTo>
                <a:lnTo>
                  <a:pt x="0" y="10"/>
                </a:lnTo>
                <a:lnTo>
                  <a:pt x="10" y="10"/>
                </a:lnTo>
                <a:lnTo>
                  <a:pt x="10" y="0"/>
                </a:lnTo>
                <a:lnTo>
                  <a:pt x="4" y="0"/>
                </a:lnTo>
                <a:close/>
              </a:path>
            </a:pathLst>
          </a:custGeom>
          <a:solidFill>
            <a:srgbClr val="651900"/>
          </a:solidFill>
          <a:ln w="9525">
            <a:noFill/>
            <a:round/>
            <a:headEnd/>
            <a:tailEnd/>
          </a:ln>
        </p:spPr>
        <p:txBody>
          <a:bodyPr/>
          <a:lstStyle/>
          <a:p>
            <a:endParaRPr lang="en-US"/>
          </a:p>
        </p:txBody>
      </p:sp>
      <p:sp>
        <p:nvSpPr>
          <p:cNvPr id="383176" name="Freeform 200"/>
          <p:cNvSpPr>
            <a:spLocks/>
          </p:cNvSpPr>
          <p:nvPr/>
        </p:nvSpPr>
        <p:spPr bwMode="auto">
          <a:xfrm rot="3052335">
            <a:off x="6897688" y="2873375"/>
            <a:ext cx="7937" cy="11113"/>
          </a:xfrm>
          <a:custGeom>
            <a:avLst/>
            <a:gdLst/>
            <a:ahLst/>
            <a:cxnLst>
              <a:cxn ang="0">
                <a:pos x="3" y="0"/>
              </a:cxn>
              <a:cxn ang="0">
                <a:pos x="0" y="0"/>
              </a:cxn>
              <a:cxn ang="0">
                <a:pos x="0" y="10"/>
              </a:cxn>
              <a:cxn ang="0">
                <a:pos x="7" y="10"/>
              </a:cxn>
              <a:cxn ang="0">
                <a:pos x="7" y="0"/>
              </a:cxn>
              <a:cxn ang="0">
                <a:pos x="3" y="0"/>
              </a:cxn>
            </a:cxnLst>
            <a:rect l="0" t="0" r="r" b="b"/>
            <a:pathLst>
              <a:path w="7" h="10">
                <a:moveTo>
                  <a:pt x="3" y="0"/>
                </a:moveTo>
                <a:lnTo>
                  <a:pt x="0" y="0"/>
                </a:lnTo>
                <a:lnTo>
                  <a:pt x="0" y="10"/>
                </a:lnTo>
                <a:lnTo>
                  <a:pt x="7" y="10"/>
                </a:lnTo>
                <a:lnTo>
                  <a:pt x="7" y="0"/>
                </a:lnTo>
                <a:lnTo>
                  <a:pt x="3" y="0"/>
                </a:lnTo>
                <a:close/>
              </a:path>
            </a:pathLst>
          </a:custGeom>
          <a:solidFill>
            <a:srgbClr val="651900"/>
          </a:solidFill>
          <a:ln w="9525">
            <a:noFill/>
            <a:round/>
            <a:headEnd/>
            <a:tailEnd/>
          </a:ln>
        </p:spPr>
        <p:txBody>
          <a:bodyPr/>
          <a:lstStyle/>
          <a:p>
            <a:endParaRPr lang="en-US"/>
          </a:p>
        </p:txBody>
      </p:sp>
      <p:sp>
        <p:nvSpPr>
          <p:cNvPr id="383177" name="Freeform 201"/>
          <p:cNvSpPr>
            <a:spLocks/>
          </p:cNvSpPr>
          <p:nvPr/>
        </p:nvSpPr>
        <p:spPr bwMode="auto">
          <a:xfrm rot="3052335">
            <a:off x="6887369" y="2863056"/>
            <a:ext cx="9525" cy="11113"/>
          </a:xfrm>
          <a:custGeom>
            <a:avLst/>
            <a:gdLst/>
            <a:ahLst/>
            <a:cxnLst>
              <a:cxn ang="0">
                <a:pos x="4" y="0"/>
              </a:cxn>
              <a:cxn ang="0">
                <a:pos x="0" y="0"/>
              </a:cxn>
              <a:cxn ang="0">
                <a:pos x="0" y="10"/>
              </a:cxn>
              <a:cxn ang="0">
                <a:pos x="8" y="10"/>
              </a:cxn>
              <a:cxn ang="0">
                <a:pos x="8" y="0"/>
              </a:cxn>
              <a:cxn ang="0">
                <a:pos x="4" y="0"/>
              </a:cxn>
            </a:cxnLst>
            <a:rect l="0" t="0" r="r" b="b"/>
            <a:pathLst>
              <a:path w="8" h="10">
                <a:moveTo>
                  <a:pt x="4" y="0"/>
                </a:moveTo>
                <a:lnTo>
                  <a:pt x="0" y="0"/>
                </a:lnTo>
                <a:lnTo>
                  <a:pt x="0" y="10"/>
                </a:lnTo>
                <a:lnTo>
                  <a:pt x="8" y="10"/>
                </a:lnTo>
                <a:lnTo>
                  <a:pt x="8" y="0"/>
                </a:lnTo>
                <a:lnTo>
                  <a:pt x="4" y="0"/>
                </a:lnTo>
                <a:close/>
              </a:path>
            </a:pathLst>
          </a:custGeom>
          <a:solidFill>
            <a:srgbClr val="651900"/>
          </a:solidFill>
          <a:ln w="9525">
            <a:noFill/>
            <a:round/>
            <a:headEnd/>
            <a:tailEnd/>
          </a:ln>
        </p:spPr>
        <p:txBody>
          <a:bodyPr/>
          <a:lstStyle/>
          <a:p>
            <a:endParaRPr lang="en-US"/>
          </a:p>
        </p:txBody>
      </p:sp>
      <p:sp>
        <p:nvSpPr>
          <p:cNvPr id="383178" name="Freeform 202"/>
          <p:cNvSpPr>
            <a:spLocks/>
          </p:cNvSpPr>
          <p:nvPr/>
        </p:nvSpPr>
        <p:spPr bwMode="auto">
          <a:xfrm rot="3052335">
            <a:off x="7095332" y="3098006"/>
            <a:ext cx="12700" cy="7937"/>
          </a:xfrm>
          <a:custGeom>
            <a:avLst/>
            <a:gdLst/>
            <a:ahLst/>
            <a:cxnLst>
              <a:cxn ang="0">
                <a:pos x="0" y="3"/>
              </a:cxn>
              <a:cxn ang="0">
                <a:pos x="0" y="7"/>
              </a:cxn>
              <a:cxn ang="0">
                <a:pos x="10" y="7"/>
              </a:cxn>
              <a:cxn ang="0">
                <a:pos x="10" y="0"/>
              </a:cxn>
              <a:cxn ang="0">
                <a:pos x="0" y="0"/>
              </a:cxn>
              <a:cxn ang="0">
                <a:pos x="0" y="3"/>
              </a:cxn>
            </a:cxnLst>
            <a:rect l="0" t="0" r="r" b="b"/>
            <a:pathLst>
              <a:path w="10" h="7">
                <a:moveTo>
                  <a:pt x="0" y="3"/>
                </a:moveTo>
                <a:lnTo>
                  <a:pt x="0" y="7"/>
                </a:lnTo>
                <a:lnTo>
                  <a:pt x="10" y="7"/>
                </a:lnTo>
                <a:lnTo>
                  <a:pt x="10" y="0"/>
                </a:lnTo>
                <a:lnTo>
                  <a:pt x="0" y="0"/>
                </a:lnTo>
                <a:lnTo>
                  <a:pt x="0" y="3"/>
                </a:lnTo>
                <a:close/>
              </a:path>
            </a:pathLst>
          </a:custGeom>
          <a:solidFill>
            <a:srgbClr val="651900"/>
          </a:solidFill>
          <a:ln w="9525">
            <a:noFill/>
            <a:round/>
            <a:headEnd/>
            <a:tailEnd/>
          </a:ln>
        </p:spPr>
        <p:txBody>
          <a:bodyPr/>
          <a:lstStyle/>
          <a:p>
            <a:endParaRPr lang="en-US"/>
          </a:p>
        </p:txBody>
      </p:sp>
      <p:sp>
        <p:nvSpPr>
          <p:cNvPr id="383179" name="Freeform 203"/>
          <p:cNvSpPr>
            <a:spLocks/>
          </p:cNvSpPr>
          <p:nvPr/>
        </p:nvSpPr>
        <p:spPr bwMode="auto">
          <a:xfrm rot="3052335">
            <a:off x="7105651" y="3086100"/>
            <a:ext cx="12700" cy="9525"/>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180" name="Freeform 204"/>
          <p:cNvSpPr>
            <a:spLocks/>
          </p:cNvSpPr>
          <p:nvPr/>
        </p:nvSpPr>
        <p:spPr bwMode="auto">
          <a:xfrm rot="3052335">
            <a:off x="6969125" y="2790825"/>
            <a:ext cx="9525" cy="9525"/>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grpSp>
        <p:nvGrpSpPr>
          <p:cNvPr id="2" name="Group 262"/>
          <p:cNvGrpSpPr>
            <a:grpSpLocks/>
          </p:cNvGrpSpPr>
          <p:nvPr/>
        </p:nvGrpSpPr>
        <p:grpSpPr bwMode="auto">
          <a:xfrm rot="3052335">
            <a:off x="6944519" y="2720182"/>
            <a:ext cx="338137" cy="317500"/>
            <a:chOff x="4276" y="1977"/>
            <a:chExt cx="286" cy="268"/>
          </a:xfrm>
        </p:grpSpPr>
        <p:sp>
          <p:nvSpPr>
            <p:cNvPr id="383182" name="Freeform 206"/>
            <p:cNvSpPr>
              <a:spLocks/>
            </p:cNvSpPr>
            <p:nvPr/>
          </p:nvSpPr>
          <p:spPr bwMode="auto">
            <a:xfrm>
              <a:off x="4278" y="2219"/>
              <a:ext cx="7" cy="7"/>
            </a:xfrm>
            <a:custGeom>
              <a:avLst/>
              <a:gdLst/>
              <a:ahLst/>
              <a:cxnLst>
                <a:cxn ang="0">
                  <a:pos x="7" y="3"/>
                </a:cxn>
                <a:cxn ang="0">
                  <a:pos x="7" y="0"/>
                </a:cxn>
                <a:cxn ang="0">
                  <a:pos x="0" y="0"/>
                </a:cxn>
                <a:cxn ang="0">
                  <a:pos x="0" y="7"/>
                </a:cxn>
                <a:cxn ang="0">
                  <a:pos x="7" y="7"/>
                </a:cxn>
                <a:cxn ang="0">
                  <a:pos x="7" y="3"/>
                </a:cxn>
              </a:cxnLst>
              <a:rect l="0" t="0" r="r" b="b"/>
              <a:pathLst>
                <a:path w="7" h="7">
                  <a:moveTo>
                    <a:pt x="7" y="3"/>
                  </a:moveTo>
                  <a:lnTo>
                    <a:pt x="7" y="0"/>
                  </a:lnTo>
                  <a:lnTo>
                    <a:pt x="0" y="0"/>
                  </a:lnTo>
                  <a:lnTo>
                    <a:pt x="0" y="7"/>
                  </a:lnTo>
                  <a:lnTo>
                    <a:pt x="7" y="7"/>
                  </a:lnTo>
                  <a:lnTo>
                    <a:pt x="7" y="3"/>
                  </a:lnTo>
                  <a:close/>
                </a:path>
              </a:pathLst>
            </a:custGeom>
            <a:solidFill>
              <a:srgbClr val="651900"/>
            </a:solidFill>
            <a:ln w="9525">
              <a:noFill/>
              <a:round/>
              <a:headEnd/>
              <a:tailEnd/>
            </a:ln>
          </p:spPr>
          <p:txBody>
            <a:bodyPr/>
            <a:lstStyle/>
            <a:p>
              <a:endParaRPr lang="en-US"/>
            </a:p>
          </p:txBody>
        </p:sp>
        <p:sp>
          <p:nvSpPr>
            <p:cNvPr id="383183" name="Freeform 207"/>
            <p:cNvSpPr>
              <a:spLocks/>
            </p:cNvSpPr>
            <p:nvPr/>
          </p:nvSpPr>
          <p:spPr bwMode="auto">
            <a:xfrm>
              <a:off x="4278" y="2205"/>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84" name="Freeform 208"/>
            <p:cNvSpPr>
              <a:spLocks/>
            </p:cNvSpPr>
            <p:nvPr/>
          </p:nvSpPr>
          <p:spPr bwMode="auto">
            <a:xfrm>
              <a:off x="4278" y="2195"/>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85" name="Freeform 209"/>
            <p:cNvSpPr>
              <a:spLocks/>
            </p:cNvSpPr>
            <p:nvPr/>
          </p:nvSpPr>
          <p:spPr bwMode="auto">
            <a:xfrm>
              <a:off x="4278" y="2182"/>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86" name="Freeform 210"/>
            <p:cNvSpPr>
              <a:spLocks/>
            </p:cNvSpPr>
            <p:nvPr/>
          </p:nvSpPr>
          <p:spPr bwMode="auto">
            <a:xfrm>
              <a:off x="4278" y="2171"/>
              <a:ext cx="7" cy="7"/>
            </a:xfrm>
            <a:custGeom>
              <a:avLst/>
              <a:gdLst/>
              <a:ahLst/>
              <a:cxnLst>
                <a:cxn ang="0">
                  <a:pos x="7" y="3"/>
                </a:cxn>
                <a:cxn ang="0">
                  <a:pos x="7" y="0"/>
                </a:cxn>
                <a:cxn ang="0">
                  <a:pos x="0" y="0"/>
                </a:cxn>
                <a:cxn ang="0">
                  <a:pos x="0" y="7"/>
                </a:cxn>
                <a:cxn ang="0">
                  <a:pos x="7" y="7"/>
                </a:cxn>
                <a:cxn ang="0">
                  <a:pos x="7" y="3"/>
                </a:cxn>
              </a:cxnLst>
              <a:rect l="0" t="0" r="r" b="b"/>
              <a:pathLst>
                <a:path w="7" h="7">
                  <a:moveTo>
                    <a:pt x="7" y="3"/>
                  </a:moveTo>
                  <a:lnTo>
                    <a:pt x="7" y="0"/>
                  </a:lnTo>
                  <a:lnTo>
                    <a:pt x="0" y="0"/>
                  </a:lnTo>
                  <a:lnTo>
                    <a:pt x="0" y="7"/>
                  </a:lnTo>
                  <a:lnTo>
                    <a:pt x="7" y="7"/>
                  </a:lnTo>
                  <a:lnTo>
                    <a:pt x="7" y="3"/>
                  </a:lnTo>
                  <a:close/>
                </a:path>
              </a:pathLst>
            </a:custGeom>
            <a:solidFill>
              <a:srgbClr val="651900"/>
            </a:solidFill>
            <a:ln w="9525">
              <a:noFill/>
              <a:round/>
              <a:headEnd/>
              <a:tailEnd/>
            </a:ln>
          </p:spPr>
          <p:txBody>
            <a:bodyPr/>
            <a:lstStyle/>
            <a:p>
              <a:endParaRPr lang="en-US"/>
            </a:p>
          </p:txBody>
        </p:sp>
        <p:sp>
          <p:nvSpPr>
            <p:cNvPr id="383187" name="Freeform 211"/>
            <p:cNvSpPr>
              <a:spLocks/>
            </p:cNvSpPr>
            <p:nvPr/>
          </p:nvSpPr>
          <p:spPr bwMode="auto">
            <a:xfrm>
              <a:off x="4278" y="2159"/>
              <a:ext cx="7" cy="10"/>
            </a:xfrm>
            <a:custGeom>
              <a:avLst/>
              <a:gdLst/>
              <a:ahLst/>
              <a:cxnLst>
                <a:cxn ang="0">
                  <a:pos x="7" y="4"/>
                </a:cxn>
                <a:cxn ang="0">
                  <a:pos x="7" y="0"/>
                </a:cxn>
                <a:cxn ang="0">
                  <a:pos x="0" y="0"/>
                </a:cxn>
                <a:cxn ang="0">
                  <a:pos x="0" y="10"/>
                </a:cxn>
                <a:cxn ang="0">
                  <a:pos x="7" y="10"/>
                </a:cxn>
                <a:cxn ang="0">
                  <a:pos x="7" y="4"/>
                </a:cxn>
              </a:cxnLst>
              <a:rect l="0" t="0" r="r" b="b"/>
              <a:pathLst>
                <a:path w="7" h="10">
                  <a:moveTo>
                    <a:pt x="7" y="4"/>
                  </a:moveTo>
                  <a:lnTo>
                    <a:pt x="7" y="0"/>
                  </a:lnTo>
                  <a:lnTo>
                    <a:pt x="0" y="0"/>
                  </a:lnTo>
                  <a:lnTo>
                    <a:pt x="0" y="10"/>
                  </a:lnTo>
                  <a:lnTo>
                    <a:pt x="7" y="10"/>
                  </a:lnTo>
                  <a:lnTo>
                    <a:pt x="7" y="4"/>
                  </a:lnTo>
                  <a:close/>
                </a:path>
              </a:pathLst>
            </a:custGeom>
            <a:solidFill>
              <a:srgbClr val="651900"/>
            </a:solidFill>
            <a:ln w="9525">
              <a:noFill/>
              <a:round/>
              <a:headEnd/>
              <a:tailEnd/>
            </a:ln>
          </p:spPr>
          <p:txBody>
            <a:bodyPr/>
            <a:lstStyle/>
            <a:p>
              <a:endParaRPr lang="en-US"/>
            </a:p>
          </p:txBody>
        </p:sp>
        <p:sp>
          <p:nvSpPr>
            <p:cNvPr id="383188" name="Freeform 212"/>
            <p:cNvSpPr>
              <a:spLocks/>
            </p:cNvSpPr>
            <p:nvPr/>
          </p:nvSpPr>
          <p:spPr bwMode="auto">
            <a:xfrm>
              <a:off x="4278" y="2148"/>
              <a:ext cx="7" cy="9"/>
            </a:xfrm>
            <a:custGeom>
              <a:avLst/>
              <a:gdLst/>
              <a:ahLst/>
              <a:cxnLst>
                <a:cxn ang="0">
                  <a:pos x="7" y="3"/>
                </a:cxn>
                <a:cxn ang="0">
                  <a:pos x="7" y="0"/>
                </a:cxn>
                <a:cxn ang="0">
                  <a:pos x="0" y="0"/>
                </a:cxn>
                <a:cxn ang="0">
                  <a:pos x="0" y="9"/>
                </a:cxn>
                <a:cxn ang="0">
                  <a:pos x="7" y="9"/>
                </a:cxn>
                <a:cxn ang="0">
                  <a:pos x="7" y="3"/>
                </a:cxn>
              </a:cxnLst>
              <a:rect l="0" t="0" r="r" b="b"/>
              <a:pathLst>
                <a:path w="7" h="9">
                  <a:moveTo>
                    <a:pt x="7" y="3"/>
                  </a:moveTo>
                  <a:lnTo>
                    <a:pt x="7" y="0"/>
                  </a:lnTo>
                  <a:lnTo>
                    <a:pt x="0" y="0"/>
                  </a:lnTo>
                  <a:lnTo>
                    <a:pt x="0" y="9"/>
                  </a:lnTo>
                  <a:lnTo>
                    <a:pt x="7" y="9"/>
                  </a:lnTo>
                  <a:lnTo>
                    <a:pt x="7" y="3"/>
                  </a:lnTo>
                  <a:close/>
                </a:path>
              </a:pathLst>
            </a:custGeom>
            <a:solidFill>
              <a:srgbClr val="651900"/>
            </a:solidFill>
            <a:ln w="9525">
              <a:noFill/>
              <a:round/>
              <a:headEnd/>
              <a:tailEnd/>
            </a:ln>
          </p:spPr>
          <p:txBody>
            <a:bodyPr/>
            <a:lstStyle/>
            <a:p>
              <a:endParaRPr lang="en-US"/>
            </a:p>
          </p:txBody>
        </p:sp>
        <p:sp>
          <p:nvSpPr>
            <p:cNvPr id="383189" name="Freeform 213"/>
            <p:cNvSpPr>
              <a:spLocks/>
            </p:cNvSpPr>
            <p:nvPr/>
          </p:nvSpPr>
          <p:spPr bwMode="auto">
            <a:xfrm>
              <a:off x="4278" y="2136"/>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90" name="Freeform 214"/>
            <p:cNvSpPr>
              <a:spLocks/>
            </p:cNvSpPr>
            <p:nvPr/>
          </p:nvSpPr>
          <p:spPr bwMode="auto">
            <a:xfrm>
              <a:off x="4278" y="2126"/>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91" name="Freeform 215"/>
            <p:cNvSpPr>
              <a:spLocks/>
            </p:cNvSpPr>
            <p:nvPr/>
          </p:nvSpPr>
          <p:spPr bwMode="auto">
            <a:xfrm>
              <a:off x="4276" y="2113"/>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192" name="Freeform 216"/>
            <p:cNvSpPr>
              <a:spLocks/>
            </p:cNvSpPr>
            <p:nvPr/>
          </p:nvSpPr>
          <p:spPr bwMode="auto">
            <a:xfrm>
              <a:off x="4276" y="2103"/>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193" name="Freeform 217"/>
            <p:cNvSpPr>
              <a:spLocks/>
            </p:cNvSpPr>
            <p:nvPr/>
          </p:nvSpPr>
          <p:spPr bwMode="auto">
            <a:xfrm>
              <a:off x="4278" y="2090"/>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94" name="Freeform 218"/>
            <p:cNvSpPr>
              <a:spLocks/>
            </p:cNvSpPr>
            <p:nvPr/>
          </p:nvSpPr>
          <p:spPr bwMode="auto">
            <a:xfrm>
              <a:off x="4278" y="2078"/>
              <a:ext cx="7" cy="8"/>
            </a:xfrm>
            <a:custGeom>
              <a:avLst/>
              <a:gdLst/>
              <a:ahLst/>
              <a:cxnLst>
                <a:cxn ang="0">
                  <a:pos x="7" y="4"/>
                </a:cxn>
                <a:cxn ang="0">
                  <a:pos x="7" y="0"/>
                </a:cxn>
                <a:cxn ang="0">
                  <a:pos x="0" y="0"/>
                </a:cxn>
                <a:cxn ang="0">
                  <a:pos x="0" y="8"/>
                </a:cxn>
                <a:cxn ang="0">
                  <a:pos x="7" y="8"/>
                </a:cxn>
                <a:cxn ang="0">
                  <a:pos x="7" y="4"/>
                </a:cxn>
              </a:cxnLst>
              <a:rect l="0" t="0" r="r" b="b"/>
              <a:pathLst>
                <a:path w="7" h="8">
                  <a:moveTo>
                    <a:pt x="7" y="4"/>
                  </a:moveTo>
                  <a:lnTo>
                    <a:pt x="7" y="0"/>
                  </a:lnTo>
                  <a:lnTo>
                    <a:pt x="0" y="0"/>
                  </a:lnTo>
                  <a:lnTo>
                    <a:pt x="0" y="8"/>
                  </a:lnTo>
                  <a:lnTo>
                    <a:pt x="7" y="8"/>
                  </a:lnTo>
                  <a:lnTo>
                    <a:pt x="7" y="4"/>
                  </a:lnTo>
                  <a:close/>
                </a:path>
              </a:pathLst>
            </a:custGeom>
            <a:solidFill>
              <a:srgbClr val="651900"/>
            </a:solidFill>
            <a:ln w="9525">
              <a:noFill/>
              <a:round/>
              <a:headEnd/>
              <a:tailEnd/>
            </a:ln>
          </p:spPr>
          <p:txBody>
            <a:bodyPr/>
            <a:lstStyle/>
            <a:p>
              <a:endParaRPr lang="en-US"/>
            </a:p>
          </p:txBody>
        </p:sp>
        <p:sp>
          <p:nvSpPr>
            <p:cNvPr id="383195" name="Freeform 219"/>
            <p:cNvSpPr>
              <a:spLocks/>
            </p:cNvSpPr>
            <p:nvPr/>
          </p:nvSpPr>
          <p:spPr bwMode="auto">
            <a:xfrm>
              <a:off x="4276" y="2065"/>
              <a:ext cx="9" cy="10"/>
            </a:xfrm>
            <a:custGeom>
              <a:avLst/>
              <a:gdLst/>
              <a:ahLst/>
              <a:cxnLst>
                <a:cxn ang="0">
                  <a:pos x="9" y="6"/>
                </a:cxn>
                <a:cxn ang="0">
                  <a:pos x="9" y="0"/>
                </a:cxn>
                <a:cxn ang="0">
                  <a:pos x="0" y="0"/>
                </a:cxn>
                <a:cxn ang="0">
                  <a:pos x="0" y="10"/>
                </a:cxn>
                <a:cxn ang="0">
                  <a:pos x="9" y="10"/>
                </a:cxn>
                <a:cxn ang="0">
                  <a:pos x="9" y="6"/>
                </a:cxn>
              </a:cxnLst>
              <a:rect l="0" t="0" r="r" b="b"/>
              <a:pathLst>
                <a:path w="9" h="10">
                  <a:moveTo>
                    <a:pt x="9" y="6"/>
                  </a:moveTo>
                  <a:lnTo>
                    <a:pt x="9" y="0"/>
                  </a:lnTo>
                  <a:lnTo>
                    <a:pt x="0" y="0"/>
                  </a:lnTo>
                  <a:lnTo>
                    <a:pt x="0" y="10"/>
                  </a:lnTo>
                  <a:lnTo>
                    <a:pt x="9" y="10"/>
                  </a:lnTo>
                  <a:lnTo>
                    <a:pt x="9" y="6"/>
                  </a:lnTo>
                  <a:close/>
                </a:path>
              </a:pathLst>
            </a:custGeom>
            <a:solidFill>
              <a:srgbClr val="651900"/>
            </a:solidFill>
            <a:ln w="9525">
              <a:noFill/>
              <a:round/>
              <a:headEnd/>
              <a:tailEnd/>
            </a:ln>
          </p:spPr>
          <p:txBody>
            <a:bodyPr/>
            <a:lstStyle/>
            <a:p>
              <a:endParaRPr lang="en-US"/>
            </a:p>
          </p:txBody>
        </p:sp>
        <p:sp>
          <p:nvSpPr>
            <p:cNvPr id="383196" name="Freeform 220"/>
            <p:cNvSpPr>
              <a:spLocks/>
            </p:cNvSpPr>
            <p:nvPr/>
          </p:nvSpPr>
          <p:spPr bwMode="auto">
            <a:xfrm>
              <a:off x="4276" y="2055"/>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197" name="Freeform 221"/>
            <p:cNvSpPr>
              <a:spLocks/>
            </p:cNvSpPr>
            <p:nvPr/>
          </p:nvSpPr>
          <p:spPr bwMode="auto">
            <a:xfrm>
              <a:off x="4276" y="2044"/>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198" name="Freeform 222"/>
            <p:cNvSpPr>
              <a:spLocks/>
            </p:cNvSpPr>
            <p:nvPr/>
          </p:nvSpPr>
          <p:spPr bwMode="auto">
            <a:xfrm>
              <a:off x="4276" y="2032"/>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199" name="Freeform 223"/>
            <p:cNvSpPr>
              <a:spLocks/>
            </p:cNvSpPr>
            <p:nvPr/>
          </p:nvSpPr>
          <p:spPr bwMode="auto">
            <a:xfrm>
              <a:off x="4276" y="2021"/>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200" name="Freeform 224"/>
            <p:cNvSpPr>
              <a:spLocks/>
            </p:cNvSpPr>
            <p:nvPr/>
          </p:nvSpPr>
          <p:spPr bwMode="auto">
            <a:xfrm>
              <a:off x="4276" y="2009"/>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201" name="Freeform 225"/>
            <p:cNvSpPr>
              <a:spLocks/>
            </p:cNvSpPr>
            <p:nvPr/>
          </p:nvSpPr>
          <p:spPr bwMode="auto">
            <a:xfrm>
              <a:off x="4276" y="1998"/>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202" name="Freeform 226"/>
            <p:cNvSpPr>
              <a:spLocks/>
            </p:cNvSpPr>
            <p:nvPr/>
          </p:nvSpPr>
          <p:spPr bwMode="auto">
            <a:xfrm>
              <a:off x="4276" y="1986"/>
              <a:ext cx="9" cy="8"/>
            </a:xfrm>
            <a:custGeom>
              <a:avLst/>
              <a:gdLst/>
              <a:ahLst/>
              <a:cxnLst>
                <a:cxn ang="0">
                  <a:pos x="9" y="4"/>
                </a:cxn>
                <a:cxn ang="0">
                  <a:pos x="9" y="0"/>
                </a:cxn>
                <a:cxn ang="0">
                  <a:pos x="0" y="0"/>
                </a:cxn>
                <a:cxn ang="0">
                  <a:pos x="0" y="8"/>
                </a:cxn>
                <a:cxn ang="0">
                  <a:pos x="9" y="8"/>
                </a:cxn>
                <a:cxn ang="0">
                  <a:pos x="9" y="4"/>
                </a:cxn>
              </a:cxnLst>
              <a:rect l="0" t="0" r="r" b="b"/>
              <a:pathLst>
                <a:path w="9" h="8">
                  <a:moveTo>
                    <a:pt x="9" y="4"/>
                  </a:moveTo>
                  <a:lnTo>
                    <a:pt x="9" y="0"/>
                  </a:lnTo>
                  <a:lnTo>
                    <a:pt x="0" y="0"/>
                  </a:lnTo>
                  <a:lnTo>
                    <a:pt x="0" y="8"/>
                  </a:lnTo>
                  <a:lnTo>
                    <a:pt x="9" y="8"/>
                  </a:lnTo>
                  <a:lnTo>
                    <a:pt x="9" y="4"/>
                  </a:lnTo>
                  <a:close/>
                </a:path>
              </a:pathLst>
            </a:custGeom>
            <a:solidFill>
              <a:srgbClr val="651900"/>
            </a:solidFill>
            <a:ln w="9525">
              <a:noFill/>
              <a:round/>
              <a:headEnd/>
              <a:tailEnd/>
            </a:ln>
          </p:spPr>
          <p:txBody>
            <a:bodyPr/>
            <a:lstStyle/>
            <a:p>
              <a:endParaRPr lang="en-US"/>
            </a:p>
          </p:txBody>
        </p:sp>
        <p:sp>
          <p:nvSpPr>
            <p:cNvPr id="383203" name="Freeform 227"/>
            <p:cNvSpPr>
              <a:spLocks/>
            </p:cNvSpPr>
            <p:nvPr/>
          </p:nvSpPr>
          <p:spPr bwMode="auto">
            <a:xfrm>
              <a:off x="4550" y="1986"/>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4" name="Freeform 228"/>
            <p:cNvSpPr>
              <a:spLocks/>
            </p:cNvSpPr>
            <p:nvPr/>
          </p:nvSpPr>
          <p:spPr bwMode="auto">
            <a:xfrm>
              <a:off x="4550" y="1998"/>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5" name="Freeform 229"/>
            <p:cNvSpPr>
              <a:spLocks/>
            </p:cNvSpPr>
            <p:nvPr/>
          </p:nvSpPr>
          <p:spPr bwMode="auto">
            <a:xfrm>
              <a:off x="4550" y="2009"/>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6" name="Freeform 230"/>
            <p:cNvSpPr>
              <a:spLocks/>
            </p:cNvSpPr>
            <p:nvPr/>
          </p:nvSpPr>
          <p:spPr bwMode="auto">
            <a:xfrm>
              <a:off x="4550" y="2021"/>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7" name="Freeform 231"/>
            <p:cNvSpPr>
              <a:spLocks/>
            </p:cNvSpPr>
            <p:nvPr/>
          </p:nvSpPr>
          <p:spPr bwMode="auto">
            <a:xfrm>
              <a:off x="4550" y="2032"/>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8" name="Freeform 232"/>
            <p:cNvSpPr>
              <a:spLocks/>
            </p:cNvSpPr>
            <p:nvPr/>
          </p:nvSpPr>
          <p:spPr bwMode="auto">
            <a:xfrm>
              <a:off x="4550" y="2044"/>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09" name="Freeform 233"/>
            <p:cNvSpPr>
              <a:spLocks/>
            </p:cNvSpPr>
            <p:nvPr/>
          </p:nvSpPr>
          <p:spPr bwMode="auto">
            <a:xfrm>
              <a:off x="4550" y="2055"/>
              <a:ext cx="10" cy="10"/>
            </a:xfrm>
            <a:custGeom>
              <a:avLst/>
              <a:gdLst/>
              <a:ahLst/>
              <a:cxnLst>
                <a:cxn ang="0">
                  <a:pos x="0" y="6"/>
                </a:cxn>
                <a:cxn ang="0">
                  <a:pos x="0" y="10"/>
                </a:cxn>
                <a:cxn ang="0">
                  <a:pos x="10" y="10"/>
                </a:cxn>
                <a:cxn ang="0">
                  <a:pos x="10" y="0"/>
                </a:cxn>
                <a:cxn ang="0">
                  <a:pos x="0" y="0"/>
                </a:cxn>
                <a:cxn ang="0">
                  <a:pos x="0" y="6"/>
                </a:cxn>
              </a:cxnLst>
              <a:rect l="0" t="0" r="r" b="b"/>
              <a:pathLst>
                <a:path w="10" h="10">
                  <a:moveTo>
                    <a:pt x="0" y="6"/>
                  </a:moveTo>
                  <a:lnTo>
                    <a:pt x="0" y="10"/>
                  </a:lnTo>
                  <a:lnTo>
                    <a:pt x="10" y="10"/>
                  </a:lnTo>
                  <a:lnTo>
                    <a:pt x="10" y="0"/>
                  </a:lnTo>
                  <a:lnTo>
                    <a:pt x="0" y="0"/>
                  </a:lnTo>
                  <a:lnTo>
                    <a:pt x="0" y="6"/>
                  </a:lnTo>
                  <a:close/>
                </a:path>
              </a:pathLst>
            </a:custGeom>
            <a:solidFill>
              <a:srgbClr val="651900"/>
            </a:solidFill>
            <a:ln w="9525">
              <a:noFill/>
              <a:round/>
              <a:headEnd/>
              <a:tailEnd/>
            </a:ln>
          </p:spPr>
          <p:txBody>
            <a:bodyPr/>
            <a:lstStyle/>
            <a:p>
              <a:endParaRPr lang="en-US"/>
            </a:p>
          </p:txBody>
        </p:sp>
        <p:sp>
          <p:nvSpPr>
            <p:cNvPr id="383210" name="Freeform 234"/>
            <p:cNvSpPr>
              <a:spLocks/>
            </p:cNvSpPr>
            <p:nvPr/>
          </p:nvSpPr>
          <p:spPr bwMode="auto">
            <a:xfrm>
              <a:off x="4550" y="2067"/>
              <a:ext cx="10" cy="10"/>
            </a:xfrm>
            <a:custGeom>
              <a:avLst/>
              <a:gdLst/>
              <a:ahLst/>
              <a:cxnLst>
                <a:cxn ang="0">
                  <a:pos x="0" y="6"/>
                </a:cxn>
                <a:cxn ang="0">
                  <a:pos x="0" y="10"/>
                </a:cxn>
                <a:cxn ang="0">
                  <a:pos x="10" y="10"/>
                </a:cxn>
                <a:cxn ang="0">
                  <a:pos x="10" y="0"/>
                </a:cxn>
                <a:cxn ang="0">
                  <a:pos x="0" y="0"/>
                </a:cxn>
                <a:cxn ang="0">
                  <a:pos x="0" y="6"/>
                </a:cxn>
              </a:cxnLst>
              <a:rect l="0" t="0" r="r" b="b"/>
              <a:pathLst>
                <a:path w="10" h="10">
                  <a:moveTo>
                    <a:pt x="0" y="6"/>
                  </a:moveTo>
                  <a:lnTo>
                    <a:pt x="0" y="10"/>
                  </a:lnTo>
                  <a:lnTo>
                    <a:pt x="10" y="10"/>
                  </a:lnTo>
                  <a:lnTo>
                    <a:pt x="10" y="0"/>
                  </a:lnTo>
                  <a:lnTo>
                    <a:pt x="0" y="0"/>
                  </a:lnTo>
                  <a:lnTo>
                    <a:pt x="0" y="6"/>
                  </a:lnTo>
                  <a:close/>
                </a:path>
              </a:pathLst>
            </a:custGeom>
            <a:solidFill>
              <a:srgbClr val="651900"/>
            </a:solidFill>
            <a:ln w="9525">
              <a:noFill/>
              <a:round/>
              <a:headEnd/>
              <a:tailEnd/>
            </a:ln>
          </p:spPr>
          <p:txBody>
            <a:bodyPr/>
            <a:lstStyle/>
            <a:p>
              <a:endParaRPr lang="en-US"/>
            </a:p>
          </p:txBody>
        </p:sp>
        <p:sp>
          <p:nvSpPr>
            <p:cNvPr id="383211" name="Freeform 235"/>
            <p:cNvSpPr>
              <a:spLocks/>
            </p:cNvSpPr>
            <p:nvPr/>
          </p:nvSpPr>
          <p:spPr bwMode="auto">
            <a:xfrm>
              <a:off x="4550" y="2078"/>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2" name="Freeform 236"/>
            <p:cNvSpPr>
              <a:spLocks/>
            </p:cNvSpPr>
            <p:nvPr/>
          </p:nvSpPr>
          <p:spPr bwMode="auto">
            <a:xfrm>
              <a:off x="4550" y="2090"/>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3" name="Freeform 237"/>
            <p:cNvSpPr>
              <a:spLocks/>
            </p:cNvSpPr>
            <p:nvPr/>
          </p:nvSpPr>
          <p:spPr bwMode="auto">
            <a:xfrm>
              <a:off x="4550" y="2103"/>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4" name="Freeform 238"/>
            <p:cNvSpPr>
              <a:spLocks/>
            </p:cNvSpPr>
            <p:nvPr/>
          </p:nvSpPr>
          <p:spPr bwMode="auto">
            <a:xfrm>
              <a:off x="4550" y="2113"/>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5" name="Freeform 239"/>
            <p:cNvSpPr>
              <a:spLocks/>
            </p:cNvSpPr>
            <p:nvPr/>
          </p:nvSpPr>
          <p:spPr bwMode="auto">
            <a:xfrm>
              <a:off x="4550" y="2126"/>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6" name="Freeform 240"/>
            <p:cNvSpPr>
              <a:spLocks/>
            </p:cNvSpPr>
            <p:nvPr/>
          </p:nvSpPr>
          <p:spPr bwMode="auto">
            <a:xfrm>
              <a:off x="4550" y="2136"/>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7" name="Freeform 241"/>
            <p:cNvSpPr>
              <a:spLocks/>
            </p:cNvSpPr>
            <p:nvPr/>
          </p:nvSpPr>
          <p:spPr bwMode="auto">
            <a:xfrm>
              <a:off x="4550" y="2149"/>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8" name="Freeform 242"/>
            <p:cNvSpPr>
              <a:spLocks/>
            </p:cNvSpPr>
            <p:nvPr/>
          </p:nvSpPr>
          <p:spPr bwMode="auto">
            <a:xfrm>
              <a:off x="4550" y="2161"/>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19" name="Freeform 243"/>
            <p:cNvSpPr>
              <a:spLocks/>
            </p:cNvSpPr>
            <p:nvPr/>
          </p:nvSpPr>
          <p:spPr bwMode="auto">
            <a:xfrm>
              <a:off x="4550" y="2171"/>
              <a:ext cx="10" cy="7"/>
            </a:xfrm>
            <a:custGeom>
              <a:avLst/>
              <a:gdLst/>
              <a:ahLst/>
              <a:cxnLst>
                <a:cxn ang="0">
                  <a:pos x="0" y="3"/>
                </a:cxn>
                <a:cxn ang="0">
                  <a:pos x="0" y="7"/>
                </a:cxn>
                <a:cxn ang="0">
                  <a:pos x="10" y="7"/>
                </a:cxn>
                <a:cxn ang="0">
                  <a:pos x="10" y="0"/>
                </a:cxn>
                <a:cxn ang="0">
                  <a:pos x="0" y="0"/>
                </a:cxn>
                <a:cxn ang="0">
                  <a:pos x="0" y="3"/>
                </a:cxn>
              </a:cxnLst>
              <a:rect l="0" t="0" r="r" b="b"/>
              <a:pathLst>
                <a:path w="10" h="7">
                  <a:moveTo>
                    <a:pt x="0" y="3"/>
                  </a:moveTo>
                  <a:lnTo>
                    <a:pt x="0" y="7"/>
                  </a:lnTo>
                  <a:lnTo>
                    <a:pt x="10" y="7"/>
                  </a:lnTo>
                  <a:lnTo>
                    <a:pt x="10" y="0"/>
                  </a:lnTo>
                  <a:lnTo>
                    <a:pt x="0" y="0"/>
                  </a:lnTo>
                  <a:lnTo>
                    <a:pt x="0" y="3"/>
                  </a:lnTo>
                  <a:close/>
                </a:path>
              </a:pathLst>
            </a:custGeom>
            <a:solidFill>
              <a:srgbClr val="651900"/>
            </a:solidFill>
            <a:ln w="9525">
              <a:noFill/>
              <a:round/>
              <a:headEnd/>
              <a:tailEnd/>
            </a:ln>
          </p:spPr>
          <p:txBody>
            <a:bodyPr/>
            <a:lstStyle/>
            <a:p>
              <a:endParaRPr lang="en-US"/>
            </a:p>
          </p:txBody>
        </p:sp>
        <p:sp>
          <p:nvSpPr>
            <p:cNvPr id="383220" name="Freeform 244"/>
            <p:cNvSpPr>
              <a:spLocks/>
            </p:cNvSpPr>
            <p:nvPr/>
          </p:nvSpPr>
          <p:spPr bwMode="auto">
            <a:xfrm>
              <a:off x="4550" y="2182"/>
              <a:ext cx="10" cy="8"/>
            </a:xfrm>
            <a:custGeom>
              <a:avLst/>
              <a:gdLst/>
              <a:ahLst/>
              <a:cxnLst>
                <a:cxn ang="0">
                  <a:pos x="0" y="4"/>
                </a:cxn>
                <a:cxn ang="0">
                  <a:pos x="0" y="8"/>
                </a:cxn>
                <a:cxn ang="0">
                  <a:pos x="10" y="8"/>
                </a:cxn>
                <a:cxn ang="0">
                  <a:pos x="10" y="0"/>
                </a:cxn>
                <a:cxn ang="0">
                  <a:pos x="0" y="0"/>
                </a:cxn>
                <a:cxn ang="0">
                  <a:pos x="0" y="4"/>
                </a:cxn>
              </a:cxnLst>
              <a:rect l="0" t="0" r="r" b="b"/>
              <a:pathLst>
                <a:path w="10" h="8">
                  <a:moveTo>
                    <a:pt x="0" y="4"/>
                  </a:moveTo>
                  <a:lnTo>
                    <a:pt x="0" y="8"/>
                  </a:lnTo>
                  <a:lnTo>
                    <a:pt x="10" y="8"/>
                  </a:lnTo>
                  <a:lnTo>
                    <a:pt x="10" y="0"/>
                  </a:lnTo>
                  <a:lnTo>
                    <a:pt x="0" y="0"/>
                  </a:lnTo>
                  <a:lnTo>
                    <a:pt x="0" y="4"/>
                  </a:lnTo>
                  <a:close/>
                </a:path>
              </a:pathLst>
            </a:custGeom>
            <a:solidFill>
              <a:srgbClr val="651900"/>
            </a:solidFill>
            <a:ln w="9525">
              <a:noFill/>
              <a:round/>
              <a:headEnd/>
              <a:tailEnd/>
            </a:ln>
          </p:spPr>
          <p:txBody>
            <a:bodyPr/>
            <a:lstStyle/>
            <a:p>
              <a:endParaRPr lang="en-US"/>
            </a:p>
          </p:txBody>
        </p:sp>
        <p:sp>
          <p:nvSpPr>
            <p:cNvPr id="383221" name="Freeform 245"/>
            <p:cNvSpPr>
              <a:spLocks/>
            </p:cNvSpPr>
            <p:nvPr/>
          </p:nvSpPr>
          <p:spPr bwMode="auto">
            <a:xfrm>
              <a:off x="4550" y="2195"/>
              <a:ext cx="12" cy="8"/>
            </a:xfrm>
            <a:custGeom>
              <a:avLst/>
              <a:gdLst/>
              <a:ahLst/>
              <a:cxnLst>
                <a:cxn ang="0">
                  <a:pos x="0" y="4"/>
                </a:cxn>
                <a:cxn ang="0">
                  <a:pos x="0" y="8"/>
                </a:cxn>
                <a:cxn ang="0">
                  <a:pos x="12" y="8"/>
                </a:cxn>
                <a:cxn ang="0">
                  <a:pos x="12" y="0"/>
                </a:cxn>
                <a:cxn ang="0">
                  <a:pos x="0" y="0"/>
                </a:cxn>
                <a:cxn ang="0">
                  <a:pos x="0" y="4"/>
                </a:cxn>
              </a:cxnLst>
              <a:rect l="0" t="0" r="r" b="b"/>
              <a:pathLst>
                <a:path w="12" h="8">
                  <a:moveTo>
                    <a:pt x="0" y="4"/>
                  </a:moveTo>
                  <a:lnTo>
                    <a:pt x="0" y="8"/>
                  </a:lnTo>
                  <a:lnTo>
                    <a:pt x="12" y="8"/>
                  </a:lnTo>
                  <a:lnTo>
                    <a:pt x="12" y="0"/>
                  </a:lnTo>
                  <a:lnTo>
                    <a:pt x="0" y="0"/>
                  </a:lnTo>
                  <a:lnTo>
                    <a:pt x="0" y="4"/>
                  </a:lnTo>
                  <a:close/>
                </a:path>
              </a:pathLst>
            </a:custGeom>
            <a:solidFill>
              <a:srgbClr val="651900"/>
            </a:solidFill>
            <a:ln w="9525">
              <a:noFill/>
              <a:round/>
              <a:headEnd/>
              <a:tailEnd/>
            </a:ln>
          </p:spPr>
          <p:txBody>
            <a:bodyPr/>
            <a:lstStyle/>
            <a:p>
              <a:endParaRPr lang="en-US"/>
            </a:p>
          </p:txBody>
        </p:sp>
        <p:sp>
          <p:nvSpPr>
            <p:cNvPr id="383222" name="Freeform 246"/>
            <p:cNvSpPr>
              <a:spLocks/>
            </p:cNvSpPr>
            <p:nvPr/>
          </p:nvSpPr>
          <p:spPr bwMode="auto">
            <a:xfrm>
              <a:off x="4550" y="2207"/>
              <a:ext cx="12" cy="8"/>
            </a:xfrm>
            <a:custGeom>
              <a:avLst/>
              <a:gdLst/>
              <a:ahLst/>
              <a:cxnLst>
                <a:cxn ang="0">
                  <a:pos x="0" y="4"/>
                </a:cxn>
                <a:cxn ang="0">
                  <a:pos x="0" y="8"/>
                </a:cxn>
                <a:cxn ang="0">
                  <a:pos x="12" y="8"/>
                </a:cxn>
                <a:cxn ang="0">
                  <a:pos x="12" y="0"/>
                </a:cxn>
                <a:cxn ang="0">
                  <a:pos x="0" y="0"/>
                </a:cxn>
                <a:cxn ang="0">
                  <a:pos x="0" y="4"/>
                </a:cxn>
              </a:cxnLst>
              <a:rect l="0" t="0" r="r" b="b"/>
              <a:pathLst>
                <a:path w="12" h="8">
                  <a:moveTo>
                    <a:pt x="0" y="4"/>
                  </a:moveTo>
                  <a:lnTo>
                    <a:pt x="0" y="8"/>
                  </a:lnTo>
                  <a:lnTo>
                    <a:pt x="12" y="8"/>
                  </a:lnTo>
                  <a:lnTo>
                    <a:pt x="12" y="0"/>
                  </a:lnTo>
                  <a:lnTo>
                    <a:pt x="0" y="0"/>
                  </a:lnTo>
                  <a:lnTo>
                    <a:pt x="0" y="4"/>
                  </a:lnTo>
                  <a:close/>
                </a:path>
              </a:pathLst>
            </a:custGeom>
            <a:solidFill>
              <a:srgbClr val="651900"/>
            </a:solidFill>
            <a:ln w="9525">
              <a:noFill/>
              <a:round/>
              <a:headEnd/>
              <a:tailEnd/>
            </a:ln>
          </p:spPr>
          <p:txBody>
            <a:bodyPr/>
            <a:lstStyle/>
            <a:p>
              <a:endParaRPr lang="en-US"/>
            </a:p>
          </p:txBody>
        </p:sp>
        <p:sp>
          <p:nvSpPr>
            <p:cNvPr id="383223" name="Rectangle 247"/>
            <p:cNvSpPr>
              <a:spLocks noChangeArrowheads="1"/>
            </p:cNvSpPr>
            <p:nvPr/>
          </p:nvSpPr>
          <p:spPr bwMode="auto">
            <a:xfrm>
              <a:off x="4287" y="1981"/>
              <a:ext cx="261" cy="261"/>
            </a:xfrm>
            <a:prstGeom prst="rect">
              <a:avLst/>
            </a:prstGeom>
            <a:solidFill>
              <a:srgbClr val="000000"/>
            </a:solidFill>
            <a:ln w="9525">
              <a:noFill/>
              <a:miter lim="800000"/>
              <a:headEnd/>
              <a:tailEnd/>
            </a:ln>
          </p:spPr>
          <p:txBody>
            <a:bodyPr/>
            <a:lstStyle/>
            <a:p>
              <a:endParaRPr lang="en-US"/>
            </a:p>
          </p:txBody>
        </p:sp>
        <p:sp>
          <p:nvSpPr>
            <p:cNvPr id="383224" name="Freeform 248"/>
            <p:cNvSpPr>
              <a:spLocks/>
            </p:cNvSpPr>
            <p:nvPr/>
          </p:nvSpPr>
          <p:spPr bwMode="auto">
            <a:xfrm>
              <a:off x="4545" y="1977"/>
              <a:ext cx="9" cy="265"/>
            </a:xfrm>
            <a:custGeom>
              <a:avLst/>
              <a:gdLst/>
              <a:ahLst/>
              <a:cxnLst>
                <a:cxn ang="0">
                  <a:pos x="3" y="7"/>
                </a:cxn>
                <a:cxn ang="0">
                  <a:pos x="0" y="4"/>
                </a:cxn>
                <a:cxn ang="0">
                  <a:pos x="0" y="265"/>
                </a:cxn>
                <a:cxn ang="0">
                  <a:pos x="9" y="265"/>
                </a:cxn>
                <a:cxn ang="0">
                  <a:pos x="9" y="4"/>
                </a:cxn>
                <a:cxn ang="0">
                  <a:pos x="3" y="0"/>
                </a:cxn>
                <a:cxn ang="0">
                  <a:pos x="9" y="4"/>
                </a:cxn>
                <a:cxn ang="0">
                  <a:pos x="9" y="0"/>
                </a:cxn>
                <a:cxn ang="0">
                  <a:pos x="3" y="0"/>
                </a:cxn>
                <a:cxn ang="0">
                  <a:pos x="3" y="7"/>
                </a:cxn>
              </a:cxnLst>
              <a:rect l="0" t="0" r="r" b="b"/>
              <a:pathLst>
                <a:path w="9" h="265">
                  <a:moveTo>
                    <a:pt x="3" y="7"/>
                  </a:moveTo>
                  <a:lnTo>
                    <a:pt x="0" y="4"/>
                  </a:lnTo>
                  <a:lnTo>
                    <a:pt x="0" y="265"/>
                  </a:lnTo>
                  <a:lnTo>
                    <a:pt x="9" y="265"/>
                  </a:lnTo>
                  <a:lnTo>
                    <a:pt x="9" y="4"/>
                  </a:lnTo>
                  <a:lnTo>
                    <a:pt x="3" y="0"/>
                  </a:lnTo>
                  <a:lnTo>
                    <a:pt x="9" y="4"/>
                  </a:lnTo>
                  <a:lnTo>
                    <a:pt x="9" y="0"/>
                  </a:lnTo>
                  <a:lnTo>
                    <a:pt x="3" y="0"/>
                  </a:lnTo>
                  <a:lnTo>
                    <a:pt x="3" y="7"/>
                  </a:lnTo>
                  <a:close/>
                </a:path>
              </a:pathLst>
            </a:custGeom>
            <a:solidFill>
              <a:srgbClr val="000000"/>
            </a:solidFill>
            <a:ln w="9525">
              <a:noFill/>
              <a:round/>
              <a:headEnd/>
              <a:tailEnd/>
            </a:ln>
          </p:spPr>
          <p:txBody>
            <a:bodyPr/>
            <a:lstStyle/>
            <a:p>
              <a:endParaRPr lang="en-US"/>
            </a:p>
          </p:txBody>
        </p:sp>
        <p:sp>
          <p:nvSpPr>
            <p:cNvPr id="383225" name="Freeform 249"/>
            <p:cNvSpPr>
              <a:spLocks/>
            </p:cNvSpPr>
            <p:nvPr/>
          </p:nvSpPr>
          <p:spPr bwMode="auto">
            <a:xfrm>
              <a:off x="4283" y="1977"/>
              <a:ext cx="265" cy="7"/>
            </a:xfrm>
            <a:custGeom>
              <a:avLst/>
              <a:gdLst/>
              <a:ahLst/>
              <a:cxnLst>
                <a:cxn ang="0">
                  <a:pos x="8" y="4"/>
                </a:cxn>
                <a:cxn ang="0">
                  <a:pos x="4" y="7"/>
                </a:cxn>
                <a:cxn ang="0">
                  <a:pos x="265" y="7"/>
                </a:cxn>
                <a:cxn ang="0">
                  <a:pos x="265" y="0"/>
                </a:cxn>
                <a:cxn ang="0">
                  <a:pos x="4" y="0"/>
                </a:cxn>
                <a:cxn ang="0">
                  <a:pos x="0" y="4"/>
                </a:cxn>
                <a:cxn ang="0">
                  <a:pos x="4" y="0"/>
                </a:cxn>
                <a:cxn ang="0">
                  <a:pos x="0" y="0"/>
                </a:cxn>
                <a:cxn ang="0">
                  <a:pos x="0" y="4"/>
                </a:cxn>
                <a:cxn ang="0">
                  <a:pos x="8" y="4"/>
                </a:cxn>
              </a:cxnLst>
              <a:rect l="0" t="0" r="r" b="b"/>
              <a:pathLst>
                <a:path w="265" h="7">
                  <a:moveTo>
                    <a:pt x="8" y="4"/>
                  </a:moveTo>
                  <a:lnTo>
                    <a:pt x="4" y="7"/>
                  </a:lnTo>
                  <a:lnTo>
                    <a:pt x="265" y="7"/>
                  </a:lnTo>
                  <a:lnTo>
                    <a:pt x="265" y="0"/>
                  </a:lnTo>
                  <a:lnTo>
                    <a:pt x="4" y="0"/>
                  </a:lnTo>
                  <a:lnTo>
                    <a:pt x="0" y="4"/>
                  </a:lnTo>
                  <a:lnTo>
                    <a:pt x="4" y="0"/>
                  </a:lnTo>
                  <a:lnTo>
                    <a:pt x="0" y="0"/>
                  </a:lnTo>
                  <a:lnTo>
                    <a:pt x="0" y="4"/>
                  </a:lnTo>
                  <a:lnTo>
                    <a:pt x="8" y="4"/>
                  </a:lnTo>
                  <a:close/>
                </a:path>
              </a:pathLst>
            </a:custGeom>
            <a:solidFill>
              <a:srgbClr val="000000"/>
            </a:solidFill>
            <a:ln w="9525">
              <a:noFill/>
              <a:round/>
              <a:headEnd/>
              <a:tailEnd/>
            </a:ln>
          </p:spPr>
          <p:txBody>
            <a:bodyPr/>
            <a:lstStyle/>
            <a:p>
              <a:endParaRPr lang="en-US"/>
            </a:p>
          </p:txBody>
        </p:sp>
        <p:sp>
          <p:nvSpPr>
            <p:cNvPr id="383226" name="Freeform 250"/>
            <p:cNvSpPr>
              <a:spLocks/>
            </p:cNvSpPr>
            <p:nvPr/>
          </p:nvSpPr>
          <p:spPr bwMode="auto">
            <a:xfrm>
              <a:off x="4283" y="1981"/>
              <a:ext cx="8" cy="264"/>
            </a:xfrm>
            <a:custGeom>
              <a:avLst/>
              <a:gdLst/>
              <a:ahLst/>
              <a:cxnLst>
                <a:cxn ang="0">
                  <a:pos x="4" y="257"/>
                </a:cxn>
                <a:cxn ang="0">
                  <a:pos x="8" y="261"/>
                </a:cxn>
                <a:cxn ang="0">
                  <a:pos x="8" y="0"/>
                </a:cxn>
                <a:cxn ang="0">
                  <a:pos x="0" y="0"/>
                </a:cxn>
                <a:cxn ang="0">
                  <a:pos x="0" y="261"/>
                </a:cxn>
                <a:cxn ang="0">
                  <a:pos x="4" y="264"/>
                </a:cxn>
                <a:cxn ang="0">
                  <a:pos x="0" y="261"/>
                </a:cxn>
                <a:cxn ang="0">
                  <a:pos x="0" y="264"/>
                </a:cxn>
                <a:cxn ang="0">
                  <a:pos x="4" y="264"/>
                </a:cxn>
                <a:cxn ang="0">
                  <a:pos x="4" y="257"/>
                </a:cxn>
              </a:cxnLst>
              <a:rect l="0" t="0" r="r" b="b"/>
              <a:pathLst>
                <a:path w="8" h="264">
                  <a:moveTo>
                    <a:pt x="4" y="257"/>
                  </a:moveTo>
                  <a:lnTo>
                    <a:pt x="8" y="261"/>
                  </a:lnTo>
                  <a:lnTo>
                    <a:pt x="8" y="0"/>
                  </a:lnTo>
                  <a:lnTo>
                    <a:pt x="0" y="0"/>
                  </a:lnTo>
                  <a:lnTo>
                    <a:pt x="0" y="261"/>
                  </a:lnTo>
                  <a:lnTo>
                    <a:pt x="4" y="264"/>
                  </a:lnTo>
                  <a:lnTo>
                    <a:pt x="0" y="261"/>
                  </a:lnTo>
                  <a:lnTo>
                    <a:pt x="0" y="264"/>
                  </a:lnTo>
                  <a:lnTo>
                    <a:pt x="4" y="264"/>
                  </a:lnTo>
                  <a:lnTo>
                    <a:pt x="4" y="257"/>
                  </a:lnTo>
                  <a:close/>
                </a:path>
              </a:pathLst>
            </a:custGeom>
            <a:solidFill>
              <a:srgbClr val="000000"/>
            </a:solidFill>
            <a:ln w="9525">
              <a:noFill/>
              <a:round/>
              <a:headEnd/>
              <a:tailEnd/>
            </a:ln>
          </p:spPr>
          <p:txBody>
            <a:bodyPr/>
            <a:lstStyle/>
            <a:p>
              <a:endParaRPr lang="en-US"/>
            </a:p>
          </p:txBody>
        </p:sp>
        <p:sp>
          <p:nvSpPr>
            <p:cNvPr id="383227" name="Freeform 251"/>
            <p:cNvSpPr>
              <a:spLocks/>
            </p:cNvSpPr>
            <p:nvPr/>
          </p:nvSpPr>
          <p:spPr bwMode="auto">
            <a:xfrm>
              <a:off x="4287" y="2238"/>
              <a:ext cx="267" cy="7"/>
            </a:xfrm>
            <a:custGeom>
              <a:avLst/>
              <a:gdLst/>
              <a:ahLst/>
              <a:cxnLst>
                <a:cxn ang="0">
                  <a:pos x="258" y="4"/>
                </a:cxn>
                <a:cxn ang="0">
                  <a:pos x="261" y="0"/>
                </a:cxn>
                <a:cxn ang="0">
                  <a:pos x="0" y="0"/>
                </a:cxn>
                <a:cxn ang="0">
                  <a:pos x="0" y="7"/>
                </a:cxn>
                <a:cxn ang="0">
                  <a:pos x="261" y="7"/>
                </a:cxn>
                <a:cxn ang="0">
                  <a:pos x="267" y="4"/>
                </a:cxn>
                <a:cxn ang="0">
                  <a:pos x="261" y="7"/>
                </a:cxn>
                <a:cxn ang="0">
                  <a:pos x="267" y="7"/>
                </a:cxn>
                <a:cxn ang="0">
                  <a:pos x="267" y="4"/>
                </a:cxn>
                <a:cxn ang="0">
                  <a:pos x="258" y="4"/>
                </a:cxn>
              </a:cxnLst>
              <a:rect l="0" t="0" r="r" b="b"/>
              <a:pathLst>
                <a:path w="267" h="7">
                  <a:moveTo>
                    <a:pt x="258" y="4"/>
                  </a:moveTo>
                  <a:lnTo>
                    <a:pt x="261" y="0"/>
                  </a:lnTo>
                  <a:lnTo>
                    <a:pt x="0" y="0"/>
                  </a:lnTo>
                  <a:lnTo>
                    <a:pt x="0" y="7"/>
                  </a:lnTo>
                  <a:lnTo>
                    <a:pt x="261" y="7"/>
                  </a:lnTo>
                  <a:lnTo>
                    <a:pt x="267" y="4"/>
                  </a:lnTo>
                  <a:lnTo>
                    <a:pt x="261" y="7"/>
                  </a:lnTo>
                  <a:lnTo>
                    <a:pt x="267" y="7"/>
                  </a:lnTo>
                  <a:lnTo>
                    <a:pt x="267" y="4"/>
                  </a:lnTo>
                  <a:lnTo>
                    <a:pt x="258" y="4"/>
                  </a:lnTo>
                  <a:close/>
                </a:path>
              </a:pathLst>
            </a:custGeom>
            <a:solidFill>
              <a:srgbClr val="000000"/>
            </a:solidFill>
            <a:ln w="9525">
              <a:noFill/>
              <a:round/>
              <a:headEnd/>
              <a:tailEnd/>
            </a:ln>
          </p:spPr>
          <p:txBody>
            <a:bodyPr/>
            <a:lstStyle/>
            <a:p>
              <a:endParaRPr lang="en-US"/>
            </a:p>
          </p:txBody>
        </p:sp>
        <p:sp>
          <p:nvSpPr>
            <p:cNvPr id="383228" name="Rectangle 252"/>
            <p:cNvSpPr>
              <a:spLocks noChangeArrowheads="1"/>
            </p:cNvSpPr>
            <p:nvPr/>
          </p:nvSpPr>
          <p:spPr bwMode="auto">
            <a:xfrm>
              <a:off x="4312" y="2006"/>
              <a:ext cx="211" cy="211"/>
            </a:xfrm>
            <a:prstGeom prst="rect">
              <a:avLst/>
            </a:prstGeom>
            <a:solidFill>
              <a:srgbClr val="A38C00"/>
            </a:solidFill>
            <a:ln w="9525">
              <a:noFill/>
              <a:miter lim="800000"/>
              <a:headEnd/>
              <a:tailEnd/>
            </a:ln>
          </p:spPr>
          <p:txBody>
            <a:bodyPr/>
            <a:lstStyle/>
            <a:p>
              <a:endParaRPr lang="en-US"/>
            </a:p>
          </p:txBody>
        </p:sp>
        <p:sp>
          <p:nvSpPr>
            <p:cNvPr id="383229" name="Freeform 253"/>
            <p:cNvSpPr>
              <a:spLocks/>
            </p:cNvSpPr>
            <p:nvPr/>
          </p:nvSpPr>
          <p:spPr bwMode="auto">
            <a:xfrm>
              <a:off x="4500" y="2002"/>
              <a:ext cx="27" cy="215"/>
            </a:xfrm>
            <a:custGeom>
              <a:avLst/>
              <a:gdLst/>
              <a:ahLst/>
              <a:cxnLst>
                <a:cxn ang="0">
                  <a:pos x="3" y="7"/>
                </a:cxn>
                <a:cxn ang="0">
                  <a:pos x="0" y="4"/>
                </a:cxn>
                <a:cxn ang="0">
                  <a:pos x="0" y="215"/>
                </a:cxn>
                <a:cxn ang="0">
                  <a:pos x="7" y="215"/>
                </a:cxn>
                <a:cxn ang="0">
                  <a:pos x="7" y="4"/>
                </a:cxn>
                <a:cxn ang="0">
                  <a:pos x="3" y="0"/>
                </a:cxn>
                <a:cxn ang="0">
                  <a:pos x="7" y="4"/>
                </a:cxn>
                <a:cxn ang="0">
                  <a:pos x="7" y="0"/>
                </a:cxn>
                <a:cxn ang="0">
                  <a:pos x="3" y="0"/>
                </a:cxn>
                <a:cxn ang="0">
                  <a:pos x="3" y="7"/>
                </a:cxn>
              </a:cxnLst>
              <a:rect l="0" t="0" r="r" b="b"/>
              <a:pathLst>
                <a:path w="7" h="215">
                  <a:moveTo>
                    <a:pt x="3" y="7"/>
                  </a:moveTo>
                  <a:lnTo>
                    <a:pt x="0" y="4"/>
                  </a:lnTo>
                  <a:lnTo>
                    <a:pt x="0" y="215"/>
                  </a:lnTo>
                  <a:lnTo>
                    <a:pt x="7" y="215"/>
                  </a:lnTo>
                  <a:lnTo>
                    <a:pt x="7" y="4"/>
                  </a:lnTo>
                  <a:lnTo>
                    <a:pt x="3" y="0"/>
                  </a:lnTo>
                  <a:lnTo>
                    <a:pt x="7" y="4"/>
                  </a:lnTo>
                  <a:lnTo>
                    <a:pt x="7" y="0"/>
                  </a:lnTo>
                  <a:lnTo>
                    <a:pt x="3" y="0"/>
                  </a:lnTo>
                  <a:lnTo>
                    <a:pt x="3" y="7"/>
                  </a:lnTo>
                  <a:close/>
                </a:path>
              </a:pathLst>
            </a:custGeom>
            <a:solidFill>
              <a:srgbClr val="000000"/>
            </a:solidFill>
            <a:ln w="9525">
              <a:noFill/>
              <a:round/>
              <a:headEnd/>
              <a:tailEnd/>
            </a:ln>
          </p:spPr>
          <p:txBody>
            <a:bodyPr/>
            <a:lstStyle/>
            <a:p>
              <a:endParaRPr lang="en-US"/>
            </a:p>
          </p:txBody>
        </p:sp>
        <p:sp>
          <p:nvSpPr>
            <p:cNvPr id="383230" name="Freeform 254"/>
            <p:cNvSpPr>
              <a:spLocks/>
            </p:cNvSpPr>
            <p:nvPr/>
          </p:nvSpPr>
          <p:spPr bwMode="auto">
            <a:xfrm>
              <a:off x="4308" y="2002"/>
              <a:ext cx="215" cy="7"/>
            </a:xfrm>
            <a:custGeom>
              <a:avLst/>
              <a:gdLst/>
              <a:ahLst/>
              <a:cxnLst>
                <a:cxn ang="0">
                  <a:pos x="10" y="4"/>
                </a:cxn>
                <a:cxn ang="0">
                  <a:pos x="4" y="7"/>
                </a:cxn>
                <a:cxn ang="0">
                  <a:pos x="215" y="7"/>
                </a:cxn>
                <a:cxn ang="0">
                  <a:pos x="215" y="0"/>
                </a:cxn>
                <a:cxn ang="0">
                  <a:pos x="4" y="0"/>
                </a:cxn>
                <a:cxn ang="0">
                  <a:pos x="0" y="4"/>
                </a:cxn>
                <a:cxn ang="0">
                  <a:pos x="4" y="0"/>
                </a:cxn>
                <a:cxn ang="0">
                  <a:pos x="0" y="0"/>
                </a:cxn>
                <a:cxn ang="0">
                  <a:pos x="0" y="4"/>
                </a:cxn>
                <a:cxn ang="0">
                  <a:pos x="10" y="4"/>
                </a:cxn>
              </a:cxnLst>
              <a:rect l="0" t="0" r="r" b="b"/>
              <a:pathLst>
                <a:path w="215" h="7">
                  <a:moveTo>
                    <a:pt x="10" y="4"/>
                  </a:moveTo>
                  <a:lnTo>
                    <a:pt x="4" y="7"/>
                  </a:lnTo>
                  <a:lnTo>
                    <a:pt x="215" y="7"/>
                  </a:lnTo>
                  <a:lnTo>
                    <a:pt x="215" y="0"/>
                  </a:lnTo>
                  <a:lnTo>
                    <a:pt x="4" y="0"/>
                  </a:lnTo>
                  <a:lnTo>
                    <a:pt x="0" y="4"/>
                  </a:lnTo>
                  <a:lnTo>
                    <a:pt x="4" y="0"/>
                  </a:lnTo>
                  <a:lnTo>
                    <a:pt x="0" y="0"/>
                  </a:lnTo>
                  <a:lnTo>
                    <a:pt x="0" y="4"/>
                  </a:lnTo>
                  <a:lnTo>
                    <a:pt x="10" y="4"/>
                  </a:lnTo>
                  <a:close/>
                </a:path>
              </a:pathLst>
            </a:custGeom>
            <a:solidFill>
              <a:srgbClr val="000000"/>
            </a:solidFill>
            <a:ln w="9525">
              <a:noFill/>
              <a:round/>
              <a:headEnd/>
              <a:tailEnd/>
            </a:ln>
          </p:spPr>
          <p:txBody>
            <a:bodyPr/>
            <a:lstStyle/>
            <a:p>
              <a:endParaRPr lang="en-US"/>
            </a:p>
          </p:txBody>
        </p:sp>
        <p:sp>
          <p:nvSpPr>
            <p:cNvPr id="383231" name="Freeform 255"/>
            <p:cNvSpPr>
              <a:spLocks/>
            </p:cNvSpPr>
            <p:nvPr/>
          </p:nvSpPr>
          <p:spPr bwMode="auto">
            <a:xfrm>
              <a:off x="4308" y="2006"/>
              <a:ext cx="10" cy="214"/>
            </a:xfrm>
            <a:custGeom>
              <a:avLst/>
              <a:gdLst/>
              <a:ahLst/>
              <a:cxnLst>
                <a:cxn ang="0">
                  <a:pos x="4" y="207"/>
                </a:cxn>
                <a:cxn ang="0">
                  <a:pos x="10" y="211"/>
                </a:cxn>
                <a:cxn ang="0">
                  <a:pos x="10" y="0"/>
                </a:cxn>
                <a:cxn ang="0">
                  <a:pos x="0" y="0"/>
                </a:cxn>
                <a:cxn ang="0">
                  <a:pos x="0" y="211"/>
                </a:cxn>
                <a:cxn ang="0">
                  <a:pos x="4" y="214"/>
                </a:cxn>
                <a:cxn ang="0">
                  <a:pos x="0" y="211"/>
                </a:cxn>
                <a:cxn ang="0">
                  <a:pos x="0" y="214"/>
                </a:cxn>
                <a:cxn ang="0">
                  <a:pos x="4" y="214"/>
                </a:cxn>
                <a:cxn ang="0">
                  <a:pos x="4" y="207"/>
                </a:cxn>
              </a:cxnLst>
              <a:rect l="0" t="0" r="r" b="b"/>
              <a:pathLst>
                <a:path w="10" h="214">
                  <a:moveTo>
                    <a:pt x="4" y="207"/>
                  </a:moveTo>
                  <a:lnTo>
                    <a:pt x="10" y="211"/>
                  </a:lnTo>
                  <a:lnTo>
                    <a:pt x="10" y="0"/>
                  </a:lnTo>
                  <a:lnTo>
                    <a:pt x="0" y="0"/>
                  </a:lnTo>
                  <a:lnTo>
                    <a:pt x="0" y="211"/>
                  </a:lnTo>
                  <a:lnTo>
                    <a:pt x="4" y="214"/>
                  </a:lnTo>
                  <a:lnTo>
                    <a:pt x="0" y="211"/>
                  </a:lnTo>
                  <a:lnTo>
                    <a:pt x="0" y="214"/>
                  </a:lnTo>
                  <a:lnTo>
                    <a:pt x="4" y="214"/>
                  </a:lnTo>
                  <a:lnTo>
                    <a:pt x="4" y="207"/>
                  </a:lnTo>
                  <a:close/>
                </a:path>
              </a:pathLst>
            </a:custGeom>
            <a:solidFill>
              <a:srgbClr val="000000"/>
            </a:solidFill>
            <a:ln w="9525">
              <a:noFill/>
              <a:round/>
              <a:headEnd/>
              <a:tailEnd/>
            </a:ln>
          </p:spPr>
          <p:txBody>
            <a:bodyPr/>
            <a:lstStyle/>
            <a:p>
              <a:endParaRPr lang="en-US"/>
            </a:p>
          </p:txBody>
        </p:sp>
        <p:sp>
          <p:nvSpPr>
            <p:cNvPr id="383232" name="Freeform 256"/>
            <p:cNvSpPr>
              <a:spLocks/>
            </p:cNvSpPr>
            <p:nvPr/>
          </p:nvSpPr>
          <p:spPr bwMode="auto">
            <a:xfrm>
              <a:off x="4312" y="2213"/>
              <a:ext cx="215" cy="7"/>
            </a:xfrm>
            <a:custGeom>
              <a:avLst/>
              <a:gdLst/>
              <a:ahLst/>
              <a:cxnLst>
                <a:cxn ang="0">
                  <a:pos x="208" y="4"/>
                </a:cxn>
                <a:cxn ang="0">
                  <a:pos x="211" y="0"/>
                </a:cxn>
                <a:cxn ang="0">
                  <a:pos x="0" y="0"/>
                </a:cxn>
                <a:cxn ang="0">
                  <a:pos x="0" y="7"/>
                </a:cxn>
                <a:cxn ang="0">
                  <a:pos x="211" y="7"/>
                </a:cxn>
                <a:cxn ang="0">
                  <a:pos x="215" y="4"/>
                </a:cxn>
                <a:cxn ang="0">
                  <a:pos x="211" y="7"/>
                </a:cxn>
                <a:cxn ang="0">
                  <a:pos x="215" y="7"/>
                </a:cxn>
                <a:cxn ang="0">
                  <a:pos x="215" y="4"/>
                </a:cxn>
                <a:cxn ang="0">
                  <a:pos x="208" y="4"/>
                </a:cxn>
              </a:cxnLst>
              <a:rect l="0" t="0" r="r" b="b"/>
              <a:pathLst>
                <a:path w="215" h="7">
                  <a:moveTo>
                    <a:pt x="208" y="4"/>
                  </a:moveTo>
                  <a:lnTo>
                    <a:pt x="211" y="0"/>
                  </a:lnTo>
                  <a:lnTo>
                    <a:pt x="0" y="0"/>
                  </a:lnTo>
                  <a:lnTo>
                    <a:pt x="0" y="7"/>
                  </a:lnTo>
                  <a:lnTo>
                    <a:pt x="211" y="7"/>
                  </a:lnTo>
                  <a:lnTo>
                    <a:pt x="215" y="4"/>
                  </a:lnTo>
                  <a:lnTo>
                    <a:pt x="211" y="7"/>
                  </a:lnTo>
                  <a:lnTo>
                    <a:pt x="215" y="7"/>
                  </a:lnTo>
                  <a:lnTo>
                    <a:pt x="215" y="4"/>
                  </a:lnTo>
                  <a:lnTo>
                    <a:pt x="208" y="4"/>
                  </a:lnTo>
                  <a:close/>
                </a:path>
              </a:pathLst>
            </a:custGeom>
            <a:solidFill>
              <a:srgbClr val="000000"/>
            </a:solidFill>
            <a:ln w="9525">
              <a:noFill/>
              <a:round/>
              <a:headEnd/>
              <a:tailEnd/>
            </a:ln>
          </p:spPr>
          <p:txBody>
            <a:bodyPr/>
            <a:lstStyle/>
            <a:p>
              <a:endParaRPr lang="en-US"/>
            </a:p>
          </p:txBody>
        </p:sp>
        <p:sp>
          <p:nvSpPr>
            <p:cNvPr id="383233" name="Rectangle 257"/>
            <p:cNvSpPr>
              <a:spLocks noChangeArrowheads="1"/>
            </p:cNvSpPr>
            <p:nvPr/>
          </p:nvSpPr>
          <p:spPr bwMode="auto">
            <a:xfrm>
              <a:off x="4379" y="2073"/>
              <a:ext cx="79" cy="78"/>
            </a:xfrm>
            <a:prstGeom prst="rect">
              <a:avLst/>
            </a:prstGeom>
            <a:solidFill>
              <a:srgbClr val="5E3F00"/>
            </a:solidFill>
            <a:ln w="9525">
              <a:noFill/>
              <a:miter lim="800000"/>
              <a:headEnd/>
              <a:tailEnd/>
            </a:ln>
          </p:spPr>
          <p:txBody>
            <a:bodyPr/>
            <a:lstStyle/>
            <a:p>
              <a:endParaRPr lang="en-US"/>
            </a:p>
          </p:txBody>
        </p:sp>
        <p:sp>
          <p:nvSpPr>
            <p:cNvPr id="383234" name="Rectangle 258"/>
            <p:cNvSpPr>
              <a:spLocks noChangeArrowheads="1"/>
            </p:cNvSpPr>
            <p:nvPr/>
          </p:nvSpPr>
          <p:spPr bwMode="auto">
            <a:xfrm>
              <a:off x="4385" y="2078"/>
              <a:ext cx="67" cy="66"/>
            </a:xfrm>
            <a:prstGeom prst="rect">
              <a:avLst/>
            </a:prstGeom>
            <a:solidFill>
              <a:srgbClr val="0000CC"/>
            </a:solidFill>
            <a:ln w="9525">
              <a:noFill/>
              <a:miter lim="800000"/>
              <a:headEnd/>
              <a:tailEnd/>
            </a:ln>
          </p:spPr>
          <p:txBody>
            <a:bodyPr/>
            <a:lstStyle/>
            <a:p>
              <a:endParaRPr lang="en-US"/>
            </a:p>
          </p:txBody>
        </p:sp>
        <p:sp>
          <p:nvSpPr>
            <p:cNvPr id="383235" name="Rectangle 259"/>
            <p:cNvSpPr>
              <a:spLocks noChangeArrowheads="1"/>
            </p:cNvSpPr>
            <p:nvPr/>
          </p:nvSpPr>
          <p:spPr bwMode="auto">
            <a:xfrm>
              <a:off x="4385" y="2078"/>
              <a:ext cx="67" cy="66"/>
            </a:xfrm>
            <a:prstGeom prst="rect">
              <a:avLst/>
            </a:prstGeom>
            <a:noFill/>
            <a:ln w="6350">
              <a:solidFill>
                <a:srgbClr val="00002B"/>
              </a:solidFill>
              <a:miter lim="800000"/>
              <a:headEnd/>
              <a:tailEnd/>
            </a:ln>
          </p:spPr>
          <p:txBody>
            <a:bodyPr/>
            <a:lstStyle/>
            <a:p>
              <a:endParaRPr lang="en-US"/>
            </a:p>
          </p:txBody>
        </p:sp>
      </p:grpSp>
      <p:sp>
        <p:nvSpPr>
          <p:cNvPr id="382994" name="Freeform 18"/>
          <p:cNvSpPr>
            <a:spLocks/>
          </p:cNvSpPr>
          <p:nvPr/>
        </p:nvSpPr>
        <p:spPr bwMode="auto">
          <a:xfrm rot="3052335">
            <a:off x="7068345" y="3164681"/>
            <a:ext cx="227012" cy="422275"/>
          </a:xfrm>
          <a:custGeom>
            <a:avLst/>
            <a:gdLst/>
            <a:ahLst/>
            <a:cxnLst>
              <a:cxn ang="0">
                <a:pos x="192" y="336"/>
              </a:cxn>
              <a:cxn ang="0">
                <a:pos x="165" y="301"/>
              </a:cxn>
              <a:cxn ang="0">
                <a:pos x="142" y="267"/>
              </a:cxn>
              <a:cxn ang="0">
                <a:pos x="121" y="234"/>
              </a:cxn>
              <a:cxn ang="0">
                <a:pos x="103" y="202"/>
              </a:cxn>
              <a:cxn ang="0">
                <a:pos x="88" y="173"/>
              </a:cxn>
              <a:cxn ang="0">
                <a:pos x="74" y="144"/>
              </a:cxn>
              <a:cxn ang="0">
                <a:pos x="63" y="119"/>
              </a:cxn>
              <a:cxn ang="0">
                <a:pos x="55" y="96"/>
              </a:cxn>
              <a:cxn ang="0">
                <a:pos x="42" y="56"/>
              </a:cxn>
              <a:cxn ang="0">
                <a:pos x="36" y="25"/>
              </a:cxn>
              <a:cxn ang="0">
                <a:pos x="32" y="6"/>
              </a:cxn>
              <a:cxn ang="0">
                <a:pos x="32" y="0"/>
              </a:cxn>
              <a:cxn ang="0">
                <a:pos x="0" y="2"/>
              </a:cxn>
              <a:cxn ang="0">
                <a:pos x="1" y="10"/>
              </a:cxn>
              <a:cxn ang="0">
                <a:pos x="3" y="31"/>
              </a:cxn>
              <a:cxn ang="0">
                <a:pos x="11" y="63"/>
              </a:cxn>
              <a:cxn ang="0">
                <a:pos x="25" y="106"/>
              </a:cxn>
              <a:cxn ang="0">
                <a:pos x="34" y="131"/>
              </a:cxn>
              <a:cxn ang="0">
                <a:pos x="46" y="157"/>
              </a:cxn>
              <a:cxn ang="0">
                <a:pos x="59" y="186"/>
              </a:cxn>
              <a:cxn ang="0">
                <a:pos x="74" y="217"/>
              </a:cxn>
              <a:cxn ang="0">
                <a:pos x="94" y="250"/>
              </a:cxn>
              <a:cxn ang="0">
                <a:pos x="115" y="284"/>
              </a:cxn>
              <a:cxn ang="0">
                <a:pos x="140" y="319"/>
              </a:cxn>
              <a:cxn ang="0">
                <a:pos x="167" y="355"/>
              </a:cxn>
              <a:cxn ang="0">
                <a:pos x="167" y="357"/>
              </a:cxn>
              <a:cxn ang="0">
                <a:pos x="192" y="336"/>
              </a:cxn>
            </a:cxnLst>
            <a:rect l="0" t="0" r="r" b="b"/>
            <a:pathLst>
              <a:path w="192" h="357">
                <a:moveTo>
                  <a:pt x="192" y="336"/>
                </a:moveTo>
                <a:lnTo>
                  <a:pt x="165" y="301"/>
                </a:lnTo>
                <a:lnTo>
                  <a:pt x="142" y="267"/>
                </a:lnTo>
                <a:lnTo>
                  <a:pt x="121" y="234"/>
                </a:lnTo>
                <a:lnTo>
                  <a:pt x="103" y="202"/>
                </a:lnTo>
                <a:lnTo>
                  <a:pt x="88" y="173"/>
                </a:lnTo>
                <a:lnTo>
                  <a:pt x="74" y="144"/>
                </a:lnTo>
                <a:lnTo>
                  <a:pt x="63" y="119"/>
                </a:lnTo>
                <a:lnTo>
                  <a:pt x="55" y="96"/>
                </a:lnTo>
                <a:lnTo>
                  <a:pt x="42" y="56"/>
                </a:lnTo>
                <a:lnTo>
                  <a:pt x="36" y="25"/>
                </a:lnTo>
                <a:lnTo>
                  <a:pt x="32" y="6"/>
                </a:lnTo>
                <a:lnTo>
                  <a:pt x="32" y="0"/>
                </a:lnTo>
                <a:lnTo>
                  <a:pt x="0" y="2"/>
                </a:lnTo>
                <a:lnTo>
                  <a:pt x="1" y="10"/>
                </a:lnTo>
                <a:lnTo>
                  <a:pt x="3" y="31"/>
                </a:lnTo>
                <a:lnTo>
                  <a:pt x="11" y="63"/>
                </a:lnTo>
                <a:lnTo>
                  <a:pt x="25" y="106"/>
                </a:lnTo>
                <a:lnTo>
                  <a:pt x="34" y="131"/>
                </a:lnTo>
                <a:lnTo>
                  <a:pt x="46" y="157"/>
                </a:lnTo>
                <a:lnTo>
                  <a:pt x="59" y="186"/>
                </a:lnTo>
                <a:lnTo>
                  <a:pt x="74" y="217"/>
                </a:lnTo>
                <a:lnTo>
                  <a:pt x="94" y="250"/>
                </a:lnTo>
                <a:lnTo>
                  <a:pt x="115" y="284"/>
                </a:lnTo>
                <a:lnTo>
                  <a:pt x="140" y="319"/>
                </a:lnTo>
                <a:lnTo>
                  <a:pt x="167" y="355"/>
                </a:lnTo>
                <a:lnTo>
                  <a:pt x="167" y="357"/>
                </a:lnTo>
                <a:lnTo>
                  <a:pt x="192" y="336"/>
                </a:lnTo>
                <a:close/>
              </a:path>
            </a:pathLst>
          </a:custGeom>
          <a:solidFill>
            <a:srgbClr val="000000"/>
          </a:solidFill>
          <a:ln w="9525">
            <a:noFill/>
            <a:round/>
            <a:headEnd/>
            <a:tailEnd/>
          </a:ln>
        </p:spPr>
        <p:txBody>
          <a:bodyPr/>
          <a:lstStyle/>
          <a:p>
            <a:endParaRPr lang="en-US"/>
          </a:p>
        </p:txBody>
      </p:sp>
      <p:sp>
        <p:nvSpPr>
          <p:cNvPr id="382995" name="Freeform 19"/>
          <p:cNvSpPr>
            <a:spLocks/>
          </p:cNvSpPr>
          <p:nvPr/>
        </p:nvSpPr>
        <p:spPr bwMode="auto">
          <a:xfrm rot="3052335">
            <a:off x="6731794" y="3507582"/>
            <a:ext cx="250825" cy="801687"/>
          </a:xfrm>
          <a:custGeom>
            <a:avLst/>
            <a:gdLst/>
            <a:ahLst/>
            <a:cxnLst>
              <a:cxn ang="0">
                <a:pos x="174" y="677"/>
              </a:cxn>
              <a:cxn ang="0">
                <a:pos x="174" y="675"/>
              </a:cxn>
              <a:cxn ang="0">
                <a:pos x="186" y="645"/>
              </a:cxn>
              <a:cxn ang="0">
                <a:pos x="193" y="612"/>
              </a:cxn>
              <a:cxn ang="0">
                <a:pos x="201" y="581"/>
              </a:cxn>
              <a:cxn ang="0">
                <a:pos x="205" y="549"/>
              </a:cxn>
              <a:cxn ang="0">
                <a:pos x="209" y="518"/>
              </a:cxn>
              <a:cxn ang="0">
                <a:pos x="211" y="487"/>
              </a:cxn>
              <a:cxn ang="0">
                <a:pos x="209" y="457"/>
              </a:cxn>
              <a:cxn ang="0">
                <a:pos x="207" y="426"/>
              </a:cxn>
              <a:cxn ang="0">
                <a:pos x="203" y="397"/>
              </a:cxn>
              <a:cxn ang="0">
                <a:pos x="199" y="368"/>
              </a:cxn>
              <a:cxn ang="0">
                <a:pos x="192" y="339"/>
              </a:cxn>
              <a:cxn ang="0">
                <a:pos x="186" y="311"/>
              </a:cxn>
              <a:cxn ang="0">
                <a:pos x="169" y="259"/>
              </a:cxn>
              <a:cxn ang="0">
                <a:pos x="149" y="211"/>
              </a:cxn>
              <a:cxn ang="0">
                <a:pos x="128" y="165"/>
              </a:cxn>
              <a:cxn ang="0">
                <a:pos x="107" y="125"/>
              </a:cxn>
              <a:cxn ang="0">
                <a:pos x="86" y="88"/>
              </a:cxn>
              <a:cxn ang="0">
                <a:pos x="67" y="57"/>
              </a:cxn>
              <a:cxn ang="0">
                <a:pos x="38" y="15"/>
              </a:cxn>
              <a:cxn ang="0">
                <a:pos x="25" y="0"/>
              </a:cxn>
              <a:cxn ang="0">
                <a:pos x="0" y="21"/>
              </a:cxn>
              <a:cxn ang="0">
                <a:pos x="11" y="34"/>
              </a:cxn>
              <a:cxn ang="0">
                <a:pos x="40" y="77"/>
              </a:cxn>
              <a:cxn ang="0">
                <a:pos x="59" y="105"/>
              </a:cxn>
              <a:cxn ang="0">
                <a:pos x="78" y="140"/>
              </a:cxn>
              <a:cxn ang="0">
                <a:pos x="99" y="178"/>
              </a:cxn>
              <a:cxn ang="0">
                <a:pos x="121" y="222"/>
              </a:cxn>
              <a:cxn ang="0">
                <a:pos x="138" y="270"/>
              </a:cxn>
              <a:cxn ang="0">
                <a:pos x="155" y="320"/>
              </a:cxn>
              <a:cxn ang="0">
                <a:pos x="161" y="347"/>
              </a:cxn>
              <a:cxn ang="0">
                <a:pos x="167" y="374"/>
              </a:cxn>
              <a:cxn ang="0">
                <a:pos x="172" y="401"/>
              </a:cxn>
              <a:cxn ang="0">
                <a:pos x="174" y="430"/>
              </a:cxn>
              <a:cxn ang="0">
                <a:pos x="176" y="458"/>
              </a:cxn>
              <a:cxn ang="0">
                <a:pos x="178" y="487"/>
              </a:cxn>
              <a:cxn ang="0">
                <a:pos x="176" y="516"/>
              </a:cxn>
              <a:cxn ang="0">
                <a:pos x="174" y="545"/>
              </a:cxn>
              <a:cxn ang="0">
                <a:pos x="169" y="575"/>
              </a:cxn>
              <a:cxn ang="0">
                <a:pos x="163" y="604"/>
              </a:cxn>
              <a:cxn ang="0">
                <a:pos x="155" y="635"/>
              </a:cxn>
              <a:cxn ang="0">
                <a:pos x="144" y="664"/>
              </a:cxn>
              <a:cxn ang="0">
                <a:pos x="174" y="677"/>
              </a:cxn>
            </a:cxnLst>
            <a:rect l="0" t="0" r="r" b="b"/>
            <a:pathLst>
              <a:path w="211" h="677">
                <a:moveTo>
                  <a:pt x="174" y="677"/>
                </a:moveTo>
                <a:lnTo>
                  <a:pt x="174" y="675"/>
                </a:lnTo>
                <a:lnTo>
                  <a:pt x="186" y="645"/>
                </a:lnTo>
                <a:lnTo>
                  <a:pt x="193" y="612"/>
                </a:lnTo>
                <a:lnTo>
                  <a:pt x="201" y="581"/>
                </a:lnTo>
                <a:lnTo>
                  <a:pt x="205" y="549"/>
                </a:lnTo>
                <a:lnTo>
                  <a:pt x="209" y="518"/>
                </a:lnTo>
                <a:lnTo>
                  <a:pt x="211" y="487"/>
                </a:lnTo>
                <a:lnTo>
                  <a:pt x="209" y="457"/>
                </a:lnTo>
                <a:lnTo>
                  <a:pt x="207" y="426"/>
                </a:lnTo>
                <a:lnTo>
                  <a:pt x="203" y="397"/>
                </a:lnTo>
                <a:lnTo>
                  <a:pt x="199" y="368"/>
                </a:lnTo>
                <a:lnTo>
                  <a:pt x="192" y="339"/>
                </a:lnTo>
                <a:lnTo>
                  <a:pt x="186" y="311"/>
                </a:lnTo>
                <a:lnTo>
                  <a:pt x="169" y="259"/>
                </a:lnTo>
                <a:lnTo>
                  <a:pt x="149" y="211"/>
                </a:lnTo>
                <a:lnTo>
                  <a:pt x="128" y="165"/>
                </a:lnTo>
                <a:lnTo>
                  <a:pt x="107" y="125"/>
                </a:lnTo>
                <a:lnTo>
                  <a:pt x="86" y="88"/>
                </a:lnTo>
                <a:lnTo>
                  <a:pt x="67" y="57"/>
                </a:lnTo>
                <a:lnTo>
                  <a:pt x="38" y="15"/>
                </a:lnTo>
                <a:lnTo>
                  <a:pt x="25" y="0"/>
                </a:lnTo>
                <a:lnTo>
                  <a:pt x="0" y="21"/>
                </a:lnTo>
                <a:lnTo>
                  <a:pt x="11" y="34"/>
                </a:lnTo>
                <a:lnTo>
                  <a:pt x="40" y="77"/>
                </a:lnTo>
                <a:lnTo>
                  <a:pt x="59" y="105"/>
                </a:lnTo>
                <a:lnTo>
                  <a:pt x="78" y="140"/>
                </a:lnTo>
                <a:lnTo>
                  <a:pt x="99" y="178"/>
                </a:lnTo>
                <a:lnTo>
                  <a:pt x="121" y="222"/>
                </a:lnTo>
                <a:lnTo>
                  <a:pt x="138" y="270"/>
                </a:lnTo>
                <a:lnTo>
                  <a:pt x="155" y="320"/>
                </a:lnTo>
                <a:lnTo>
                  <a:pt x="161" y="347"/>
                </a:lnTo>
                <a:lnTo>
                  <a:pt x="167" y="374"/>
                </a:lnTo>
                <a:lnTo>
                  <a:pt x="172" y="401"/>
                </a:lnTo>
                <a:lnTo>
                  <a:pt x="174" y="430"/>
                </a:lnTo>
                <a:lnTo>
                  <a:pt x="176" y="458"/>
                </a:lnTo>
                <a:lnTo>
                  <a:pt x="178" y="487"/>
                </a:lnTo>
                <a:lnTo>
                  <a:pt x="176" y="516"/>
                </a:lnTo>
                <a:lnTo>
                  <a:pt x="174" y="545"/>
                </a:lnTo>
                <a:lnTo>
                  <a:pt x="169" y="575"/>
                </a:lnTo>
                <a:lnTo>
                  <a:pt x="163" y="604"/>
                </a:lnTo>
                <a:lnTo>
                  <a:pt x="155" y="635"/>
                </a:lnTo>
                <a:lnTo>
                  <a:pt x="144" y="664"/>
                </a:lnTo>
                <a:lnTo>
                  <a:pt x="174" y="677"/>
                </a:lnTo>
                <a:close/>
              </a:path>
            </a:pathLst>
          </a:custGeom>
          <a:solidFill>
            <a:srgbClr val="000000"/>
          </a:solidFill>
          <a:ln w="9525">
            <a:noFill/>
            <a:round/>
            <a:headEnd/>
            <a:tailEnd/>
          </a:ln>
        </p:spPr>
        <p:txBody>
          <a:bodyPr/>
          <a:lstStyle/>
          <a:p>
            <a:endParaRPr lang="en-US"/>
          </a:p>
        </p:txBody>
      </p:sp>
      <p:sp>
        <p:nvSpPr>
          <p:cNvPr id="382996" name="Freeform 20"/>
          <p:cNvSpPr>
            <a:spLocks/>
          </p:cNvSpPr>
          <p:nvPr/>
        </p:nvSpPr>
        <p:spPr bwMode="auto">
          <a:xfrm rot="3052335">
            <a:off x="6185694" y="4012406"/>
            <a:ext cx="382588" cy="288925"/>
          </a:xfrm>
          <a:custGeom>
            <a:avLst/>
            <a:gdLst/>
            <a:ahLst/>
            <a:cxnLst>
              <a:cxn ang="0">
                <a:pos x="9" y="245"/>
              </a:cxn>
              <a:cxn ang="0">
                <a:pos x="54" y="230"/>
              </a:cxn>
              <a:cxn ang="0">
                <a:pos x="92" y="213"/>
              </a:cxn>
              <a:cxn ang="0">
                <a:pos x="128" y="195"/>
              </a:cxn>
              <a:cxn ang="0">
                <a:pos x="161" y="178"/>
              </a:cxn>
              <a:cxn ang="0">
                <a:pos x="190" y="159"/>
              </a:cxn>
              <a:cxn ang="0">
                <a:pos x="215" y="140"/>
              </a:cxn>
              <a:cxn ang="0">
                <a:pos x="238" y="121"/>
              </a:cxn>
              <a:cxn ang="0">
                <a:pos x="257" y="101"/>
              </a:cxn>
              <a:cxn ang="0">
                <a:pos x="288" y="67"/>
              </a:cxn>
              <a:cxn ang="0">
                <a:pos x="307" y="40"/>
              </a:cxn>
              <a:cxn ang="0">
                <a:pos x="319" y="21"/>
              </a:cxn>
              <a:cxn ang="0">
                <a:pos x="324" y="13"/>
              </a:cxn>
              <a:cxn ang="0">
                <a:pos x="294" y="0"/>
              </a:cxn>
              <a:cxn ang="0">
                <a:pos x="292" y="6"/>
              </a:cxn>
              <a:cxn ang="0">
                <a:pos x="282" y="21"/>
              </a:cxn>
              <a:cxn ang="0">
                <a:pos x="263" y="48"/>
              </a:cxn>
              <a:cxn ang="0">
                <a:pos x="234" y="78"/>
              </a:cxn>
              <a:cxn ang="0">
                <a:pos x="217" y="96"/>
              </a:cxn>
              <a:cxn ang="0">
                <a:pos x="196" y="113"/>
              </a:cxn>
              <a:cxn ang="0">
                <a:pos x="171" y="132"/>
              </a:cxn>
              <a:cxn ang="0">
                <a:pos x="144" y="149"/>
              </a:cxn>
              <a:cxn ang="0">
                <a:pos x="113" y="167"/>
              </a:cxn>
              <a:cxn ang="0">
                <a:pos x="79" y="184"/>
              </a:cxn>
              <a:cxn ang="0">
                <a:pos x="42" y="199"/>
              </a:cxn>
              <a:cxn ang="0">
                <a:pos x="0" y="215"/>
              </a:cxn>
              <a:cxn ang="0">
                <a:pos x="9" y="245"/>
              </a:cxn>
            </a:cxnLst>
            <a:rect l="0" t="0" r="r" b="b"/>
            <a:pathLst>
              <a:path w="324" h="245">
                <a:moveTo>
                  <a:pt x="9" y="245"/>
                </a:moveTo>
                <a:lnTo>
                  <a:pt x="54" y="230"/>
                </a:lnTo>
                <a:lnTo>
                  <a:pt x="92" y="213"/>
                </a:lnTo>
                <a:lnTo>
                  <a:pt x="128" y="195"/>
                </a:lnTo>
                <a:lnTo>
                  <a:pt x="161" y="178"/>
                </a:lnTo>
                <a:lnTo>
                  <a:pt x="190" y="159"/>
                </a:lnTo>
                <a:lnTo>
                  <a:pt x="215" y="140"/>
                </a:lnTo>
                <a:lnTo>
                  <a:pt x="238" y="121"/>
                </a:lnTo>
                <a:lnTo>
                  <a:pt x="257" y="101"/>
                </a:lnTo>
                <a:lnTo>
                  <a:pt x="288" y="67"/>
                </a:lnTo>
                <a:lnTo>
                  <a:pt x="307" y="40"/>
                </a:lnTo>
                <a:lnTo>
                  <a:pt x="319" y="21"/>
                </a:lnTo>
                <a:lnTo>
                  <a:pt x="324" y="13"/>
                </a:lnTo>
                <a:lnTo>
                  <a:pt x="294" y="0"/>
                </a:lnTo>
                <a:lnTo>
                  <a:pt x="292" y="6"/>
                </a:lnTo>
                <a:lnTo>
                  <a:pt x="282" y="21"/>
                </a:lnTo>
                <a:lnTo>
                  <a:pt x="263" y="48"/>
                </a:lnTo>
                <a:lnTo>
                  <a:pt x="234" y="78"/>
                </a:lnTo>
                <a:lnTo>
                  <a:pt x="217" y="96"/>
                </a:lnTo>
                <a:lnTo>
                  <a:pt x="196" y="113"/>
                </a:lnTo>
                <a:lnTo>
                  <a:pt x="171" y="132"/>
                </a:lnTo>
                <a:lnTo>
                  <a:pt x="144" y="149"/>
                </a:lnTo>
                <a:lnTo>
                  <a:pt x="113" y="167"/>
                </a:lnTo>
                <a:lnTo>
                  <a:pt x="79" y="184"/>
                </a:lnTo>
                <a:lnTo>
                  <a:pt x="42" y="199"/>
                </a:lnTo>
                <a:lnTo>
                  <a:pt x="0" y="215"/>
                </a:lnTo>
                <a:lnTo>
                  <a:pt x="9" y="245"/>
                </a:lnTo>
                <a:close/>
              </a:path>
            </a:pathLst>
          </a:custGeom>
          <a:solidFill>
            <a:srgbClr val="000000"/>
          </a:solidFill>
          <a:ln w="9525">
            <a:noFill/>
            <a:round/>
            <a:headEnd/>
            <a:tailEnd/>
          </a:ln>
        </p:spPr>
        <p:txBody>
          <a:bodyPr/>
          <a:lstStyle/>
          <a:p>
            <a:endParaRPr lang="en-US"/>
          </a:p>
        </p:txBody>
      </p:sp>
      <p:sp>
        <p:nvSpPr>
          <p:cNvPr id="382998" name="Freeform 22"/>
          <p:cNvSpPr>
            <a:spLocks/>
          </p:cNvSpPr>
          <p:nvPr/>
        </p:nvSpPr>
        <p:spPr bwMode="auto">
          <a:xfrm rot="3052335">
            <a:off x="5319713" y="3379788"/>
            <a:ext cx="696912" cy="252412"/>
          </a:xfrm>
          <a:custGeom>
            <a:avLst/>
            <a:gdLst/>
            <a:ahLst/>
            <a:cxnLst>
              <a:cxn ang="0">
                <a:pos x="2" y="19"/>
              </a:cxn>
              <a:cxn ang="0">
                <a:pos x="0" y="17"/>
              </a:cxn>
              <a:cxn ang="0">
                <a:pos x="17" y="42"/>
              </a:cxn>
              <a:cxn ang="0">
                <a:pos x="36" y="63"/>
              </a:cxn>
              <a:cxn ang="0">
                <a:pos x="56" y="85"/>
              </a:cxn>
              <a:cxn ang="0">
                <a:pos x="77" y="102"/>
              </a:cxn>
              <a:cxn ang="0">
                <a:pos x="98" y="119"/>
              </a:cxn>
              <a:cxn ang="0">
                <a:pos x="121" y="134"/>
              </a:cxn>
              <a:cxn ang="0">
                <a:pos x="144" y="146"/>
              </a:cxn>
              <a:cxn ang="0">
                <a:pos x="167" y="159"/>
              </a:cxn>
              <a:cxn ang="0">
                <a:pos x="190" y="169"/>
              </a:cxn>
              <a:cxn ang="0">
                <a:pos x="215" y="179"/>
              </a:cxn>
              <a:cxn ang="0">
                <a:pos x="240" y="186"/>
              </a:cxn>
              <a:cxn ang="0">
                <a:pos x="265" y="192"/>
              </a:cxn>
              <a:cxn ang="0">
                <a:pos x="313" y="204"/>
              </a:cxn>
              <a:cxn ang="0">
                <a:pos x="361" y="209"/>
              </a:cxn>
              <a:cxn ang="0">
                <a:pos x="407" y="213"/>
              </a:cxn>
              <a:cxn ang="0">
                <a:pos x="449" y="213"/>
              </a:cxn>
              <a:cxn ang="0">
                <a:pos x="488" y="213"/>
              </a:cxn>
              <a:cxn ang="0">
                <a:pos x="520" y="211"/>
              </a:cxn>
              <a:cxn ang="0">
                <a:pos x="570" y="205"/>
              </a:cxn>
              <a:cxn ang="0">
                <a:pos x="589" y="202"/>
              </a:cxn>
              <a:cxn ang="0">
                <a:pos x="582" y="171"/>
              </a:cxn>
              <a:cxn ang="0">
                <a:pos x="566" y="173"/>
              </a:cxn>
              <a:cxn ang="0">
                <a:pos x="518" y="179"/>
              </a:cxn>
              <a:cxn ang="0">
                <a:pos x="486" y="180"/>
              </a:cxn>
              <a:cxn ang="0">
                <a:pos x="449" y="180"/>
              </a:cxn>
              <a:cxn ang="0">
                <a:pos x="407" y="180"/>
              </a:cxn>
              <a:cxn ang="0">
                <a:pos x="365" y="177"/>
              </a:cxn>
              <a:cxn ang="0">
                <a:pos x="319" y="171"/>
              </a:cxn>
              <a:cxn ang="0">
                <a:pos x="273" y="161"/>
              </a:cxn>
              <a:cxn ang="0">
                <a:pos x="249" y="156"/>
              </a:cxn>
              <a:cxn ang="0">
                <a:pos x="226" y="148"/>
              </a:cxn>
              <a:cxn ang="0">
                <a:pos x="203" y="138"/>
              </a:cxn>
              <a:cxn ang="0">
                <a:pos x="180" y="129"/>
              </a:cxn>
              <a:cxn ang="0">
                <a:pos x="157" y="119"/>
              </a:cxn>
              <a:cxn ang="0">
                <a:pos x="136" y="106"/>
              </a:cxn>
              <a:cxn ang="0">
                <a:pos x="117" y="92"/>
              </a:cxn>
              <a:cxn ang="0">
                <a:pos x="96" y="77"/>
              </a:cxn>
              <a:cxn ang="0">
                <a:pos x="77" y="62"/>
              </a:cxn>
              <a:cxn ang="0">
                <a:pos x="59" y="42"/>
              </a:cxn>
              <a:cxn ang="0">
                <a:pos x="42" y="23"/>
              </a:cxn>
              <a:cxn ang="0">
                <a:pos x="27" y="0"/>
              </a:cxn>
              <a:cxn ang="0">
                <a:pos x="2" y="19"/>
              </a:cxn>
            </a:cxnLst>
            <a:rect l="0" t="0" r="r" b="b"/>
            <a:pathLst>
              <a:path w="589" h="213">
                <a:moveTo>
                  <a:pt x="2" y="19"/>
                </a:moveTo>
                <a:lnTo>
                  <a:pt x="0" y="17"/>
                </a:lnTo>
                <a:lnTo>
                  <a:pt x="17" y="42"/>
                </a:lnTo>
                <a:lnTo>
                  <a:pt x="36" y="63"/>
                </a:lnTo>
                <a:lnTo>
                  <a:pt x="56" y="85"/>
                </a:lnTo>
                <a:lnTo>
                  <a:pt x="77" y="102"/>
                </a:lnTo>
                <a:lnTo>
                  <a:pt x="98" y="119"/>
                </a:lnTo>
                <a:lnTo>
                  <a:pt x="121" y="134"/>
                </a:lnTo>
                <a:lnTo>
                  <a:pt x="144" y="146"/>
                </a:lnTo>
                <a:lnTo>
                  <a:pt x="167" y="159"/>
                </a:lnTo>
                <a:lnTo>
                  <a:pt x="190" y="169"/>
                </a:lnTo>
                <a:lnTo>
                  <a:pt x="215" y="179"/>
                </a:lnTo>
                <a:lnTo>
                  <a:pt x="240" y="186"/>
                </a:lnTo>
                <a:lnTo>
                  <a:pt x="265" y="192"/>
                </a:lnTo>
                <a:lnTo>
                  <a:pt x="313" y="204"/>
                </a:lnTo>
                <a:lnTo>
                  <a:pt x="361" y="209"/>
                </a:lnTo>
                <a:lnTo>
                  <a:pt x="407" y="213"/>
                </a:lnTo>
                <a:lnTo>
                  <a:pt x="449" y="213"/>
                </a:lnTo>
                <a:lnTo>
                  <a:pt x="488" y="213"/>
                </a:lnTo>
                <a:lnTo>
                  <a:pt x="520" y="211"/>
                </a:lnTo>
                <a:lnTo>
                  <a:pt x="570" y="205"/>
                </a:lnTo>
                <a:lnTo>
                  <a:pt x="589" y="202"/>
                </a:lnTo>
                <a:lnTo>
                  <a:pt x="582" y="171"/>
                </a:lnTo>
                <a:lnTo>
                  <a:pt x="566" y="173"/>
                </a:lnTo>
                <a:lnTo>
                  <a:pt x="518" y="179"/>
                </a:lnTo>
                <a:lnTo>
                  <a:pt x="486" y="180"/>
                </a:lnTo>
                <a:lnTo>
                  <a:pt x="449" y="180"/>
                </a:lnTo>
                <a:lnTo>
                  <a:pt x="407" y="180"/>
                </a:lnTo>
                <a:lnTo>
                  <a:pt x="365" y="177"/>
                </a:lnTo>
                <a:lnTo>
                  <a:pt x="319" y="171"/>
                </a:lnTo>
                <a:lnTo>
                  <a:pt x="273" y="161"/>
                </a:lnTo>
                <a:lnTo>
                  <a:pt x="249" y="156"/>
                </a:lnTo>
                <a:lnTo>
                  <a:pt x="226" y="148"/>
                </a:lnTo>
                <a:lnTo>
                  <a:pt x="203" y="138"/>
                </a:lnTo>
                <a:lnTo>
                  <a:pt x="180" y="129"/>
                </a:lnTo>
                <a:lnTo>
                  <a:pt x="157" y="119"/>
                </a:lnTo>
                <a:lnTo>
                  <a:pt x="136" y="106"/>
                </a:lnTo>
                <a:lnTo>
                  <a:pt x="117" y="92"/>
                </a:lnTo>
                <a:lnTo>
                  <a:pt x="96" y="77"/>
                </a:lnTo>
                <a:lnTo>
                  <a:pt x="77" y="62"/>
                </a:lnTo>
                <a:lnTo>
                  <a:pt x="59" y="42"/>
                </a:lnTo>
                <a:lnTo>
                  <a:pt x="42" y="23"/>
                </a:lnTo>
                <a:lnTo>
                  <a:pt x="27" y="0"/>
                </a:lnTo>
                <a:lnTo>
                  <a:pt x="2" y="19"/>
                </a:lnTo>
                <a:close/>
              </a:path>
            </a:pathLst>
          </a:custGeom>
          <a:solidFill>
            <a:srgbClr val="000000"/>
          </a:solidFill>
          <a:ln w="9525">
            <a:noFill/>
            <a:round/>
            <a:headEnd/>
            <a:tailEnd/>
          </a:ln>
        </p:spPr>
        <p:txBody>
          <a:bodyPr/>
          <a:lstStyle/>
          <a:p>
            <a:endParaRPr lang="en-US"/>
          </a:p>
        </p:txBody>
      </p:sp>
      <p:sp>
        <p:nvSpPr>
          <p:cNvPr id="382999" name="Freeform 23"/>
          <p:cNvSpPr>
            <a:spLocks/>
          </p:cNvSpPr>
          <p:nvPr/>
        </p:nvSpPr>
        <p:spPr bwMode="auto">
          <a:xfrm rot="3052335">
            <a:off x="5800725" y="2452688"/>
            <a:ext cx="482600" cy="1041400"/>
          </a:xfrm>
          <a:custGeom>
            <a:avLst/>
            <a:gdLst/>
            <a:ahLst/>
            <a:cxnLst>
              <a:cxn ang="0">
                <a:pos x="386" y="2"/>
              </a:cxn>
              <a:cxn ang="0">
                <a:pos x="386" y="0"/>
              </a:cxn>
              <a:cxn ang="0">
                <a:pos x="332" y="51"/>
              </a:cxn>
              <a:cxn ang="0">
                <a:pos x="286" y="101"/>
              </a:cxn>
              <a:cxn ang="0">
                <a:pos x="242" y="149"/>
              </a:cxn>
              <a:cxn ang="0">
                <a:pos x="204" y="195"/>
              </a:cxn>
              <a:cxn ang="0">
                <a:pos x="169" y="241"/>
              </a:cxn>
              <a:cxn ang="0">
                <a:pos x="139" y="286"/>
              </a:cxn>
              <a:cxn ang="0">
                <a:pos x="110" y="328"/>
              </a:cxn>
              <a:cxn ang="0">
                <a:pos x="87" y="368"/>
              </a:cxn>
              <a:cxn ang="0">
                <a:pos x="66" y="408"/>
              </a:cxn>
              <a:cxn ang="0">
                <a:pos x="48" y="447"/>
              </a:cxn>
              <a:cxn ang="0">
                <a:pos x="35" y="483"/>
              </a:cxn>
              <a:cxn ang="0">
                <a:pos x="23" y="518"/>
              </a:cxn>
              <a:cxn ang="0">
                <a:pos x="14" y="552"/>
              </a:cxn>
              <a:cxn ang="0">
                <a:pos x="8" y="585"/>
              </a:cxn>
              <a:cxn ang="0">
                <a:pos x="2" y="616"/>
              </a:cxn>
              <a:cxn ang="0">
                <a:pos x="0" y="644"/>
              </a:cxn>
              <a:cxn ang="0">
                <a:pos x="0" y="673"/>
              </a:cxn>
              <a:cxn ang="0">
                <a:pos x="0" y="698"/>
              </a:cxn>
              <a:cxn ang="0">
                <a:pos x="2" y="723"/>
              </a:cxn>
              <a:cxn ang="0">
                <a:pos x="6" y="746"/>
              </a:cxn>
              <a:cxn ang="0">
                <a:pos x="14" y="786"/>
              </a:cxn>
              <a:cxn ang="0">
                <a:pos x="25" y="819"/>
              </a:cxn>
              <a:cxn ang="0">
                <a:pos x="48" y="863"/>
              </a:cxn>
              <a:cxn ang="0">
                <a:pos x="60" y="880"/>
              </a:cxn>
              <a:cxn ang="0">
                <a:pos x="85" y="861"/>
              </a:cxn>
              <a:cxn ang="0">
                <a:pos x="75" y="848"/>
              </a:cxn>
              <a:cxn ang="0">
                <a:pos x="56" y="807"/>
              </a:cxn>
              <a:cxn ang="0">
                <a:pos x="46" y="777"/>
              </a:cxn>
              <a:cxn ang="0">
                <a:pos x="37" y="740"/>
              </a:cxn>
              <a:cxn ang="0">
                <a:pos x="35" y="719"/>
              </a:cxn>
              <a:cxn ang="0">
                <a:pos x="33" y="696"/>
              </a:cxn>
              <a:cxn ang="0">
                <a:pos x="31" y="673"/>
              </a:cxn>
              <a:cxn ang="0">
                <a:pos x="33" y="646"/>
              </a:cxn>
              <a:cxn ang="0">
                <a:pos x="35" y="619"/>
              </a:cxn>
              <a:cxn ang="0">
                <a:pos x="39" y="591"/>
              </a:cxn>
              <a:cxn ang="0">
                <a:pos x="46" y="560"/>
              </a:cxn>
              <a:cxn ang="0">
                <a:pos x="54" y="527"/>
              </a:cxn>
              <a:cxn ang="0">
                <a:pos x="66" y="495"/>
              </a:cxn>
              <a:cxn ang="0">
                <a:pos x="79" y="458"/>
              </a:cxn>
              <a:cxn ang="0">
                <a:pos x="96" y="422"/>
              </a:cxn>
              <a:cxn ang="0">
                <a:pos x="116" y="383"/>
              </a:cxn>
              <a:cxn ang="0">
                <a:pos x="139" y="343"/>
              </a:cxn>
              <a:cxn ang="0">
                <a:pos x="164" y="303"/>
              </a:cxn>
              <a:cxn ang="0">
                <a:pos x="194" y="261"/>
              </a:cxn>
              <a:cxn ang="0">
                <a:pos x="229" y="216"/>
              </a:cxn>
              <a:cxn ang="0">
                <a:pos x="267" y="170"/>
              </a:cxn>
              <a:cxn ang="0">
                <a:pos x="309" y="122"/>
              </a:cxn>
              <a:cxn ang="0">
                <a:pos x="355" y="74"/>
              </a:cxn>
              <a:cxn ang="0">
                <a:pos x="407" y="25"/>
              </a:cxn>
              <a:cxn ang="0">
                <a:pos x="407" y="23"/>
              </a:cxn>
              <a:cxn ang="0">
                <a:pos x="386" y="2"/>
              </a:cxn>
            </a:cxnLst>
            <a:rect l="0" t="0" r="r" b="b"/>
            <a:pathLst>
              <a:path w="407" h="880">
                <a:moveTo>
                  <a:pt x="386" y="2"/>
                </a:moveTo>
                <a:lnTo>
                  <a:pt x="386" y="0"/>
                </a:lnTo>
                <a:lnTo>
                  <a:pt x="332" y="51"/>
                </a:lnTo>
                <a:lnTo>
                  <a:pt x="286" y="101"/>
                </a:lnTo>
                <a:lnTo>
                  <a:pt x="242" y="149"/>
                </a:lnTo>
                <a:lnTo>
                  <a:pt x="204" y="195"/>
                </a:lnTo>
                <a:lnTo>
                  <a:pt x="169" y="241"/>
                </a:lnTo>
                <a:lnTo>
                  <a:pt x="139" y="286"/>
                </a:lnTo>
                <a:lnTo>
                  <a:pt x="110" y="328"/>
                </a:lnTo>
                <a:lnTo>
                  <a:pt x="87" y="368"/>
                </a:lnTo>
                <a:lnTo>
                  <a:pt x="66" y="408"/>
                </a:lnTo>
                <a:lnTo>
                  <a:pt x="48" y="447"/>
                </a:lnTo>
                <a:lnTo>
                  <a:pt x="35" y="483"/>
                </a:lnTo>
                <a:lnTo>
                  <a:pt x="23" y="518"/>
                </a:lnTo>
                <a:lnTo>
                  <a:pt x="14" y="552"/>
                </a:lnTo>
                <a:lnTo>
                  <a:pt x="8" y="585"/>
                </a:lnTo>
                <a:lnTo>
                  <a:pt x="2" y="616"/>
                </a:lnTo>
                <a:lnTo>
                  <a:pt x="0" y="644"/>
                </a:lnTo>
                <a:lnTo>
                  <a:pt x="0" y="673"/>
                </a:lnTo>
                <a:lnTo>
                  <a:pt x="0" y="698"/>
                </a:lnTo>
                <a:lnTo>
                  <a:pt x="2" y="723"/>
                </a:lnTo>
                <a:lnTo>
                  <a:pt x="6" y="746"/>
                </a:lnTo>
                <a:lnTo>
                  <a:pt x="14" y="786"/>
                </a:lnTo>
                <a:lnTo>
                  <a:pt x="25" y="819"/>
                </a:lnTo>
                <a:lnTo>
                  <a:pt x="48" y="863"/>
                </a:lnTo>
                <a:lnTo>
                  <a:pt x="60" y="880"/>
                </a:lnTo>
                <a:lnTo>
                  <a:pt x="85" y="861"/>
                </a:lnTo>
                <a:lnTo>
                  <a:pt x="75" y="848"/>
                </a:lnTo>
                <a:lnTo>
                  <a:pt x="56" y="807"/>
                </a:lnTo>
                <a:lnTo>
                  <a:pt x="46" y="777"/>
                </a:lnTo>
                <a:lnTo>
                  <a:pt x="37" y="740"/>
                </a:lnTo>
                <a:lnTo>
                  <a:pt x="35" y="719"/>
                </a:lnTo>
                <a:lnTo>
                  <a:pt x="33" y="696"/>
                </a:lnTo>
                <a:lnTo>
                  <a:pt x="31" y="673"/>
                </a:lnTo>
                <a:lnTo>
                  <a:pt x="33" y="646"/>
                </a:lnTo>
                <a:lnTo>
                  <a:pt x="35" y="619"/>
                </a:lnTo>
                <a:lnTo>
                  <a:pt x="39" y="591"/>
                </a:lnTo>
                <a:lnTo>
                  <a:pt x="46" y="560"/>
                </a:lnTo>
                <a:lnTo>
                  <a:pt x="54" y="527"/>
                </a:lnTo>
                <a:lnTo>
                  <a:pt x="66" y="495"/>
                </a:lnTo>
                <a:lnTo>
                  <a:pt x="79" y="458"/>
                </a:lnTo>
                <a:lnTo>
                  <a:pt x="96" y="422"/>
                </a:lnTo>
                <a:lnTo>
                  <a:pt x="116" y="383"/>
                </a:lnTo>
                <a:lnTo>
                  <a:pt x="139" y="343"/>
                </a:lnTo>
                <a:lnTo>
                  <a:pt x="164" y="303"/>
                </a:lnTo>
                <a:lnTo>
                  <a:pt x="194" y="261"/>
                </a:lnTo>
                <a:lnTo>
                  <a:pt x="229" y="216"/>
                </a:lnTo>
                <a:lnTo>
                  <a:pt x="267" y="170"/>
                </a:lnTo>
                <a:lnTo>
                  <a:pt x="309" y="122"/>
                </a:lnTo>
                <a:lnTo>
                  <a:pt x="355" y="74"/>
                </a:lnTo>
                <a:lnTo>
                  <a:pt x="407" y="25"/>
                </a:lnTo>
                <a:lnTo>
                  <a:pt x="407" y="23"/>
                </a:lnTo>
                <a:lnTo>
                  <a:pt x="386" y="2"/>
                </a:lnTo>
                <a:close/>
              </a:path>
            </a:pathLst>
          </a:custGeom>
          <a:solidFill>
            <a:srgbClr val="000000"/>
          </a:solidFill>
          <a:ln w="9525">
            <a:noFill/>
            <a:round/>
            <a:headEnd/>
            <a:tailEnd/>
          </a:ln>
        </p:spPr>
        <p:txBody>
          <a:bodyPr/>
          <a:lstStyle/>
          <a:p>
            <a:endParaRPr lang="en-US"/>
          </a:p>
        </p:txBody>
      </p:sp>
      <p:sp>
        <p:nvSpPr>
          <p:cNvPr id="383000" name="Freeform 24"/>
          <p:cNvSpPr>
            <a:spLocks/>
          </p:cNvSpPr>
          <p:nvPr/>
        </p:nvSpPr>
        <p:spPr bwMode="auto">
          <a:xfrm rot="3052335">
            <a:off x="6669087" y="2546351"/>
            <a:ext cx="123825" cy="381000"/>
          </a:xfrm>
          <a:custGeom>
            <a:avLst/>
            <a:gdLst/>
            <a:ahLst/>
            <a:cxnLst>
              <a:cxn ang="0">
                <a:pos x="2" y="23"/>
              </a:cxn>
              <a:cxn ang="0">
                <a:pos x="0" y="21"/>
              </a:cxn>
              <a:cxn ang="0">
                <a:pos x="14" y="37"/>
              </a:cxn>
              <a:cxn ang="0">
                <a:pos x="25" y="52"/>
              </a:cxn>
              <a:cxn ang="0">
                <a:pos x="35" y="65"/>
              </a:cxn>
              <a:cxn ang="0">
                <a:pos x="44" y="79"/>
              </a:cxn>
              <a:cxn ang="0">
                <a:pos x="58" y="106"/>
              </a:cxn>
              <a:cxn ang="0">
                <a:pos x="65" y="131"/>
              </a:cxn>
              <a:cxn ang="0">
                <a:pos x="71" y="156"/>
              </a:cxn>
              <a:cxn ang="0">
                <a:pos x="71" y="179"/>
              </a:cxn>
              <a:cxn ang="0">
                <a:pos x="69" y="200"/>
              </a:cxn>
              <a:cxn ang="0">
                <a:pos x="65" y="219"/>
              </a:cxn>
              <a:cxn ang="0">
                <a:pos x="60" y="236"/>
              </a:cxn>
              <a:cxn ang="0">
                <a:pos x="54" y="252"/>
              </a:cxn>
              <a:cxn ang="0">
                <a:pos x="46" y="267"/>
              </a:cxn>
              <a:cxn ang="0">
                <a:pos x="39" y="277"/>
              </a:cxn>
              <a:cxn ang="0">
                <a:pos x="27" y="294"/>
              </a:cxn>
              <a:cxn ang="0">
                <a:pos x="23" y="300"/>
              </a:cxn>
              <a:cxn ang="0">
                <a:pos x="44" y="321"/>
              </a:cxn>
              <a:cxn ang="0">
                <a:pos x="52" y="315"/>
              </a:cxn>
              <a:cxn ang="0">
                <a:pos x="65" y="296"/>
              </a:cxn>
              <a:cxn ang="0">
                <a:pos x="75" y="282"/>
              </a:cxn>
              <a:cxn ang="0">
                <a:pos x="83" y="265"/>
              </a:cxn>
              <a:cxn ang="0">
                <a:pos x="90" y="248"/>
              </a:cxn>
              <a:cxn ang="0">
                <a:pos x="96" y="227"/>
              </a:cxn>
              <a:cxn ang="0">
                <a:pos x="102" y="204"/>
              </a:cxn>
              <a:cxn ang="0">
                <a:pos x="104" y="179"/>
              </a:cxn>
              <a:cxn ang="0">
                <a:pos x="102" y="152"/>
              </a:cxn>
              <a:cxn ang="0">
                <a:pos x="96" y="123"/>
              </a:cxn>
              <a:cxn ang="0">
                <a:pos x="87" y="94"/>
              </a:cxn>
              <a:cxn ang="0">
                <a:pos x="73" y="64"/>
              </a:cxn>
              <a:cxn ang="0">
                <a:pos x="62" y="48"/>
              </a:cxn>
              <a:cxn ang="0">
                <a:pos x="52" y="33"/>
              </a:cxn>
              <a:cxn ang="0">
                <a:pos x="39" y="16"/>
              </a:cxn>
              <a:cxn ang="0">
                <a:pos x="23" y="0"/>
              </a:cxn>
              <a:cxn ang="0">
                <a:pos x="2" y="23"/>
              </a:cxn>
            </a:cxnLst>
            <a:rect l="0" t="0" r="r" b="b"/>
            <a:pathLst>
              <a:path w="104" h="321">
                <a:moveTo>
                  <a:pt x="2" y="23"/>
                </a:moveTo>
                <a:lnTo>
                  <a:pt x="0" y="21"/>
                </a:lnTo>
                <a:lnTo>
                  <a:pt x="14" y="37"/>
                </a:lnTo>
                <a:lnTo>
                  <a:pt x="25" y="52"/>
                </a:lnTo>
                <a:lnTo>
                  <a:pt x="35" y="65"/>
                </a:lnTo>
                <a:lnTo>
                  <a:pt x="44" y="79"/>
                </a:lnTo>
                <a:lnTo>
                  <a:pt x="58" y="106"/>
                </a:lnTo>
                <a:lnTo>
                  <a:pt x="65" y="131"/>
                </a:lnTo>
                <a:lnTo>
                  <a:pt x="71" y="156"/>
                </a:lnTo>
                <a:lnTo>
                  <a:pt x="71" y="179"/>
                </a:lnTo>
                <a:lnTo>
                  <a:pt x="69" y="200"/>
                </a:lnTo>
                <a:lnTo>
                  <a:pt x="65" y="219"/>
                </a:lnTo>
                <a:lnTo>
                  <a:pt x="60" y="236"/>
                </a:lnTo>
                <a:lnTo>
                  <a:pt x="54" y="252"/>
                </a:lnTo>
                <a:lnTo>
                  <a:pt x="46" y="267"/>
                </a:lnTo>
                <a:lnTo>
                  <a:pt x="39" y="277"/>
                </a:lnTo>
                <a:lnTo>
                  <a:pt x="27" y="294"/>
                </a:lnTo>
                <a:lnTo>
                  <a:pt x="23" y="300"/>
                </a:lnTo>
                <a:lnTo>
                  <a:pt x="44" y="321"/>
                </a:lnTo>
                <a:lnTo>
                  <a:pt x="52" y="315"/>
                </a:lnTo>
                <a:lnTo>
                  <a:pt x="65" y="296"/>
                </a:lnTo>
                <a:lnTo>
                  <a:pt x="75" y="282"/>
                </a:lnTo>
                <a:lnTo>
                  <a:pt x="83" y="265"/>
                </a:lnTo>
                <a:lnTo>
                  <a:pt x="90" y="248"/>
                </a:lnTo>
                <a:lnTo>
                  <a:pt x="96" y="227"/>
                </a:lnTo>
                <a:lnTo>
                  <a:pt x="102" y="204"/>
                </a:lnTo>
                <a:lnTo>
                  <a:pt x="104" y="179"/>
                </a:lnTo>
                <a:lnTo>
                  <a:pt x="102" y="152"/>
                </a:lnTo>
                <a:lnTo>
                  <a:pt x="96" y="123"/>
                </a:lnTo>
                <a:lnTo>
                  <a:pt x="87" y="94"/>
                </a:lnTo>
                <a:lnTo>
                  <a:pt x="73" y="64"/>
                </a:lnTo>
                <a:lnTo>
                  <a:pt x="62" y="48"/>
                </a:lnTo>
                <a:lnTo>
                  <a:pt x="52" y="33"/>
                </a:lnTo>
                <a:lnTo>
                  <a:pt x="39" y="16"/>
                </a:lnTo>
                <a:lnTo>
                  <a:pt x="23" y="0"/>
                </a:lnTo>
                <a:lnTo>
                  <a:pt x="2" y="23"/>
                </a:lnTo>
                <a:close/>
              </a:path>
            </a:pathLst>
          </a:custGeom>
          <a:solidFill>
            <a:srgbClr val="000000"/>
          </a:solidFill>
          <a:ln w="9525">
            <a:noFill/>
            <a:round/>
            <a:headEnd/>
            <a:tailEnd/>
          </a:ln>
        </p:spPr>
        <p:txBody>
          <a:bodyPr/>
          <a:lstStyle/>
          <a:p>
            <a:endParaRPr lang="en-US"/>
          </a:p>
        </p:txBody>
      </p:sp>
      <p:sp>
        <p:nvSpPr>
          <p:cNvPr id="383001" name="Freeform 25"/>
          <p:cNvSpPr>
            <a:spLocks/>
          </p:cNvSpPr>
          <p:nvPr/>
        </p:nvSpPr>
        <p:spPr bwMode="auto">
          <a:xfrm rot="3052335">
            <a:off x="6806407" y="1669256"/>
            <a:ext cx="474662" cy="923925"/>
          </a:xfrm>
          <a:custGeom>
            <a:avLst/>
            <a:gdLst/>
            <a:ahLst/>
            <a:cxnLst>
              <a:cxn ang="0">
                <a:pos x="2" y="0"/>
              </a:cxn>
              <a:cxn ang="0">
                <a:pos x="0" y="35"/>
              </a:cxn>
              <a:cxn ang="0">
                <a:pos x="0" y="69"/>
              </a:cxn>
              <a:cxn ang="0">
                <a:pos x="2" y="104"/>
              </a:cxn>
              <a:cxn ang="0">
                <a:pos x="6" y="138"/>
              </a:cxn>
              <a:cxn ang="0">
                <a:pos x="11" y="173"/>
              </a:cxn>
              <a:cxn ang="0">
                <a:pos x="19" y="207"/>
              </a:cxn>
              <a:cxn ang="0">
                <a:pos x="31" y="242"/>
              </a:cxn>
              <a:cxn ang="0">
                <a:pos x="42" y="277"/>
              </a:cxn>
              <a:cxn ang="0">
                <a:pos x="56" y="311"/>
              </a:cxn>
              <a:cxn ang="0">
                <a:pos x="69" y="344"/>
              </a:cxn>
              <a:cxn ang="0">
                <a:pos x="84" y="376"/>
              </a:cxn>
              <a:cxn ang="0">
                <a:pos x="102" y="407"/>
              </a:cxn>
              <a:cxn ang="0">
                <a:pos x="136" y="468"/>
              </a:cxn>
              <a:cxn ang="0">
                <a:pos x="173" y="526"/>
              </a:cxn>
              <a:cxn ang="0">
                <a:pos x="211" y="580"/>
              </a:cxn>
              <a:cxn ang="0">
                <a:pos x="248" y="628"/>
              </a:cxn>
              <a:cxn ang="0">
                <a:pos x="282" y="672"/>
              </a:cxn>
              <a:cxn ang="0">
                <a:pos x="313" y="708"/>
              </a:cxn>
              <a:cxn ang="0">
                <a:pos x="361" y="760"/>
              </a:cxn>
              <a:cxn ang="0">
                <a:pos x="380" y="779"/>
              </a:cxn>
              <a:cxn ang="0">
                <a:pos x="401" y="756"/>
              </a:cxn>
              <a:cxn ang="0">
                <a:pos x="384" y="737"/>
              </a:cxn>
              <a:cxn ang="0">
                <a:pos x="338" y="687"/>
              </a:cxn>
              <a:cxn ang="0">
                <a:pos x="307" y="651"/>
              </a:cxn>
              <a:cxn ang="0">
                <a:pos x="273" y="608"/>
              </a:cxn>
              <a:cxn ang="0">
                <a:pos x="236" y="561"/>
              </a:cxn>
              <a:cxn ang="0">
                <a:pos x="200" y="509"/>
              </a:cxn>
              <a:cxn ang="0">
                <a:pos x="163" y="453"/>
              </a:cxn>
              <a:cxn ang="0">
                <a:pos x="131" y="392"/>
              </a:cxn>
              <a:cxn ang="0">
                <a:pos x="113" y="361"/>
              </a:cxn>
              <a:cxn ang="0">
                <a:pos x="98" y="330"/>
              </a:cxn>
              <a:cxn ang="0">
                <a:pos x="84" y="298"/>
              </a:cxn>
              <a:cxn ang="0">
                <a:pos x="73" y="265"/>
              </a:cxn>
              <a:cxn ang="0">
                <a:pos x="61" y="232"/>
              </a:cxn>
              <a:cxn ang="0">
                <a:pos x="52" y="200"/>
              </a:cxn>
              <a:cxn ang="0">
                <a:pos x="42" y="167"/>
              </a:cxn>
              <a:cxn ang="0">
                <a:pos x="36" y="135"/>
              </a:cxn>
              <a:cxn ang="0">
                <a:pos x="33" y="102"/>
              </a:cxn>
              <a:cxn ang="0">
                <a:pos x="31" y="69"/>
              </a:cxn>
              <a:cxn ang="0">
                <a:pos x="33" y="37"/>
              </a:cxn>
              <a:cxn ang="0">
                <a:pos x="35" y="4"/>
              </a:cxn>
              <a:cxn ang="0">
                <a:pos x="2" y="0"/>
              </a:cxn>
            </a:cxnLst>
            <a:rect l="0" t="0" r="r" b="b"/>
            <a:pathLst>
              <a:path w="401" h="779">
                <a:moveTo>
                  <a:pt x="2" y="0"/>
                </a:moveTo>
                <a:lnTo>
                  <a:pt x="0" y="35"/>
                </a:lnTo>
                <a:lnTo>
                  <a:pt x="0" y="69"/>
                </a:lnTo>
                <a:lnTo>
                  <a:pt x="2" y="104"/>
                </a:lnTo>
                <a:lnTo>
                  <a:pt x="6" y="138"/>
                </a:lnTo>
                <a:lnTo>
                  <a:pt x="11" y="173"/>
                </a:lnTo>
                <a:lnTo>
                  <a:pt x="19" y="207"/>
                </a:lnTo>
                <a:lnTo>
                  <a:pt x="31" y="242"/>
                </a:lnTo>
                <a:lnTo>
                  <a:pt x="42" y="277"/>
                </a:lnTo>
                <a:lnTo>
                  <a:pt x="56" y="311"/>
                </a:lnTo>
                <a:lnTo>
                  <a:pt x="69" y="344"/>
                </a:lnTo>
                <a:lnTo>
                  <a:pt x="84" y="376"/>
                </a:lnTo>
                <a:lnTo>
                  <a:pt x="102" y="407"/>
                </a:lnTo>
                <a:lnTo>
                  <a:pt x="136" y="468"/>
                </a:lnTo>
                <a:lnTo>
                  <a:pt x="173" y="526"/>
                </a:lnTo>
                <a:lnTo>
                  <a:pt x="211" y="580"/>
                </a:lnTo>
                <a:lnTo>
                  <a:pt x="248" y="628"/>
                </a:lnTo>
                <a:lnTo>
                  <a:pt x="282" y="672"/>
                </a:lnTo>
                <a:lnTo>
                  <a:pt x="313" y="708"/>
                </a:lnTo>
                <a:lnTo>
                  <a:pt x="361" y="760"/>
                </a:lnTo>
                <a:lnTo>
                  <a:pt x="380" y="779"/>
                </a:lnTo>
                <a:lnTo>
                  <a:pt x="401" y="756"/>
                </a:lnTo>
                <a:lnTo>
                  <a:pt x="384" y="737"/>
                </a:lnTo>
                <a:lnTo>
                  <a:pt x="338" y="687"/>
                </a:lnTo>
                <a:lnTo>
                  <a:pt x="307" y="651"/>
                </a:lnTo>
                <a:lnTo>
                  <a:pt x="273" y="608"/>
                </a:lnTo>
                <a:lnTo>
                  <a:pt x="236" y="561"/>
                </a:lnTo>
                <a:lnTo>
                  <a:pt x="200" y="509"/>
                </a:lnTo>
                <a:lnTo>
                  <a:pt x="163" y="453"/>
                </a:lnTo>
                <a:lnTo>
                  <a:pt x="131" y="392"/>
                </a:lnTo>
                <a:lnTo>
                  <a:pt x="113" y="361"/>
                </a:lnTo>
                <a:lnTo>
                  <a:pt x="98" y="330"/>
                </a:lnTo>
                <a:lnTo>
                  <a:pt x="84" y="298"/>
                </a:lnTo>
                <a:lnTo>
                  <a:pt x="73" y="265"/>
                </a:lnTo>
                <a:lnTo>
                  <a:pt x="61" y="232"/>
                </a:lnTo>
                <a:lnTo>
                  <a:pt x="52" y="200"/>
                </a:lnTo>
                <a:lnTo>
                  <a:pt x="42" y="167"/>
                </a:lnTo>
                <a:lnTo>
                  <a:pt x="36" y="135"/>
                </a:lnTo>
                <a:lnTo>
                  <a:pt x="33" y="102"/>
                </a:lnTo>
                <a:lnTo>
                  <a:pt x="31" y="69"/>
                </a:lnTo>
                <a:lnTo>
                  <a:pt x="33" y="37"/>
                </a:lnTo>
                <a:lnTo>
                  <a:pt x="35" y="4"/>
                </a:lnTo>
                <a:lnTo>
                  <a:pt x="2" y="0"/>
                </a:lnTo>
                <a:close/>
              </a:path>
            </a:pathLst>
          </a:custGeom>
          <a:solidFill>
            <a:srgbClr val="000000"/>
          </a:solidFill>
          <a:ln w="9525">
            <a:noFill/>
            <a:round/>
            <a:headEnd/>
            <a:tailEnd/>
          </a:ln>
        </p:spPr>
        <p:txBody>
          <a:bodyPr/>
          <a:lstStyle/>
          <a:p>
            <a:endParaRPr lang="en-US"/>
          </a:p>
        </p:txBody>
      </p:sp>
      <p:sp>
        <p:nvSpPr>
          <p:cNvPr id="383002" name="Freeform 26"/>
          <p:cNvSpPr>
            <a:spLocks/>
          </p:cNvSpPr>
          <p:nvPr/>
        </p:nvSpPr>
        <p:spPr bwMode="auto">
          <a:xfrm rot="3052335">
            <a:off x="7329488" y="1492250"/>
            <a:ext cx="808038" cy="592137"/>
          </a:xfrm>
          <a:custGeom>
            <a:avLst/>
            <a:gdLst/>
            <a:ahLst/>
            <a:cxnLst>
              <a:cxn ang="0">
                <a:pos x="681" y="0"/>
              </a:cxn>
              <a:cxn ang="0">
                <a:pos x="683" y="0"/>
              </a:cxn>
              <a:cxn ang="0">
                <a:pos x="626" y="0"/>
              </a:cxn>
              <a:cxn ang="0">
                <a:pos x="572" y="4"/>
              </a:cxn>
              <a:cxn ang="0">
                <a:pos x="522" y="10"/>
              </a:cxn>
              <a:cxn ang="0">
                <a:pos x="474" y="18"/>
              </a:cxn>
              <a:cxn ang="0">
                <a:pos x="430" y="27"/>
              </a:cxn>
              <a:cxn ang="0">
                <a:pos x="388" y="41"/>
              </a:cxn>
              <a:cxn ang="0">
                <a:pos x="349" y="56"/>
              </a:cxn>
              <a:cxn ang="0">
                <a:pos x="313" y="71"/>
              </a:cxn>
              <a:cxn ang="0">
                <a:pos x="278" y="91"/>
              </a:cxn>
              <a:cxn ang="0">
                <a:pos x="246" y="110"/>
              </a:cxn>
              <a:cxn ang="0">
                <a:pos x="217" y="129"/>
              </a:cxn>
              <a:cxn ang="0">
                <a:pos x="192" y="152"/>
              </a:cxn>
              <a:cxn ang="0">
                <a:pos x="167" y="173"/>
              </a:cxn>
              <a:cxn ang="0">
                <a:pos x="144" y="196"/>
              </a:cxn>
              <a:cxn ang="0">
                <a:pos x="125" y="219"/>
              </a:cxn>
              <a:cxn ang="0">
                <a:pos x="105" y="244"/>
              </a:cxn>
              <a:cxn ang="0">
                <a:pos x="90" y="267"/>
              </a:cxn>
              <a:cxn ang="0">
                <a:pos x="75" y="290"/>
              </a:cxn>
              <a:cxn ang="0">
                <a:pos x="61" y="313"/>
              </a:cxn>
              <a:cxn ang="0">
                <a:pos x="50" y="336"/>
              </a:cxn>
              <a:cxn ang="0">
                <a:pos x="33" y="378"/>
              </a:cxn>
              <a:cxn ang="0">
                <a:pos x="19" y="417"/>
              </a:cxn>
              <a:cxn ang="0">
                <a:pos x="4" y="474"/>
              </a:cxn>
              <a:cxn ang="0">
                <a:pos x="0" y="497"/>
              </a:cxn>
              <a:cxn ang="0">
                <a:pos x="33" y="501"/>
              </a:cxn>
              <a:cxn ang="0">
                <a:pos x="36" y="482"/>
              </a:cxn>
              <a:cxn ang="0">
                <a:pos x="50" y="426"/>
              </a:cxn>
              <a:cxn ang="0">
                <a:pos x="61" y="390"/>
              </a:cxn>
              <a:cxn ang="0">
                <a:pos x="81" y="350"/>
              </a:cxn>
              <a:cxn ang="0">
                <a:pos x="90" y="328"/>
              </a:cxn>
              <a:cxn ang="0">
                <a:pos x="104" y="307"/>
              </a:cxn>
              <a:cxn ang="0">
                <a:pos x="117" y="284"/>
              </a:cxn>
              <a:cxn ang="0">
                <a:pos x="132" y="263"/>
              </a:cxn>
              <a:cxn ang="0">
                <a:pos x="150" y="240"/>
              </a:cxn>
              <a:cxn ang="0">
                <a:pos x="169" y="219"/>
              </a:cxn>
              <a:cxn ang="0">
                <a:pos x="190" y="196"/>
              </a:cxn>
              <a:cxn ang="0">
                <a:pos x="211" y="175"/>
              </a:cxn>
              <a:cxn ang="0">
                <a:pos x="238" y="156"/>
              </a:cxn>
              <a:cxn ang="0">
                <a:pos x="265" y="137"/>
              </a:cxn>
              <a:cxn ang="0">
                <a:pos x="294" y="117"/>
              </a:cxn>
              <a:cxn ang="0">
                <a:pos x="326" y="100"/>
              </a:cxn>
              <a:cxn ang="0">
                <a:pos x="361" y="85"/>
              </a:cxn>
              <a:cxn ang="0">
                <a:pos x="397" y="71"/>
              </a:cxn>
              <a:cxn ang="0">
                <a:pos x="438" y="60"/>
              </a:cxn>
              <a:cxn ang="0">
                <a:pos x="480" y="48"/>
              </a:cxn>
              <a:cxn ang="0">
                <a:pos x="526" y="41"/>
              </a:cxn>
              <a:cxn ang="0">
                <a:pos x="576" y="35"/>
              </a:cxn>
              <a:cxn ang="0">
                <a:pos x="628" y="33"/>
              </a:cxn>
              <a:cxn ang="0">
                <a:pos x="683" y="31"/>
              </a:cxn>
              <a:cxn ang="0">
                <a:pos x="681" y="0"/>
              </a:cxn>
            </a:cxnLst>
            <a:rect l="0" t="0" r="r" b="b"/>
            <a:pathLst>
              <a:path w="683" h="501">
                <a:moveTo>
                  <a:pt x="681" y="0"/>
                </a:moveTo>
                <a:lnTo>
                  <a:pt x="683" y="0"/>
                </a:lnTo>
                <a:lnTo>
                  <a:pt x="626" y="0"/>
                </a:lnTo>
                <a:lnTo>
                  <a:pt x="572" y="4"/>
                </a:lnTo>
                <a:lnTo>
                  <a:pt x="522" y="10"/>
                </a:lnTo>
                <a:lnTo>
                  <a:pt x="474" y="18"/>
                </a:lnTo>
                <a:lnTo>
                  <a:pt x="430" y="27"/>
                </a:lnTo>
                <a:lnTo>
                  <a:pt x="388" y="41"/>
                </a:lnTo>
                <a:lnTo>
                  <a:pt x="349" y="56"/>
                </a:lnTo>
                <a:lnTo>
                  <a:pt x="313" y="71"/>
                </a:lnTo>
                <a:lnTo>
                  <a:pt x="278" y="91"/>
                </a:lnTo>
                <a:lnTo>
                  <a:pt x="246" y="110"/>
                </a:lnTo>
                <a:lnTo>
                  <a:pt x="217" y="129"/>
                </a:lnTo>
                <a:lnTo>
                  <a:pt x="192" y="152"/>
                </a:lnTo>
                <a:lnTo>
                  <a:pt x="167" y="173"/>
                </a:lnTo>
                <a:lnTo>
                  <a:pt x="144" y="196"/>
                </a:lnTo>
                <a:lnTo>
                  <a:pt x="125" y="219"/>
                </a:lnTo>
                <a:lnTo>
                  <a:pt x="105" y="244"/>
                </a:lnTo>
                <a:lnTo>
                  <a:pt x="90" y="267"/>
                </a:lnTo>
                <a:lnTo>
                  <a:pt x="75" y="290"/>
                </a:lnTo>
                <a:lnTo>
                  <a:pt x="61" y="313"/>
                </a:lnTo>
                <a:lnTo>
                  <a:pt x="50" y="336"/>
                </a:lnTo>
                <a:lnTo>
                  <a:pt x="33" y="378"/>
                </a:lnTo>
                <a:lnTo>
                  <a:pt x="19" y="417"/>
                </a:lnTo>
                <a:lnTo>
                  <a:pt x="4" y="474"/>
                </a:lnTo>
                <a:lnTo>
                  <a:pt x="0" y="497"/>
                </a:lnTo>
                <a:lnTo>
                  <a:pt x="33" y="501"/>
                </a:lnTo>
                <a:lnTo>
                  <a:pt x="36" y="482"/>
                </a:lnTo>
                <a:lnTo>
                  <a:pt x="50" y="426"/>
                </a:lnTo>
                <a:lnTo>
                  <a:pt x="61" y="390"/>
                </a:lnTo>
                <a:lnTo>
                  <a:pt x="81" y="350"/>
                </a:lnTo>
                <a:lnTo>
                  <a:pt x="90" y="328"/>
                </a:lnTo>
                <a:lnTo>
                  <a:pt x="104" y="307"/>
                </a:lnTo>
                <a:lnTo>
                  <a:pt x="117" y="284"/>
                </a:lnTo>
                <a:lnTo>
                  <a:pt x="132" y="263"/>
                </a:lnTo>
                <a:lnTo>
                  <a:pt x="150" y="240"/>
                </a:lnTo>
                <a:lnTo>
                  <a:pt x="169" y="219"/>
                </a:lnTo>
                <a:lnTo>
                  <a:pt x="190" y="196"/>
                </a:lnTo>
                <a:lnTo>
                  <a:pt x="211" y="175"/>
                </a:lnTo>
                <a:lnTo>
                  <a:pt x="238" y="156"/>
                </a:lnTo>
                <a:lnTo>
                  <a:pt x="265" y="137"/>
                </a:lnTo>
                <a:lnTo>
                  <a:pt x="294" y="117"/>
                </a:lnTo>
                <a:lnTo>
                  <a:pt x="326" y="100"/>
                </a:lnTo>
                <a:lnTo>
                  <a:pt x="361" y="85"/>
                </a:lnTo>
                <a:lnTo>
                  <a:pt x="397" y="71"/>
                </a:lnTo>
                <a:lnTo>
                  <a:pt x="438" y="60"/>
                </a:lnTo>
                <a:lnTo>
                  <a:pt x="480" y="48"/>
                </a:lnTo>
                <a:lnTo>
                  <a:pt x="526" y="41"/>
                </a:lnTo>
                <a:lnTo>
                  <a:pt x="576" y="35"/>
                </a:lnTo>
                <a:lnTo>
                  <a:pt x="628" y="33"/>
                </a:lnTo>
                <a:lnTo>
                  <a:pt x="683" y="31"/>
                </a:lnTo>
                <a:lnTo>
                  <a:pt x="681" y="0"/>
                </a:lnTo>
                <a:close/>
              </a:path>
            </a:pathLst>
          </a:custGeom>
          <a:solidFill>
            <a:srgbClr val="000000"/>
          </a:solidFill>
          <a:ln w="9525">
            <a:noFill/>
            <a:round/>
            <a:headEnd/>
            <a:tailEnd/>
          </a:ln>
        </p:spPr>
        <p:txBody>
          <a:bodyPr/>
          <a:lstStyle/>
          <a:p>
            <a:endParaRPr lang="en-US"/>
          </a:p>
        </p:txBody>
      </p:sp>
      <p:sp>
        <p:nvSpPr>
          <p:cNvPr id="383003" name="Freeform 27"/>
          <p:cNvSpPr>
            <a:spLocks/>
          </p:cNvSpPr>
          <p:nvPr/>
        </p:nvSpPr>
        <p:spPr bwMode="auto">
          <a:xfrm rot="3052335">
            <a:off x="7877175" y="2160588"/>
            <a:ext cx="871538" cy="474662"/>
          </a:xfrm>
          <a:custGeom>
            <a:avLst/>
            <a:gdLst/>
            <a:ahLst/>
            <a:cxnLst>
              <a:cxn ang="0">
                <a:pos x="736" y="392"/>
              </a:cxn>
              <a:cxn ang="0">
                <a:pos x="724" y="352"/>
              </a:cxn>
              <a:cxn ang="0">
                <a:pos x="709" y="313"/>
              </a:cxn>
              <a:cxn ang="0">
                <a:pos x="692" y="279"/>
              </a:cxn>
              <a:cxn ang="0">
                <a:pos x="670" y="246"/>
              </a:cxn>
              <a:cxn ang="0">
                <a:pos x="647" y="215"/>
              </a:cxn>
              <a:cxn ang="0">
                <a:pos x="624" y="189"/>
              </a:cxn>
              <a:cxn ang="0">
                <a:pos x="598" y="164"/>
              </a:cxn>
              <a:cxn ang="0">
                <a:pos x="571" y="141"/>
              </a:cxn>
              <a:cxn ang="0">
                <a:pos x="542" y="121"/>
              </a:cxn>
              <a:cxn ang="0">
                <a:pos x="511" y="102"/>
              </a:cxn>
              <a:cxn ang="0">
                <a:pos x="480" y="85"/>
              </a:cxn>
              <a:cxn ang="0">
                <a:pos x="450" y="71"/>
              </a:cxn>
              <a:cxn ang="0">
                <a:pos x="419" y="58"/>
              </a:cxn>
              <a:cxn ang="0">
                <a:pos x="386" y="47"/>
              </a:cxn>
              <a:cxn ang="0">
                <a:pos x="354" y="37"/>
              </a:cxn>
              <a:cxn ang="0">
                <a:pos x="323" y="29"/>
              </a:cxn>
              <a:cxn ang="0">
                <a:pos x="260" y="16"/>
              </a:cxn>
              <a:cxn ang="0">
                <a:pos x="202" y="8"/>
              </a:cxn>
              <a:cxn ang="0">
                <a:pos x="146" y="4"/>
              </a:cxn>
              <a:cxn ang="0">
                <a:pos x="98" y="0"/>
              </a:cxn>
              <a:cxn ang="0">
                <a:pos x="27" y="2"/>
              </a:cxn>
              <a:cxn ang="0">
                <a:pos x="0" y="4"/>
              </a:cxn>
              <a:cxn ang="0">
                <a:pos x="2" y="35"/>
              </a:cxn>
              <a:cxn ang="0">
                <a:pos x="29" y="35"/>
              </a:cxn>
              <a:cxn ang="0">
                <a:pos x="98" y="33"/>
              </a:cxn>
              <a:cxn ang="0">
                <a:pos x="144" y="35"/>
              </a:cxn>
              <a:cxn ang="0">
                <a:pos x="198" y="41"/>
              </a:cxn>
              <a:cxn ang="0">
                <a:pos x="256" y="48"/>
              </a:cxn>
              <a:cxn ang="0">
                <a:pos x="315" y="60"/>
              </a:cxn>
              <a:cxn ang="0">
                <a:pos x="346" y="68"/>
              </a:cxn>
              <a:cxn ang="0">
                <a:pos x="377" y="77"/>
              </a:cxn>
              <a:cxn ang="0">
                <a:pos x="407" y="89"/>
              </a:cxn>
              <a:cxn ang="0">
                <a:pos x="436" y="100"/>
              </a:cxn>
              <a:cxn ang="0">
                <a:pos x="467" y="114"/>
              </a:cxn>
              <a:cxn ang="0">
                <a:pos x="496" y="129"/>
              </a:cxn>
              <a:cxn ang="0">
                <a:pos x="525" y="148"/>
              </a:cxn>
              <a:cxn ang="0">
                <a:pos x="551" y="167"/>
              </a:cxn>
              <a:cxn ang="0">
                <a:pos x="576" y="189"/>
              </a:cxn>
              <a:cxn ang="0">
                <a:pos x="601" y="212"/>
              </a:cxn>
              <a:cxn ang="0">
                <a:pos x="622" y="236"/>
              </a:cxn>
              <a:cxn ang="0">
                <a:pos x="644" y="263"/>
              </a:cxn>
              <a:cxn ang="0">
                <a:pos x="663" y="294"/>
              </a:cxn>
              <a:cxn ang="0">
                <a:pos x="680" y="327"/>
              </a:cxn>
              <a:cxn ang="0">
                <a:pos x="694" y="363"/>
              </a:cxn>
              <a:cxn ang="0">
                <a:pos x="705" y="400"/>
              </a:cxn>
              <a:cxn ang="0">
                <a:pos x="705" y="401"/>
              </a:cxn>
              <a:cxn ang="0">
                <a:pos x="736" y="392"/>
              </a:cxn>
            </a:cxnLst>
            <a:rect l="0" t="0" r="r" b="b"/>
            <a:pathLst>
              <a:path w="736" h="401">
                <a:moveTo>
                  <a:pt x="736" y="392"/>
                </a:moveTo>
                <a:lnTo>
                  <a:pt x="724" y="352"/>
                </a:lnTo>
                <a:lnTo>
                  <a:pt x="709" y="313"/>
                </a:lnTo>
                <a:lnTo>
                  <a:pt x="692" y="279"/>
                </a:lnTo>
                <a:lnTo>
                  <a:pt x="670" y="246"/>
                </a:lnTo>
                <a:lnTo>
                  <a:pt x="647" y="215"/>
                </a:lnTo>
                <a:lnTo>
                  <a:pt x="624" y="189"/>
                </a:lnTo>
                <a:lnTo>
                  <a:pt x="598" y="164"/>
                </a:lnTo>
                <a:lnTo>
                  <a:pt x="571" y="141"/>
                </a:lnTo>
                <a:lnTo>
                  <a:pt x="542" y="121"/>
                </a:lnTo>
                <a:lnTo>
                  <a:pt x="511" y="102"/>
                </a:lnTo>
                <a:lnTo>
                  <a:pt x="480" y="85"/>
                </a:lnTo>
                <a:lnTo>
                  <a:pt x="450" y="71"/>
                </a:lnTo>
                <a:lnTo>
                  <a:pt x="419" y="58"/>
                </a:lnTo>
                <a:lnTo>
                  <a:pt x="386" y="47"/>
                </a:lnTo>
                <a:lnTo>
                  <a:pt x="354" y="37"/>
                </a:lnTo>
                <a:lnTo>
                  <a:pt x="323" y="29"/>
                </a:lnTo>
                <a:lnTo>
                  <a:pt x="260" y="16"/>
                </a:lnTo>
                <a:lnTo>
                  <a:pt x="202" y="8"/>
                </a:lnTo>
                <a:lnTo>
                  <a:pt x="146" y="4"/>
                </a:lnTo>
                <a:lnTo>
                  <a:pt x="98" y="0"/>
                </a:lnTo>
                <a:lnTo>
                  <a:pt x="27" y="2"/>
                </a:lnTo>
                <a:lnTo>
                  <a:pt x="0" y="4"/>
                </a:lnTo>
                <a:lnTo>
                  <a:pt x="2" y="35"/>
                </a:lnTo>
                <a:lnTo>
                  <a:pt x="29" y="35"/>
                </a:lnTo>
                <a:lnTo>
                  <a:pt x="98" y="33"/>
                </a:lnTo>
                <a:lnTo>
                  <a:pt x="144" y="35"/>
                </a:lnTo>
                <a:lnTo>
                  <a:pt x="198" y="41"/>
                </a:lnTo>
                <a:lnTo>
                  <a:pt x="256" y="48"/>
                </a:lnTo>
                <a:lnTo>
                  <a:pt x="315" y="60"/>
                </a:lnTo>
                <a:lnTo>
                  <a:pt x="346" y="68"/>
                </a:lnTo>
                <a:lnTo>
                  <a:pt x="377" y="77"/>
                </a:lnTo>
                <a:lnTo>
                  <a:pt x="407" y="89"/>
                </a:lnTo>
                <a:lnTo>
                  <a:pt x="436" y="100"/>
                </a:lnTo>
                <a:lnTo>
                  <a:pt x="467" y="114"/>
                </a:lnTo>
                <a:lnTo>
                  <a:pt x="496" y="129"/>
                </a:lnTo>
                <a:lnTo>
                  <a:pt x="525" y="148"/>
                </a:lnTo>
                <a:lnTo>
                  <a:pt x="551" y="167"/>
                </a:lnTo>
                <a:lnTo>
                  <a:pt x="576" y="189"/>
                </a:lnTo>
                <a:lnTo>
                  <a:pt x="601" y="212"/>
                </a:lnTo>
                <a:lnTo>
                  <a:pt x="622" y="236"/>
                </a:lnTo>
                <a:lnTo>
                  <a:pt x="644" y="263"/>
                </a:lnTo>
                <a:lnTo>
                  <a:pt x="663" y="294"/>
                </a:lnTo>
                <a:lnTo>
                  <a:pt x="680" y="327"/>
                </a:lnTo>
                <a:lnTo>
                  <a:pt x="694" y="363"/>
                </a:lnTo>
                <a:lnTo>
                  <a:pt x="705" y="400"/>
                </a:lnTo>
                <a:lnTo>
                  <a:pt x="705" y="401"/>
                </a:lnTo>
                <a:lnTo>
                  <a:pt x="736" y="392"/>
                </a:lnTo>
                <a:close/>
              </a:path>
            </a:pathLst>
          </a:custGeom>
          <a:solidFill>
            <a:srgbClr val="000000"/>
          </a:solidFill>
          <a:ln w="9525">
            <a:noFill/>
            <a:round/>
            <a:headEnd/>
            <a:tailEnd/>
          </a:ln>
        </p:spPr>
        <p:txBody>
          <a:bodyPr/>
          <a:lstStyle/>
          <a:p>
            <a:endParaRPr lang="en-US"/>
          </a:p>
        </p:txBody>
      </p:sp>
      <p:sp>
        <p:nvSpPr>
          <p:cNvPr id="383004" name="Freeform 28"/>
          <p:cNvSpPr>
            <a:spLocks/>
          </p:cNvSpPr>
          <p:nvPr/>
        </p:nvSpPr>
        <p:spPr bwMode="auto">
          <a:xfrm rot="3052335">
            <a:off x="8101806" y="2737645"/>
            <a:ext cx="180975" cy="442912"/>
          </a:xfrm>
          <a:custGeom>
            <a:avLst/>
            <a:gdLst/>
            <a:ahLst/>
            <a:cxnLst>
              <a:cxn ang="0">
                <a:pos x="23" y="374"/>
              </a:cxn>
              <a:cxn ang="0">
                <a:pos x="38" y="361"/>
              </a:cxn>
              <a:cxn ang="0">
                <a:pos x="53" y="345"/>
              </a:cxn>
              <a:cxn ang="0">
                <a:pos x="67" y="330"/>
              </a:cxn>
              <a:cxn ang="0">
                <a:pos x="80" y="315"/>
              </a:cxn>
              <a:cxn ang="0">
                <a:pos x="101" y="284"/>
              </a:cxn>
              <a:cxn ang="0">
                <a:pos x="119" y="251"/>
              </a:cxn>
              <a:cxn ang="0">
                <a:pos x="132" y="219"/>
              </a:cxn>
              <a:cxn ang="0">
                <a:pos x="142" y="188"/>
              </a:cxn>
              <a:cxn ang="0">
                <a:pos x="147" y="157"/>
              </a:cxn>
              <a:cxn ang="0">
                <a:pos x="151" y="130"/>
              </a:cxn>
              <a:cxn ang="0">
                <a:pos x="153" y="104"/>
              </a:cxn>
              <a:cxn ang="0">
                <a:pos x="151" y="79"/>
              </a:cxn>
              <a:cxn ang="0">
                <a:pos x="151" y="56"/>
              </a:cxn>
              <a:cxn ang="0">
                <a:pos x="147" y="36"/>
              </a:cxn>
              <a:cxn ang="0">
                <a:pos x="144" y="9"/>
              </a:cxn>
              <a:cxn ang="0">
                <a:pos x="140" y="0"/>
              </a:cxn>
              <a:cxn ang="0">
                <a:pos x="109" y="9"/>
              </a:cxn>
              <a:cxn ang="0">
                <a:pos x="111" y="17"/>
              </a:cxn>
              <a:cxn ang="0">
                <a:pos x="117" y="42"/>
              </a:cxn>
              <a:cxn ang="0">
                <a:pos x="119" y="59"/>
              </a:cxn>
              <a:cxn ang="0">
                <a:pos x="121" y="79"/>
              </a:cxn>
              <a:cxn ang="0">
                <a:pos x="121" y="102"/>
              </a:cxn>
              <a:cxn ang="0">
                <a:pos x="119" y="127"/>
              </a:cxn>
              <a:cxn ang="0">
                <a:pos x="115" y="153"/>
              </a:cxn>
              <a:cxn ang="0">
                <a:pos x="111" y="180"/>
              </a:cxn>
              <a:cxn ang="0">
                <a:pos x="101" y="209"/>
              </a:cxn>
              <a:cxn ang="0">
                <a:pos x="90" y="238"/>
              </a:cxn>
              <a:cxn ang="0">
                <a:pos x="74" y="267"/>
              </a:cxn>
              <a:cxn ang="0">
                <a:pos x="55" y="295"/>
              </a:cxn>
              <a:cxn ang="0">
                <a:pos x="44" y="309"/>
              </a:cxn>
              <a:cxn ang="0">
                <a:pos x="30" y="322"/>
              </a:cxn>
              <a:cxn ang="0">
                <a:pos x="17" y="336"/>
              </a:cxn>
              <a:cxn ang="0">
                <a:pos x="2" y="349"/>
              </a:cxn>
              <a:cxn ang="0">
                <a:pos x="0" y="351"/>
              </a:cxn>
              <a:cxn ang="0">
                <a:pos x="23" y="374"/>
              </a:cxn>
            </a:cxnLst>
            <a:rect l="0" t="0" r="r" b="b"/>
            <a:pathLst>
              <a:path w="153" h="374">
                <a:moveTo>
                  <a:pt x="23" y="374"/>
                </a:moveTo>
                <a:lnTo>
                  <a:pt x="38" y="361"/>
                </a:lnTo>
                <a:lnTo>
                  <a:pt x="53" y="345"/>
                </a:lnTo>
                <a:lnTo>
                  <a:pt x="67" y="330"/>
                </a:lnTo>
                <a:lnTo>
                  <a:pt x="80" y="315"/>
                </a:lnTo>
                <a:lnTo>
                  <a:pt x="101" y="284"/>
                </a:lnTo>
                <a:lnTo>
                  <a:pt x="119" y="251"/>
                </a:lnTo>
                <a:lnTo>
                  <a:pt x="132" y="219"/>
                </a:lnTo>
                <a:lnTo>
                  <a:pt x="142" y="188"/>
                </a:lnTo>
                <a:lnTo>
                  <a:pt x="147" y="157"/>
                </a:lnTo>
                <a:lnTo>
                  <a:pt x="151" y="130"/>
                </a:lnTo>
                <a:lnTo>
                  <a:pt x="153" y="104"/>
                </a:lnTo>
                <a:lnTo>
                  <a:pt x="151" y="79"/>
                </a:lnTo>
                <a:lnTo>
                  <a:pt x="151" y="56"/>
                </a:lnTo>
                <a:lnTo>
                  <a:pt x="147" y="36"/>
                </a:lnTo>
                <a:lnTo>
                  <a:pt x="144" y="9"/>
                </a:lnTo>
                <a:lnTo>
                  <a:pt x="140" y="0"/>
                </a:lnTo>
                <a:lnTo>
                  <a:pt x="109" y="9"/>
                </a:lnTo>
                <a:lnTo>
                  <a:pt x="111" y="17"/>
                </a:lnTo>
                <a:lnTo>
                  <a:pt x="117" y="42"/>
                </a:lnTo>
                <a:lnTo>
                  <a:pt x="119" y="59"/>
                </a:lnTo>
                <a:lnTo>
                  <a:pt x="121" y="79"/>
                </a:lnTo>
                <a:lnTo>
                  <a:pt x="121" y="102"/>
                </a:lnTo>
                <a:lnTo>
                  <a:pt x="119" y="127"/>
                </a:lnTo>
                <a:lnTo>
                  <a:pt x="115" y="153"/>
                </a:lnTo>
                <a:lnTo>
                  <a:pt x="111" y="180"/>
                </a:lnTo>
                <a:lnTo>
                  <a:pt x="101" y="209"/>
                </a:lnTo>
                <a:lnTo>
                  <a:pt x="90" y="238"/>
                </a:lnTo>
                <a:lnTo>
                  <a:pt x="74" y="267"/>
                </a:lnTo>
                <a:lnTo>
                  <a:pt x="55" y="295"/>
                </a:lnTo>
                <a:lnTo>
                  <a:pt x="44" y="309"/>
                </a:lnTo>
                <a:lnTo>
                  <a:pt x="30" y="322"/>
                </a:lnTo>
                <a:lnTo>
                  <a:pt x="17" y="336"/>
                </a:lnTo>
                <a:lnTo>
                  <a:pt x="2" y="349"/>
                </a:lnTo>
                <a:lnTo>
                  <a:pt x="0" y="351"/>
                </a:lnTo>
                <a:lnTo>
                  <a:pt x="23" y="374"/>
                </a:lnTo>
                <a:close/>
              </a:path>
            </a:pathLst>
          </a:custGeom>
          <a:solidFill>
            <a:srgbClr val="000000"/>
          </a:solidFill>
          <a:ln w="9525">
            <a:noFill/>
            <a:round/>
            <a:headEnd/>
            <a:tailEnd/>
          </a:ln>
        </p:spPr>
        <p:txBody>
          <a:bodyPr/>
          <a:lstStyle/>
          <a:p>
            <a:endParaRPr lang="en-US"/>
          </a:p>
        </p:txBody>
      </p:sp>
      <p:sp>
        <p:nvSpPr>
          <p:cNvPr id="383005" name="Freeform 29"/>
          <p:cNvSpPr>
            <a:spLocks/>
          </p:cNvSpPr>
          <p:nvPr/>
        </p:nvSpPr>
        <p:spPr bwMode="auto">
          <a:xfrm rot="3052335">
            <a:off x="7805737" y="2940051"/>
            <a:ext cx="161925" cy="165100"/>
          </a:xfrm>
          <a:custGeom>
            <a:avLst/>
            <a:gdLst/>
            <a:ahLst/>
            <a:cxnLst>
              <a:cxn ang="0">
                <a:pos x="25" y="140"/>
              </a:cxn>
              <a:cxn ang="0">
                <a:pos x="41" y="121"/>
              </a:cxn>
              <a:cxn ang="0">
                <a:pos x="60" y="102"/>
              </a:cxn>
              <a:cxn ang="0">
                <a:pos x="77" y="83"/>
              </a:cxn>
              <a:cxn ang="0">
                <a:pos x="96" y="63"/>
              </a:cxn>
              <a:cxn ang="0">
                <a:pos x="112" y="48"/>
              </a:cxn>
              <a:cxn ang="0">
                <a:pos x="125" y="35"/>
              </a:cxn>
              <a:cxn ang="0">
                <a:pos x="133" y="25"/>
              </a:cxn>
              <a:cxn ang="0">
                <a:pos x="137" y="23"/>
              </a:cxn>
              <a:cxn ang="0">
                <a:pos x="114" y="0"/>
              </a:cxn>
              <a:cxn ang="0">
                <a:pos x="112" y="2"/>
              </a:cxn>
              <a:cxn ang="0">
                <a:pos x="102" y="12"/>
              </a:cxn>
              <a:cxn ang="0">
                <a:pos x="89" y="25"/>
              </a:cxn>
              <a:cxn ang="0">
                <a:pos x="73" y="40"/>
              </a:cxn>
              <a:cxn ang="0">
                <a:pos x="54" y="60"/>
              </a:cxn>
              <a:cxn ang="0">
                <a:pos x="35" y="79"/>
              </a:cxn>
              <a:cxn ang="0">
                <a:pos x="18" y="100"/>
              </a:cxn>
              <a:cxn ang="0">
                <a:pos x="0" y="121"/>
              </a:cxn>
              <a:cxn ang="0">
                <a:pos x="25" y="140"/>
              </a:cxn>
            </a:cxnLst>
            <a:rect l="0" t="0" r="r" b="b"/>
            <a:pathLst>
              <a:path w="137" h="140">
                <a:moveTo>
                  <a:pt x="25" y="140"/>
                </a:moveTo>
                <a:lnTo>
                  <a:pt x="41" y="121"/>
                </a:lnTo>
                <a:lnTo>
                  <a:pt x="60" y="102"/>
                </a:lnTo>
                <a:lnTo>
                  <a:pt x="77" y="83"/>
                </a:lnTo>
                <a:lnTo>
                  <a:pt x="96" y="63"/>
                </a:lnTo>
                <a:lnTo>
                  <a:pt x="112" y="48"/>
                </a:lnTo>
                <a:lnTo>
                  <a:pt x="125" y="35"/>
                </a:lnTo>
                <a:lnTo>
                  <a:pt x="133" y="25"/>
                </a:lnTo>
                <a:lnTo>
                  <a:pt x="137" y="23"/>
                </a:lnTo>
                <a:lnTo>
                  <a:pt x="114" y="0"/>
                </a:lnTo>
                <a:lnTo>
                  <a:pt x="112" y="2"/>
                </a:lnTo>
                <a:lnTo>
                  <a:pt x="102" y="12"/>
                </a:lnTo>
                <a:lnTo>
                  <a:pt x="89" y="25"/>
                </a:lnTo>
                <a:lnTo>
                  <a:pt x="73" y="40"/>
                </a:lnTo>
                <a:lnTo>
                  <a:pt x="54" y="60"/>
                </a:lnTo>
                <a:lnTo>
                  <a:pt x="35" y="79"/>
                </a:lnTo>
                <a:lnTo>
                  <a:pt x="18" y="100"/>
                </a:lnTo>
                <a:lnTo>
                  <a:pt x="0" y="121"/>
                </a:lnTo>
                <a:lnTo>
                  <a:pt x="25" y="140"/>
                </a:lnTo>
                <a:close/>
              </a:path>
            </a:pathLst>
          </a:custGeom>
          <a:solidFill>
            <a:srgbClr val="000000"/>
          </a:solidFill>
          <a:ln w="9525">
            <a:noFill/>
            <a:round/>
            <a:headEnd/>
            <a:tailEnd/>
          </a:ln>
        </p:spPr>
        <p:txBody>
          <a:bodyPr/>
          <a:lstStyle/>
          <a:p>
            <a:endParaRPr lang="en-US"/>
          </a:p>
        </p:txBody>
      </p:sp>
      <p:sp>
        <p:nvSpPr>
          <p:cNvPr id="383006" name="Freeform 30"/>
          <p:cNvSpPr>
            <a:spLocks/>
          </p:cNvSpPr>
          <p:nvPr/>
        </p:nvSpPr>
        <p:spPr bwMode="auto">
          <a:xfrm rot="3052335">
            <a:off x="7524750" y="2886075"/>
            <a:ext cx="206375" cy="295275"/>
          </a:xfrm>
          <a:custGeom>
            <a:avLst/>
            <a:gdLst/>
            <a:ahLst/>
            <a:cxnLst>
              <a:cxn ang="0">
                <a:pos x="30" y="249"/>
              </a:cxn>
              <a:cxn ang="0">
                <a:pos x="38" y="228"/>
              </a:cxn>
              <a:cxn ang="0">
                <a:pos x="50" y="203"/>
              </a:cxn>
              <a:cxn ang="0">
                <a:pos x="63" y="178"/>
              </a:cxn>
              <a:cxn ang="0">
                <a:pos x="78" y="150"/>
              </a:cxn>
              <a:cxn ang="0">
                <a:pos x="98" y="119"/>
              </a:cxn>
              <a:cxn ang="0">
                <a:pos x="121" y="88"/>
              </a:cxn>
              <a:cxn ang="0">
                <a:pos x="146" y="54"/>
              </a:cxn>
              <a:cxn ang="0">
                <a:pos x="174" y="19"/>
              </a:cxn>
              <a:cxn ang="0">
                <a:pos x="149" y="0"/>
              </a:cxn>
              <a:cxn ang="0">
                <a:pos x="121" y="34"/>
              </a:cxn>
              <a:cxn ang="0">
                <a:pos x="94" y="69"/>
              </a:cxn>
              <a:cxn ang="0">
                <a:pos x="73" y="102"/>
              </a:cxn>
              <a:cxn ang="0">
                <a:pos x="51" y="132"/>
              </a:cxn>
              <a:cxn ang="0">
                <a:pos x="34" y="163"/>
              </a:cxn>
              <a:cxn ang="0">
                <a:pos x="21" y="190"/>
              </a:cxn>
              <a:cxn ang="0">
                <a:pos x="9" y="217"/>
              </a:cxn>
              <a:cxn ang="0">
                <a:pos x="0" y="240"/>
              </a:cxn>
              <a:cxn ang="0">
                <a:pos x="30" y="249"/>
              </a:cxn>
            </a:cxnLst>
            <a:rect l="0" t="0" r="r" b="b"/>
            <a:pathLst>
              <a:path w="174" h="249">
                <a:moveTo>
                  <a:pt x="30" y="249"/>
                </a:moveTo>
                <a:lnTo>
                  <a:pt x="38" y="228"/>
                </a:lnTo>
                <a:lnTo>
                  <a:pt x="50" y="203"/>
                </a:lnTo>
                <a:lnTo>
                  <a:pt x="63" y="178"/>
                </a:lnTo>
                <a:lnTo>
                  <a:pt x="78" y="150"/>
                </a:lnTo>
                <a:lnTo>
                  <a:pt x="98" y="119"/>
                </a:lnTo>
                <a:lnTo>
                  <a:pt x="121" y="88"/>
                </a:lnTo>
                <a:lnTo>
                  <a:pt x="146" y="54"/>
                </a:lnTo>
                <a:lnTo>
                  <a:pt x="174" y="19"/>
                </a:lnTo>
                <a:lnTo>
                  <a:pt x="149" y="0"/>
                </a:lnTo>
                <a:lnTo>
                  <a:pt x="121" y="34"/>
                </a:lnTo>
                <a:lnTo>
                  <a:pt x="94" y="69"/>
                </a:lnTo>
                <a:lnTo>
                  <a:pt x="73" y="102"/>
                </a:lnTo>
                <a:lnTo>
                  <a:pt x="51" y="132"/>
                </a:lnTo>
                <a:lnTo>
                  <a:pt x="34" y="163"/>
                </a:lnTo>
                <a:lnTo>
                  <a:pt x="21" y="190"/>
                </a:lnTo>
                <a:lnTo>
                  <a:pt x="9" y="217"/>
                </a:lnTo>
                <a:lnTo>
                  <a:pt x="0" y="240"/>
                </a:lnTo>
                <a:lnTo>
                  <a:pt x="30" y="249"/>
                </a:lnTo>
                <a:close/>
              </a:path>
            </a:pathLst>
          </a:custGeom>
          <a:solidFill>
            <a:srgbClr val="000000"/>
          </a:solidFill>
          <a:ln w="9525">
            <a:noFill/>
            <a:round/>
            <a:headEnd/>
            <a:tailEnd/>
          </a:ln>
        </p:spPr>
        <p:txBody>
          <a:bodyPr/>
          <a:lstStyle/>
          <a:p>
            <a:endParaRPr lang="en-US"/>
          </a:p>
        </p:txBody>
      </p:sp>
      <p:sp>
        <p:nvSpPr>
          <p:cNvPr id="383007" name="Freeform 31"/>
          <p:cNvSpPr>
            <a:spLocks/>
          </p:cNvSpPr>
          <p:nvPr/>
        </p:nvSpPr>
        <p:spPr bwMode="auto">
          <a:xfrm rot="3052335">
            <a:off x="7338219" y="3001169"/>
            <a:ext cx="66675" cy="220663"/>
          </a:xfrm>
          <a:custGeom>
            <a:avLst/>
            <a:gdLst/>
            <a:ahLst/>
            <a:cxnLst>
              <a:cxn ang="0">
                <a:pos x="36" y="180"/>
              </a:cxn>
              <a:cxn ang="0">
                <a:pos x="36" y="178"/>
              </a:cxn>
              <a:cxn ang="0">
                <a:pos x="34" y="176"/>
              </a:cxn>
              <a:cxn ang="0">
                <a:pos x="34" y="169"/>
              </a:cxn>
              <a:cxn ang="0">
                <a:pos x="32" y="155"/>
              </a:cxn>
              <a:cxn ang="0">
                <a:pos x="32" y="136"/>
              </a:cxn>
              <a:cxn ang="0">
                <a:pos x="34" y="113"/>
              </a:cxn>
              <a:cxn ang="0">
                <a:pos x="38" y="84"/>
              </a:cxn>
              <a:cxn ang="0">
                <a:pos x="46" y="50"/>
              </a:cxn>
              <a:cxn ang="0">
                <a:pos x="57" y="9"/>
              </a:cxn>
              <a:cxn ang="0">
                <a:pos x="27" y="0"/>
              </a:cxn>
              <a:cxn ang="0">
                <a:pos x="15" y="40"/>
              </a:cxn>
              <a:cxn ang="0">
                <a:pos x="5" y="76"/>
              </a:cxn>
              <a:cxn ang="0">
                <a:pos x="2" y="109"/>
              </a:cxn>
              <a:cxn ang="0">
                <a:pos x="0" y="136"/>
              </a:cxn>
              <a:cxn ang="0">
                <a:pos x="0" y="157"/>
              </a:cxn>
              <a:cxn ang="0">
                <a:pos x="2" y="172"/>
              </a:cxn>
              <a:cxn ang="0">
                <a:pos x="4" y="182"/>
              </a:cxn>
              <a:cxn ang="0">
                <a:pos x="4" y="186"/>
              </a:cxn>
              <a:cxn ang="0">
                <a:pos x="4" y="182"/>
              </a:cxn>
              <a:cxn ang="0">
                <a:pos x="36" y="180"/>
              </a:cxn>
            </a:cxnLst>
            <a:rect l="0" t="0" r="r" b="b"/>
            <a:pathLst>
              <a:path w="57" h="186">
                <a:moveTo>
                  <a:pt x="36" y="180"/>
                </a:moveTo>
                <a:lnTo>
                  <a:pt x="36" y="178"/>
                </a:lnTo>
                <a:lnTo>
                  <a:pt x="34" y="176"/>
                </a:lnTo>
                <a:lnTo>
                  <a:pt x="34" y="169"/>
                </a:lnTo>
                <a:lnTo>
                  <a:pt x="32" y="155"/>
                </a:lnTo>
                <a:lnTo>
                  <a:pt x="32" y="136"/>
                </a:lnTo>
                <a:lnTo>
                  <a:pt x="34" y="113"/>
                </a:lnTo>
                <a:lnTo>
                  <a:pt x="38" y="84"/>
                </a:lnTo>
                <a:lnTo>
                  <a:pt x="46" y="50"/>
                </a:lnTo>
                <a:lnTo>
                  <a:pt x="57" y="9"/>
                </a:lnTo>
                <a:lnTo>
                  <a:pt x="27" y="0"/>
                </a:lnTo>
                <a:lnTo>
                  <a:pt x="15" y="40"/>
                </a:lnTo>
                <a:lnTo>
                  <a:pt x="5" y="76"/>
                </a:lnTo>
                <a:lnTo>
                  <a:pt x="2" y="109"/>
                </a:lnTo>
                <a:lnTo>
                  <a:pt x="0" y="136"/>
                </a:lnTo>
                <a:lnTo>
                  <a:pt x="0" y="157"/>
                </a:lnTo>
                <a:lnTo>
                  <a:pt x="2" y="172"/>
                </a:lnTo>
                <a:lnTo>
                  <a:pt x="4" y="182"/>
                </a:lnTo>
                <a:lnTo>
                  <a:pt x="4" y="186"/>
                </a:lnTo>
                <a:lnTo>
                  <a:pt x="4" y="182"/>
                </a:lnTo>
                <a:lnTo>
                  <a:pt x="36" y="180"/>
                </a:lnTo>
                <a:close/>
              </a:path>
            </a:pathLst>
          </a:custGeom>
          <a:solidFill>
            <a:srgbClr val="000000"/>
          </a:solidFill>
          <a:ln w="9525">
            <a:noFill/>
            <a:round/>
            <a:headEnd/>
            <a:tailEnd/>
          </a:ln>
        </p:spPr>
        <p:txBody>
          <a:bodyPr/>
          <a:lstStyle/>
          <a:p>
            <a:endParaRPr lang="en-US"/>
          </a:p>
        </p:txBody>
      </p:sp>
      <p:sp>
        <p:nvSpPr>
          <p:cNvPr id="382997" name="Freeform 21"/>
          <p:cNvSpPr>
            <a:spLocks/>
          </p:cNvSpPr>
          <p:nvPr/>
        </p:nvSpPr>
        <p:spPr bwMode="auto">
          <a:xfrm rot="3052335">
            <a:off x="5770563" y="3892550"/>
            <a:ext cx="430212" cy="141288"/>
          </a:xfrm>
          <a:custGeom>
            <a:avLst/>
            <a:gdLst/>
            <a:ahLst/>
            <a:cxnLst>
              <a:cxn ang="0">
                <a:pos x="7" y="119"/>
              </a:cxn>
              <a:cxn ang="0">
                <a:pos x="5" y="119"/>
              </a:cxn>
              <a:cxn ang="0">
                <a:pos x="65" y="111"/>
              </a:cxn>
              <a:cxn ang="0">
                <a:pos x="126" y="97"/>
              </a:cxn>
              <a:cxn ang="0">
                <a:pos x="188" y="84"/>
              </a:cxn>
              <a:cxn ang="0">
                <a:pos x="243" y="69"/>
              </a:cxn>
              <a:cxn ang="0">
                <a:pos x="291" y="53"/>
              </a:cxn>
              <a:cxn ang="0">
                <a:pos x="330" y="42"/>
              </a:cxn>
              <a:cxn ang="0">
                <a:pos x="357" y="32"/>
              </a:cxn>
              <a:cxn ang="0">
                <a:pos x="364" y="30"/>
              </a:cxn>
              <a:cxn ang="0">
                <a:pos x="355" y="0"/>
              </a:cxn>
              <a:cxn ang="0">
                <a:pos x="345" y="2"/>
              </a:cxn>
              <a:cxn ang="0">
                <a:pos x="320" y="11"/>
              </a:cxn>
              <a:cxn ang="0">
                <a:pos x="282" y="23"/>
              </a:cxn>
              <a:cxn ang="0">
                <a:pos x="234" y="38"/>
              </a:cxn>
              <a:cxn ang="0">
                <a:pos x="178" y="53"/>
              </a:cxn>
              <a:cxn ang="0">
                <a:pos x="121" y="67"/>
              </a:cxn>
              <a:cxn ang="0">
                <a:pos x="59" y="78"/>
              </a:cxn>
              <a:cxn ang="0">
                <a:pos x="2" y="88"/>
              </a:cxn>
              <a:cxn ang="0">
                <a:pos x="0" y="88"/>
              </a:cxn>
              <a:cxn ang="0">
                <a:pos x="7" y="119"/>
              </a:cxn>
            </a:cxnLst>
            <a:rect l="0" t="0" r="r" b="b"/>
            <a:pathLst>
              <a:path w="364" h="119">
                <a:moveTo>
                  <a:pt x="7" y="119"/>
                </a:moveTo>
                <a:lnTo>
                  <a:pt x="5" y="119"/>
                </a:lnTo>
                <a:lnTo>
                  <a:pt x="65" y="111"/>
                </a:lnTo>
                <a:lnTo>
                  <a:pt x="126" y="97"/>
                </a:lnTo>
                <a:lnTo>
                  <a:pt x="188" y="84"/>
                </a:lnTo>
                <a:lnTo>
                  <a:pt x="243" y="69"/>
                </a:lnTo>
                <a:lnTo>
                  <a:pt x="291" y="53"/>
                </a:lnTo>
                <a:lnTo>
                  <a:pt x="330" y="42"/>
                </a:lnTo>
                <a:lnTo>
                  <a:pt x="357" y="32"/>
                </a:lnTo>
                <a:lnTo>
                  <a:pt x="364" y="30"/>
                </a:lnTo>
                <a:lnTo>
                  <a:pt x="355" y="0"/>
                </a:lnTo>
                <a:lnTo>
                  <a:pt x="345" y="2"/>
                </a:lnTo>
                <a:lnTo>
                  <a:pt x="320" y="11"/>
                </a:lnTo>
                <a:lnTo>
                  <a:pt x="282" y="23"/>
                </a:lnTo>
                <a:lnTo>
                  <a:pt x="234" y="38"/>
                </a:lnTo>
                <a:lnTo>
                  <a:pt x="178" y="53"/>
                </a:lnTo>
                <a:lnTo>
                  <a:pt x="121" y="67"/>
                </a:lnTo>
                <a:lnTo>
                  <a:pt x="59" y="78"/>
                </a:lnTo>
                <a:lnTo>
                  <a:pt x="2" y="88"/>
                </a:lnTo>
                <a:lnTo>
                  <a:pt x="0" y="88"/>
                </a:lnTo>
                <a:lnTo>
                  <a:pt x="7" y="119"/>
                </a:lnTo>
                <a:close/>
              </a:path>
            </a:pathLst>
          </a:custGeom>
          <a:solidFill>
            <a:srgbClr val="000000"/>
          </a:solidFill>
          <a:ln w="9525">
            <a:noFill/>
            <a:round/>
            <a:headEnd/>
            <a:tailEnd/>
          </a:ln>
        </p:spPr>
        <p:txBody>
          <a:bodyPr/>
          <a:lstStyle/>
          <a:p>
            <a:endParaRPr lang="en-US"/>
          </a:p>
        </p:txBody>
      </p:sp>
      <p:grpSp>
        <p:nvGrpSpPr>
          <p:cNvPr id="3" name="Group 265"/>
          <p:cNvGrpSpPr>
            <a:grpSpLocks/>
          </p:cNvGrpSpPr>
          <p:nvPr/>
        </p:nvGrpSpPr>
        <p:grpSpPr bwMode="auto">
          <a:xfrm>
            <a:off x="7078663" y="1346200"/>
            <a:ext cx="1239837" cy="1509713"/>
            <a:chOff x="3988" y="2598"/>
            <a:chExt cx="800" cy="975"/>
          </a:xfrm>
        </p:grpSpPr>
        <p:sp>
          <p:nvSpPr>
            <p:cNvPr id="382990" name="Freeform 14"/>
            <p:cNvSpPr>
              <a:spLocks/>
            </p:cNvSpPr>
            <p:nvPr/>
          </p:nvSpPr>
          <p:spPr bwMode="auto">
            <a:xfrm>
              <a:off x="4362" y="3019"/>
              <a:ext cx="398" cy="337"/>
            </a:xfrm>
            <a:custGeom>
              <a:avLst/>
              <a:gdLst/>
              <a:ahLst/>
              <a:cxnLst>
                <a:cxn ang="0">
                  <a:pos x="2" y="17"/>
                </a:cxn>
                <a:cxn ang="0">
                  <a:pos x="0" y="15"/>
                </a:cxn>
                <a:cxn ang="0">
                  <a:pos x="19" y="51"/>
                </a:cxn>
                <a:cxn ang="0">
                  <a:pos x="39" y="86"/>
                </a:cxn>
                <a:cxn ang="0">
                  <a:pos x="58" y="117"/>
                </a:cxn>
                <a:cxn ang="0">
                  <a:pos x="77" y="144"/>
                </a:cxn>
                <a:cxn ang="0">
                  <a:pos x="94" y="170"/>
                </a:cxn>
                <a:cxn ang="0">
                  <a:pos x="112" y="193"/>
                </a:cxn>
                <a:cxn ang="0">
                  <a:pos x="131" y="215"/>
                </a:cxn>
                <a:cxn ang="0">
                  <a:pos x="148" y="234"/>
                </a:cxn>
                <a:cxn ang="0">
                  <a:pos x="165" y="251"/>
                </a:cxn>
                <a:cxn ang="0">
                  <a:pos x="181" y="266"/>
                </a:cxn>
                <a:cxn ang="0">
                  <a:pos x="198" y="280"/>
                </a:cxn>
                <a:cxn ang="0">
                  <a:pos x="213" y="293"/>
                </a:cxn>
                <a:cxn ang="0">
                  <a:pos x="244" y="310"/>
                </a:cxn>
                <a:cxn ang="0">
                  <a:pos x="273" y="324"/>
                </a:cxn>
                <a:cxn ang="0">
                  <a:pos x="300" y="332"/>
                </a:cxn>
                <a:cxn ang="0">
                  <a:pos x="323" y="337"/>
                </a:cxn>
                <a:cxn ang="0">
                  <a:pos x="344" y="337"/>
                </a:cxn>
                <a:cxn ang="0">
                  <a:pos x="363" y="335"/>
                </a:cxn>
                <a:cxn ang="0">
                  <a:pos x="386" y="330"/>
                </a:cxn>
                <a:cxn ang="0">
                  <a:pos x="398" y="326"/>
                </a:cxn>
                <a:cxn ang="0">
                  <a:pos x="382" y="297"/>
                </a:cxn>
                <a:cxn ang="0">
                  <a:pos x="378" y="299"/>
                </a:cxn>
                <a:cxn ang="0">
                  <a:pos x="357" y="305"/>
                </a:cxn>
                <a:cxn ang="0">
                  <a:pos x="344" y="305"/>
                </a:cxn>
                <a:cxn ang="0">
                  <a:pos x="327" y="305"/>
                </a:cxn>
                <a:cxn ang="0">
                  <a:pos x="307" y="301"/>
                </a:cxn>
                <a:cxn ang="0">
                  <a:pos x="284" y="293"/>
                </a:cxn>
                <a:cxn ang="0">
                  <a:pos x="259" y="282"/>
                </a:cxn>
                <a:cxn ang="0">
                  <a:pos x="233" y="266"/>
                </a:cxn>
                <a:cxn ang="0">
                  <a:pos x="217" y="255"/>
                </a:cxn>
                <a:cxn ang="0">
                  <a:pos x="202" y="243"/>
                </a:cxn>
                <a:cxn ang="0">
                  <a:pos x="186" y="228"/>
                </a:cxn>
                <a:cxn ang="0">
                  <a:pos x="171" y="213"/>
                </a:cxn>
                <a:cxn ang="0">
                  <a:pos x="154" y="193"/>
                </a:cxn>
                <a:cxn ang="0">
                  <a:pos x="138" y="174"/>
                </a:cxn>
                <a:cxn ang="0">
                  <a:pos x="121" y="151"/>
                </a:cxn>
                <a:cxn ang="0">
                  <a:pos x="102" y="126"/>
                </a:cxn>
                <a:cxn ang="0">
                  <a:pos x="85" y="99"/>
                </a:cxn>
                <a:cxn ang="0">
                  <a:pos x="67" y="69"/>
                </a:cxn>
                <a:cxn ang="0">
                  <a:pos x="48" y="36"/>
                </a:cxn>
                <a:cxn ang="0">
                  <a:pos x="29" y="2"/>
                </a:cxn>
                <a:cxn ang="0">
                  <a:pos x="29" y="0"/>
                </a:cxn>
                <a:cxn ang="0">
                  <a:pos x="2" y="17"/>
                </a:cxn>
              </a:cxnLst>
              <a:rect l="0" t="0" r="r" b="b"/>
              <a:pathLst>
                <a:path w="398" h="337">
                  <a:moveTo>
                    <a:pt x="2" y="17"/>
                  </a:moveTo>
                  <a:lnTo>
                    <a:pt x="0" y="15"/>
                  </a:lnTo>
                  <a:lnTo>
                    <a:pt x="19" y="51"/>
                  </a:lnTo>
                  <a:lnTo>
                    <a:pt x="39" y="86"/>
                  </a:lnTo>
                  <a:lnTo>
                    <a:pt x="58" y="117"/>
                  </a:lnTo>
                  <a:lnTo>
                    <a:pt x="77" y="144"/>
                  </a:lnTo>
                  <a:lnTo>
                    <a:pt x="94" y="170"/>
                  </a:lnTo>
                  <a:lnTo>
                    <a:pt x="112" y="193"/>
                  </a:lnTo>
                  <a:lnTo>
                    <a:pt x="131" y="215"/>
                  </a:lnTo>
                  <a:lnTo>
                    <a:pt x="148" y="234"/>
                  </a:lnTo>
                  <a:lnTo>
                    <a:pt x="165" y="251"/>
                  </a:lnTo>
                  <a:lnTo>
                    <a:pt x="181" y="266"/>
                  </a:lnTo>
                  <a:lnTo>
                    <a:pt x="198" y="280"/>
                  </a:lnTo>
                  <a:lnTo>
                    <a:pt x="213" y="293"/>
                  </a:lnTo>
                  <a:lnTo>
                    <a:pt x="244" y="310"/>
                  </a:lnTo>
                  <a:lnTo>
                    <a:pt x="273" y="324"/>
                  </a:lnTo>
                  <a:lnTo>
                    <a:pt x="300" y="332"/>
                  </a:lnTo>
                  <a:lnTo>
                    <a:pt x="323" y="337"/>
                  </a:lnTo>
                  <a:lnTo>
                    <a:pt x="344" y="337"/>
                  </a:lnTo>
                  <a:lnTo>
                    <a:pt x="363" y="335"/>
                  </a:lnTo>
                  <a:lnTo>
                    <a:pt x="386" y="330"/>
                  </a:lnTo>
                  <a:lnTo>
                    <a:pt x="398" y="326"/>
                  </a:lnTo>
                  <a:lnTo>
                    <a:pt x="382" y="297"/>
                  </a:lnTo>
                  <a:lnTo>
                    <a:pt x="378" y="299"/>
                  </a:lnTo>
                  <a:lnTo>
                    <a:pt x="357" y="305"/>
                  </a:lnTo>
                  <a:lnTo>
                    <a:pt x="344" y="305"/>
                  </a:lnTo>
                  <a:lnTo>
                    <a:pt x="327" y="305"/>
                  </a:lnTo>
                  <a:lnTo>
                    <a:pt x="307" y="301"/>
                  </a:lnTo>
                  <a:lnTo>
                    <a:pt x="284" y="293"/>
                  </a:lnTo>
                  <a:lnTo>
                    <a:pt x="259" y="282"/>
                  </a:lnTo>
                  <a:lnTo>
                    <a:pt x="233" y="266"/>
                  </a:lnTo>
                  <a:lnTo>
                    <a:pt x="217" y="255"/>
                  </a:lnTo>
                  <a:lnTo>
                    <a:pt x="202" y="243"/>
                  </a:lnTo>
                  <a:lnTo>
                    <a:pt x="186" y="228"/>
                  </a:lnTo>
                  <a:lnTo>
                    <a:pt x="171" y="213"/>
                  </a:lnTo>
                  <a:lnTo>
                    <a:pt x="154" y="193"/>
                  </a:lnTo>
                  <a:lnTo>
                    <a:pt x="138" y="174"/>
                  </a:lnTo>
                  <a:lnTo>
                    <a:pt x="121" y="151"/>
                  </a:lnTo>
                  <a:lnTo>
                    <a:pt x="102" y="126"/>
                  </a:lnTo>
                  <a:lnTo>
                    <a:pt x="85" y="99"/>
                  </a:lnTo>
                  <a:lnTo>
                    <a:pt x="67" y="69"/>
                  </a:lnTo>
                  <a:lnTo>
                    <a:pt x="48" y="36"/>
                  </a:lnTo>
                  <a:lnTo>
                    <a:pt x="29" y="2"/>
                  </a:lnTo>
                  <a:lnTo>
                    <a:pt x="29" y="0"/>
                  </a:lnTo>
                  <a:lnTo>
                    <a:pt x="2" y="17"/>
                  </a:lnTo>
                  <a:close/>
                </a:path>
              </a:pathLst>
            </a:custGeom>
            <a:solidFill>
              <a:srgbClr val="000000"/>
            </a:solidFill>
            <a:ln w="9525">
              <a:noFill/>
              <a:round/>
              <a:headEnd/>
              <a:tailEnd/>
            </a:ln>
          </p:spPr>
          <p:txBody>
            <a:bodyPr/>
            <a:lstStyle/>
            <a:p>
              <a:endParaRPr lang="en-US"/>
            </a:p>
          </p:txBody>
        </p:sp>
        <p:sp>
          <p:nvSpPr>
            <p:cNvPr id="383008" name="Freeform 32"/>
            <p:cNvSpPr>
              <a:spLocks/>
            </p:cNvSpPr>
            <p:nvPr/>
          </p:nvSpPr>
          <p:spPr bwMode="auto">
            <a:xfrm>
              <a:off x="4093" y="2892"/>
              <a:ext cx="692" cy="247"/>
            </a:xfrm>
            <a:custGeom>
              <a:avLst/>
              <a:gdLst/>
              <a:ahLst/>
              <a:cxnLst>
                <a:cxn ang="0">
                  <a:pos x="125" y="67"/>
                </a:cxn>
                <a:cxn ang="0">
                  <a:pos x="0" y="146"/>
                </a:cxn>
                <a:cxn ang="0">
                  <a:pos x="494" y="247"/>
                </a:cxn>
                <a:cxn ang="0">
                  <a:pos x="692" y="50"/>
                </a:cxn>
                <a:cxn ang="0">
                  <a:pos x="229" y="0"/>
                </a:cxn>
                <a:cxn ang="0">
                  <a:pos x="125" y="67"/>
                </a:cxn>
              </a:cxnLst>
              <a:rect l="0" t="0" r="r" b="b"/>
              <a:pathLst>
                <a:path w="692" h="247">
                  <a:moveTo>
                    <a:pt x="125" y="67"/>
                  </a:moveTo>
                  <a:lnTo>
                    <a:pt x="0" y="146"/>
                  </a:lnTo>
                  <a:lnTo>
                    <a:pt x="494" y="247"/>
                  </a:lnTo>
                  <a:lnTo>
                    <a:pt x="692" y="50"/>
                  </a:lnTo>
                  <a:lnTo>
                    <a:pt x="229" y="0"/>
                  </a:lnTo>
                  <a:lnTo>
                    <a:pt x="125" y="67"/>
                  </a:lnTo>
                  <a:close/>
                </a:path>
              </a:pathLst>
            </a:custGeom>
            <a:solidFill>
              <a:srgbClr val="000000"/>
            </a:solidFill>
            <a:ln w="9525">
              <a:noFill/>
              <a:round/>
              <a:headEnd/>
              <a:tailEnd/>
            </a:ln>
          </p:spPr>
          <p:txBody>
            <a:bodyPr/>
            <a:lstStyle/>
            <a:p>
              <a:endParaRPr lang="en-US"/>
            </a:p>
          </p:txBody>
        </p:sp>
        <p:sp>
          <p:nvSpPr>
            <p:cNvPr id="383009" name="Freeform 33"/>
            <p:cNvSpPr>
              <a:spLocks/>
            </p:cNvSpPr>
            <p:nvPr/>
          </p:nvSpPr>
          <p:spPr bwMode="auto">
            <a:xfrm>
              <a:off x="4124" y="2903"/>
              <a:ext cx="639" cy="223"/>
            </a:xfrm>
            <a:custGeom>
              <a:avLst/>
              <a:gdLst/>
              <a:ahLst/>
              <a:cxnLst>
                <a:cxn ang="0">
                  <a:pos x="202" y="0"/>
                </a:cxn>
                <a:cxn ang="0">
                  <a:pos x="0" y="129"/>
                </a:cxn>
                <a:cxn ang="0">
                  <a:pos x="455" y="223"/>
                </a:cxn>
                <a:cxn ang="0">
                  <a:pos x="639" y="45"/>
                </a:cxn>
                <a:cxn ang="0">
                  <a:pos x="202" y="0"/>
                </a:cxn>
              </a:cxnLst>
              <a:rect l="0" t="0" r="r" b="b"/>
              <a:pathLst>
                <a:path w="639" h="223">
                  <a:moveTo>
                    <a:pt x="202" y="0"/>
                  </a:moveTo>
                  <a:lnTo>
                    <a:pt x="0" y="129"/>
                  </a:lnTo>
                  <a:lnTo>
                    <a:pt x="455" y="223"/>
                  </a:lnTo>
                  <a:lnTo>
                    <a:pt x="639" y="45"/>
                  </a:lnTo>
                  <a:lnTo>
                    <a:pt x="202" y="0"/>
                  </a:lnTo>
                  <a:close/>
                </a:path>
              </a:pathLst>
            </a:custGeom>
            <a:solidFill>
              <a:srgbClr val="BABABA"/>
            </a:solidFill>
            <a:ln w="9525">
              <a:noFill/>
              <a:round/>
              <a:headEnd/>
              <a:tailEnd/>
            </a:ln>
          </p:spPr>
          <p:txBody>
            <a:bodyPr/>
            <a:lstStyle/>
            <a:p>
              <a:endParaRPr lang="en-US"/>
            </a:p>
          </p:txBody>
        </p:sp>
        <p:sp>
          <p:nvSpPr>
            <p:cNvPr id="383010" name="Freeform 34"/>
            <p:cNvSpPr>
              <a:spLocks/>
            </p:cNvSpPr>
            <p:nvPr/>
          </p:nvSpPr>
          <p:spPr bwMode="auto">
            <a:xfrm>
              <a:off x="4251" y="2967"/>
              <a:ext cx="313" cy="105"/>
            </a:xfrm>
            <a:custGeom>
              <a:avLst/>
              <a:gdLst/>
              <a:ahLst/>
              <a:cxnLst>
                <a:cxn ang="0">
                  <a:pos x="57" y="0"/>
                </a:cxn>
                <a:cxn ang="0">
                  <a:pos x="0" y="42"/>
                </a:cxn>
                <a:cxn ang="0">
                  <a:pos x="0" y="69"/>
                </a:cxn>
                <a:cxn ang="0">
                  <a:pos x="215" y="105"/>
                </a:cxn>
                <a:cxn ang="0">
                  <a:pos x="313" y="36"/>
                </a:cxn>
                <a:cxn ang="0">
                  <a:pos x="57" y="0"/>
                </a:cxn>
              </a:cxnLst>
              <a:rect l="0" t="0" r="r" b="b"/>
              <a:pathLst>
                <a:path w="313" h="105">
                  <a:moveTo>
                    <a:pt x="57" y="0"/>
                  </a:moveTo>
                  <a:lnTo>
                    <a:pt x="0" y="42"/>
                  </a:lnTo>
                  <a:lnTo>
                    <a:pt x="0" y="69"/>
                  </a:lnTo>
                  <a:lnTo>
                    <a:pt x="215" y="105"/>
                  </a:lnTo>
                  <a:lnTo>
                    <a:pt x="313" y="36"/>
                  </a:lnTo>
                  <a:lnTo>
                    <a:pt x="57" y="0"/>
                  </a:lnTo>
                  <a:close/>
                </a:path>
              </a:pathLst>
            </a:custGeom>
            <a:solidFill>
              <a:srgbClr val="000000"/>
            </a:solidFill>
            <a:ln w="9525">
              <a:noFill/>
              <a:round/>
              <a:headEnd/>
              <a:tailEnd/>
            </a:ln>
          </p:spPr>
          <p:txBody>
            <a:bodyPr/>
            <a:lstStyle/>
            <a:p>
              <a:endParaRPr lang="en-US"/>
            </a:p>
          </p:txBody>
        </p:sp>
        <p:sp>
          <p:nvSpPr>
            <p:cNvPr id="383011" name="Freeform 35"/>
            <p:cNvSpPr>
              <a:spLocks/>
            </p:cNvSpPr>
            <p:nvPr/>
          </p:nvSpPr>
          <p:spPr bwMode="auto">
            <a:xfrm>
              <a:off x="4266" y="2976"/>
              <a:ext cx="261" cy="66"/>
            </a:xfrm>
            <a:custGeom>
              <a:avLst/>
              <a:gdLst/>
              <a:ahLst/>
              <a:cxnLst>
                <a:cxn ang="0">
                  <a:pos x="46" y="0"/>
                </a:cxn>
                <a:cxn ang="0">
                  <a:pos x="0" y="33"/>
                </a:cxn>
                <a:cxn ang="0">
                  <a:pos x="204" y="66"/>
                </a:cxn>
                <a:cxn ang="0">
                  <a:pos x="261" y="25"/>
                </a:cxn>
                <a:cxn ang="0">
                  <a:pos x="46" y="0"/>
                </a:cxn>
              </a:cxnLst>
              <a:rect l="0" t="0" r="r" b="b"/>
              <a:pathLst>
                <a:path w="261" h="66">
                  <a:moveTo>
                    <a:pt x="46" y="0"/>
                  </a:moveTo>
                  <a:lnTo>
                    <a:pt x="0" y="33"/>
                  </a:lnTo>
                  <a:lnTo>
                    <a:pt x="204" y="66"/>
                  </a:lnTo>
                  <a:lnTo>
                    <a:pt x="261" y="25"/>
                  </a:lnTo>
                  <a:lnTo>
                    <a:pt x="46" y="0"/>
                  </a:lnTo>
                  <a:close/>
                </a:path>
              </a:pathLst>
            </a:custGeom>
            <a:solidFill>
              <a:srgbClr val="404040"/>
            </a:solidFill>
            <a:ln w="9525">
              <a:noFill/>
              <a:round/>
              <a:headEnd/>
              <a:tailEnd/>
            </a:ln>
          </p:spPr>
          <p:txBody>
            <a:bodyPr/>
            <a:lstStyle/>
            <a:p>
              <a:endParaRPr lang="en-US"/>
            </a:p>
          </p:txBody>
        </p:sp>
        <p:sp>
          <p:nvSpPr>
            <p:cNvPr id="383012" name="Freeform 36"/>
            <p:cNvSpPr>
              <a:spLocks/>
            </p:cNvSpPr>
            <p:nvPr/>
          </p:nvSpPr>
          <p:spPr bwMode="auto">
            <a:xfrm>
              <a:off x="4176" y="2598"/>
              <a:ext cx="420" cy="424"/>
            </a:xfrm>
            <a:custGeom>
              <a:avLst/>
              <a:gdLst/>
              <a:ahLst/>
              <a:cxnLst>
                <a:cxn ang="0">
                  <a:pos x="0" y="10"/>
                </a:cxn>
                <a:cxn ang="0">
                  <a:pos x="0" y="352"/>
                </a:cxn>
                <a:cxn ang="0">
                  <a:pos x="8" y="353"/>
                </a:cxn>
                <a:cxn ang="0">
                  <a:pos x="33" y="361"/>
                </a:cxn>
                <a:cxn ang="0">
                  <a:pos x="69" y="371"/>
                </a:cxn>
                <a:cxn ang="0">
                  <a:pos x="121" y="382"/>
                </a:cxn>
                <a:cxn ang="0">
                  <a:pos x="182" y="396"/>
                </a:cxn>
                <a:cxn ang="0">
                  <a:pos x="253" y="407"/>
                </a:cxn>
                <a:cxn ang="0">
                  <a:pos x="332" y="417"/>
                </a:cxn>
                <a:cxn ang="0">
                  <a:pos x="417" y="424"/>
                </a:cxn>
                <a:cxn ang="0">
                  <a:pos x="420" y="4"/>
                </a:cxn>
                <a:cxn ang="0">
                  <a:pos x="411" y="4"/>
                </a:cxn>
                <a:cxn ang="0">
                  <a:pos x="388" y="2"/>
                </a:cxn>
                <a:cxn ang="0">
                  <a:pos x="351" y="0"/>
                </a:cxn>
                <a:cxn ang="0">
                  <a:pos x="301" y="0"/>
                </a:cxn>
                <a:cxn ang="0">
                  <a:pos x="240" y="0"/>
                </a:cxn>
                <a:cxn ang="0">
                  <a:pos x="169" y="0"/>
                </a:cxn>
                <a:cxn ang="0">
                  <a:pos x="88" y="4"/>
                </a:cxn>
                <a:cxn ang="0">
                  <a:pos x="0" y="10"/>
                </a:cxn>
              </a:cxnLst>
              <a:rect l="0" t="0" r="r" b="b"/>
              <a:pathLst>
                <a:path w="420" h="424">
                  <a:moveTo>
                    <a:pt x="0" y="10"/>
                  </a:moveTo>
                  <a:lnTo>
                    <a:pt x="0" y="352"/>
                  </a:lnTo>
                  <a:lnTo>
                    <a:pt x="8" y="353"/>
                  </a:lnTo>
                  <a:lnTo>
                    <a:pt x="33" y="361"/>
                  </a:lnTo>
                  <a:lnTo>
                    <a:pt x="69" y="371"/>
                  </a:lnTo>
                  <a:lnTo>
                    <a:pt x="121" y="382"/>
                  </a:lnTo>
                  <a:lnTo>
                    <a:pt x="182" y="396"/>
                  </a:lnTo>
                  <a:lnTo>
                    <a:pt x="253" y="407"/>
                  </a:lnTo>
                  <a:lnTo>
                    <a:pt x="332" y="417"/>
                  </a:lnTo>
                  <a:lnTo>
                    <a:pt x="417" y="424"/>
                  </a:lnTo>
                  <a:lnTo>
                    <a:pt x="420" y="4"/>
                  </a:lnTo>
                  <a:lnTo>
                    <a:pt x="411" y="4"/>
                  </a:lnTo>
                  <a:lnTo>
                    <a:pt x="388" y="2"/>
                  </a:lnTo>
                  <a:lnTo>
                    <a:pt x="351" y="0"/>
                  </a:lnTo>
                  <a:lnTo>
                    <a:pt x="301" y="0"/>
                  </a:lnTo>
                  <a:lnTo>
                    <a:pt x="240" y="0"/>
                  </a:lnTo>
                  <a:lnTo>
                    <a:pt x="169" y="0"/>
                  </a:lnTo>
                  <a:lnTo>
                    <a:pt x="88" y="4"/>
                  </a:lnTo>
                  <a:lnTo>
                    <a:pt x="0" y="10"/>
                  </a:lnTo>
                  <a:close/>
                </a:path>
              </a:pathLst>
            </a:custGeom>
            <a:solidFill>
              <a:srgbClr val="000000"/>
            </a:solidFill>
            <a:ln w="9525">
              <a:noFill/>
              <a:round/>
              <a:headEnd/>
              <a:tailEnd/>
            </a:ln>
          </p:spPr>
          <p:txBody>
            <a:bodyPr/>
            <a:lstStyle/>
            <a:p>
              <a:endParaRPr lang="en-US"/>
            </a:p>
          </p:txBody>
        </p:sp>
        <p:sp>
          <p:nvSpPr>
            <p:cNvPr id="383013" name="Freeform 37"/>
            <p:cNvSpPr>
              <a:spLocks/>
            </p:cNvSpPr>
            <p:nvPr/>
          </p:nvSpPr>
          <p:spPr bwMode="auto">
            <a:xfrm>
              <a:off x="4593" y="2602"/>
              <a:ext cx="78" cy="419"/>
            </a:xfrm>
            <a:custGeom>
              <a:avLst/>
              <a:gdLst/>
              <a:ahLst/>
              <a:cxnLst>
                <a:cxn ang="0">
                  <a:pos x="3" y="0"/>
                </a:cxn>
                <a:cxn ang="0">
                  <a:pos x="78" y="42"/>
                </a:cxn>
                <a:cxn ang="0">
                  <a:pos x="76" y="371"/>
                </a:cxn>
                <a:cxn ang="0">
                  <a:pos x="0" y="419"/>
                </a:cxn>
                <a:cxn ang="0">
                  <a:pos x="3" y="0"/>
                </a:cxn>
              </a:cxnLst>
              <a:rect l="0" t="0" r="r" b="b"/>
              <a:pathLst>
                <a:path w="78" h="419">
                  <a:moveTo>
                    <a:pt x="3" y="0"/>
                  </a:moveTo>
                  <a:lnTo>
                    <a:pt x="78" y="42"/>
                  </a:lnTo>
                  <a:lnTo>
                    <a:pt x="76" y="371"/>
                  </a:lnTo>
                  <a:lnTo>
                    <a:pt x="0" y="419"/>
                  </a:lnTo>
                  <a:lnTo>
                    <a:pt x="3" y="0"/>
                  </a:lnTo>
                  <a:close/>
                </a:path>
              </a:pathLst>
            </a:custGeom>
            <a:solidFill>
              <a:srgbClr val="000000"/>
            </a:solidFill>
            <a:ln w="9525">
              <a:noFill/>
              <a:round/>
              <a:headEnd/>
              <a:tailEnd/>
            </a:ln>
          </p:spPr>
          <p:txBody>
            <a:bodyPr/>
            <a:lstStyle/>
            <a:p>
              <a:endParaRPr lang="en-US"/>
            </a:p>
          </p:txBody>
        </p:sp>
        <p:sp>
          <p:nvSpPr>
            <p:cNvPr id="383014" name="Freeform 38"/>
            <p:cNvSpPr>
              <a:spLocks/>
            </p:cNvSpPr>
            <p:nvPr/>
          </p:nvSpPr>
          <p:spPr bwMode="auto">
            <a:xfrm>
              <a:off x="4669" y="2687"/>
              <a:ext cx="75" cy="226"/>
            </a:xfrm>
            <a:custGeom>
              <a:avLst/>
              <a:gdLst/>
              <a:ahLst/>
              <a:cxnLst>
                <a:cxn ang="0">
                  <a:pos x="2" y="0"/>
                </a:cxn>
                <a:cxn ang="0">
                  <a:pos x="73" y="34"/>
                </a:cxn>
                <a:cxn ang="0">
                  <a:pos x="75" y="182"/>
                </a:cxn>
                <a:cxn ang="0">
                  <a:pos x="0" y="226"/>
                </a:cxn>
                <a:cxn ang="0">
                  <a:pos x="2" y="0"/>
                </a:cxn>
              </a:cxnLst>
              <a:rect l="0" t="0" r="r" b="b"/>
              <a:pathLst>
                <a:path w="75" h="226">
                  <a:moveTo>
                    <a:pt x="2" y="0"/>
                  </a:moveTo>
                  <a:lnTo>
                    <a:pt x="73" y="34"/>
                  </a:lnTo>
                  <a:lnTo>
                    <a:pt x="75" y="182"/>
                  </a:lnTo>
                  <a:lnTo>
                    <a:pt x="0" y="226"/>
                  </a:lnTo>
                  <a:lnTo>
                    <a:pt x="2" y="0"/>
                  </a:lnTo>
                  <a:close/>
                </a:path>
              </a:pathLst>
            </a:custGeom>
            <a:solidFill>
              <a:srgbClr val="000000"/>
            </a:solidFill>
            <a:ln w="9525">
              <a:noFill/>
              <a:round/>
              <a:headEnd/>
              <a:tailEnd/>
            </a:ln>
          </p:spPr>
          <p:txBody>
            <a:bodyPr/>
            <a:lstStyle/>
            <a:p>
              <a:endParaRPr lang="en-US"/>
            </a:p>
          </p:txBody>
        </p:sp>
        <p:sp>
          <p:nvSpPr>
            <p:cNvPr id="383015" name="Freeform 39"/>
            <p:cNvSpPr>
              <a:spLocks/>
            </p:cNvSpPr>
            <p:nvPr/>
          </p:nvSpPr>
          <p:spPr bwMode="auto">
            <a:xfrm>
              <a:off x="4189" y="2616"/>
              <a:ext cx="392" cy="383"/>
            </a:xfrm>
            <a:custGeom>
              <a:avLst/>
              <a:gdLst/>
              <a:ahLst/>
              <a:cxnLst>
                <a:cxn ang="0">
                  <a:pos x="392" y="4"/>
                </a:cxn>
                <a:cxn ang="0">
                  <a:pos x="388" y="383"/>
                </a:cxn>
                <a:cxn ang="0">
                  <a:pos x="375" y="383"/>
                </a:cxn>
                <a:cxn ang="0">
                  <a:pos x="342" y="380"/>
                </a:cxn>
                <a:cxn ang="0">
                  <a:pos x="292" y="374"/>
                </a:cxn>
                <a:cxn ang="0">
                  <a:pos x="231" y="366"/>
                </a:cxn>
                <a:cxn ang="0">
                  <a:pos x="166" y="357"/>
                </a:cxn>
                <a:cxn ang="0">
                  <a:pos x="102" y="347"/>
                </a:cxn>
                <a:cxn ang="0">
                  <a:pos x="46" y="335"/>
                </a:cxn>
                <a:cxn ang="0">
                  <a:pos x="0" y="322"/>
                </a:cxn>
                <a:cxn ang="0">
                  <a:pos x="0" y="7"/>
                </a:cxn>
                <a:cxn ang="0">
                  <a:pos x="12" y="7"/>
                </a:cxn>
                <a:cxn ang="0">
                  <a:pos x="39" y="5"/>
                </a:cxn>
                <a:cxn ang="0">
                  <a:pos x="81" y="4"/>
                </a:cxn>
                <a:cxn ang="0">
                  <a:pos x="135" y="2"/>
                </a:cxn>
                <a:cxn ang="0">
                  <a:pos x="196" y="0"/>
                </a:cxn>
                <a:cxn ang="0">
                  <a:pos x="262" y="0"/>
                </a:cxn>
                <a:cxn ang="0">
                  <a:pos x="327" y="2"/>
                </a:cxn>
                <a:cxn ang="0">
                  <a:pos x="392" y="4"/>
                </a:cxn>
              </a:cxnLst>
              <a:rect l="0" t="0" r="r" b="b"/>
              <a:pathLst>
                <a:path w="392" h="383">
                  <a:moveTo>
                    <a:pt x="392" y="4"/>
                  </a:moveTo>
                  <a:lnTo>
                    <a:pt x="388" y="383"/>
                  </a:lnTo>
                  <a:lnTo>
                    <a:pt x="375" y="383"/>
                  </a:lnTo>
                  <a:lnTo>
                    <a:pt x="342" y="380"/>
                  </a:lnTo>
                  <a:lnTo>
                    <a:pt x="292" y="374"/>
                  </a:lnTo>
                  <a:lnTo>
                    <a:pt x="231" y="366"/>
                  </a:lnTo>
                  <a:lnTo>
                    <a:pt x="166" y="357"/>
                  </a:lnTo>
                  <a:lnTo>
                    <a:pt x="102" y="347"/>
                  </a:lnTo>
                  <a:lnTo>
                    <a:pt x="46" y="335"/>
                  </a:lnTo>
                  <a:lnTo>
                    <a:pt x="0" y="322"/>
                  </a:lnTo>
                  <a:lnTo>
                    <a:pt x="0" y="7"/>
                  </a:lnTo>
                  <a:lnTo>
                    <a:pt x="12" y="7"/>
                  </a:lnTo>
                  <a:lnTo>
                    <a:pt x="39" y="5"/>
                  </a:lnTo>
                  <a:lnTo>
                    <a:pt x="81" y="4"/>
                  </a:lnTo>
                  <a:lnTo>
                    <a:pt x="135" y="2"/>
                  </a:lnTo>
                  <a:lnTo>
                    <a:pt x="196" y="0"/>
                  </a:lnTo>
                  <a:lnTo>
                    <a:pt x="262" y="0"/>
                  </a:lnTo>
                  <a:lnTo>
                    <a:pt x="327" y="2"/>
                  </a:lnTo>
                  <a:lnTo>
                    <a:pt x="392" y="4"/>
                  </a:lnTo>
                  <a:close/>
                </a:path>
              </a:pathLst>
            </a:custGeom>
            <a:solidFill>
              <a:srgbClr val="FFFFFF"/>
            </a:solidFill>
            <a:ln w="9525">
              <a:noFill/>
              <a:round/>
              <a:headEnd/>
              <a:tailEnd/>
            </a:ln>
          </p:spPr>
          <p:txBody>
            <a:bodyPr/>
            <a:lstStyle/>
            <a:p>
              <a:endParaRPr lang="en-US"/>
            </a:p>
          </p:txBody>
        </p:sp>
        <p:sp>
          <p:nvSpPr>
            <p:cNvPr id="383016" name="Freeform 40"/>
            <p:cNvSpPr>
              <a:spLocks/>
            </p:cNvSpPr>
            <p:nvPr/>
          </p:nvSpPr>
          <p:spPr bwMode="auto">
            <a:xfrm>
              <a:off x="4600" y="2631"/>
              <a:ext cx="60" cy="357"/>
            </a:xfrm>
            <a:custGeom>
              <a:avLst/>
              <a:gdLst/>
              <a:ahLst/>
              <a:cxnLst>
                <a:cxn ang="0">
                  <a:pos x="60" y="25"/>
                </a:cxn>
                <a:cxn ang="0">
                  <a:pos x="2" y="0"/>
                </a:cxn>
                <a:cxn ang="0">
                  <a:pos x="58" y="42"/>
                </a:cxn>
                <a:cxn ang="0">
                  <a:pos x="2" y="27"/>
                </a:cxn>
                <a:cxn ang="0">
                  <a:pos x="58" y="61"/>
                </a:cxn>
                <a:cxn ang="0">
                  <a:pos x="0" y="52"/>
                </a:cxn>
                <a:cxn ang="0">
                  <a:pos x="58" y="86"/>
                </a:cxn>
                <a:cxn ang="0">
                  <a:pos x="2" y="77"/>
                </a:cxn>
                <a:cxn ang="0">
                  <a:pos x="56" y="111"/>
                </a:cxn>
                <a:cxn ang="0">
                  <a:pos x="4" y="106"/>
                </a:cxn>
                <a:cxn ang="0">
                  <a:pos x="56" y="131"/>
                </a:cxn>
                <a:cxn ang="0">
                  <a:pos x="4" y="132"/>
                </a:cxn>
                <a:cxn ang="0">
                  <a:pos x="56" y="154"/>
                </a:cxn>
                <a:cxn ang="0">
                  <a:pos x="2" y="161"/>
                </a:cxn>
                <a:cxn ang="0">
                  <a:pos x="56" y="177"/>
                </a:cxn>
                <a:cxn ang="0">
                  <a:pos x="4" y="184"/>
                </a:cxn>
                <a:cxn ang="0">
                  <a:pos x="56" y="200"/>
                </a:cxn>
                <a:cxn ang="0">
                  <a:pos x="4" y="211"/>
                </a:cxn>
                <a:cxn ang="0">
                  <a:pos x="54" y="223"/>
                </a:cxn>
                <a:cxn ang="0">
                  <a:pos x="4" y="234"/>
                </a:cxn>
                <a:cxn ang="0">
                  <a:pos x="56" y="244"/>
                </a:cxn>
                <a:cxn ang="0">
                  <a:pos x="4" y="261"/>
                </a:cxn>
                <a:cxn ang="0">
                  <a:pos x="56" y="263"/>
                </a:cxn>
                <a:cxn ang="0">
                  <a:pos x="2" y="288"/>
                </a:cxn>
                <a:cxn ang="0">
                  <a:pos x="56" y="284"/>
                </a:cxn>
                <a:cxn ang="0">
                  <a:pos x="0" y="311"/>
                </a:cxn>
                <a:cxn ang="0">
                  <a:pos x="54" y="303"/>
                </a:cxn>
                <a:cxn ang="0">
                  <a:pos x="0" y="334"/>
                </a:cxn>
                <a:cxn ang="0">
                  <a:pos x="56" y="322"/>
                </a:cxn>
                <a:cxn ang="0">
                  <a:pos x="2" y="357"/>
                </a:cxn>
                <a:cxn ang="0">
                  <a:pos x="58" y="338"/>
                </a:cxn>
                <a:cxn ang="0">
                  <a:pos x="60" y="25"/>
                </a:cxn>
              </a:cxnLst>
              <a:rect l="0" t="0" r="r" b="b"/>
              <a:pathLst>
                <a:path w="60" h="357">
                  <a:moveTo>
                    <a:pt x="60" y="25"/>
                  </a:moveTo>
                  <a:lnTo>
                    <a:pt x="2" y="0"/>
                  </a:lnTo>
                  <a:lnTo>
                    <a:pt x="58" y="42"/>
                  </a:lnTo>
                  <a:lnTo>
                    <a:pt x="2" y="27"/>
                  </a:lnTo>
                  <a:lnTo>
                    <a:pt x="58" y="61"/>
                  </a:lnTo>
                  <a:lnTo>
                    <a:pt x="0" y="52"/>
                  </a:lnTo>
                  <a:lnTo>
                    <a:pt x="58" y="86"/>
                  </a:lnTo>
                  <a:lnTo>
                    <a:pt x="2" y="77"/>
                  </a:lnTo>
                  <a:lnTo>
                    <a:pt x="56" y="111"/>
                  </a:lnTo>
                  <a:lnTo>
                    <a:pt x="4" y="106"/>
                  </a:lnTo>
                  <a:lnTo>
                    <a:pt x="56" y="131"/>
                  </a:lnTo>
                  <a:lnTo>
                    <a:pt x="4" y="132"/>
                  </a:lnTo>
                  <a:lnTo>
                    <a:pt x="56" y="154"/>
                  </a:lnTo>
                  <a:lnTo>
                    <a:pt x="2" y="161"/>
                  </a:lnTo>
                  <a:lnTo>
                    <a:pt x="56" y="177"/>
                  </a:lnTo>
                  <a:lnTo>
                    <a:pt x="4" y="184"/>
                  </a:lnTo>
                  <a:lnTo>
                    <a:pt x="56" y="200"/>
                  </a:lnTo>
                  <a:lnTo>
                    <a:pt x="4" y="211"/>
                  </a:lnTo>
                  <a:lnTo>
                    <a:pt x="54" y="223"/>
                  </a:lnTo>
                  <a:lnTo>
                    <a:pt x="4" y="234"/>
                  </a:lnTo>
                  <a:lnTo>
                    <a:pt x="56" y="244"/>
                  </a:lnTo>
                  <a:lnTo>
                    <a:pt x="4" y="261"/>
                  </a:lnTo>
                  <a:lnTo>
                    <a:pt x="56" y="263"/>
                  </a:lnTo>
                  <a:lnTo>
                    <a:pt x="2" y="288"/>
                  </a:lnTo>
                  <a:lnTo>
                    <a:pt x="56" y="284"/>
                  </a:lnTo>
                  <a:lnTo>
                    <a:pt x="0" y="311"/>
                  </a:lnTo>
                  <a:lnTo>
                    <a:pt x="54" y="303"/>
                  </a:lnTo>
                  <a:lnTo>
                    <a:pt x="0" y="334"/>
                  </a:lnTo>
                  <a:lnTo>
                    <a:pt x="56" y="322"/>
                  </a:lnTo>
                  <a:lnTo>
                    <a:pt x="2" y="357"/>
                  </a:lnTo>
                  <a:lnTo>
                    <a:pt x="58" y="338"/>
                  </a:lnTo>
                  <a:lnTo>
                    <a:pt x="60" y="25"/>
                  </a:lnTo>
                  <a:close/>
                </a:path>
              </a:pathLst>
            </a:custGeom>
            <a:solidFill>
              <a:srgbClr val="999999"/>
            </a:solidFill>
            <a:ln w="9525">
              <a:noFill/>
              <a:round/>
              <a:headEnd/>
              <a:tailEnd/>
            </a:ln>
          </p:spPr>
          <p:txBody>
            <a:bodyPr/>
            <a:lstStyle/>
            <a:p>
              <a:endParaRPr lang="en-US"/>
            </a:p>
          </p:txBody>
        </p:sp>
        <p:sp>
          <p:nvSpPr>
            <p:cNvPr id="383017" name="Freeform 41"/>
            <p:cNvSpPr>
              <a:spLocks/>
            </p:cNvSpPr>
            <p:nvPr/>
          </p:nvSpPr>
          <p:spPr bwMode="auto">
            <a:xfrm>
              <a:off x="4093" y="3038"/>
              <a:ext cx="494" cy="261"/>
            </a:xfrm>
            <a:custGeom>
              <a:avLst/>
              <a:gdLst/>
              <a:ahLst/>
              <a:cxnLst>
                <a:cxn ang="0">
                  <a:pos x="0" y="0"/>
                </a:cxn>
                <a:cxn ang="0">
                  <a:pos x="2" y="142"/>
                </a:cxn>
                <a:cxn ang="0">
                  <a:pos x="490" y="261"/>
                </a:cxn>
                <a:cxn ang="0">
                  <a:pos x="494" y="101"/>
                </a:cxn>
                <a:cxn ang="0">
                  <a:pos x="0" y="0"/>
                </a:cxn>
              </a:cxnLst>
              <a:rect l="0" t="0" r="r" b="b"/>
              <a:pathLst>
                <a:path w="494" h="261">
                  <a:moveTo>
                    <a:pt x="0" y="0"/>
                  </a:moveTo>
                  <a:lnTo>
                    <a:pt x="2" y="142"/>
                  </a:lnTo>
                  <a:lnTo>
                    <a:pt x="490" y="261"/>
                  </a:lnTo>
                  <a:lnTo>
                    <a:pt x="494" y="101"/>
                  </a:lnTo>
                  <a:lnTo>
                    <a:pt x="0" y="0"/>
                  </a:lnTo>
                  <a:close/>
                </a:path>
              </a:pathLst>
            </a:custGeom>
            <a:solidFill>
              <a:srgbClr val="000000"/>
            </a:solidFill>
            <a:ln w="9525">
              <a:noFill/>
              <a:round/>
              <a:headEnd/>
              <a:tailEnd/>
            </a:ln>
          </p:spPr>
          <p:txBody>
            <a:bodyPr/>
            <a:lstStyle/>
            <a:p>
              <a:endParaRPr lang="en-US"/>
            </a:p>
          </p:txBody>
        </p:sp>
        <p:sp>
          <p:nvSpPr>
            <p:cNvPr id="383018" name="Freeform 42"/>
            <p:cNvSpPr>
              <a:spLocks/>
            </p:cNvSpPr>
            <p:nvPr/>
          </p:nvSpPr>
          <p:spPr bwMode="auto">
            <a:xfrm>
              <a:off x="4583" y="2942"/>
              <a:ext cx="204" cy="357"/>
            </a:xfrm>
            <a:custGeom>
              <a:avLst/>
              <a:gdLst/>
              <a:ahLst/>
              <a:cxnLst>
                <a:cxn ang="0">
                  <a:pos x="4" y="197"/>
                </a:cxn>
                <a:cxn ang="0">
                  <a:pos x="0" y="357"/>
                </a:cxn>
                <a:cxn ang="0">
                  <a:pos x="204" y="146"/>
                </a:cxn>
                <a:cxn ang="0">
                  <a:pos x="202" y="0"/>
                </a:cxn>
                <a:cxn ang="0">
                  <a:pos x="4" y="197"/>
                </a:cxn>
              </a:cxnLst>
              <a:rect l="0" t="0" r="r" b="b"/>
              <a:pathLst>
                <a:path w="204" h="357">
                  <a:moveTo>
                    <a:pt x="4" y="197"/>
                  </a:moveTo>
                  <a:lnTo>
                    <a:pt x="0" y="357"/>
                  </a:lnTo>
                  <a:lnTo>
                    <a:pt x="204" y="146"/>
                  </a:lnTo>
                  <a:lnTo>
                    <a:pt x="202" y="0"/>
                  </a:lnTo>
                  <a:lnTo>
                    <a:pt x="4" y="197"/>
                  </a:lnTo>
                  <a:close/>
                </a:path>
              </a:pathLst>
            </a:custGeom>
            <a:solidFill>
              <a:srgbClr val="000000"/>
            </a:solidFill>
            <a:ln w="9525">
              <a:noFill/>
              <a:round/>
              <a:headEnd/>
              <a:tailEnd/>
            </a:ln>
          </p:spPr>
          <p:txBody>
            <a:bodyPr/>
            <a:lstStyle/>
            <a:p>
              <a:endParaRPr lang="en-US"/>
            </a:p>
          </p:txBody>
        </p:sp>
        <p:sp>
          <p:nvSpPr>
            <p:cNvPr id="383019" name="Freeform 43"/>
            <p:cNvSpPr>
              <a:spLocks/>
            </p:cNvSpPr>
            <p:nvPr/>
          </p:nvSpPr>
          <p:spPr bwMode="auto">
            <a:xfrm>
              <a:off x="4591" y="2969"/>
              <a:ext cx="184" cy="303"/>
            </a:xfrm>
            <a:custGeom>
              <a:avLst/>
              <a:gdLst/>
              <a:ahLst/>
              <a:cxnLst>
                <a:cxn ang="0">
                  <a:pos x="4" y="178"/>
                </a:cxn>
                <a:cxn ang="0">
                  <a:pos x="0" y="303"/>
                </a:cxn>
                <a:cxn ang="0">
                  <a:pos x="184" y="115"/>
                </a:cxn>
                <a:cxn ang="0">
                  <a:pos x="182" y="0"/>
                </a:cxn>
                <a:cxn ang="0">
                  <a:pos x="4" y="178"/>
                </a:cxn>
              </a:cxnLst>
              <a:rect l="0" t="0" r="r" b="b"/>
              <a:pathLst>
                <a:path w="184" h="303">
                  <a:moveTo>
                    <a:pt x="4" y="178"/>
                  </a:moveTo>
                  <a:lnTo>
                    <a:pt x="0" y="303"/>
                  </a:lnTo>
                  <a:lnTo>
                    <a:pt x="184" y="115"/>
                  </a:lnTo>
                  <a:lnTo>
                    <a:pt x="182" y="0"/>
                  </a:lnTo>
                  <a:lnTo>
                    <a:pt x="4" y="178"/>
                  </a:lnTo>
                  <a:close/>
                </a:path>
              </a:pathLst>
            </a:custGeom>
            <a:solidFill>
              <a:srgbClr val="FFFFFF"/>
            </a:solidFill>
            <a:ln w="9525">
              <a:noFill/>
              <a:round/>
              <a:headEnd/>
              <a:tailEnd/>
            </a:ln>
          </p:spPr>
          <p:txBody>
            <a:bodyPr/>
            <a:lstStyle/>
            <a:p>
              <a:endParaRPr lang="en-US"/>
            </a:p>
          </p:txBody>
        </p:sp>
        <p:sp>
          <p:nvSpPr>
            <p:cNvPr id="383020" name="Freeform 44"/>
            <p:cNvSpPr>
              <a:spLocks/>
            </p:cNvSpPr>
            <p:nvPr/>
          </p:nvSpPr>
          <p:spPr bwMode="auto">
            <a:xfrm>
              <a:off x="4587" y="3057"/>
              <a:ext cx="196" cy="190"/>
            </a:xfrm>
            <a:custGeom>
              <a:avLst/>
              <a:gdLst/>
              <a:ahLst/>
              <a:cxnLst>
                <a:cxn ang="0">
                  <a:pos x="0" y="190"/>
                </a:cxn>
                <a:cxn ang="0">
                  <a:pos x="196" y="0"/>
                </a:cxn>
                <a:cxn ang="0">
                  <a:pos x="0" y="190"/>
                </a:cxn>
              </a:cxnLst>
              <a:rect l="0" t="0" r="r" b="b"/>
              <a:pathLst>
                <a:path w="196" h="190">
                  <a:moveTo>
                    <a:pt x="0" y="190"/>
                  </a:moveTo>
                  <a:lnTo>
                    <a:pt x="196" y="0"/>
                  </a:lnTo>
                  <a:lnTo>
                    <a:pt x="0" y="190"/>
                  </a:lnTo>
                  <a:close/>
                </a:path>
              </a:pathLst>
            </a:custGeom>
            <a:solidFill>
              <a:srgbClr val="FFFFFF"/>
            </a:solidFill>
            <a:ln w="9525">
              <a:noFill/>
              <a:round/>
              <a:headEnd/>
              <a:tailEnd/>
            </a:ln>
          </p:spPr>
          <p:txBody>
            <a:bodyPr/>
            <a:lstStyle/>
            <a:p>
              <a:endParaRPr lang="en-US"/>
            </a:p>
          </p:txBody>
        </p:sp>
        <p:sp>
          <p:nvSpPr>
            <p:cNvPr id="383021" name="Freeform 45"/>
            <p:cNvSpPr>
              <a:spLocks/>
            </p:cNvSpPr>
            <p:nvPr/>
          </p:nvSpPr>
          <p:spPr bwMode="auto">
            <a:xfrm>
              <a:off x="4581" y="3051"/>
              <a:ext cx="207" cy="202"/>
            </a:xfrm>
            <a:custGeom>
              <a:avLst/>
              <a:gdLst/>
              <a:ahLst/>
              <a:cxnLst>
                <a:cxn ang="0">
                  <a:pos x="202" y="6"/>
                </a:cxn>
                <a:cxn ang="0">
                  <a:pos x="196" y="0"/>
                </a:cxn>
                <a:cxn ang="0">
                  <a:pos x="0" y="190"/>
                </a:cxn>
                <a:cxn ang="0">
                  <a:pos x="12" y="202"/>
                </a:cxn>
                <a:cxn ang="0">
                  <a:pos x="207" y="12"/>
                </a:cxn>
                <a:cxn ang="0">
                  <a:pos x="202" y="6"/>
                </a:cxn>
              </a:cxnLst>
              <a:rect l="0" t="0" r="r" b="b"/>
              <a:pathLst>
                <a:path w="207" h="202">
                  <a:moveTo>
                    <a:pt x="202" y="6"/>
                  </a:moveTo>
                  <a:lnTo>
                    <a:pt x="196" y="0"/>
                  </a:lnTo>
                  <a:lnTo>
                    <a:pt x="0" y="190"/>
                  </a:lnTo>
                  <a:lnTo>
                    <a:pt x="12" y="202"/>
                  </a:lnTo>
                  <a:lnTo>
                    <a:pt x="207" y="12"/>
                  </a:lnTo>
                  <a:lnTo>
                    <a:pt x="202" y="6"/>
                  </a:lnTo>
                  <a:close/>
                </a:path>
              </a:pathLst>
            </a:custGeom>
            <a:solidFill>
              <a:srgbClr val="000000"/>
            </a:solidFill>
            <a:ln w="9525">
              <a:noFill/>
              <a:round/>
              <a:headEnd/>
              <a:tailEnd/>
            </a:ln>
          </p:spPr>
          <p:txBody>
            <a:bodyPr/>
            <a:lstStyle/>
            <a:p>
              <a:endParaRPr lang="en-US"/>
            </a:p>
          </p:txBody>
        </p:sp>
        <p:sp>
          <p:nvSpPr>
            <p:cNvPr id="383022" name="Freeform 46"/>
            <p:cNvSpPr>
              <a:spLocks/>
            </p:cNvSpPr>
            <p:nvPr/>
          </p:nvSpPr>
          <p:spPr bwMode="auto">
            <a:xfrm>
              <a:off x="4107" y="3053"/>
              <a:ext cx="464" cy="227"/>
            </a:xfrm>
            <a:custGeom>
              <a:avLst/>
              <a:gdLst/>
              <a:ahLst/>
              <a:cxnLst>
                <a:cxn ang="0">
                  <a:pos x="0" y="0"/>
                </a:cxn>
                <a:cxn ang="0">
                  <a:pos x="2" y="115"/>
                </a:cxn>
                <a:cxn ang="0">
                  <a:pos x="463" y="227"/>
                </a:cxn>
                <a:cxn ang="0">
                  <a:pos x="464" y="96"/>
                </a:cxn>
                <a:cxn ang="0">
                  <a:pos x="0" y="0"/>
                </a:cxn>
              </a:cxnLst>
              <a:rect l="0" t="0" r="r" b="b"/>
              <a:pathLst>
                <a:path w="464" h="227">
                  <a:moveTo>
                    <a:pt x="0" y="0"/>
                  </a:moveTo>
                  <a:lnTo>
                    <a:pt x="2" y="115"/>
                  </a:lnTo>
                  <a:lnTo>
                    <a:pt x="463" y="227"/>
                  </a:lnTo>
                  <a:lnTo>
                    <a:pt x="464" y="96"/>
                  </a:lnTo>
                  <a:lnTo>
                    <a:pt x="0" y="0"/>
                  </a:lnTo>
                  <a:close/>
                </a:path>
              </a:pathLst>
            </a:custGeom>
            <a:solidFill>
              <a:srgbClr val="FFFFFF"/>
            </a:solidFill>
            <a:ln w="9525">
              <a:noFill/>
              <a:round/>
              <a:headEnd/>
              <a:tailEnd/>
            </a:ln>
          </p:spPr>
          <p:txBody>
            <a:bodyPr/>
            <a:lstStyle/>
            <a:p>
              <a:endParaRPr lang="en-US"/>
            </a:p>
          </p:txBody>
        </p:sp>
        <p:sp>
          <p:nvSpPr>
            <p:cNvPr id="383023" name="Freeform 47"/>
            <p:cNvSpPr>
              <a:spLocks/>
            </p:cNvSpPr>
            <p:nvPr/>
          </p:nvSpPr>
          <p:spPr bwMode="auto">
            <a:xfrm>
              <a:off x="4335" y="3090"/>
              <a:ext cx="16" cy="142"/>
            </a:xfrm>
            <a:custGeom>
              <a:avLst/>
              <a:gdLst/>
              <a:ahLst/>
              <a:cxnLst>
                <a:cxn ang="0">
                  <a:pos x="8" y="142"/>
                </a:cxn>
                <a:cxn ang="0">
                  <a:pos x="16" y="142"/>
                </a:cxn>
                <a:cxn ang="0">
                  <a:pos x="16" y="0"/>
                </a:cxn>
                <a:cxn ang="0">
                  <a:pos x="0" y="0"/>
                </a:cxn>
                <a:cxn ang="0">
                  <a:pos x="0" y="142"/>
                </a:cxn>
                <a:cxn ang="0">
                  <a:pos x="8" y="142"/>
                </a:cxn>
              </a:cxnLst>
              <a:rect l="0" t="0" r="r" b="b"/>
              <a:pathLst>
                <a:path w="16" h="142">
                  <a:moveTo>
                    <a:pt x="8" y="142"/>
                  </a:moveTo>
                  <a:lnTo>
                    <a:pt x="16" y="142"/>
                  </a:lnTo>
                  <a:lnTo>
                    <a:pt x="16" y="0"/>
                  </a:lnTo>
                  <a:lnTo>
                    <a:pt x="0" y="0"/>
                  </a:lnTo>
                  <a:lnTo>
                    <a:pt x="0" y="142"/>
                  </a:lnTo>
                  <a:lnTo>
                    <a:pt x="8" y="142"/>
                  </a:lnTo>
                  <a:close/>
                </a:path>
              </a:pathLst>
            </a:custGeom>
            <a:solidFill>
              <a:srgbClr val="000000"/>
            </a:solidFill>
            <a:ln w="9525">
              <a:noFill/>
              <a:round/>
              <a:headEnd/>
              <a:tailEnd/>
            </a:ln>
          </p:spPr>
          <p:txBody>
            <a:bodyPr/>
            <a:lstStyle/>
            <a:p>
              <a:endParaRPr lang="en-US"/>
            </a:p>
          </p:txBody>
        </p:sp>
        <p:sp>
          <p:nvSpPr>
            <p:cNvPr id="383024" name="Freeform 48"/>
            <p:cNvSpPr>
              <a:spLocks noEditPoints="1"/>
            </p:cNvSpPr>
            <p:nvPr/>
          </p:nvSpPr>
          <p:spPr bwMode="auto">
            <a:xfrm>
              <a:off x="4406" y="3143"/>
              <a:ext cx="144" cy="100"/>
            </a:xfrm>
            <a:custGeom>
              <a:avLst/>
              <a:gdLst/>
              <a:ahLst/>
              <a:cxnLst>
                <a:cxn ang="0">
                  <a:pos x="144" y="29"/>
                </a:cxn>
                <a:cxn ang="0">
                  <a:pos x="144" y="50"/>
                </a:cxn>
                <a:cxn ang="0">
                  <a:pos x="2" y="18"/>
                </a:cxn>
                <a:cxn ang="0">
                  <a:pos x="2" y="0"/>
                </a:cxn>
                <a:cxn ang="0">
                  <a:pos x="144" y="29"/>
                </a:cxn>
                <a:cxn ang="0">
                  <a:pos x="144" y="81"/>
                </a:cxn>
                <a:cxn ang="0">
                  <a:pos x="142" y="100"/>
                </a:cxn>
                <a:cxn ang="0">
                  <a:pos x="0" y="67"/>
                </a:cxn>
                <a:cxn ang="0">
                  <a:pos x="0" y="50"/>
                </a:cxn>
                <a:cxn ang="0">
                  <a:pos x="144" y="81"/>
                </a:cxn>
              </a:cxnLst>
              <a:rect l="0" t="0" r="r" b="b"/>
              <a:pathLst>
                <a:path w="144" h="100">
                  <a:moveTo>
                    <a:pt x="144" y="29"/>
                  </a:moveTo>
                  <a:lnTo>
                    <a:pt x="144" y="50"/>
                  </a:lnTo>
                  <a:lnTo>
                    <a:pt x="2" y="18"/>
                  </a:lnTo>
                  <a:lnTo>
                    <a:pt x="2" y="0"/>
                  </a:lnTo>
                  <a:lnTo>
                    <a:pt x="144" y="29"/>
                  </a:lnTo>
                  <a:close/>
                  <a:moveTo>
                    <a:pt x="144" y="81"/>
                  </a:moveTo>
                  <a:lnTo>
                    <a:pt x="142" y="100"/>
                  </a:lnTo>
                  <a:lnTo>
                    <a:pt x="0" y="67"/>
                  </a:lnTo>
                  <a:lnTo>
                    <a:pt x="0" y="50"/>
                  </a:lnTo>
                  <a:lnTo>
                    <a:pt x="144" y="81"/>
                  </a:lnTo>
                  <a:close/>
                </a:path>
              </a:pathLst>
            </a:custGeom>
            <a:solidFill>
              <a:srgbClr val="000000"/>
            </a:solidFill>
            <a:ln w="9525">
              <a:noFill/>
              <a:round/>
              <a:headEnd/>
              <a:tailEnd/>
            </a:ln>
          </p:spPr>
          <p:txBody>
            <a:bodyPr/>
            <a:lstStyle/>
            <a:p>
              <a:endParaRPr lang="en-US"/>
            </a:p>
          </p:txBody>
        </p:sp>
        <p:sp>
          <p:nvSpPr>
            <p:cNvPr id="383025" name="Freeform 49"/>
            <p:cNvSpPr>
              <a:spLocks/>
            </p:cNvSpPr>
            <p:nvPr/>
          </p:nvSpPr>
          <p:spPr bwMode="auto">
            <a:xfrm>
              <a:off x="4301" y="3113"/>
              <a:ext cx="21" cy="17"/>
            </a:xfrm>
            <a:custGeom>
              <a:avLst/>
              <a:gdLst/>
              <a:ahLst/>
              <a:cxnLst>
                <a:cxn ang="0">
                  <a:pos x="9" y="17"/>
                </a:cxn>
                <a:cxn ang="0">
                  <a:pos x="11" y="17"/>
                </a:cxn>
                <a:cxn ang="0">
                  <a:pos x="13" y="17"/>
                </a:cxn>
                <a:cxn ang="0">
                  <a:pos x="15" y="15"/>
                </a:cxn>
                <a:cxn ang="0">
                  <a:pos x="17" y="15"/>
                </a:cxn>
                <a:cxn ang="0">
                  <a:pos x="19" y="13"/>
                </a:cxn>
                <a:cxn ang="0">
                  <a:pos x="21" y="13"/>
                </a:cxn>
                <a:cxn ang="0">
                  <a:pos x="21" y="11"/>
                </a:cxn>
                <a:cxn ang="0">
                  <a:pos x="21" y="9"/>
                </a:cxn>
                <a:cxn ang="0">
                  <a:pos x="21" y="7"/>
                </a:cxn>
                <a:cxn ang="0">
                  <a:pos x="21" y="5"/>
                </a:cxn>
                <a:cxn ang="0">
                  <a:pos x="19" y="5"/>
                </a:cxn>
                <a:cxn ang="0">
                  <a:pos x="19" y="3"/>
                </a:cxn>
                <a:cxn ang="0">
                  <a:pos x="17" y="2"/>
                </a:cxn>
                <a:cxn ang="0">
                  <a:pos x="15" y="2"/>
                </a:cxn>
                <a:cxn ang="0">
                  <a:pos x="13" y="0"/>
                </a:cxn>
                <a:cxn ang="0">
                  <a:pos x="11" y="0"/>
                </a:cxn>
                <a:cxn ang="0">
                  <a:pos x="9" y="0"/>
                </a:cxn>
                <a:cxn ang="0">
                  <a:pos x="7" y="0"/>
                </a:cxn>
                <a:cxn ang="0">
                  <a:pos x="6" y="2"/>
                </a:cxn>
                <a:cxn ang="0">
                  <a:pos x="4" y="2"/>
                </a:cxn>
                <a:cxn ang="0">
                  <a:pos x="2" y="3"/>
                </a:cxn>
                <a:cxn ang="0">
                  <a:pos x="2" y="3"/>
                </a:cxn>
                <a:cxn ang="0">
                  <a:pos x="0" y="5"/>
                </a:cxn>
                <a:cxn ang="0">
                  <a:pos x="0" y="7"/>
                </a:cxn>
                <a:cxn ang="0">
                  <a:pos x="0" y="9"/>
                </a:cxn>
                <a:cxn ang="0">
                  <a:pos x="0" y="11"/>
                </a:cxn>
                <a:cxn ang="0">
                  <a:pos x="2" y="11"/>
                </a:cxn>
                <a:cxn ang="0">
                  <a:pos x="2" y="13"/>
                </a:cxn>
                <a:cxn ang="0">
                  <a:pos x="4" y="15"/>
                </a:cxn>
                <a:cxn ang="0">
                  <a:pos x="6" y="15"/>
                </a:cxn>
                <a:cxn ang="0">
                  <a:pos x="7" y="17"/>
                </a:cxn>
                <a:cxn ang="0">
                  <a:pos x="9" y="17"/>
                </a:cxn>
              </a:cxnLst>
              <a:rect l="0" t="0" r="r" b="b"/>
              <a:pathLst>
                <a:path w="21" h="17">
                  <a:moveTo>
                    <a:pt x="9" y="17"/>
                  </a:moveTo>
                  <a:lnTo>
                    <a:pt x="11" y="17"/>
                  </a:lnTo>
                  <a:lnTo>
                    <a:pt x="13" y="17"/>
                  </a:lnTo>
                  <a:lnTo>
                    <a:pt x="15" y="15"/>
                  </a:lnTo>
                  <a:lnTo>
                    <a:pt x="17" y="15"/>
                  </a:lnTo>
                  <a:lnTo>
                    <a:pt x="19" y="13"/>
                  </a:lnTo>
                  <a:lnTo>
                    <a:pt x="21" y="13"/>
                  </a:lnTo>
                  <a:lnTo>
                    <a:pt x="21" y="11"/>
                  </a:lnTo>
                  <a:lnTo>
                    <a:pt x="21" y="9"/>
                  </a:lnTo>
                  <a:lnTo>
                    <a:pt x="21" y="7"/>
                  </a:lnTo>
                  <a:lnTo>
                    <a:pt x="21" y="5"/>
                  </a:lnTo>
                  <a:lnTo>
                    <a:pt x="19" y="5"/>
                  </a:lnTo>
                  <a:lnTo>
                    <a:pt x="19" y="3"/>
                  </a:lnTo>
                  <a:lnTo>
                    <a:pt x="17" y="2"/>
                  </a:lnTo>
                  <a:lnTo>
                    <a:pt x="15" y="2"/>
                  </a:lnTo>
                  <a:lnTo>
                    <a:pt x="13" y="0"/>
                  </a:lnTo>
                  <a:lnTo>
                    <a:pt x="11" y="0"/>
                  </a:lnTo>
                  <a:lnTo>
                    <a:pt x="9" y="0"/>
                  </a:lnTo>
                  <a:lnTo>
                    <a:pt x="7" y="0"/>
                  </a:lnTo>
                  <a:lnTo>
                    <a:pt x="6" y="2"/>
                  </a:lnTo>
                  <a:lnTo>
                    <a:pt x="4" y="2"/>
                  </a:lnTo>
                  <a:lnTo>
                    <a:pt x="2" y="3"/>
                  </a:lnTo>
                  <a:lnTo>
                    <a:pt x="2" y="3"/>
                  </a:lnTo>
                  <a:lnTo>
                    <a:pt x="0" y="5"/>
                  </a:lnTo>
                  <a:lnTo>
                    <a:pt x="0" y="7"/>
                  </a:lnTo>
                  <a:lnTo>
                    <a:pt x="0" y="9"/>
                  </a:lnTo>
                  <a:lnTo>
                    <a:pt x="0" y="11"/>
                  </a:lnTo>
                  <a:lnTo>
                    <a:pt x="2" y="11"/>
                  </a:lnTo>
                  <a:lnTo>
                    <a:pt x="2" y="13"/>
                  </a:lnTo>
                  <a:lnTo>
                    <a:pt x="4" y="15"/>
                  </a:lnTo>
                  <a:lnTo>
                    <a:pt x="6" y="15"/>
                  </a:lnTo>
                  <a:lnTo>
                    <a:pt x="7" y="17"/>
                  </a:lnTo>
                  <a:lnTo>
                    <a:pt x="9" y="17"/>
                  </a:lnTo>
                  <a:close/>
                </a:path>
              </a:pathLst>
            </a:custGeom>
            <a:solidFill>
              <a:srgbClr val="000000"/>
            </a:solidFill>
            <a:ln w="9525">
              <a:noFill/>
              <a:round/>
              <a:headEnd/>
              <a:tailEnd/>
            </a:ln>
          </p:spPr>
          <p:txBody>
            <a:bodyPr/>
            <a:lstStyle/>
            <a:p>
              <a:endParaRPr lang="en-US"/>
            </a:p>
          </p:txBody>
        </p:sp>
        <p:sp>
          <p:nvSpPr>
            <p:cNvPr id="383026" name="Freeform 50"/>
            <p:cNvSpPr>
              <a:spLocks/>
            </p:cNvSpPr>
            <p:nvPr/>
          </p:nvSpPr>
          <p:spPr bwMode="auto">
            <a:xfrm>
              <a:off x="4301" y="3139"/>
              <a:ext cx="21" cy="18"/>
            </a:xfrm>
            <a:custGeom>
              <a:avLst/>
              <a:gdLst/>
              <a:ahLst/>
              <a:cxnLst>
                <a:cxn ang="0">
                  <a:pos x="9" y="16"/>
                </a:cxn>
                <a:cxn ang="0">
                  <a:pos x="11" y="18"/>
                </a:cxn>
                <a:cxn ang="0">
                  <a:pos x="13" y="16"/>
                </a:cxn>
                <a:cxn ang="0">
                  <a:pos x="15" y="16"/>
                </a:cxn>
                <a:cxn ang="0">
                  <a:pos x="17" y="16"/>
                </a:cxn>
                <a:cxn ang="0">
                  <a:pos x="19" y="14"/>
                </a:cxn>
                <a:cxn ang="0">
                  <a:pos x="21" y="14"/>
                </a:cxn>
                <a:cxn ang="0">
                  <a:pos x="21" y="12"/>
                </a:cxn>
                <a:cxn ang="0">
                  <a:pos x="21" y="10"/>
                </a:cxn>
                <a:cxn ang="0">
                  <a:pos x="21" y="8"/>
                </a:cxn>
                <a:cxn ang="0">
                  <a:pos x="21" y="6"/>
                </a:cxn>
                <a:cxn ang="0">
                  <a:pos x="19" y="6"/>
                </a:cxn>
                <a:cxn ang="0">
                  <a:pos x="19" y="4"/>
                </a:cxn>
                <a:cxn ang="0">
                  <a:pos x="17" y="2"/>
                </a:cxn>
                <a:cxn ang="0">
                  <a:pos x="15" y="2"/>
                </a:cxn>
                <a:cxn ang="0">
                  <a:pos x="13" y="2"/>
                </a:cxn>
                <a:cxn ang="0">
                  <a:pos x="11" y="0"/>
                </a:cxn>
                <a:cxn ang="0">
                  <a:pos x="9" y="0"/>
                </a:cxn>
                <a:cxn ang="0">
                  <a:pos x="7" y="0"/>
                </a:cxn>
                <a:cxn ang="0">
                  <a:pos x="6" y="2"/>
                </a:cxn>
                <a:cxn ang="0">
                  <a:pos x="4" y="2"/>
                </a:cxn>
                <a:cxn ang="0">
                  <a:pos x="2" y="4"/>
                </a:cxn>
                <a:cxn ang="0">
                  <a:pos x="2" y="4"/>
                </a:cxn>
                <a:cxn ang="0">
                  <a:pos x="0" y="6"/>
                </a:cxn>
                <a:cxn ang="0">
                  <a:pos x="0" y="8"/>
                </a:cxn>
                <a:cxn ang="0">
                  <a:pos x="0" y="10"/>
                </a:cxn>
                <a:cxn ang="0">
                  <a:pos x="0" y="10"/>
                </a:cxn>
                <a:cxn ang="0">
                  <a:pos x="2" y="12"/>
                </a:cxn>
                <a:cxn ang="0">
                  <a:pos x="2" y="14"/>
                </a:cxn>
                <a:cxn ang="0">
                  <a:pos x="4" y="16"/>
                </a:cxn>
                <a:cxn ang="0">
                  <a:pos x="6" y="16"/>
                </a:cxn>
                <a:cxn ang="0">
                  <a:pos x="7" y="16"/>
                </a:cxn>
                <a:cxn ang="0">
                  <a:pos x="9" y="16"/>
                </a:cxn>
              </a:cxnLst>
              <a:rect l="0" t="0" r="r" b="b"/>
              <a:pathLst>
                <a:path w="21" h="18">
                  <a:moveTo>
                    <a:pt x="9" y="16"/>
                  </a:moveTo>
                  <a:lnTo>
                    <a:pt x="11" y="18"/>
                  </a:lnTo>
                  <a:lnTo>
                    <a:pt x="13" y="16"/>
                  </a:lnTo>
                  <a:lnTo>
                    <a:pt x="15" y="16"/>
                  </a:lnTo>
                  <a:lnTo>
                    <a:pt x="17" y="16"/>
                  </a:lnTo>
                  <a:lnTo>
                    <a:pt x="19" y="14"/>
                  </a:lnTo>
                  <a:lnTo>
                    <a:pt x="21" y="14"/>
                  </a:lnTo>
                  <a:lnTo>
                    <a:pt x="21" y="12"/>
                  </a:lnTo>
                  <a:lnTo>
                    <a:pt x="21" y="10"/>
                  </a:lnTo>
                  <a:lnTo>
                    <a:pt x="21" y="8"/>
                  </a:lnTo>
                  <a:lnTo>
                    <a:pt x="21" y="6"/>
                  </a:lnTo>
                  <a:lnTo>
                    <a:pt x="19" y="6"/>
                  </a:lnTo>
                  <a:lnTo>
                    <a:pt x="19" y="4"/>
                  </a:lnTo>
                  <a:lnTo>
                    <a:pt x="17" y="2"/>
                  </a:lnTo>
                  <a:lnTo>
                    <a:pt x="15" y="2"/>
                  </a:lnTo>
                  <a:lnTo>
                    <a:pt x="13" y="2"/>
                  </a:lnTo>
                  <a:lnTo>
                    <a:pt x="11" y="0"/>
                  </a:lnTo>
                  <a:lnTo>
                    <a:pt x="9" y="0"/>
                  </a:lnTo>
                  <a:lnTo>
                    <a:pt x="7" y="0"/>
                  </a:lnTo>
                  <a:lnTo>
                    <a:pt x="6" y="2"/>
                  </a:lnTo>
                  <a:lnTo>
                    <a:pt x="4" y="2"/>
                  </a:lnTo>
                  <a:lnTo>
                    <a:pt x="2" y="4"/>
                  </a:lnTo>
                  <a:lnTo>
                    <a:pt x="2" y="4"/>
                  </a:lnTo>
                  <a:lnTo>
                    <a:pt x="0" y="6"/>
                  </a:lnTo>
                  <a:lnTo>
                    <a:pt x="0" y="8"/>
                  </a:lnTo>
                  <a:lnTo>
                    <a:pt x="0" y="10"/>
                  </a:lnTo>
                  <a:lnTo>
                    <a:pt x="0" y="10"/>
                  </a:lnTo>
                  <a:lnTo>
                    <a:pt x="2" y="12"/>
                  </a:lnTo>
                  <a:lnTo>
                    <a:pt x="2" y="14"/>
                  </a:lnTo>
                  <a:lnTo>
                    <a:pt x="4" y="16"/>
                  </a:lnTo>
                  <a:lnTo>
                    <a:pt x="6" y="16"/>
                  </a:lnTo>
                  <a:lnTo>
                    <a:pt x="7" y="16"/>
                  </a:lnTo>
                  <a:lnTo>
                    <a:pt x="9" y="16"/>
                  </a:lnTo>
                  <a:close/>
                </a:path>
              </a:pathLst>
            </a:custGeom>
            <a:solidFill>
              <a:srgbClr val="000000"/>
            </a:solidFill>
            <a:ln w="9525">
              <a:noFill/>
              <a:round/>
              <a:headEnd/>
              <a:tailEnd/>
            </a:ln>
          </p:spPr>
          <p:txBody>
            <a:bodyPr/>
            <a:lstStyle/>
            <a:p>
              <a:endParaRPr lang="en-US"/>
            </a:p>
          </p:txBody>
        </p:sp>
        <p:sp>
          <p:nvSpPr>
            <p:cNvPr id="383027" name="Freeform 51"/>
            <p:cNvSpPr>
              <a:spLocks/>
            </p:cNvSpPr>
            <p:nvPr/>
          </p:nvSpPr>
          <p:spPr bwMode="auto">
            <a:xfrm>
              <a:off x="4362" y="3120"/>
              <a:ext cx="17" cy="100"/>
            </a:xfrm>
            <a:custGeom>
              <a:avLst/>
              <a:gdLst/>
              <a:ahLst/>
              <a:cxnLst>
                <a:cxn ang="0">
                  <a:pos x="0" y="0"/>
                </a:cxn>
                <a:cxn ang="0">
                  <a:pos x="17" y="4"/>
                </a:cxn>
                <a:cxn ang="0">
                  <a:pos x="17" y="100"/>
                </a:cxn>
                <a:cxn ang="0">
                  <a:pos x="0" y="96"/>
                </a:cxn>
                <a:cxn ang="0">
                  <a:pos x="0" y="0"/>
                </a:cxn>
              </a:cxnLst>
              <a:rect l="0" t="0" r="r" b="b"/>
              <a:pathLst>
                <a:path w="17" h="100">
                  <a:moveTo>
                    <a:pt x="0" y="0"/>
                  </a:moveTo>
                  <a:lnTo>
                    <a:pt x="17" y="4"/>
                  </a:lnTo>
                  <a:lnTo>
                    <a:pt x="17" y="100"/>
                  </a:lnTo>
                  <a:lnTo>
                    <a:pt x="0" y="96"/>
                  </a:lnTo>
                  <a:lnTo>
                    <a:pt x="0" y="0"/>
                  </a:lnTo>
                  <a:close/>
                </a:path>
              </a:pathLst>
            </a:custGeom>
            <a:solidFill>
              <a:srgbClr val="000000"/>
            </a:solidFill>
            <a:ln w="9525">
              <a:noFill/>
              <a:round/>
              <a:headEnd/>
              <a:tailEnd/>
            </a:ln>
          </p:spPr>
          <p:txBody>
            <a:bodyPr/>
            <a:lstStyle/>
            <a:p>
              <a:endParaRPr lang="en-US"/>
            </a:p>
          </p:txBody>
        </p:sp>
        <p:sp>
          <p:nvSpPr>
            <p:cNvPr id="383028" name="Freeform 52"/>
            <p:cNvSpPr>
              <a:spLocks/>
            </p:cNvSpPr>
            <p:nvPr/>
          </p:nvSpPr>
          <p:spPr bwMode="auto">
            <a:xfrm>
              <a:off x="4241" y="2681"/>
              <a:ext cx="282" cy="251"/>
            </a:xfrm>
            <a:custGeom>
              <a:avLst/>
              <a:gdLst/>
              <a:ahLst/>
              <a:cxnLst>
                <a:cxn ang="0">
                  <a:pos x="4" y="0"/>
                </a:cxn>
                <a:cxn ang="0">
                  <a:pos x="16" y="0"/>
                </a:cxn>
                <a:cxn ang="0">
                  <a:pos x="44" y="0"/>
                </a:cxn>
                <a:cxn ang="0">
                  <a:pos x="89" y="2"/>
                </a:cxn>
                <a:cxn ang="0">
                  <a:pos x="138" y="2"/>
                </a:cxn>
                <a:cxn ang="0">
                  <a:pos x="188" y="4"/>
                </a:cxn>
                <a:cxn ang="0">
                  <a:pos x="233" y="4"/>
                </a:cxn>
                <a:cxn ang="0">
                  <a:pos x="267" y="6"/>
                </a:cxn>
                <a:cxn ang="0">
                  <a:pos x="282" y="8"/>
                </a:cxn>
                <a:cxn ang="0">
                  <a:pos x="281" y="251"/>
                </a:cxn>
                <a:cxn ang="0">
                  <a:pos x="273" y="251"/>
                </a:cxn>
                <a:cxn ang="0">
                  <a:pos x="256" y="251"/>
                </a:cxn>
                <a:cxn ang="0">
                  <a:pos x="227" y="249"/>
                </a:cxn>
                <a:cxn ang="0">
                  <a:pos x="190" y="246"/>
                </a:cxn>
                <a:cxn ang="0">
                  <a:pos x="148" y="242"/>
                </a:cxn>
                <a:cxn ang="0">
                  <a:pos x="100" y="236"/>
                </a:cxn>
                <a:cxn ang="0">
                  <a:pos x="50" y="228"/>
                </a:cxn>
                <a:cxn ang="0">
                  <a:pos x="0" y="221"/>
                </a:cxn>
                <a:cxn ang="0">
                  <a:pos x="4" y="0"/>
                </a:cxn>
              </a:cxnLst>
              <a:rect l="0" t="0" r="r" b="b"/>
              <a:pathLst>
                <a:path w="282" h="251">
                  <a:moveTo>
                    <a:pt x="4" y="0"/>
                  </a:moveTo>
                  <a:lnTo>
                    <a:pt x="16" y="0"/>
                  </a:lnTo>
                  <a:lnTo>
                    <a:pt x="44" y="0"/>
                  </a:lnTo>
                  <a:lnTo>
                    <a:pt x="89" y="2"/>
                  </a:lnTo>
                  <a:lnTo>
                    <a:pt x="138" y="2"/>
                  </a:lnTo>
                  <a:lnTo>
                    <a:pt x="188" y="4"/>
                  </a:lnTo>
                  <a:lnTo>
                    <a:pt x="233" y="4"/>
                  </a:lnTo>
                  <a:lnTo>
                    <a:pt x="267" y="6"/>
                  </a:lnTo>
                  <a:lnTo>
                    <a:pt x="282" y="8"/>
                  </a:lnTo>
                  <a:lnTo>
                    <a:pt x="281" y="251"/>
                  </a:lnTo>
                  <a:lnTo>
                    <a:pt x="273" y="251"/>
                  </a:lnTo>
                  <a:lnTo>
                    <a:pt x="256" y="251"/>
                  </a:lnTo>
                  <a:lnTo>
                    <a:pt x="227" y="249"/>
                  </a:lnTo>
                  <a:lnTo>
                    <a:pt x="190" y="246"/>
                  </a:lnTo>
                  <a:lnTo>
                    <a:pt x="148" y="242"/>
                  </a:lnTo>
                  <a:lnTo>
                    <a:pt x="100" y="236"/>
                  </a:lnTo>
                  <a:lnTo>
                    <a:pt x="50" y="228"/>
                  </a:lnTo>
                  <a:lnTo>
                    <a:pt x="0" y="221"/>
                  </a:lnTo>
                  <a:lnTo>
                    <a:pt x="4" y="0"/>
                  </a:lnTo>
                  <a:close/>
                </a:path>
              </a:pathLst>
            </a:custGeom>
            <a:solidFill>
              <a:srgbClr val="00B2FF"/>
            </a:solidFill>
            <a:ln w="9525">
              <a:noFill/>
              <a:round/>
              <a:headEnd/>
              <a:tailEnd/>
            </a:ln>
          </p:spPr>
          <p:txBody>
            <a:bodyPr/>
            <a:lstStyle/>
            <a:p>
              <a:endParaRPr lang="en-US"/>
            </a:p>
          </p:txBody>
        </p:sp>
        <p:sp>
          <p:nvSpPr>
            <p:cNvPr id="383029" name="Freeform 53"/>
            <p:cNvSpPr>
              <a:spLocks/>
            </p:cNvSpPr>
            <p:nvPr/>
          </p:nvSpPr>
          <p:spPr bwMode="auto">
            <a:xfrm>
              <a:off x="4245" y="2669"/>
              <a:ext cx="290" cy="31"/>
            </a:xfrm>
            <a:custGeom>
              <a:avLst/>
              <a:gdLst/>
              <a:ahLst/>
              <a:cxnLst>
                <a:cxn ang="0">
                  <a:pos x="290" y="20"/>
                </a:cxn>
                <a:cxn ang="0">
                  <a:pos x="282" y="8"/>
                </a:cxn>
                <a:cxn ang="0">
                  <a:pos x="263" y="6"/>
                </a:cxn>
                <a:cxn ang="0">
                  <a:pos x="229" y="4"/>
                </a:cxn>
                <a:cxn ang="0">
                  <a:pos x="184" y="2"/>
                </a:cxn>
                <a:cxn ang="0">
                  <a:pos x="134" y="2"/>
                </a:cxn>
                <a:cxn ang="0">
                  <a:pos x="85" y="0"/>
                </a:cxn>
                <a:cxn ang="0">
                  <a:pos x="40" y="0"/>
                </a:cxn>
                <a:cxn ang="0">
                  <a:pos x="12" y="0"/>
                </a:cxn>
                <a:cxn ang="0">
                  <a:pos x="0" y="0"/>
                </a:cxn>
                <a:cxn ang="0">
                  <a:pos x="0" y="25"/>
                </a:cxn>
                <a:cxn ang="0">
                  <a:pos x="12" y="25"/>
                </a:cxn>
                <a:cxn ang="0">
                  <a:pos x="40" y="25"/>
                </a:cxn>
                <a:cxn ang="0">
                  <a:pos x="85" y="25"/>
                </a:cxn>
                <a:cxn ang="0">
                  <a:pos x="134" y="25"/>
                </a:cxn>
                <a:cxn ang="0">
                  <a:pos x="184" y="27"/>
                </a:cxn>
                <a:cxn ang="0">
                  <a:pos x="229" y="27"/>
                </a:cxn>
                <a:cxn ang="0">
                  <a:pos x="261" y="29"/>
                </a:cxn>
                <a:cxn ang="0">
                  <a:pos x="275" y="31"/>
                </a:cxn>
                <a:cxn ang="0">
                  <a:pos x="267" y="20"/>
                </a:cxn>
                <a:cxn ang="0">
                  <a:pos x="290" y="20"/>
                </a:cxn>
              </a:cxnLst>
              <a:rect l="0" t="0" r="r" b="b"/>
              <a:pathLst>
                <a:path w="290" h="31">
                  <a:moveTo>
                    <a:pt x="290" y="20"/>
                  </a:moveTo>
                  <a:lnTo>
                    <a:pt x="282" y="8"/>
                  </a:lnTo>
                  <a:lnTo>
                    <a:pt x="263" y="6"/>
                  </a:lnTo>
                  <a:lnTo>
                    <a:pt x="229" y="4"/>
                  </a:lnTo>
                  <a:lnTo>
                    <a:pt x="184" y="2"/>
                  </a:lnTo>
                  <a:lnTo>
                    <a:pt x="134" y="2"/>
                  </a:lnTo>
                  <a:lnTo>
                    <a:pt x="85" y="0"/>
                  </a:lnTo>
                  <a:lnTo>
                    <a:pt x="40" y="0"/>
                  </a:lnTo>
                  <a:lnTo>
                    <a:pt x="12" y="0"/>
                  </a:lnTo>
                  <a:lnTo>
                    <a:pt x="0" y="0"/>
                  </a:lnTo>
                  <a:lnTo>
                    <a:pt x="0" y="25"/>
                  </a:lnTo>
                  <a:lnTo>
                    <a:pt x="12" y="25"/>
                  </a:lnTo>
                  <a:lnTo>
                    <a:pt x="40" y="25"/>
                  </a:lnTo>
                  <a:lnTo>
                    <a:pt x="85" y="25"/>
                  </a:lnTo>
                  <a:lnTo>
                    <a:pt x="134" y="25"/>
                  </a:lnTo>
                  <a:lnTo>
                    <a:pt x="184" y="27"/>
                  </a:lnTo>
                  <a:lnTo>
                    <a:pt x="229" y="27"/>
                  </a:lnTo>
                  <a:lnTo>
                    <a:pt x="261" y="29"/>
                  </a:lnTo>
                  <a:lnTo>
                    <a:pt x="275" y="31"/>
                  </a:lnTo>
                  <a:lnTo>
                    <a:pt x="267" y="20"/>
                  </a:lnTo>
                  <a:lnTo>
                    <a:pt x="290" y="20"/>
                  </a:lnTo>
                  <a:close/>
                </a:path>
              </a:pathLst>
            </a:custGeom>
            <a:solidFill>
              <a:srgbClr val="000000"/>
            </a:solidFill>
            <a:ln w="9525">
              <a:noFill/>
              <a:round/>
              <a:headEnd/>
              <a:tailEnd/>
            </a:ln>
          </p:spPr>
          <p:txBody>
            <a:bodyPr/>
            <a:lstStyle/>
            <a:p>
              <a:endParaRPr lang="en-US"/>
            </a:p>
          </p:txBody>
        </p:sp>
        <p:sp>
          <p:nvSpPr>
            <p:cNvPr id="383030" name="Freeform 54"/>
            <p:cNvSpPr>
              <a:spLocks/>
            </p:cNvSpPr>
            <p:nvPr/>
          </p:nvSpPr>
          <p:spPr bwMode="auto">
            <a:xfrm>
              <a:off x="4510" y="2689"/>
              <a:ext cx="25" cy="257"/>
            </a:xfrm>
            <a:custGeom>
              <a:avLst/>
              <a:gdLst/>
              <a:ahLst/>
              <a:cxnLst>
                <a:cxn ang="0">
                  <a:pos x="12" y="257"/>
                </a:cxn>
                <a:cxn ang="0">
                  <a:pos x="23" y="243"/>
                </a:cxn>
                <a:cxn ang="0">
                  <a:pos x="25" y="0"/>
                </a:cxn>
                <a:cxn ang="0">
                  <a:pos x="2" y="0"/>
                </a:cxn>
                <a:cxn ang="0">
                  <a:pos x="0" y="243"/>
                </a:cxn>
                <a:cxn ang="0">
                  <a:pos x="12" y="232"/>
                </a:cxn>
                <a:cxn ang="0">
                  <a:pos x="12" y="257"/>
                </a:cxn>
                <a:cxn ang="0">
                  <a:pos x="23" y="257"/>
                </a:cxn>
                <a:cxn ang="0">
                  <a:pos x="23" y="243"/>
                </a:cxn>
                <a:cxn ang="0">
                  <a:pos x="12" y="257"/>
                </a:cxn>
              </a:cxnLst>
              <a:rect l="0" t="0" r="r" b="b"/>
              <a:pathLst>
                <a:path w="25" h="257">
                  <a:moveTo>
                    <a:pt x="12" y="257"/>
                  </a:moveTo>
                  <a:lnTo>
                    <a:pt x="23" y="243"/>
                  </a:lnTo>
                  <a:lnTo>
                    <a:pt x="25" y="0"/>
                  </a:lnTo>
                  <a:lnTo>
                    <a:pt x="2" y="0"/>
                  </a:lnTo>
                  <a:lnTo>
                    <a:pt x="0" y="243"/>
                  </a:lnTo>
                  <a:lnTo>
                    <a:pt x="12" y="232"/>
                  </a:lnTo>
                  <a:lnTo>
                    <a:pt x="12" y="257"/>
                  </a:lnTo>
                  <a:lnTo>
                    <a:pt x="23" y="257"/>
                  </a:lnTo>
                  <a:lnTo>
                    <a:pt x="23" y="243"/>
                  </a:lnTo>
                  <a:lnTo>
                    <a:pt x="12" y="257"/>
                  </a:lnTo>
                  <a:close/>
                </a:path>
              </a:pathLst>
            </a:custGeom>
            <a:solidFill>
              <a:srgbClr val="000000"/>
            </a:solidFill>
            <a:ln w="9525">
              <a:noFill/>
              <a:round/>
              <a:headEnd/>
              <a:tailEnd/>
            </a:ln>
          </p:spPr>
          <p:txBody>
            <a:bodyPr/>
            <a:lstStyle/>
            <a:p>
              <a:endParaRPr lang="en-US"/>
            </a:p>
          </p:txBody>
        </p:sp>
        <p:sp>
          <p:nvSpPr>
            <p:cNvPr id="383031" name="Freeform 55"/>
            <p:cNvSpPr>
              <a:spLocks/>
            </p:cNvSpPr>
            <p:nvPr/>
          </p:nvSpPr>
          <p:spPr bwMode="auto">
            <a:xfrm>
              <a:off x="4228" y="2890"/>
              <a:ext cx="294" cy="56"/>
            </a:xfrm>
            <a:custGeom>
              <a:avLst/>
              <a:gdLst/>
              <a:ahLst/>
              <a:cxnLst>
                <a:cxn ang="0">
                  <a:pos x="0" y="12"/>
                </a:cxn>
                <a:cxn ang="0">
                  <a:pos x="9" y="23"/>
                </a:cxn>
                <a:cxn ang="0">
                  <a:pos x="61" y="33"/>
                </a:cxn>
                <a:cxn ang="0">
                  <a:pos x="113" y="38"/>
                </a:cxn>
                <a:cxn ang="0">
                  <a:pos x="159" y="44"/>
                </a:cxn>
                <a:cxn ang="0">
                  <a:pos x="203" y="48"/>
                </a:cxn>
                <a:cxn ang="0">
                  <a:pos x="240" y="52"/>
                </a:cxn>
                <a:cxn ang="0">
                  <a:pos x="269" y="54"/>
                </a:cxn>
                <a:cxn ang="0">
                  <a:pos x="286" y="56"/>
                </a:cxn>
                <a:cxn ang="0">
                  <a:pos x="294" y="56"/>
                </a:cxn>
                <a:cxn ang="0">
                  <a:pos x="294" y="31"/>
                </a:cxn>
                <a:cxn ang="0">
                  <a:pos x="288" y="31"/>
                </a:cxn>
                <a:cxn ang="0">
                  <a:pos x="269" y="29"/>
                </a:cxn>
                <a:cxn ang="0">
                  <a:pos x="242" y="27"/>
                </a:cxn>
                <a:cxn ang="0">
                  <a:pos x="205" y="25"/>
                </a:cxn>
                <a:cxn ang="0">
                  <a:pos x="163" y="21"/>
                </a:cxn>
                <a:cxn ang="0">
                  <a:pos x="115" y="15"/>
                </a:cxn>
                <a:cxn ang="0">
                  <a:pos x="65" y="8"/>
                </a:cxn>
                <a:cxn ang="0">
                  <a:pos x="15" y="0"/>
                </a:cxn>
                <a:cxn ang="0">
                  <a:pos x="25" y="12"/>
                </a:cxn>
                <a:cxn ang="0">
                  <a:pos x="0" y="12"/>
                </a:cxn>
              </a:cxnLst>
              <a:rect l="0" t="0" r="r" b="b"/>
              <a:pathLst>
                <a:path w="294" h="56">
                  <a:moveTo>
                    <a:pt x="0" y="12"/>
                  </a:moveTo>
                  <a:lnTo>
                    <a:pt x="9" y="23"/>
                  </a:lnTo>
                  <a:lnTo>
                    <a:pt x="61" y="33"/>
                  </a:lnTo>
                  <a:lnTo>
                    <a:pt x="113" y="38"/>
                  </a:lnTo>
                  <a:lnTo>
                    <a:pt x="159" y="44"/>
                  </a:lnTo>
                  <a:lnTo>
                    <a:pt x="203" y="48"/>
                  </a:lnTo>
                  <a:lnTo>
                    <a:pt x="240" y="52"/>
                  </a:lnTo>
                  <a:lnTo>
                    <a:pt x="269" y="54"/>
                  </a:lnTo>
                  <a:lnTo>
                    <a:pt x="286" y="56"/>
                  </a:lnTo>
                  <a:lnTo>
                    <a:pt x="294" y="56"/>
                  </a:lnTo>
                  <a:lnTo>
                    <a:pt x="294" y="31"/>
                  </a:lnTo>
                  <a:lnTo>
                    <a:pt x="288" y="31"/>
                  </a:lnTo>
                  <a:lnTo>
                    <a:pt x="269" y="29"/>
                  </a:lnTo>
                  <a:lnTo>
                    <a:pt x="242" y="27"/>
                  </a:lnTo>
                  <a:lnTo>
                    <a:pt x="205" y="25"/>
                  </a:lnTo>
                  <a:lnTo>
                    <a:pt x="163" y="21"/>
                  </a:lnTo>
                  <a:lnTo>
                    <a:pt x="115" y="15"/>
                  </a:lnTo>
                  <a:lnTo>
                    <a:pt x="65" y="8"/>
                  </a:lnTo>
                  <a:lnTo>
                    <a:pt x="15" y="0"/>
                  </a:lnTo>
                  <a:lnTo>
                    <a:pt x="25" y="12"/>
                  </a:lnTo>
                  <a:lnTo>
                    <a:pt x="0" y="12"/>
                  </a:lnTo>
                  <a:close/>
                </a:path>
              </a:pathLst>
            </a:custGeom>
            <a:solidFill>
              <a:srgbClr val="000000"/>
            </a:solidFill>
            <a:ln w="9525">
              <a:noFill/>
              <a:round/>
              <a:headEnd/>
              <a:tailEnd/>
            </a:ln>
          </p:spPr>
          <p:txBody>
            <a:bodyPr/>
            <a:lstStyle/>
            <a:p>
              <a:endParaRPr lang="en-US"/>
            </a:p>
          </p:txBody>
        </p:sp>
        <p:sp>
          <p:nvSpPr>
            <p:cNvPr id="383032" name="Freeform 56"/>
            <p:cNvSpPr>
              <a:spLocks/>
            </p:cNvSpPr>
            <p:nvPr/>
          </p:nvSpPr>
          <p:spPr bwMode="auto">
            <a:xfrm>
              <a:off x="4228" y="2669"/>
              <a:ext cx="29" cy="233"/>
            </a:xfrm>
            <a:custGeom>
              <a:avLst/>
              <a:gdLst/>
              <a:ahLst/>
              <a:cxnLst>
                <a:cxn ang="0">
                  <a:pos x="17" y="0"/>
                </a:cxn>
                <a:cxn ang="0">
                  <a:pos x="4" y="12"/>
                </a:cxn>
                <a:cxn ang="0">
                  <a:pos x="0" y="233"/>
                </a:cxn>
                <a:cxn ang="0">
                  <a:pos x="25" y="233"/>
                </a:cxn>
                <a:cxn ang="0">
                  <a:pos x="29" y="12"/>
                </a:cxn>
                <a:cxn ang="0">
                  <a:pos x="17" y="25"/>
                </a:cxn>
                <a:cxn ang="0">
                  <a:pos x="17" y="0"/>
                </a:cxn>
                <a:cxn ang="0">
                  <a:pos x="4" y="0"/>
                </a:cxn>
                <a:cxn ang="0">
                  <a:pos x="4" y="12"/>
                </a:cxn>
                <a:cxn ang="0">
                  <a:pos x="17" y="0"/>
                </a:cxn>
              </a:cxnLst>
              <a:rect l="0" t="0" r="r" b="b"/>
              <a:pathLst>
                <a:path w="29" h="233">
                  <a:moveTo>
                    <a:pt x="17" y="0"/>
                  </a:moveTo>
                  <a:lnTo>
                    <a:pt x="4" y="12"/>
                  </a:lnTo>
                  <a:lnTo>
                    <a:pt x="0" y="233"/>
                  </a:lnTo>
                  <a:lnTo>
                    <a:pt x="25" y="233"/>
                  </a:lnTo>
                  <a:lnTo>
                    <a:pt x="29" y="12"/>
                  </a:lnTo>
                  <a:lnTo>
                    <a:pt x="17" y="25"/>
                  </a:lnTo>
                  <a:lnTo>
                    <a:pt x="17" y="0"/>
                  </a:lnTo>
                  <a:lnTo>
                    <a:pt x="4" y="0"/>
                  </a:lnTo>
                  <a:lnTo>
                    <a:pt x="4" y="12"/>
                  </a:lnTo>
                  <a:lnTo>
                    <a:pt x="17" y="0"/>
                  </a:lnTo>
                  <a:close/>
                </a:path>
              </a:pathLst>
            </a:custGeom>
            <a:solidFill>
              <a:srgbClr val="000000"/>
            </a:solidFill>
            <a:ln w="9525">
              <a:noFill/>
              <a:round/>
              <a:headEnd/>
              <a:tailEnd/>
            </a:ln>
          </p:spPr>
          <p:txBody>
            <a:bodyPr/>
            <a:lstStyle/>
            <a:p>
              <a:endParaRPr lang="en-US"/>
            </a:p>
          </p:txBody>
        </p:sp>
        <p:sp>
          <p:nvSpPr>
            <p:cNvPr id="383033" name="Freeform 57"/>
            <p:cNvSpPr>
              <a:spLocks/>
            </p:cNvSpPr>
            <p:nvPr/>
          </p:nvSpPr>
          <p:spPr bwMode="auto">
            <a:xfrm>
              <a:off x="4245" y="2689"/>
              <a:ext cx="227" cy="220"/>
            </a:xfrm>
            <a:custGeom>
              <a:avLst/>
              <a:gdLst/>
              <a:ahLst/>
              <a:cxnLst>
                <a:cxn ang="0">
                  <a:pos x="8" y="0"/>
                </a:cxn>
                <a:cxn ang="0">
                  <a:pos x="227" y="19"/>
                </a:cxn>
                <a:cxn ang="0">
                  <a:pos x="35" y="21"/>
                </a:cxn>
                <a:cxn ang="0">
                  <a:pos x="225" y="44"/>
                </a:cxn>
                <a:cxn ang="0">
                  <a:pos x="37" y="44"/>
                </a:cxn>
                <a:cxn ang="0">
                  <a:pos x="223" y="69"/>
                </a:cxn>
                <a:cxn ang="0">
                  <a:pos x="37" y="67"/>
                </a:cxn>
                <a:cxn ang="0">
                  <a:pos x="219" y="92"/>
                </a:cxn>
                <a:cxn ang="0">
                  <a:pos x="38" y="88"/>
                </a:cxn>
                <a:cxn ang="0">
                  <a:pos x="217" y="115"/>
                </a:cxn>
                <a:cxn ang="0">
                  <a:pos x="38" y="113"/>
                </a:cxn>
                <a:cxn ang="0">
                  <a:pos x="217" y="136"/>
                </a:cxn>
                <a:cxn ang="0">
                  <a:pos x="38" y="134"/>
                </a:cxn>
                <a:cxn ang="0">
                  <a:pos x="213" y="157"/>
                </a:cxn>
                <a:cxn ang="0">
                  <a:pos x="40" y="153"/>
                </a:cxn>
                <a:cxn ang="0">
                  <a:pos x="207" y="178"/>
                </a:cxn>
                <a:cxn ang="0">
                  <a:pos x="42" y="172"/>
                </a:cxn>
                <a:cxn ang="0">
                  <a:pos x="204" y="201"/>
                </a:cxn>
                <a:cxn ang="0">
                  <a:pos x="44" y="191"/>
                </a:cxn>
                <a:cxn ang="0">
                  <a:pos x="200" y="220"/>
                </a:cxn>
                <a:cxn ang="0">
                  <a:pos x="0" y="207"/>
                </a:cxn>
                <a:cxn ang="0">
                  <a:pos x="8" y="0"/>
                </a:cxn>
              </a:cxnLst>
              <a:rect l="0" t="0" r="r" b="b"/>
              <a:pathLst>
                <a:path w="227" h="220">
                  <a:moveTo>
                    <a:pt x="8" y="0"/>
                  </a:moveTo>
                  <a:lnTo>
                    <a:pt x="227" y="19"/>
                  </a:lnTo>
                  <a:lnTo>
                    <a:pt x="35" y="21"/>
                  </a:lnTo>
                  <a:lnTo>
                    <a:pt x="225" y="44"/>
                  </a:lnTo>
                  <a:lnTo>
                    <a:pt x="37" y="44"/>
                  </a:lnTo>
                  <a:lnTo>
                    <a:pt x="223" y="69"/>
                  </a:lnTo>
                  <a:lnTo>
                    <a:pt x="37" y="67"/>
                  </a:lnTo>
                  <a:lnTo>
                    <a:pt x="219" y="92"/>
                  </a:lnTo>
                  <a:lnTo>
                    <a:pt x="38" y="88"/>
                  </a:lnTo>
                  <a:lnTo>
                    <a:pt x="217" y="115"/>
                  </a:lnTo>
                  <a:lnTo>
                    <a:pt x="38" y="113"/>
                  </a:lnTo>
                  <a:lnTo>
                    <a:pt x="217" y="136"/>
                  </a:lnTo>
                  <a:lnTo>
                    <a:pt x="38" y="134"/>
                  </a:lnTo>
                  <a:lnTo>
                    <a:pt x="213" y="157"/>
                  </a:lnTo>
                  <a:lnTo>
                    <a:pt x="40" y="153"/>
                  </a:lnTo>
                  <a:lnTo>
                    <a:pt x="207" y="178"/>
                  </a:lnTo>
                  <a:lnTo>
                    <a:pt x="42" y="172"/>
                  </a:lnTo>
                  <a:lnTo>
                    <a:pt x="204" y="201"/>
                  </a:lnTo>
                  <a:lnTo>
                    <a:pt x="44" y="191"/>
                  </a:lnTo>
                  <a:lnTo>
                    <a:pt x="200" y="220"/>
                  </a:lnTo>
                  <a:lnTo>
                    <a:pt x="0" y="207"/>
                  </a:lnTo>
                  <a:lnTo>
                    <a:pt x="8" y="0"/>
                  </a:lnTo>
                  <a:close/>
                </a:path>
              </a:pathLst>
            </a:custGeom>
            <a:solidFill>
              <a:srgbClr val="000000"/>
            </a:solidFill>
            <a:ln w="9525">
              <a:noFill/>
              <a:round/>
              <a:headEnd/>
              <a:tailEnd/>
            </a:ln>
          </p:spPr>
          <p:txBody>
            <a:bodyPr/>
            <a:lstStyle/>
            <a:p>
              <a:endParaRPr lang="en-US"/>
            </a:p>
          </p:txBody>
        </p:sp>
        <p:sp>
          <p:nvSpPr>
            <p:cNvPr id="383034" name="Freeform 58"/>
            <p:cNvSpPr>
              <a:spLocks/>
            </p:cNvSpPr>
            <p:nvPr/>
          </p:nvSpPr>
          <p:spPr bwMode="auto">
            <a:xfrm>
              <a:off x="4451" y="3170"/>
              <a:ext cx="57" cy="23"/>
            </a:xfrm>
            <a:custGeom>
              <a:avLst/>
              <a:gdLst/>
              <a:ahLst/>
              <a:cxnLst>
                <a:cxn ang="0">
                  <a:pos x="0" y="0"/>
                </a:cxn>
                <a:cxn ang="0">
                  <a:pos x="0" y="10"/>
                </a:cxn>
                <a:cxn ang="0">
                  <a:pos x="57" y="23"/>
                </a:cxn>
                <a:cxn ang="0">
                  <a:pos x="57" y="14"/>
                </a:cxn>
                <a:cxn ang="0">
                  <a:pos x="0" y="0"/>
                </a:cxn>
              </a:cxnLst>
              <a:rect l="0" t="0" r="r" b="b"/>
              <a:pathLst>
                <a:path w="57" h="23">
                  <a:moveTo>
                    <a:pt x="0" y="0"/>
                  </a:moveTo>
                  <a:lnTo>
                    <a:pt x="0" y="10"/>
                  </a:lnTo>
                  <a:lnTo>
                    <a:pt x="57" y="23"/>
                  </a:lnTo>
                  <a:lnTo>
                    <a:pt x="57" y="14"/>
                  </a:lnTo>
                  <a:lnTo>
                    <a:pt x="0" y="0"/>
                  </a:lnTo>
                  <a:close/>
                </a:path>
              </a:pathLst>
            </a:custGeom>
            <a:solidFill>
              <a:srgbClr val="000000"/>
            </a:solidFill>
            <a:ln w="9525">
              <a:noFill/>
              <a:round/>
              <a:headEnd/>
              <a:tailEnd/>
            </a:ln>
          </p:spPr>
          <p:txBody>
            <a:bodyPr/>
            <a:lstStyle/>
            <a:p>
              <a:endParaRPr lang="en-US"/>
            </a:p>
          </p:txBody>
        </p:sp>
        <p:sp>
          <p:nvSpPr>
            <p:cNvPr id="383035" name="Freeform 59"/>
            <p:cNvSpPr>
              <a:spLocks/>
            </p:cNvSpPr>
            <p:nvPr/>
          </p:nvSpPr>
          <p:spPr bwMode="auto">
            <a:xfrm>
              <a:off x="4451" y="3222"/>
              <a:ext cx="57" cy="21"/>
            </a:xfrm>
            <a:custGeom>
              <a:avLst/>
              <a:gdLst/>
              <a:ahLst/>
              <a:cxnLst>
                <a:cxn ang="0">
                  <a:pos x="0" y="0"/>
                </a:cxn>
                <a:cxn ang="0">
                  <a:pos x="0" y="8"/>
                </a:cxn>
                <a:cxn ang="0">
                  <a:pos x="57" y="21"/>
                </a:cxn>
                <a:cxn ang="0">
                  <a:pos x="57" y="12"/>
                </a:cxn>
                <a:cxn ang="0">
                  <a:pos x="0" y="0"/>
                </a:cxn>
              </a:cxnLst>
              <a:rect l="0" t="0" r="r" b="b"/>
              <a:pathLst>
                <a:path w="57" h="21">
                  <a:moveTo>
                    <a:pt x="0" y="0"/>
                  </a:moveTo>
                  <a:lnTo>
                    <a:pt x="0" y="8"/>
                  </a:lnTo>
                  <a:lnTo>
                    <a:pt x="57" y="21"/>
                  </a:lnTo>
                  <a:lnTo>
                    <a:pt x="57" y="12"/>
                  </a:lnTo>
                  <a:lnTo>
                    <a:pt x="0" y="0"/>
                  </a:lnTo>
                  <a:close/>
                </a:path>
              </a:pathLst>
            </a:custGeom>
            <a:solidFill>
              <a:srgbClr val="000000"/>
            </a:solidFill>
            <a:ln w="9525">
              <a:noFill/>
              <a:round/>
              <a:headEnd/>
              <a:tailEnd/>
            </a:ln>
          </p:spPr>
          <p:txBody>
            <a:bodyPr/>
            <a:lstStyle/>
            <a:p>
              <a:endParaRPr lang="en-US"/>
            </a:p>
          </p:txBody>
        </p:sp>
        <p:sp>
          <p:nvSpPr>
            <p:cNvPr id="383036" name="Freeform 60"/>
            <p:cNvSpPr>
              <a:spLocks noEditPoints="1"/>
            </p:cNvSpPr>
            <p:nvPr/>
          </p:nvSpPr>
          <p:spPr bwMode="auto">
            <a:xfrm>
              <a:off x="4124" y="2733"/>
              <a:ext cx="609" cy="339"/>
            </a:xfrm>
            <a:custGeom>
              <a:avLst/>
              <a:gdLst/>
              <a:ahLst/>
              <a:cxnLst>
                <a:cxn ang="0">
                  <a:pos x="108" y="232"/>
                </a:cxn>
                <a:cxn ang="0">
                  <a:pos x="0" y="299"/>
                </a:cxn>
                <a:cxn ang="0">
                  <a:pos x="138" y="328"/>
                </a:cxn>
                <a:cxn ang="0">
                  <a:pos x="342" y="339"/>
                </a:cxn>
                <a:cxn ang="0">
                  <a:pos x="127" y="303"/>
                </a:cxn>
                <a:cxn ang="0">
                  <a:pos x="127" y="276"/>
                </a:cxn>
                <a:cxn ang="0">
                  <a:pos x="171" y="243"/>
                </a:cxn>
                <a:cxn ang="0">
                  <a:pos x="169" y="243"/>
                </a:cxn>
                <a:cxn ang="0">
                  <a:pos x="165" y="241"/>
                </a:cxn>
                <a:cxn ang="0">
                  <a:pos x="158" y="241"/>
                </a:cxn>
                <a:cxn ang="0">
                  <a:pos x="148" y="240"/>
                </a:cxn>
                <a:cxn ang="0">
                  <a:pos x="136" y="238"/>
                </a:cxn>
                <a:cxn ang="0">
                  <a:pos x="127" y="236"/>
                </a:cxn>
                <a:cxn ang="0">
                  <a:pos x="115" y="234"/>
                </a:cxn>
                <a:cxn ang="0">
                  <a:pos x="108" y="232"/>
                </a:cxn>
                <a:cxn ang="0">
                  <a:pos x="609" y="0"/>
                </a:cxn>
                <a:cxn ang="0">
                  <a:pos x="543" y="167"/>
                </a:cxn>
                <a:cxn ang="0">
                  <a:pos x="607" y="130"/>
                </a:cxn>
                <a:cxn ang="0">
                  <a:pos x="609" y="0"/>
                </a:cxn>
              </a:cxnLst>
              <a:rect l="0" t="0" r="r" b="b"/>
              <a:pathLst>
                <a:path w="609" h="339">
                  <a:moveTo>
                    <a:pt x="108" y="232"/>
                  </a:moveTo>
                  <a:lnTo>
                    <a:pt x="0" y="299"/>
                  </a:lnTo>
                  <a:lnTo>
                    <a:pt x="138" y="328"/>
                  </a:lnTo>
                  <a:lnTo>
                    <a:pt x="342" y="339"/>
                  </a:lnTo>
                  <a:lnTo>
                    <a:pt x="127" y="303"/>
                  </a:lnTo>
                  <a:lnTo>
                    <a:pt x="127" y="276"/>
                  </a:lnTo>
                  <a:lnTo>
                    <a:pt x="171" y="243"/>
                  </a:lnTo>
                  <a:lnTo>
                    <a:pt x="169" y="243"/>
                  </a:lnTo>
                  <a:lnTo>
                    <a:pt x="165" y="241"/>
                  </a:lnTo>
                  <a:lnTo>
                    <a:pt x="158" y="241"/>
                  </a:lnTo>
                  <a:lnTo>
                    <a:pt x="148" y="240"/>
                  </a:lnTo>
                  <a:lnTo>
                    <a:pt x="136" y="238"/>
                  </a:lnTo>
                  <a:lnTo>
                    <a:pt x="127" y="236"/>
                  </a:lnTo>
                  <a:lnTo>
                    <a:pt x="115" y="234"/>
                  </a:lnTo>
                  <a:lnTo>
                    <a:pt x="108" y="232"/>
                  </a:lnTo>
                  <a:close/>
                  <a:moveTo>
                    <a:pt x="609" y="0"/>
                  </a:moveTo>
                  <a:lnTo>
                    <a:pt x="543" y="167"/>
                  </a:lnTo>
                  <a:lnTo>
                    <a:pt x="607" y="130"/>
                  </a:lnTo>
                  <a:lnTo>
                    <a:pt x="609" y="0"/>
                  </a:lnTo>
                  <a:close/>
                </a:path>
              </a:pathLst>
            </a:custGeom>
            <a:solidFill>
              <a:srgbClr val="666666"/>
            </a:solidFill>
            <a:ln w="9525">
              <a:noFill/>
              <a:round/>
              <a:headEnd/>
              <a:tailEnd/>
            </a:ln>
          </p:spPr>
          <p:txBody>
            <a:bodyPr/>
            <a:lstStyle/>
            <a:p>
              <a:endParaRPr lang="en-US"/>
            </a:p>
          </p:txBody>
        </p:sp>
        <p:sp>
          <p:nvSpPr>
            <p:cNvPr id="383037" name="Freeform 61"/>
            <p:cNvSpPr>
              <a:spLocks/>
            </p:cNvSpPr>
            <p:nvPr/>
          </p:nvSpPr>
          <p:spPr bwMode="auto">
            <a:xfrm>
              <a:off x="4189" y="2623"/>
              <a:ext cx="35" cy="315"/>
            </a:xfrm>
            <a:custGeom>
              <a:avLst/>
              <a:gdLst/>
              <a:ahLst/>
              <a:cxnLst>
                <a:cxn ang="0">
                  <a:pos x="0" y="315"/>
                </a:cxn>
                <a:cxn ang="0">
                  <a:pos x="0" y="0"/>
                </a:cxn>
                <a:cxn ang="0">
                  <a:pos x="33" y="8"/>
                </a:cxn>
                <a:cxn ang="0">
                  <a:pos x="6" y="16"/>
                </a:cxn>
                <a:cxn ang="0">
                  <a:pos x="33" y="23"/>
                </a:cxn>
                <a:cxn ang="0">
                  <a:pos x="8" y="31"/>
                </a:cxn>
                <a:cxn ang="0">
                  <a:pos x="33" y="39"/>
                </a:cxn>
                <a:cxn ang="0">
                  <a:pos x="8" y="46"/>
                </a:cxn>
                <a:cxn ang="0">
                  <a:pos x="33" y="56"/>
                </a:cxn>
                <a:cxn ang="0">
                  <a:pos x="6" y="64"/>
                </a:cxn>
                <a:cxn ang="0">
                  <a:pos x="33" y="73"/>
                </a:cxn>
                <a:cxn ang="0">
                  <a:pos x="8" y="79"/>
                </a:cxn>
                <a:cxn ang="0">
                  <a:pos x="33" y="89"/>
                </a:cxn>
                <a:cxn ang="0">
                  <a:pos x="8" y="96"/>
                </a:cxn>
                <a:cxn ang="0">
                  <a:pos x="33" y="106"/>
                </a:cxn>
                <a:cxn ang="0">
                  <a:pos x="6" y="114"/>
                </a:cxn>
                <a:cxn ang="0">
                  <a:pos x="33" y="125"/>
                </a:cxn>
                <a:cxn ang="0">
                  <a:pos x="6" y="131"/>
                </a:cxn>
                <a:cxn ang="0">
                  <a:pos x="33" y="140"/>
                </a:cxn>
                <a:cxn ang="0">
                  <a:pos x="8" y="146"/>
                </a:cxn>
                <a:cxn ang="0">
                  <a:pos x="33" y="156"/>
                </a:cxn>
                <a:cxn ang="0">
                  <a:pos x="8" y="162"/>
                </a:cxn>
                <a:cxn ang="0">
                  <a:pos x="33" y="173"/>
                </a:cxn>
                <a:cxn ang="0">
                  <a:pos x="6" y="181"/>
                </a:cxn>
                <a:cxn ang="0">
                  <a:pos x="33" y="192"/>
                </a:cxn>
                <a:cxn ang="0">
                  <a:pos x="8" y="198"/>
                </a:cxn>
                <a:cxn ang="0">
                  <a:pos x="33" y="208"/>
                </a:cxn>
                <a:cxn ang="0">
                  <a:pos x="8" y="213"/>
                </a:cxn>
                <a:cxn ang="0">
                  <a:pos x="33" y="227"/>
                </a:cxn>
                <a:cxn ang="0">
                  <a:pos x="10" y="233"/>
                </a:cxn>
                <a:cxn ang="0">
                  <a:pos x="35" y="244"/>
                </a:cxn>
                <a:cxn ang="0">
                  <a:pos x="8" y="250"/>
                </a:cxn>
                <a:cxn ang="0">
                  <a:pos x="35" y="259"/>
                </a:cxn>
                <a:cxn ang="0">
                  <a:pos x="10" y="265"/>
                </a:cxn>
                <a:cxn ang="0">
                  <a:pos x="35" y="275"/>
                </a:cxn>
                <a:cxn ang="0">
                  <a:pos x="10" y="280"/>
                </a:cxn>
                <a:cxn ang="0">
                  <a:pos x="35" y="290"/>
                </a:cxn>
                <a:cxn ang="0">
                  <a:pos x="10" y="298"/>
                </a:cxn>
                <a:cxn ang="0">
                  <a:pos x="35" y="304"/>
                </a:cxn>
                <a:cxn ang="0">
                  <a:pos x="4" y="313"/>
                </a:cxn>
                <a:cxn ang="0">
                  <a:pos x="0" y="315"/>
                </a:cxn>
              </a:cxnLst>
              <a:rect l="0" t="0" r="r" b="b"/>
              <a:pathLst>
                <a:path w="35" h="315">
                  <a:moveTo>
                    <a:pt x="0" y="315"/>
                  </a:moveTo>
                  <a:lnTo>
                    <a:pt x="0" y="0"/>
                  </a:lnTo>
                  <a:lnTo>
                    <a:pt x="33" y="8"/>
                  </a:lnTo>
                  <a:lnTo>
                    <a:pt x="6" y="16"/>
                  </a:lnTo>
                  <a:lnTo>
                    <a:pt x="33" y="23"/>
                  </a:lnTo>
                  <a:lnTo>
                    <a:pt x="8" y="31"/>
                  </a:lnTo>
                  <a:lnTo>
                    <a:pt x="33" y="39"/>
                  </a:lnTo>
                  <a:lnTo>
                    <a:pt x="8" y="46"/>
                  </a:lnTo>
                  <a:lnTo>
                    <a:pt x="33" y="56"/>
                  </a:lnTo>
                  <a:lnTo>
                    <a:pt x="6" y="64"/>
                  </a:lnTo>
                  <a:lnTo>
                    <a:pt x="33" y="73"/>
                  </a:lnTo>
                  <a:lnTo>
                    <a:pt x="8" y="79"/>
                  </a:lnTo>
                  <a:lnTo>
                    <a:pt x="33" y="89"/>
                  </a:lnTo>
                  <a:lnTo>
                    <a:pt x="8" y="96"/>
                  </a:lnTo>
                  <a:lnTo>
                    <a:pt x="33" y="106"/>
                  </a:lnTo>
                  <a:lnTo>
                    <a:pt x="6" y="114"/>
                  </a:lnTo>
                  <a:lnTo>
                    <a:pt x="33" y="125"/>
                  </a:lnTo>
                  <a:lnTo>
                    <a:pt x="6" y="131"/>
                  </a:lnTo>
                  <a:lnTo>
                    <a:pt x="33" y="140"/>
                  </a:lnTo>
                  <a:lnTo>
                    <a:pt x="8" y="146"/>
                  </a:lnTo>
                  <a:lnTo>
                    <a:pt x="33" y="156"/>
                  </a:lnTo>
                  <a:lnTo>
                    <a:pt x="8" y="162"/>
                  </a:lnTo>
                  <a:lnTo>
                    <a:pt x="33" y="173"/>
                  </a:lnTo>
                  <a:lnTo>
                    <a:pt x="6" y="181"/>
                  </a:lnTo>
                  <a:lnTo>
                    <a:pt x="33" y="192"/>
                  </a:lnTo>
                  <a:lnTo>
                    <a:pt x="8" y="198"/>
                  </a:lnTo>
                  <a:lnTo>
                    <a:pt x="33" y="208"/>
                  </a:lnTo>
                  <a:lnTo>
                    <a:pt x="8" y="213"/>
                  </a:lnTo>
                  <a:lnTo>
                    <a:pt x="33" y="227"/>
                  </a:lnTo>
                  <a:lnTo>
                    <a:pt x="10" y="233"/>
                  </a:lnTo>
                  <a:lnTo>
                    <a:pt x="35" y="244"/>
                  </a:lnTo>
                  <a:lnTo>
                    <a:pt x="8" y="250"/>
                  </a:lnTo>
                  <a:lnTo>
                    <a:pt x="35" y="259"/>
                  </a:lnTo>
                  <a:lnTo>
                    <a:pt x="10" y="265"/>
                  </a:lnTo>
                  <a:lnTo>
                    <a:pt x="35" y="275"/>
                  </a:lnTo>
                  <a:lnTo>
                    <a:pt x="10" y="280"/>
                  </a:lnTo>
                  <a:lnTo>
                    <a:pt x="35" y="290"/>
                  </a:lnTo>
                  <a:lnTo>
                    <a:pt x="10" y="298"/>
                  </a:lnTo>
                  <a:lnTo>
                    <a:pt x="35" y="304"/>
                  </a:lnTo>
                  <a:lnTo>
                    <a:pt x="4" y="313"/>
                  </a:lnTo>
                  <a:lnTo>
                    <a:pt x="0" y="315"/>
                  </a:lnTo>
                  <a:close/>
                </a:path>
              </a:pathLst>
            </a:custGeom>
            <a:solidFill>
              <a:srgbClr val="B2B2B2"/>
            </a:solidFill>
            <a:ln w="9525">
              <a:noFill/>
              <a:round/>
              <a:headEnd/>
              <a:tailEnd/>
            </a:ln>
          </p:spPr>
          <p:txBody>
            <a:bodyPr/>
            <a:lstStyle/>
            <a:p>
              <a:endParaRPr lang="en-US"/>
            </a:p>
          </p:txBody>
        </p:sp>
        <p:sp>
          <p:nvSpPr>
            <p:cNvPr id="383038" name="Freeform 62"/>
            <p:cNvSpPr>
              <a:spLocks noEditPoints="1"/>
            </p:cNvSpPr>
            <p:nvPr/>
          </p:nvSpPr>
          <p:spPr bwMode="auto">
            <a:xfrm>
              <a:off x="4011" y="3053"/>
              <a:ext cx="305" cy="232"/>
            </a:xfrm>
            <a:custGeom>
              <a:avLst/>
              <a:gdLst/>
              <a:ahLst/>
              <a:cxnLst>
                <a:cxn ang="0">
                  <a:pos x="276" y="37"/>
                </a:cxn>
                <a:cxn ang="0">
                  <a:pos x="150" y="129"/>
                </a:cxn>
                <a:cxn ang="0">
                  <a:pos x="98" y="115"/>
                </a:cxn>
                <a:cxn ang="0">
                  <a:pos x="96" y="0"/>
                </a:cxn>
                <a:cxn ang="0">
                  <a:pos x="276" y="37"/>
                </a:cxn>
                <a:cxn ang="0">
                  <a:pos x="0" y="215"/>
                </a:cxn>
                <a:cxn ang="0">
                  <a:pos x="132" y="138"/>
                </a:cxn>
                <a:cxn ang="0">
                  <a:pos x="305" y="181"/>
                </a:cxn>
                <a:cxn ang="0">
                  <a:pos x="42" y="232"/>
                </a:cxn>
                <a:cxn ang="0">
                  <a:pos x="0" y="215"/>
                </a:cxn>
              </a:cxnLst>
              <a:rect l="0" t="0" r="r" b="b"/>
              <a:pathLst>
                <a:path w="305" h="232">
                  <a:moveTo>
                    <a:pt x="276" y="37"/>
                  </a:moveTo>
                  <a:lnTo>
                    <a:pt x="150" y="129"/>
                  </a:lnTo>
                  <a:lnTo>
                    <a:pt x="98" y="115"/>
                  </a:lnTo>
                  <a:lnTo>
                    <a:pt x="96" y="0"/>
                  </a:lnTo>
                  <a:lnTo>
                    <a:pt x="276" y="37"/>
                  </a:lnTo>
                  <a:close/>
                  <a:moveTo>
                    <a:pt x="0" y="215"/>
                  </a:moveTo>
                  <a:lnTo>
                    <a:pt x="132" y="138"/>
                  </a:lnTo>
                  <a:lnTo>
                    <a:pt x="305" y="181"/>
                  </a:lnTo>
                  <a:lnTo>
                    <a:pt x="42" y="232"/>
                  </a:lnTo>
                  <a:lnTo>
                    <a:pt x="0" y="215"/>
                  </a:lnTo>
                  <a:close/>
                </a:path>
              </a:pathLst>
            </a:custGeom>
            <a:solidFill>
              <a:srgbClr val="99EBFF"/>
            </a:solidFill>
            <a:ln w="9525">
              <a:noFill/>
              <a:round/>
              <a:headEnd/>
              <a:tailEnd/>
            </a:ln>
          </p:spPr>
          <p:txBody>
            <a:bodyPr/>
            <a:lstStyle/>
            <a:p>
              <a:endParaRPr lang="en-US"/>
            </a:p>
          </p:txBody>
        </p:sp>
        <p:sp>
          <p:nvSpPr>
            <p:cNvPr id="383039" name="Freeform 63"/>
            <p:cNvSpPr>
              <a:spLocks/>
            </p:cNvSpPr>
            <p:nvPr/>
          </p:nvSpPr>
          <p:spPr bwMode="auto">
            <a:xfrm>
              <a:off x="4130" y="3078"/>
              <a:ext cx="144" cy="46"/>
            </a:xfrm>
            <a:custGeom>
              <a:avLst/>
              <a:gdLst/>
              <a:ahLst/>
              <a:cxnLst>
                <a:cxn ang="0">
                  <a:pos x="144" y="29"/>
                </a:cxn>
                <a:cxn ang="0">
                  <a:pos x="144" y="46"/>
                </a:cxn>
                <a:cxn ang="0">
                  <a:pos x="0" y="17"/>
                </a:cxn>
                <a:cxn ang="0">
                  <a:pos x="0" y="0"/>
                </a:cxn>
                <a:cxn ang="0">
                  <a:pos x="144" y="29"/>
                </a:cxn>
              </a:cxnLst>
              <a:rect l="0" t="0" r="r" b="b"/>
              <a:pathLst>
                <a:path w="144" h="46">
                  <a:moveTo>
                    <a:pt x="144" y="29"/>
                  </a:moveTo>
                  <a:lnTo>
                    <a:pt x="144" y="46"/>
                  </a:lnTo>
                  <a:lnTo>
                    <a:pt x="0" y="17"/>
                  </a:lnTo>
                  <a:lnTo>
                    <a:pt x="0" y="0"/>
                  </a:lnTo>
                  <a:lnTo>
                    <a:pt x="144" y="29"/>
                  </a:lnTo>
                  <a:close/>
                </a:path>
              </a:pathLst>
            </a:custGeom>
            <a:solidFill>
              <a:srgbClr val="FFFFFF"/>
            </a:solidFill>
            <a:ln w="9525">
              <a:noFill/>
              <a:round/>
              <a:headEnd/>
              <a:tailEnd/>
            </a:ln>
          </p:spPr>
          <p:txBody>
            <a:bodyPr/>
            <a:lstStyle/>
            <a:p>
              <a:endParaRPr lang="en-US"/>
            </a:p>
          </p:txBody>
        </p:sp>
        <p:sp>
          <p:nvSpPr>
            <p:cNvPr id="383040" name="Freeform 64"/>
            <p:cNvSpPr>
              <a:spLocks/>
            </p:cNvSpPr>
            <p:nvPr/>
          </p:nvSpPr>
          <p:spPr bwMode="auto">
            <a:xfrm>
              <a:off x="4268" y="3107"/>
              <a:ext cx="12" cy="25"/>
            </a:xfrm>
            <a:custGeom>
              <a:avLst/>
              <a:gdLst/>
              <a:ahLst/>
              <a:cxnLst>
                <a:cxn ang="0">
                  <a:pos x="4" y="23"/>
                </a:cxn>
                <a:cxn ang="0">
                  <a:pos x="12" y="17"/>
                </a:cxn>
                <a:cxn ang="0">
                  <a:pos x="12" y="0"/>
                </a:cxn>
                <a:cxn ang="0">
                  <a:pos x="0" y="0"/>
                </a:cxn>
                <a:cxn ang="0">
                  <a:pos x="0" y="17"/>
                </a:cxn>
                <a:cxn ang="0">
                  <a:pos x="6" y="11"/>
                </a:cxn>
                <a:cxn ang="0">
                  <a:pos x="4" y="23"/>
                </a:cxn>
                <a:cxn ang="0">
                  <a:pos x="12" y="25"/>
                </a:cxn>
                <a:cxn ang="0">
                  <a:pos x="12" y="17"/>
                </a:cxn>
                <a:cxn ang="0">
                  <a:pos x="4" y="23"/>
                </a:cxn>
              </a:cxnLst>
              <a:rect l="0" t="0" r="r" b="b"/>
              <a:pathLst>
                <a:path w="12" h="25">
                  <a:moveTo>
                    <a:pt x="4" y="23"/>
                  </a:moveTo>
                  <a:lnTo>
                    <a:pt x="12" y="17"/>
                  </a:lnTo>
                  <a:lnTo>
                    <a:pt x="12" y="0"/>
                  </a:lnTo>
                  <a:lnTo>
                    <a:pt x="0" y="0"/>
                  </a:lnTo>
                  <a:lnTo>
                    <a:pt x="0" y="17"/>
                  </a:lnTo>
                  <a:lnTo>
                    <a:pt x="6" y="11"/>
                  </a:lnTo>
                  <a:lnTo>
                    <a:pt x="4" y="23"/>
                  </a:lnTo>
                  <a:lnTo>
                    <a:pt x="12" y="25"/>
                  </a:lnTo>
                  <a:lnTo>
                    <a:pt x="12" y="17"/>
                  </a:lnTo>
                  <a:lnTo>
                    <a:pt x="4" y="23"/>
                  </a:lnTo>
                  <a:close/>
                </a:path>
              </a:pathLst>
            </a:custGeom>
            <a:solidFill>
              <a:srgbClr val="000000"/>
            </a:solidFill>
            <a:ln w="9525">
              <a:noFill/>
              <a:round/>
              <a:headEnd/>
              <a:tailEnd/>
            </a:ln>
          </p:spPr>
          <p:txBody>
            <a:bodyPr/>
            <a:lstStyle/>
            <a:p>
              <a:endParaRPr lang="en-US"/>
            </a:p>
          </p:txBody>
        </p:sp>
        <p:sp>
          <p:nvSpPr>
            <p:cNvPr id="383041" name="Freeform 65"/>
            <p:cNvSpPr>
              <a:spLocks/>
            </p:cNvSpPr>
            <p:nvPr/>
          </p:nvSpPr>
          <p:spPr bwMode="auto">
            <a:xfrm>
              <a:off x="4124" y="3090"/>
              <a:ext cx="150" cy="40"/>
            </a:xfrm>
            <a:custGeom>
              <a:avLst/>
              <a:gdLst/>
              <a:ahLst/>
              <a:cxnLst>
                <a:cxn ang="0">
                  <a:pos x="0" y="5"/>
                </a:cxn>
                <a:cxn ang="0">
                  <a:pos x="4" y="11"/>
                </a:cxn>
                <a:cxn ang="0">
                  <a:pos x="148" y="40"/>
                </a:cxn>
                <a:cxn ang="0">
                  <a:pos x="150" y="28"/>
                </a:cxn>
                <a:cxn ang="0">
                  <a:pos x="6" y="0"/>
                </a:cxn>
                <a:cxn ang="0">
                  <a:pos x="12" y="5"/>
                </a:cxn>
                <a:cxn ang="0">
                  <a:pos x="0" y="5"/>
                </a:cxn>
                <a:cxn ang="0">
                  <a:pos x="0" y="11"/>
                </a:cxn>
                <a:cxn ang="0">
                  <a:pos x="4" y="11"/>
                </a:cxn>
                <a:cxn ang="0">
                  <a:pos x="0" y="5"/>
                </a:cxn>
              </a:cxnLst>
              <a:rect l="0" t="0" r="r" b="b"/>
              <a:pathLst>
                <a:path w="150" h="40">
                  <a:moveTo>
                    <a:pt x="0" y="5"/>
                  </a:moveTo>
                  <a:lnTo>
                    <a:pt x="4" y="11"/>
                  </a:lnTo>
                  <a:lnTo>
                    <a:pt x="148" y="40"/>
                  </a:lnTo>
                  <a:lnTo>
                    <a:pt x="150" y="28"/>
                  </a:lnTo>
                  <a:lnTo>
                    <a:pt x="6" y="0"/>
                  </a:lnTo>
                  <a:lnTo>
                    <a:pt x="12" y="5"/>
                  </a:lnTo>
                  <a:lnTo>
                    <a:pt x="0" y="5"/>
                  </a:lnTo>
                  <a:lnTo>
                    <a:pt x="0" y="11"/>
                  </a:lnTo>
                  <a:lnTo>
                    <a:pt x="4" y="11"/>
                  </a:lnTo>
                  <a:lnTo>
                    <a:pt x="0" y="5"/>
                  </a:lnTo>
                  <a:close/>
                </a:path>
              </a:pathLst>
            </a:custGeom>
            <a:solidFill>
              <a:srgbClr val="000000"/>
            </a:solidFill>
            <a:ln w="9525">
              <a:noFill/>
              <a:round/>
              <a:headEnd/>
              <a:tailEnd/>
            </a:ln>
          </p:spPr>
          <p:txBody>
            <a:bodyPr/>
            <a:lstStyle/>
            <a:p>
              <a:endParaRPr lang="en-US"/>
            </a:p>
          </p:txBody>
        </p:sp>
        <p:sp>
          <p:nvSpPr>
            <p:cNvPr id="383042" name="Freeform 66"/>
            <p:cNvSpPr>
              <a:spLocks/>
            </p:cNvSpPr>
            <p:nvPr/>
          </p:nvSpPr>
          <p:spPr bwMode="auto">
            <a:xfrm>
              <a:off x="4124" y="3070"/>
              <a:ext cx="12" cy="25"/>
            </a:xfrm>
            <a:custGeom>
              <a:avLst/>
              <a:gdLst/>
              <a:ahLst/>
              <a:cxnLst>
                <a:cxn ang="0">
                  <a:pos x="6" y="2"/>
                </a:cxn>
                <a:cxn ang="0">
                  <a:pos x="0" y="8"/>
                </a:cxn>
                <a:cxn ang="0">
                  <a:pos x="0" y="25"/>
                </a:cxn>
                <a:cxn ang="0">
                  <a:pos x="12" y="25"/>
                </a:cxn>
                <a:cxn ang="0">
                  <a:pos x="12" y="8"/>
                </a:cxn>
                <a:cxn ang="0">
                  <a:pos x="4" y="14"/>
                </a:cxn>
                <a:cxn ang="0">
                  <a:pos x="6" y="2"/>
                </a:cxn>
                <a:cxn ang="0">
                  <a:pos x="0" y="0"/>
                </a:cxn>
                <a:cxn ang="0">
                  <a:pos x="0" y="8"/>
                </a:cxn>
                <a:cxn ang="0">
                  <a:pos x="6" y="2"/>
                </a:cxn>
              </a:cxnLst>
              <a:rect l="0" t="0" r="r" b="b"/>
              <a:pathLst>
                <a:path w="12" h="25">
                  <a:moveTo>
                    <a:pt x="6" y="2"/>
                  </a:moveTo>
                  <a:lnTo>
                    <a:pt x="0" y="8"/>
                  </a:lnTo>
                  <a:lnTo>
                    <a:pt x="0" y="25"/>
                  </a:lnTo>
                  <a:lnTo>
                    <a:pt x="12" y="25"/>
                  </a:lnTo>
                  <a:lnTo>
                    <a:pt x="12" y="8"/>
                  </a:lnTo>
                  <a:lnTo>
                    <a:pt x="4" y="14"/>
                  </a:lnTo>
                  <a:lnTo>
                    <a:pt x="6" y="2"/>
                  </a:lnTo>
                  <a:lnTo>
                    <a:pt x="0" y="0"/>
                  </a:lnTo>
                  <a:lnTo>
                    <a:pt x="0" y="8"/>
                  </a:lnTo>
                  <a:lnTo>
                    <a:pt x="6" y="2"/>
                  </a:lnTo>
                  <a:close/>
                </a:path>
              </a:pathLst>
            </a:custGeom>
            <a:solidFill>
              <a:srgbClr val="000000"/>
            </a:solidFill>
            <a:ln w="9525">
              <a:noFill/>
              <a:round/>
              <a:headEnd/>
              <a:tailEnd/>
            </a:ln>
          </p:spPr>
          <p:txBody>
            <a:bodyPr/>
            <a:lstStyle/>
            <a:p>
              <a:endParaRPr lang="en-US"/>
            </a:p>
          </p:txBody>
        </p:sp>
        <p:sp>
          <p:nvSpPr>
            <p:cNvPr id="383043" name="Freeform 67"/>
            <p:cNvSpPr>
              <a:spLocks/>
            </p:cNvSpPr>
            <p:nvPr/>
          </p:nvSpPr>
          <p:spPr bwMode="auto">
            <a:xfrm>
              <a:off x="4128" y="3072"/>
              <a:ext cx="154" cy="41"/>
            </a:xfrm>
            <a:custGeom>
              <a:avLst/>
              <a:gdLst/>
              <a:ahLst/>
              <a:cxnLst>
                <a:cxn ang="0">
                  <a:pos x="152" y="35"/>
                </a:cxn>
                <a:cxn ang="0">
                  <a:pos x="148" y="29"/>
                </a:cxn>
                <a:cxn ang="0">
                  <a:pos x="2" y="0"/>
                </a:cxn>
                <a:cxn ang="0">
                  <a:pos x="0" y="12"/>
                </a:cxn>
                <a:cxn ang="0">
                  <a:pos x="146" y="41"/>
                </a:cxn>
                <a:cxn ang="0">
                  <a:pos x="140" y="35"/>
                </a:cxn>
                <a:cxn ang="0">
                  <a:pos x="152" y="35"/>
                </a:cxn>
                <a:cxn ang="0">
                  <a:pos x="154" y="31"/>
                </a:cxn>
                <a:cxn ang="0">
                  <a:pos x="148" y="29"/>
                </a:cxn>
                <a:cxn ang="0">
                  <a:pos x="152" y="35"/>
                </a:cxn>
              </a:cxnLst>
              <a:rect l="0" t="0" r="r" b="b"/>
              <a:pathLst>
                <a:path w="154" h="41">
                  <a:moveTo>
                    <a:pt x="152" y="35"/>
                  </a:moveTo>
                  <a:lnTo>
                    <a:pt x="148" y="29"/>
                  </a:lnTo>
                  <a:lnTo>
                    <a:pt x="2" y="0"/>
                  </a:lnTo>
                  <a:lnTo>
                    <a:pt x="0" y="12"/>
                  </a:lnTo>
                  <a:lnTo>
                    <a:pt x="146" y="41"/>
                  </a:lnTo>
                  <a:lnTo>
                    <a:pt x="140" y="35"/>
                  </a:lnTo>
                  <a:lnTo>
                    <a:pt x="152" y="35"/>
                  </a:lnTo>
                  <a:lnTo>
                    <a:pt x="154" y="31"/>
                  </a:lnTo>
                  <a:lnTo>
                    <a:pt x="148" y="29"/>
                  </a:lnTo>
                  <a:lnTo>
                    <a:pt x="152" y="35"/>
                  </a:lnTo>
                  <a:close/>
                </a:path>
              </a:pathLst>
            </a:custGeom>
            <a:solidFill>
              <a:srgbClr val="000000"/>
            </a:solidFill>
            <a:ln w="9525">
              <a:noFill/>
              <a:round/>
              <a:headEnd/>
              <a:tailEnd/>
            </a:ln>
          </p:spPr>
          <p:txBody>
            <a:bodyPr/>
            <a:lstStyle/>
            <a:p>
              <a:endParaRPr lang="en-US"/>
            </a:p>
          </p:txBody>
        </p:sp>
        <p:sp>
          <p:nvSpPr>
            <p:cNvPr id="383044" name="Freeform 68"/>
            <p:cNvSpPr>
              <a:spLocks/>
            </p:cNvSpPr>
            <p:nvPr/>
          </p:nvSpPr>
          <p:spPr bwMode="auto">
            <a:xfrm>
              <a:off x="4105" y="3130"/>
              <a:ext cx="240" cy="61"/>
            </a:xfrm>
            <a:custGeom>
              <a:avLst/>
              <a:gdLst/>
              <a:ahLst/>
              <a:cxnLst>
                <a:cxn ang="0">
                  <a:pos x="238" y="57"/>
                </a:cxn>
                <a:cxn ang="0">
                  <a:pos x="240" y="54"/>
                </a:cxn>
                <a:cxn ang="0">
                  <a:pos x="2" y="0"/>
                </a:cxn>
                <a:cxn ang="0">
                  <a:pos x="0" y="8"/>
                </a:cxn>
                <a:cxn ang="0">
                  <a:pos x="238" y="61"/>
                </a:cxn>
                <a:cxn ang="0">
                  <a:pos x="238" y="57"/>
                </a:cxn>
              </a:cxnLst>
              <a:rect l="0" t="0" r="r" b="b"/>
              <a:pathLst>
                <a:path w="240" h="61">
                  <a:moveTo>
                    <a:pt x="238" y="57"/>
                  </a:moveTo>
                  <a:lnTo>
                    <a:pt x="240" y="54"/>
                  </a:lnTo>
                  <a:lnTo>
                    <a:pt x="2" y="0"/>
                  </a:lnTo>
                  <a:lnTo>
                    <a:pt x="0" y="8"/>
                  </a:lnTo>
                  <a:lnTo>
                    <a:pt x="238" y="61"/>
                  </a:lnTo>
                  <a:lnTo>
                    <a:pt x="238" y="57"/>
                  </a:lnTo>
                  <a:close/>
                </a:path>
              </a:pathLst>
            </a:custGeom>
            <a:solidFill>
              <a:srgbClr val="000000"/>
            </a:solidFill>
            <a:ln w="9525">
              <a:noFill/>
              <a:round/>
              <a:headEnd/>
              <a:tailEnd/>
            </a:ln>
          </p:spPr>
          <p:txBody>
            <a:bodyPr/>
            <a:lstStyle/>
            <a:p>
              <a:endParaRPr lang="en-US"/>
            </a:p>
          </p:txBody>
        </p:sp>
        <p:sp>
          <p:nvSpPr>
            <p:cNvPr id="383045" name="Freeform 69"/>
            <p:cNvSpPr>
              <a:spLocks/>
            </p:cNvSpPr>
            <p:nvPr/>
          </p:nvSpPr>
          <p:spPr bwMode="auto">
            <a:xfrm>
              <a:off x="4105" y="3141"/>
              <a:ext cx="240" cy="64"/>
            </a:xfrm>
            <a:custGeom>
              <a:avLst/>
              <a:gdLst/>
              <a:ahLst/>
              <a:cxnLst>
                <a:cxn ang="0">
                  <a:pos x="240" y="60"/>
                </a:cxn>
                <a:cxn ang="0">
                  <a:pos x="240" y="56"/>
                </a:cxn>
                <a:cxn ang="0">
                  <a:pos x="2" y="0"/>
                </a:cxn>
                <a:cxn ang="0">
                  <a:pos x="0" y="8"/>
                </a:cxn>
                <a:cxn ang="0">
                  <a:pos x="238" y="64"/>
                </a:cxn>
                <a:cxn ang="0">
                  <a:pos x="240" y="60"/>
                </a:cxn>
              </a:cxnLst>
              <a:rect l="0" t="0" r="r" b="b"/>
              <a:pathLst>
                <a:path w="240" h="64">
                  <a:moveTo>
                    <a:pt x="240" y="60"/>
                  </a:moveTo>
                  <a:lnTo>
                    <a:pt x="240" y="56"/>
                  </a:lnTo>
                  <a:lnTo>
                    <a:pt x="2" y="0"/>
                  </a:lnTo>
                  <a:lnTo>
                    <a:pt x="0" y="8"/>
                  </a:lnTo>
                  <a:lnTo>
                    <a:pt x="238" y="64"/>
                  </a:lnTo>
                  <a:lnTo>
                    <a:pt x="240" y="60"/>
                  </a:lnTo>
                  <a:close/>
                </a:path>
              </a:pathLst>
            </a:custGeom>
            <a:solidFill>
              <a:srgbClr val="000000"/>
            </a:solidFill>
            <a:ln w="9525">
              <a:noFill/>
              <a:round/>
              <a:headEnd/>
              <a:tailEnd/>
            </a:ln>
          </p:spPr>
          <p:txBody>
            <a:bodyPr/>
            <a:lstStyle/>
            <a:p>
              <a:endParaRPr lang="en-US"/>
            </a:p>
          </p:txBody>
        </p:sp>
        <p:sp>
          <p:nvSpPr>
            <p:cNvPr id="383046" name="Freeform 70"/>
            <p:cNvSpPr>
              <a:spLocks/>
            </p:cNvSpPr>
            <p:nvPr/>
          </p:nvSpPr>
          <p:spPr bwMode="auto">
            <a:xfrm>
              <a:off x="4105" y="3155"/>
              <a:ext cx="240" cy="63"/>
            </a:xfrm>
            <a:custGeom>
              <a:avLst/>
              <a:gdLst/>
              <a:ahLst/>
              <a:cxnLst>
                <a:cxn ang="0">
                  <a:pos x="238" y="59"/>
                </a:cxn>
                <a:cxn ang="0">
                  <a:pos x="240" y="55"/>
                </a:cxn>
                <a:cxn ang="0">
                  <a:pos x="2" y="0"/>
                </a:cxn>
                <a:cxn ang="0">
                  <a:pos x="0" y="8"/>
                </a:cxn>
                <a:cxn ang="0">
                  <a:pos x="238" y="63"/>
                </a:cxn>
                <a:cxn ang="0">
                  <a:pos x="238" y="59"/>
                </a:cxn>
              </a:cxnLst>
              <a:rect l="0" t="0" r="r" b="b"/>
              <a:pathLst>
                <a:path w="240" h="63">
                  <a:moveTo>
                    <a:pt x="238" y="59"/>
                  </a:moveTo>
                  <a:lnTo>
                    <a:pt x="240" y="55"/>
                  </a:lnTo>
                  <a:lnTo>
                    <a:pt x="2" y="0"/>
                  </a:lnTo>
                  <a:lnTo>
                    <a:pt x="0" y="8"/>
                  </a:lnTo>
                  <a:lnTo>
                    <a:pt x="238" y="63"/>
                  </a:lnTo>
                  <a:lnTo>
                    <a:pt x="238" y="59"/>
                  </a:lnTo>
                  <a:close/>
                </a:path>
              </a:pathLst>
            </a:custGeom>
            <a:solidFill>
              <a:srgbClr val="000000"/>
            </a:solidFill>
            <a:ln w="9525">
              <a:noFill/>
              <a:round/>
              <a:headEnd/>
              <a:tailEnd/>
            </a:ln>
          </p:spPr>
          <p:txBody>
            <a:bodyPr/>
            <a:lstStyle/>
            <a:p>
              <a:endParaRPr lang="en-US"/>
            </a:p>
          </p:txBody>
        </p:sp>
        <p:sp>
          <p:nvSpPr>
            <p:cNvPr id="383047" name="Freeform 71"/>
            <p:cNvSpPr>
              <a:spLocks/>
            </p:cNvSpPr>
            <p:nvPr/>
          </p:nvSpPr>
          <p:spPr bwMode="auto">
            <a:xfrm>
              <a:off x="3988" y="3176"/>
              <a:ext cx="678" cy="286"/>
            </a:xfrm>
            <a:custGeom>
              <a:avLst/>
              <a:gdLst/>
              <a:ahLst/>
              <a:cxnLst>
                <a:cxn ang="0">
                  <a:pos x="148" y="0"/>
                </a:cxn>
                <a:cxn ang="0">
                  <a:pos x="678" y="123"/>
                </a:cxn>
                <a:cxn ang="0">
                  <a:pos x="468" y="286"/>
                </a:cxn>
                <a:cxn ang="0">
                  <a:pos x="0" y="88"/>
                </a:cxn>
                <a:cxn ang="0">
                  <a:pos x="148" y="0"/>
                </a:cxn>
              </a:cxnLst>
              <a:rect l="0" t="0" r="r" b="b"/>
              <a:pathLst>
                <a:path w="678" h="286">
                  <a:moveTo>
                    <a:pt x="148" y="0"/>
                  </a:moveTo>
                  <a:lnTo>
                    <a:pt x="678" y="123"/>
                  </a:lnTo>
                  <a:lnTo>
                    <a:pt x="468" y="286"/>
                  </a:lnTo>
                  <a:lnTo>
                    <a:pt x="0" y="88"/>
                  </a:lnTo>
                  <a:lnTo>
                    <a:pt x="148" y="0"/>
                  </a:lnTo>
                  <a:close/>
                </a:path>
              </a:pathLst>
            </a:custGeom>
            <a:solidFill>
              <a:srgbClr val="000000"/>
            </a:solidFill>
            <a:ln w="9525">
              <a:noFill/>
              <a:round/>
              <a:headEnd/>
              <a:tailEnd/>
            </a:ln>
          </p:spPr>
          <p:txBody>
            <a:bodyPr/>
            <a:lstStyle/>
            <a:p>
              <a:endParaRPr lang="en-US"/>
            </a:p>
          </p:txBody>
        </p:sp>
        <p:sp>
          <p:nvSpPr>
            <p:cNvPr id="383048" name="Freeform 72"/>
            <p:cNvSpPr>
              <a:spLocks/>
            </p:cNvSpPr>
            <p:nvPr/>
          </p:nvSpPr>
          <p:spPr bwMode="auto">
            <a:xfrm>
              <a:off x="4011" y="3191"/>
              <a:ext cx="622" cy="255"/>
            </a:xfrm>
            <a:custGeom>
              <a:avLst/>
              <a:gdLst/>
              <a:ahLst/>
              <a:cxnLst>
                <a:cxn ang="0">
                  <a:pos x="0" y="77"/>
                </a:cxn>
                <a:cxn ang="0">
                  <a:pos x="441" y="255"/>
                </a:cxn>
                <a:cxn ang="0">
                  <a:pos x="622" y="115"/>
                </a:cxn>
                <a:cxn ang="0">
                  <a:pos x="132" y="0"/>
                </a:cxn>
                <a:cxn ang="0">
                  <a:pos x="0" y="77"/>
                </a:cxn>
              </a:cxnLst>
              <a:rect l="0" t="0" r="r" b="b"/>
              <a:pathLst>
                <a:path w="622" h="255">
                  <a:moveTo>
                    <a:pt x="0" y="77"/>
                  </a:moveTo>
                  <a:lnTo>
                    <a:pt x="441" y="255"/>
                  </a:lnTo>
                  <a:lnTo>
                    <a:pt x="622" y="115"/>
                  </a:lnTo>
                  <a:lnTo>
                    <a:pt x="132" y="0"/>
                  </a:lnTo>
                  <a:lnTo>
                    <a:pt x="0" y="77"/>
                  </a:lnTo>
                  <a:close/>
                </a:path>
              </a:pathLst>
            </a:custGeom>
            <a:solidFill>
              <a:srgbClr val="FFFFFF"/>
            </a:solidFill>
            <a:ln w="9525">
              <a:noFill/>
              <a:round/>
              <a:headEnd/>
              <a:tailEnd/>
            </a:ln>
          </p:spPr>
          <p:txBody>
            <a:bodyPr/>
            <a:lstStyle/>
            <a:p>
              <a:endParaRPr lang="en-US"/>
            </a:p>
          </p:txBody>
        </p:sp>
        <p:sp>
          <p:nvSpPr>
            <p:cNvPr id="383049" name="Freeform 73"/>
            <p:cNvSpPr>
              <a:spLocks/>
            </p:cNvSpPr>
            <p:nvPr/>
          </p:nvSpPr>
          <p:spPr bwMode="auto">
            <a:xfrm>
              <a:off x="3988" y="3266"/>
              <a:ext cx="468" cy="227"/>
            </a:xfrm>
            <a:custGeom>
              <a:avLst/>
              <a:gdLst/>
              <a:ahLst/>
              <a:cxnLst>
                <a:cxn ang="0">
                  <a:pos x="0" y="0"/>
                </a:cxn>
                <a:cxn ang="0">
                  <a:pos x="0" y="25"/>
                </a:cxn>
                <a:cxn ang="0">
                  <a:pos x="468" y="227"/>
                </a:cxn>
                <a:cxn ang="0">
                  <a:pos x="468" y="196"/>
                </a:cxn>
                <a:cxn ang="0">
                  <a:pos x="0" y="0"/>
                </a:cxn>
              </a:cxnLst>
              <a:rect l="0" t="0" r="r" b="b"/>
              <a:pathLst>
                <a:path w="468" h="227">
                  <a:moveTo>
                    <a:pt x="0" y="0"/>
                  </a:moveTo>
                  <a:lnTo>
                    <a:pt x="0" y="25"/>
                  </a:lnTo>
                  <a:lnTo>
                    <a:pt x="468" y="227"/>
                  </a:lnTo>
                  <a:lnTo>
                    <a:pt x="468" y="196"/>
                  </a:lnTo>
                  <a:lnTo>
                    <a:pt x="0" y="0"/>
                  </a:lnTo>
                  <a:close/>
                </a:path>
              </a:pathLst>
            </a:custGeom>
            <a:solidFill>
              <a:srgbClr val="000000"/>
            </a:solidFill>
            <a:ln w="9525">
              <a:noFill/>
              <a:round/>
              <a:headEnd/>
              <a:tailEnd/>
            </a:ln>
          </p:spPr>
          <p:txBody>
            <a:bodyPr/>
            <a:lstStyle/>
            <a:p>
              <a:endParaRPr lang="en-US"/>
            </a:p>
          </p:txBody>
        </p:sp>
        <p:sp>
          <p:nvSpPr>
            <p:cNvPr id="383050" name="Freeform 74"/>
            <p:cNvSpPr>
              <a:spLocks/>
            </p:cNvSpPr>
            <p:nvPr/>
          </p:nvSpPr>
          <p:spPr bwMode="auto">
            <a:xfrm>
              <a:off x="4456" y="3299"/>
              <a:ext cx="210" cy="194"/>
            </a:xfrm>
            <a:custGeom>
              <a:avLst/>
              <a:gdLst/>
              <a:ahLst/>
              <a:cxnLst>
                <a:cxn ang="0">
                  <a:pos x="0" y="163"/>
                </a:cxn>
                <a:cxn ang="0">
                  <a:pos x="0" y="194"/>
                </a:cxn>
                <a:cxn ang="0">
                  <a:pos x="210" y="27"/>
                </a:cxn>
                <a:cxn ang="0">
                  <a:pos x="210" y="0"/>
                </a:cxn>
                <a:cxn ang="0">
                  <a:pos x="0" y="163"/>
                </a:cxn>
              </a:cxnLst>
              <a:rect l="0" t="0" r="r" b="b"/>
              <a:pathLst>
                <a:path w="210" h="194">
                  <a:moveTo>
                    <a:pt x="0" y="163"/>
                  </a:moveTo>
                  <a:lnTo>
                    <a:pt x="0" y="194"/>
                  </a:lnTo>
                  <a:lnTo>
                    <a:pt x="210" y="27"/>
                  </a:lnTo>
                  <a:lnTo>
                    <a:pt x="210" y="0"/>
                  </a:lnTo>
                  <a:lnTo>
                    <a:pt x="0" y="163"/>
                  </a:lnTo>
                  <a:close/>
                </a:path>
              </a:pathLst>
            </a:custGeom>
            <a:solidFill>
              <a:srgbClr val="000000"/>
            </a:solidFill>
            <a:ln w="9525">
              <a:noFill/>
              <a:round/>
              <a:headEnd/>
              <a:tailEnd/>
            </a:ln>
          </p:spPr>
          <p:txBody>
            <a:bodyPr/>
            <a:lstStyle/>
            <a:p>
              <a:endParaRPr lang="en-US"/>
            </a:p>
          </p:txBody>
        </p:sp>
        <p:sp>
          <p:nvSpPr>
            <p:cNvPr id="383051" name="Freeform 75"/>
            <p:cNvSpPr>
              <a:spLocks/>
            </p:cNvSpPr>
            <p:nvPr/>
          </p:nvSpPr>
          <p:spPr bwMode="auto">
            <a:xfrm>
              <a:off x="4595" y="3251"/>
              <a:ext cx="130" cy="42"/>
            </a:xfrm>
            <a:custGeom>
              <a:avLst/>
              <a:gdLst/>
              <a:ahLst/>
              <a:cxnLst>
                <a:cxn ang="0">
                  <a:pos x="130" y="19"/>
                </a:cxn>
                <a:cxn ang="0">
                  <a:pos x="128" y="19"/>
                </a:cxn>
                <a:cxn ang="0">
                  <a:pos x="119" y="11"/>
                </a:cxn>
                <a:cxn ang="0">
                  <a:pos x="109" y="6"/>
                </a:cxn>
                <a:cxn ang="0">
                  <a:pos x="97" y="2"/>
                </a:cxn>
                <a:cxn ang="0">
                  <a:pos x="86" y="0"/>
                </a:cxn>
                <a:cxn ang="0">
                  <a:pos x="65" y="0"/>
                </a:cxn>
                <a:cxn ang="0">
                  <a:pos x="46" y="4"/>
                </a:cxn>
                <a:cxn ang="0">
                  <a:pos x="26" y="9"/>
                </a:cxn>
                <a:cxn ang="0">
                  <a:pos x="13" y="15"/>
                </a:cxn>
                <a:cxn ang="0">
                  <a:pos x="3" y="19"/>
                </a:cxn>
                <a:cxn ang="0">
                  <a:pos x="0" y="21"/>
                </a:cxn>
                <a:cxn ang="0">
                  <a:pos x="11" y="42"/>
                </a:cxn>
                <a:cxn ang="0">
                  <a:pos x="13" y="40"/>
                </a:cxn>
                <a:cxn ang="0">
                  <a:pos x="23" y="36"/>
                </a:cxn>
                <a:cxn ang="0">
                  <a:pos x="34" y="32"/>
                </a:cxn>
                <a:cxn ang="0">
                  <a:pos x="49" y="27"/>
                </a:cxn>
                <a:cxn ang="0">
                  <a:pos x="67" y="25"/>
                </a:cxn>
                <a:cxn ang="0">
                  <a:pos x="84" y="25"/>
                </a:cxn>
                <a:cxn ang="0">
                  <a:pos x="92" y="25"/>
                </a:cxn>
                <a:cxn ang="0">
                  <a:pos x="99" y="29"/>
                </a:cxn>
                <a:cxn ang="0">
                  <a:pos x="107" y="32"/>
                </a:cxn>
                <a:cxn ang="0">
                  <a:pos x="113" y="36"/>
                </a:cxn>
                <a:cxn ang="0">
                  <a:pos x="130" y="19"/>
                </a:cxn>
              </a:cxnLst>
              <a:rect l="0" t="0" r="r" b="b"/>
              <a:pathLst>
                <a:path w="130" h="42">
                  <a:moveTo>
                    <a:pt x="130" y="19"/>
                  </a:moveTo>
                  <a:lnTo>
                    <a:pt x="128" y="19"/>
                  </a:lnTo>
                  <a:lnTo>
                    <a:pt x="119" y="11"/>
                  </a:lnTo>
                  <a:lnTo>
                    <a:pt x="109" y="6"/>
                  </a:lnTo>
                  <a:lnTo>
                    <a:pt x="97" y="2"/>
                  </a:lnTo>
                  <a:lnTo>
                    <a:pt x="86" y="0"/>
                  </a:lnTo>
                  <a:lnTo>
                    <a:pt x="65" y="0"/>
                  </a:lnTo>
                  <a:lnTo>
                    <a:pt x="46" y="4"/>
                  </a:lnTo>
                  <a:lnTo>
                    <a:pt x="26" y="9"/>
                  </a:lnTo>
                  <a:lnTo>
                    <a:pt x="13" y="15"/>
                  </a:lnTo>
                  <a:lnTo>
                    <a:pt x="3" y="19"/>
                  </a:lnTo>
                  <a:lnTo>
                    <a:pt x="0" y="21"/>
                  </a:lnTo>
                  <a:lnTo>
                    <a:pt x="11" y="42"/>
                  </a:lnTo>
                  <a:lnTo>
                    <a:pt x="13" y="40"/>
                  </a:lnTo>
                  <a:lnTo>
                    <a:pt x="23" y="36"/>
                  </a:lnTo>
                  <a:lnTo>
                    <a:pt x="34" y="32"/>
                  </a:lnTo>
                  <a:lnTo>
                    <a:pt x="49" y="27"/>
                  </a:lnTo>
                  <a:lnTo>
                    <a:pt x="67" y="25"/>
                  </a:lnTo>
                  <a:lnTo>
                    <a:pt x="84" y="25"/>
                  </a:lnTo>
                  <a:lnTo>
                    <a:pt x="92" y="25"/>
                  </a:lnTo>
                  <a:lnTo>
                    <a:pt x="99" y="29"/>
                  </a:lnTo>
                  <a:lnTo>
                    <a:pt x="107" y="32"/>
                  </a:lnTo>
                  <a:lnTo>
                    <a:pt x="113" y="36"/>
                  </a:lnTo>
                  <a:lnTo>
                    <a:pt x="130" y="19"/>
                  </a:lnTo>
                  <a:close/>
                </a:path>
              </a:pathLst>
            </a:custGeom>
            <a:solidFill>
              <a:srgbClr val="000000"/>
            </a:solidFill>
            <a:ln w="9525">
              <a:noFill/>
              <a:round/>
              <a:headEnd/>
              <a:tailEnd/>
            </a:ln>
          </p:spPr>
          <p:txBody>
            <a:bodyPr/>
            <a:lstStyle/>
            <a:p>
              <a:endParaRPr lang="en-US"/>
            </a:p>
          </p:txBody>
        </p:sp>
        <p:sp>
          <p:nvSpPr>
            <p:cNvPr id="383052" name="Freeform 76"/>
            <p:cNvSpPr>
              <a:spLocks/>
            </p:cNvSpPr>
            <p:nvPr/>
          </p:nvSpPr>
          <p:spPr bwMode="auto">
            <a:xfrm>
              <a:off x="4681" y="3270"/>
              <a:ext cx="54" cy="81"/>
            </a:xfrm>
            <a:custGeom>
              <a:avLst/>
              <a:gdLst/>
              <a:ahLst/>
              <a:cxnLst>
                <a:cxn ang="0">
                  <a:pos x="11" y="81"/>
                </a:cxn>
                <a:cxn ang="0">
                  <a:pos x="13" y="81"/>
                </a:cxn>
                <a:cxn ang="0">
                  <a:pos x="33" y="67"/>
                </a:cxn>
                <a:cxn ang="0">
                  <a:pos x="44" y="54"/>
                </a:cxn>
                <a:cxn ang="0">
                  <a:pos x="52" y="40"/>
                </a:cxn>
                <a:cxn ang="0">
                  <a:pos x="54" y="27"/>
                </a:cxn>
                <a:cxn ang="0">
                  <a:pos x="52" y="15"/>
                </a:cxn>
                <a:cxn ang="0">
                  <a:pos x="50" y="8"/>
                </a:cxn>
                <a:cxn ang="0">
                  <a:pos x="46" y="2"/>
                </a:cxn>
                <a:cxn ang="0">
                  <a:pos x="44" y="0"/>
                </a:cxn>
                <a:cxn ang="0">
                  <a:pos x="27" y="17"/>
                </a:cxn>
                <a:cxn ang="0">
                  <a:pos x="27" y="19"/>
                </a:cxn>
                <a:cxn ang="0">
                  <a:pos x="29" y="23"/>
                </a:cxn>
                <a:cxn ang="0">
                  <a:pos x="31" y="27"/>
                </a:cxn>
                <a:cxn ang="0">
                  <a:pos x="29" y="33"/>
                </a:cxn>
                <a:cxn ang="0">
                  <a:pos x="25" y="40"/>
                </a:cxn>
                <a:cxn ang="0">
                  <a:pos x="15" y="50"/>
                </a:cxn>
                <a:cxn ang="0">
                  <a:pos x="0" y="59"/>
                </a:cxn>
                <a:cxn ang="0">
                  <a:pos x="2" y="59"/>
                </a:cxn>
                <a:cxn ang="0">
                  <a:pos x="11" y="81"/>
                </a:cxn>
              </a:cxnLst>
              <a:rect l="0" t="0" r="r" b="b"/>
              <a:pathLst>
                <a:path w="54" h="81">
                  <a:moveTo>
                    <a:pt x="11" y="81"/>
                  </a:moveTo>
                  <a:lnTo>
                    <a:pt x="13" y="81"/>
                  </a:lnTo>
                  <a:lnTo>
                    <a:pt x="33" y="67"/>
                  </a:lnTo>
                  <a:lnTo>
                    <a:pt x="44" y="54"/>
                  </a:lnTo>
                  <a:lnTo>
                    <a:pt x="52" y="40"/>
                  </a:lnTo>
                  <a:lnTo>
                    <a:pt x="54" y="27"/>
                  </a:lnTo>
                  <a:lnTo>
                    <a:pt x="52" y="15"/>
                  </a:lnTo>
                  <a:lnTo>
                    <a:pt x="50" y="8"/>
                  </a:lnTo>
                  <a:lnTo>
                    <a:pt x="46" y="2"/>
                  </a:lnTo>
                  <a:lnTo>
                    <a:pt x="44" y="0"/>
                  </a:lnTo>
                  <a:lnTo>
                    <a:pt x="27" y="17"/>
                  </a:lnTo>
                  <a:lnTo>
                    <a:pt x="27" y="19"/>
                  </a:lnTo>
                  <a:lnTo>
                    <a:pt x="29" y="23"/>
                  </a:lnTo>
                  <a:lnTo>
                    <a:pt x="31" y="27"/>
                  </a:lnTo>
                  <a:lnTo>
                    <a:pt x="29" y="33"/>
                  </a:lnTo>
                  <a:lnTo>
                    <a:pt x="25" y="40"/>
                  </a:lnTo>
                  <a:lnTo>
                    <a:pt x="15" y="50"/>
                  </a:lnTo>
                  <a:lnTo>
                    <a:pt x="0" y="59"/>
                  </a:lnTo>
                  <a:lnTo>
                    <a:pt x="2" y="59"/>
                  </a:lnTo>
                  <a:lnTo>
                    <a:pt x="11" y="81"/>
                  </a:lnTo>
                  <a:close/>
                </a:path>
              </a:pathLst>
            </a:custGeom>
            <a:solidFill>
              <a:srgbClr val="000000"/>
            </a:solidFill>
            <a:ln w="9525">
              <a:noFill/>
              <a:round/>
              <a:headEnd/>
              <a:tailEnd/>
            </a:ln>
          </p:spPr>
          <p:txBody>
            <a:bodyPr/>
            <a:lstStyle/>
            <a:p>
              <a:endParaRPr lang="en-US"/>
            </a:p>
          </p:txBody>
        </p:sp>
        <p:sp>
          <p:nvSpPr>
            <p:cNvPr id="383053" name="Freeform 77"/>
            <p:cNvSpPr>
              <a:spLocks/>
            </p:cNvSpPr>
            <p:nvPr/>
          </p:nvSpPr>
          <p:spPr bwMode="auto">
            <a:xfrm>
              <a:off x="4637" y="3329"/>
              <a:ext cx="55" cy="96"/>
            </a:xfrm>
            <a:custGeom>
              <a:avLst/>
              <a:gdLst/>
              <a:ahLst/>
              <a:cxnLst>
                <a:cxn ang="0">
                  <a:pos x="30" y="83"/>
                </a:cxn>
                <a:cxn ang="0">
                  <a:pos x="27" y="77"/>
                </a:cxn>
                <a:cxn ang="0">
                  <a:pos x="25" y="70"/>
                </a:cxn>
                <a:cxn ang="0">
                  <a:pos x="25" y="64"/>
                </a:cxn>
                <a:cxn ang="0">
                  <a:pos x="25" y="60"/>
                </a:cxn>
                <a:cxn ang="0">
                  <a:pos x="29" y="48"/>
                </a:cxn>
                <a:cxn ang="0">
                  <a:pos x="34" y="39"/>
                </a:cxn>
                <a:cxn ang="0">
                  <a:pos x="42" y="33"/>
                </a:cxn>
                <a:cxn ang="0">
                  <a:pos x="50" y="27"/>
                </a:cxn>
                <a:cxn ang="0">
                  <a:pos x="55" y="23"/>
                </a:cxn>
                <a:cxn ang="0">
                  <a:pos x="55" y="22"/>
                </a:cxn>
                <a:cxn ang="0">
                  <a:pos x="46" y="0"/>
                </a:cxn>
                <a:cxn ang="0">
                  <a:pos x="42" y="2"/>
                </a:cxn>
                <a:cxn ang="0">
                  <a:pos x="34" y="6"/>
                </a:cxn>
                <a:cxn ang="0">
                  <a:pos x="25" y="14"/>
                </a:cxn>
                <a:cxn ang="0">
                  <a:pos x="15" y="25"/>
                </a:cxn>
                <a:cxn ang="0">
                  <a:pos x="6" y="39"/>
                </a:cxn>
                <a:cxn ang="0">
                  <a:pos x="2" y="54"/>
                </a:cxn>
                <a:cxn ang="0">
                  <a:pos x="0" y="64"/>
                </a:cxn>
                <a:cxn ang="0">
                  <a:pos x="2" y="75"/>
                </a:cxn>
                <a:cxn ang="0">
                  <a:pos x="4" y="85"/>
                </a:cxn>
                <a:cxn ang="0">
                  <a:pos x="9" y="96"/>
                </a:cxn>
                <a:cxn ang="0">
                  <a:pos x="30" y="83"/>
                </a:cxn>
              </a:cxnLst>
              <a:rect l="0" t="0" r="r" b="b"/>
              <a:pathLst>
                <a:path w="55" h="96">
                  <a:moveTo>
                    <a:pt x="30" y="83"/>
                  </a:moveTo>
                  <a:lnTo>
                    <a:pt x="27" y="77"/>
                  </a:lnTo>
                  <a:lnTo>
                    <a:pt x="25" y="70"/>
                  </a:lnTo>
                  <a:lnTo>
                    <a:pt x="25" y="64"/>
                  </a:lnTo>
                  <a:lnTo>
                    <a:pt x="25" y="60"/>
                  </a:lnTo>
                  <a:lnTo>
                    <a:pt x="29" y="48"/>
                  </a:lnTo>
                  <a:lnTo>
                    <a:pt x="34" y="39"/>
                  </a:lnTo>
                  <a:lnTo>
                    <a:pt x="42" y="33"/>
                  </a:lnTo>
                  <a:lnTo>
                    <a:pt x="50" y="27"/>
                  </a:lnTo>
                  <a:lnTo>
                    <a:pt x="55" y="23"/>
                  </a:lnTo>
                  <a:lnTo>
                    <a:pt x="55" y="22"/>
                  </a:lnTo>
                  <a:lnTo>
                    <a:pt x="46" y="0"/>
                  </a:lnTo>
                  <a:lnTo>
                    <a:pt x="42" y="2"/>
                  </a:lnTo>
                  <a:lnTo>
                    <a:pt x="34" y="6"/>
                  </a:lnTo>
                  <a:lnTo>
                    <a:pt x="25" y="14"/>
                  </a:lnTo>
                  <a:lnTo>
                    <a:pt x="15" y="25"/>
                  </a:lnTo>
                  <a:lnTo>
                    <a:pt x="6" y="39"/>
                  </a:lnTo>
                  <a:lnTo>
                    <a:pt x="2" y="54"/>
                  </a:lnTo>
                  <a:lnTo>
                    <a:pt x="0" y="64"/>
                  </a:lnTo>
                  <a:lnTo>
                    <a:pt x="2" y="75"/>
                  </a:lnTo>
                  <a:lnTo>
                    <a:pt x="4" y="85"/>
                  </a:lnTo>
                  <a:lnTo>
                    <a:pt x="9" y="96"/>
                  </a:lnTo>
                  <a:lnTo>
                    <a:pt x="30" y="83"/>
                  </a:lnTo>
                  <a:close/>
                </a:path>
              </a:pathLst>
            </a:custGeom>
            <a:solidFill>
              <a:srgbClr val="000000"/>
            </a:solidFill>
            <a:ln w="9525">
              <a:noFill/>
              <a:round/>
              <a:headEnd/>
              <a:tailEnd/>
            </a:ln>
          </p:spPr>
          <p:txBody>
            <a:bodyPr/>
            <a:lstStyle/>
            <a:p>
              <a:endParaRPr lang="en-US"/>
            </a:p>
          </p:txBody>
        </p:sp>
        <p:sp>
          <p:nvSpPr>
            <p:cNvPr id="383054" name="Freeform 78"/>
            <p:cNvSpPr>
              <a:spLocks/>
            </p:cNvSpPr>
            <p:nvPr/>
          </p:nvSpPr>
          <p:spPr bwMode="auto">
            <a:xfrm>
              <a:off x="4591" y="3537"/>
              <a:ext cx="146" cy="36"/>
            </a:xfrm>
            <a:custGeom>
              <a:avLst/>
              <a:gdLst/>
              <a:ahLst/>
              <a:cxnLst>
                <a:cxn ang="0">
                  <a:pos x="0" y="3"/>
                </a:cxn>
                <a:cxn ang="0">
                  <a:pos x="7" y="36"/>
                </a:cxn>
                <a:cxn ang="0">
                  <a:pos x="140" y="32"/>
                </a:cxn>
                <a:cxn ang="0">
                  <a:pos x="146" y="0"/>
                </a:cxn>
                <a:cxn ang="0">
                  <a:pos x="0" y="3"/>
                </a:cxn>
              </a:cxnLst>
              <a:rect l="0" t="0" r="r" b="b"/>
              <a:pathLst>
                <a:path w="146" h="36">
                  <a:moveTo>
                    <a:pt x="0" y="3"/>
                  </a:moveTo>
                  <a:lnTo>
                    <a:pt x="7" y="36"/>
                  </a:lnTo>
                  <a:lnTo>
                    <a:pt x="140" y="32"/>
                  </a:lnTo>
                  <a:lnTo>
                    <a:pt x="146" y="0"/>
                  </a:lnTo>
                  <a:lnTo>
                    <a:pt x="0" y="3"/>
                  </a:lnTo>
                  <a:close/>
                </a:path>
              </a:pathLst>
            </a:custGeom>
            <a:solidFill>
              <a:srgbClr val="000000"/>
            </a:solidFill>
            <a:ln w="9525">
              <a:noFill/>
              <a:round/>
              <a:headEnd/>
              <a:tailEnd/>
            </a:ln>
          </p:spPr>
          <p:txBody>
            <a:bodyPr/>
            <a:lstStyle/>
            <a:p>
              <a:endParaRPr lang="en-US"/>
            </a:p>
          </p:txBody>
        </p:sp>
        <p:sp>
          <p:nvSpPr>
            <p:cNvPr id="383055" name="Freeform 79"/>
            <p:cNvSpPr>
              <a:spLocks/>
            </p:cNvSpPr>
            <p:nvPr/>
          </p:nvSpPr>
          <p:spPr bwMode="auto">
            <a:xfrm>
              <a:off x="4591" y="3414"/>
              <a:ext cx="146" cy="126"/>
            </a:xfrm>
            <a:custGeom>
              <a:avLst/>
              <a:gdLst/>
              <a:ahLst/>
              <a:cxnLst>
                <a:cxn ang="0">
                  <a:pos x="111" y="6"/>
                </a:cxn>
                <a:cxn ang="0">
                  <a:pos x="146" y="123"/>
                </a:cxn>
                <a:cxn ang="0">
                  <a:pos x="0" y="126"/>
                </a:cxn>
                <a:cxn ang="0">
                  <a:pos x="25" y="8"/>
                </a:cxn>
                <a:cxn ang="0">
                  <a:pos x="25" y="6"/>
                </a:cxn>
                <a:cxn ang="0">
                  <a:pos x="25" y="6"/>
                </a:cxn>
                <a:cxn ang="0">
                  <a:pos x="27" y="6"/>
                </a:cxn>
                <a:cxn ang="0">
                  <a:pos x="27" y="4"/>
                </a:cxn>
                <a:cxn ang="0">
                  <a:pos x="28" y="4"/>
                </a:cxn>
                <a:cxn ang="0">
                  <a:pos x="30" y="2"/>
                </a:cxn>
                <a:cxn ang="0">
                  <a:pos x="34" y="2"/>
                </a:cxn>
                <a:cxn ang="0">
                  <a:pos x="36" y="2"/>
                </a:cxn>
                <a:cxn ang="0">
                  <a:pos x="98" y="0"/>
                </a:cxn>
                <a:cxn ang="0">
                  <a:pos x="98" y="0"/>
                </a:cxn>
                <a:cxn ang="0">
                  <a:pos x="98" y="0"/>
                </a:cxn>
                <a:cxn ang="0">
                  <a:pos x="100" y="0"/>
                </a:cxn>
                <a:cxn ang="0">
                  <a:pos x="101" y="0"/>
                </a:cxn>
                <a:cxn ang="0">
                  <a:pos x="105" y="0"/>
                </a:cxn>
                <a:cxn ang="0">
                  <a:pos x="107" y="2"/>
                </a:cxn>
                <a:cxn ang="0">
                  <a:pos x="109" y="4"/>
                </a:cxn>
                <a:cxn ang="0">
                  <a:pos x="111" y="6"/>
                </a:cxn>
              </a:cxnLst>
              <a:rect l="0" t="0" r="r" b="b"/>
              <a:pathLst>
                <a:path w="146" h="126">
                  <a:moveTo>
                    <a:pt x="111" y="6"/>
                  </a:moveTo>
                  <a:lnTo>
                    <a:pt x="146" y="123"/>
                  </a:lnTo>
                  <a:lnTo>
                    <a:pt x="0" y="126"/>
                  </a:lnTo>
                  <a:lnTo>
                    <a:pt x="25" y="8"/>
                  </a:lnTo>
                  <a:lnTo>
                    <a:pt x="25" y="6"/>
                  </a:lnTo>
                  <a:lnTo>
                    <a:pt x="25" y="6"/>
                  </a:lnTo>
                  <a:lnTo>
                    <a:pt x="27" y="6"/>
                  </a:lnTo>
                  <a:lnTo>
                    <a:pt x="27" y="4"/>
                  </a:lnTo>
                  <a:lnTo>
                    <a:pt x="28" y="4"/>
                  </a:lnTo>
                  <a:lnTo>
                    <a:pt x="30" y="2"/>
                  </a:lnTo>
                  <a:lnTo>
                    <a:pt x="34" y="2"/>
                  </a:lnTo>
                  <a:lnTo>
                    <a:pt x="36" y="2"/>
                  </a:lnTo>
                  <a:lnTo>
                    <a:pt x="98" y="0"/>
                  </a:lnTo>
                  <a:lnTo>
                    <a:pt x="98" y="0"/>
                  </a:lnTo>
                  <a:lnTo>
                    <a:pt x="98" y="0"/>
                  </a:lnTo>
                  <a:lnTo>
                    <a:pt x="100" y="0"/>
                  </a:lnTo>
                  <a:lnTo>
                    <a:pt x="101" y="0"/>
                  </a:lnTo>
                  <a:lnTo>
                    <a:pt x="105" y="0"/>
                  </a:lnTo>
                  <a:lnTo>
                    <a:pt x="107" y="2"/>
                  </a:lnTo>
                  <a:lnTo>
                    <a:pt x="109" y="4"/>
                  </a:lnTo>
                  <a:lnTo>
                    <a:pt x="111" y="6"/>
                  </a:lnTo>
                  <a:close/>
                </a:path>
              </a:pathLst>
            </a:custGeom>
            <a:solidFill>
              <a:srgbClr val="000000"/>
            </a:solidFill>
            <a:ln w="9525">
              <a:noFill/>
              <a:round/>
              <a:headEnd/>
              <a:tailEnd/>
            </a:ln>
          </p:spPr>
          <p:txBody>
            <a:bodyPr/>
            <a:lstStyle/>
            <a:p>
              <a:endParaRPr lang="en-US"/>
            </a:p>
          </p:txBody>
        </p:sp>
        <p:sp>
          <p:nvSpPr>
            <p:cNvPr id="383056" name="Freeform 80"/>
            <p:cNvSpPr>
              <a:spLocks/>
            </p:cNvSpPr>
            <p:nvPr/>
          </p:nvSpPr>
          <p:spPr bwMode="auto">
            <a:xfrm>
              <a:off x="4604" y="3425"/>
              <a:ext cx="121" cy="108"/>
            </a:xfrm>
            <a:custGeom>
              <a:avLst/>
              <a:gdLst/>
              <a:ahLst/>
              <a:cxnLst>
                <a:cxn ang="0">
                  <a:pos x="21" y="0"/>
                </a:cxn>
                <a:cxn ang="0">
                  <a:pos x="90" y="0"/>
                </a:cxn>
                <a:cxn ang="0">
                  <a:pos x="121" y="104"/>
                </a:cxn>
                <a:cxn ang="0">
                  <a:pos x="0" y="108"/>
                </a:cxn>
                <a:cxn ang="0">
                  <a:pos x="21" y="0"/>
                </a:cxn>
              </a:cxnLst>
              <a:rect l="0" t="0" r="r" b="b"/>
              <a:pathLst>
                <a:path w="121" h="108">
                  <a:moveTo>
                    <a:pt x="21" y="0"/>
                  </a:moveTo>
                  <a:lnTo>
                    <a:pt x="90" y="0"/>
                  </a:lnTo>
                  <a:lnTo>
                    <a:pt x="121" y="104"/>
                  </a:lnTo>
                  <a:lnTo>
                    <a:pt x="0" y="108"/>
                  </a:lnTo>
                  <a:lnTo>
                    <a:pt x="21" y="0"/>
                  </a:lnTo>
                  <a:close/>
                </a:path>
              </a:pathLst>
            </a:custGeom>
            <a:solidFill>
              <a:srgbClr val="FFFFFF"/>
            </a:solidFill>
            <a:ln w="9525">
              <a:noFill/>
              <a:round/>
              <a:headEnd/>
              <a:tailEnd/>
            </a:ln>
          </p:spPr>
          <p:txBody>
            <a:bodyPr/>
            <a:lstStyle/>
            <a:p>
              <a:endParaRPr lang="en-US"/>
            </a:p>
          </p:txBody>
        </p:sp>
        <p:sp>
          <p:nvSpPr>
            <p:cNvPr id="383057" name="Freeform 81"/>
            <p:cNvSpPr>
              <a:spLocks/>
            </p:cNvSpPr>
            <p:nvPr/>
          </p:nvSpPr>
          <p:spPr bwMode="auto">
            <a:xfrm>
              <a:off x="4644" y="3425"/>
              <a:ext cx="2" cy="31"/>
            </a:xfrm>
            <a:custGeom>
              <a:avLst/>
              <a:gdLst/>
              <a:ahLst/>
              <a:cxnLst>
                <a:cxn ang="0">
                  <a:pos x="2" y="0"/>
                </a:cxn>
                <a:cxn ang="0">
                  <a:pos x="0" y="31"/>
                </a:cxn>
                <a:cxn ang="0">
                  <a:pos x="2" y="0"/>
                </a:cxn>
              </a:cxnLst>
              <a:rect l="0" t="0" r="r" b="b"/>
              <a:pathLst>
                <a:path w="2" h="31">
                  <a:moveTo>
                    <a:pt x="2" y="0"/>
                  </a:moveTo>
                  <a:lnTo>
                    <a:pt x="0" y="31"/>
                  </a:lnTo>
                  <a:lnTo>
                    <a:pt x="2" y="0"/>
                  </a:lnTo>
                  <a:close/>
                </a:path>
              </a:pathLst>
            </a:custGeom>
            <a:solidFill>
              <a:srgbClr val="FFFFFF"/>
            </a:solidFill>
            <a:ln w="9525">
              <a:noFill/>
              <a:round/>
              <a:headEnd/>
              <a:tailEnd/>
            </a:ln>
          </p:spPr>
          <p:txBody>
            <a:bodyPr/>
            <a:lstStyle/>
            <a:p>
              <a:endParaRPr lang="en-US"/>
            </a:p>
          </p:txBody>
        </p:sp>
        <p:sp>
          <p:nvSpPr>
            <p:cNvPr id="383058" name="Freeform 82"/>
            <p:cNvSpPr>
              <a:spLocks/>
            </p:cNvSpPr>
            <p:nvPr/>
          </p:nvSpPr>
          <p:spPr bwMode="auto">
            <a:xfrm>
              <a:off x="4639" y="3423"/>
              <a:ext cx="13" cy="33"/>
            </a:xfrm>
            <a:custGeom>
              <a:avLst/>
              <a:gdLst/>
              <a:ahLst/>
              <a:cxnLst>
                <a:cxn ang="0">
                  <a:pos x="5" y="33"/>
                </a:cxn>
                <a:cxn ang="0">
                  <a:pos x="11" y="33"/>
                </a:cxn>
                <a:cxn ang="0">
                  <a:pos x="13" y="2"/>
                </a:cxn>
                <a:cxn ang="0">
                  <a:pos x="2" y="0"/>
                </a:cxn>
                <a:cxn ang="0">
                  <a:pos x="0" y="33"/>
                </a:cxn>
                <a:cxn ang="0">
                  <a:pos x="5" y="33"/>
                </a:cxn>
              </a:cxnLst>
              <a:rect l="0" t="0" r="r" b="b"/>
              <a:pathLst>
                <a:path w="13" h="33">
                  <a:moveTo>
                    <a:pt x="5" y="33"/>
                  </a:moveTo>
                  <a:lnTo>
                    <a:pt x="11" y="33"/>
                  </a:lnTo>
                  <a:lnTo>
                    <a:pt x="13" y="2"/>
                  </a:lnTo>
                  <a:lnTo>
                    <a:pt x="2" y="0"/>
                  </a:lnTo>
                  <a:lnTo>
                    <a:pt x="0" y="33"/>
                  </a:lnTo>
                  <a:lnTo>
                    <a:pt x="5" y="33"/>
                  </a:lnTo>
                  <a:close/>
                </a:path>
              </a:pathLst>
            </a:custGeom>
            <a:solidFill>
              <a:srgbClr val="000000"/>
            </a:solidFill>
            <a:ln w="9525">
              <a:noFill/>
              <a:round/>
              <a:headEnd/>
              <a:tailEnd/>
            </a:ln>
          </p:spPr>
          <p:txBody>
            <a:bodyPr/>
            <a:lstStyle/>
            <a:p>
              <a:endParaRPr lang="en-US"/>
            </a:p>
          </p:txBody>
        </p:sp>
        <p:sp>
          <p:nvSpPr>
            <p:cNvPr id="383059" name="Freeform 83"/>
            <p:cNvSpPr>
              <a:spLocks/>
            </p:cNvSpPr>
            <p:nvPr/>
          </p:nvSpPr>
          <p:spPr bwMode="auto">
            <a:xfrm>
              <a:off x="4673" y="3425"/>
              <a:ext cx="4" cy="31"/>
            </a:xfrm>
            <a:custGeom>
              <a:avLst/>
              <a:gdLst/>
              <a:ahLst/>
              <a:cxnLst>
                <a:cxn ang="0">
                  <a:pos x="0" y="0"/>
                </a:cxn>
                <a:cxn ang="0">
                  <a:pos x="4" y="31"/>
                </a:cxn>
                <a:cxn ang="0">
                  <a:pos x="0" y="0"/>
                </a:cxn>
              </a:cxnLst>
              <a:rect l="0" t="0" r="r" b="b"/>
              <a:pathLst>
                <a:path w="4" h="31">
                  <a:moveTo>
                    <a:pt x="0" y="0"/>
                  </a:moveTo>
                  <a:lnTo>
                    <a:pt x="4" y="31"/>
                  </a:lnTo>
                  <a:lnTo>
                    <a:pt x="0" y="0"/>
                  </a:lnTo>
                  <a:close/>
                </a:path>
              </a:pathLst>
            </a:custGeom>
            <a:solidFill>
              <a:srgbClr val="FFFFFF"/>
            </a:solidFill>
            <a:ln w="9525">
              <a:noFill/>
              <a:round/>
              <a:headEnd/>
              <a:tailEnd/>
            </a:ln>
          </p:spPr>
          <p:txBody>
            <a:bodyPr/>
            <a:lstStyle/>
            <a:p>
              <a:endParaRPr lang="en-US"/>
            </a:p>
          </p:txBody>
        </p:sp>
        <p:sp>
          <p:nvSpPr>
            <p:cNvPr id="383060" name="Freeform 84"/>
            <p:cNvSpPr>
              <a:spLocks/>
            </p:cNvSpPr>
            <p:nvPr/>
          </p:nvSpPr>
          <p:spPr bwMode="auto">
            <a:xfrm>
              <a:off x="4667" y="3423"/>
              <a:ext cx="16" cy="35"/>
            </a:xfrm>
            <a:custGeom>
              <a:avLst/>
              <a:gdLst/>
              <a:ahLst/>
              <a:cxnLst>
                <a:cxn ang="0">
                  <a:pos x="10" y="33"/>
                </a:cxn>
                <a:cxn ang="0">
                  <a:pos x="16" y="33"/>
                </a:cxn>
                <a:cxn ang="0">
                  <a:pos x="12" y="0"/>
                </a:cxn>
                <a:cxn ang="0">
                  <a:pos x="0" y="2"/>
                </a:cxn>
                <a:cxn ang="0">
                  <a:pos x="2" y="35"/>
                </a:cxn>
                <a:cxn ang="0">
                  <a:pos x="10" y="33"/>
                </a:cxn>
              </a:cxnLst>
              <a:rect l="0" t="0" r="r" b="b"/>
              <a:pathLst>
                <a:path w="16" h="35">
                  <a:moveTo>
                    <a:pt x="10" y="33"/>
                  </a:moveTo>
                  <a:lnTo>
                    <a:pt x="16" y="33"/>
                  </a:lnTo>
                  <a:lnTo>
                    <a:pt x="12" y="0"/>
                  </a:lnTo>
                  <a:lnTo>
                    <a:pt x="0" y="2"/>
                  </a:lnTo>
                  <a:lnTo>
                    <a:pt x="2" y="35"/>
                  </a:lnTo>
                  <a:lnTo>
                    <a:pt x="10" y="33"/>
                  </a:lnTo>
                  <a:close/>
                </a:path>
              </a:pathLst>
            </a:custGeom>
            <a:solidFill>
              <a:srgbClr val="000000"/>
            </a:solidFill>
            <a:ln w="9525">
              <a:noFill/>
              <a:round/>
              <a:headEnd/>
              <a:tailEnd/>
            </a:ln>
          </p:spPr>
          <p:txBody>
            <a:bodyPr/>
            <a:lstStyle/>
            <a:p>
              <a:endParaRPr lang="en-US"/>
            </a:p>
          </p:txBody>
        </p:sp>
        <p:sp>
          <p:nvSpPr>
            <p:cNvPr id="383061" name="Freeform 85"/>
            <p:cNvSpPr>
              <a:spLocks/>
            </p:cNvSpPr>
            <p:nvPr/>
          </p:nvSpPr>
          <p:spPr bwMode="auto">
            <a:xfrm>
              <a:off x="4618" y="3458"/>
              <a:ext cx="88" cy="1"/>
            </a:xfrm>
            <a:custGeom>
              <a:avLst/>
              <a:gdLst/>
              <a:ahLst/>
              <a:cxnLst>
                <a:cxn ang="0">
                  <a:pos x="0" y="0"/>
                </a:cxn>
                <a:cxn ang="0">
                  <a:pos x="88" y="0"/>
                </a:cxn>
                <a:cxn ang="0">
                  <a:pos x="0" y="0"/>
                </a:cxn>
              </a:cxnLst>
              <a:rect l="0" t="0" r="r" b="b"/>
              <a:pathLst>
                <a:path w="88">
                  <a:moveTo>
                    <a:pt x="0" y="0"/>
                  </a:moveTo>
                  <a:lnTo>
                    <a:pt x="88" y="0"/>
                  </a:lnTo>
                  <a:lnTo>
                    <a:pt x="0" y="0"/>
                  </a:lnTo>
                  <a:close/>
                </a:path>
              </a:pathLst>
            </a:custGeom>
            <a:solidFill>
              <a:srgbClr val="FFFFFF"/>
            </a:solidFill>
            <a:ln w="9525">
              <a:noFill/>
              <a:round/>
              <a:headEnd/>
              <a:tailEnd/>
            </a:ln>
          </p:spPr>
          <p:txBody>
            <a:bodyPr/>
            <a:lstStyle/>
            <a:p>
              <a:endParaRPr lang="en-US"/>
            </a:p>
          </p:txBody>
        </p:sp>
        <p:sp>
          <p:nvSpPr>
            <p:cNvPr id="383062" name="Freeform 86"/>
            <p:cNvSpPr>
              <a:spLocks/>
            </p:cNvSpPr>
            <p:nvPr/>
          </p:nvSpPr>
          <p:spPr bwMode="auto">
            <a:xfrm>
              <a:off x="4618" y="3452"/>
              <a:ext cx="88" cy="12"/>
            </a:xfrm>
            <a:custGeom>
              <a:avLst/>
              <a:gdLst/>
              <a:ahLst/>
              <a:cxnLst>
                <a:cxn ang="0">
                  <a:pos x="88" y="6"/>
                </a:cxn>
                <a:cxn ang="0">
                  <a:pos x="88" y="0"/>
                </a:cxn>
                <a:cxn ang="0">
                  <a:pos x="0" y="0"/>
                </a:cxn>
                <a:cxn ang="0">
                  <a:pos x="0" y="12"/>
                </a:cxn>
                <a:cxn ang="0">
                  <a:pos x="88" y="12"/>
                </a:cxn>
                <a:cxn ang="0">
                  <a:pos x="88" y="6"/>
                </a:cxn>
              </a:cxnLst>
              <a:rect l="0" t="0" r="r" b="b"/>
              <a:pathLst>
                <a:path w="88" h="12">
                  <a:moveTo>
                    <a:pt x="88" y="6"/>
                  </a:moveTo>
                  <a:lnTo>
                    <a:pt x="88" y="0"/>
                  </a:lnTo>
                  <a:lnTo>
                    <a:pt x="0" y="0"/>
                  </a:lnTo>
                  <a:lnTo>
                    <a:pt x="0" y="12"/>
                  </a:lnTo>
                  <a:lnTo>
                    <a:pt x="88" y="12"/>
                  </a:lnTo>
                  <a:lnTo>
                    <a:pt x="88" y="6"/>
                  </a:lnTo>
                  <a:close/>
                </a:path>
              </a:pathLst>
            </a:custGeom>
            <a:solidFill>
              <a:srgbClr val="000000"/>
            </a:solidFill>
            <a:ln w="9525">
              <a:noFill/>
              <a:round/>
              <a:headEnd/>
              <a:tailEnd/>
            </a:ln>
          </p:spPr>
          <p:txBody>
            <a:bodyPr/>
            <a:lstStyle/>
            <a:p>
              <a:endParaRPr lang="en-US"/>
            </a:p>
          </p:txBody>
        </p:sp>
        <p:sp>
          <p:nvSpPr>
            <p:cNvPr id="383063" name="Freeform 87"/>
            <p:cNvSpPr>
              <a:spLocks/>
            </p:cNvSpPr>
            <p:nvPr/>
          </p:nvSpPr>
          <p:spPr bwMode="auto">
            <a:xfrm>
              <a:off x="4614" y="3481"/>
              <a:ext cx="57" cy="46"/>
            </a:xfrm>
            <a:custGeom>
              <a:avLst/>
              <a:gdLst/>
              <a:ahLst/>
              <a:cxnLst>
                <a:cxn ang="0">
                  <a:pos x="5" y="0"/>
                </a:cxn>
                <a:cxn ang="0">
                  <a:pos x="0" y="46"/>
                </a:cxn>
                <a:cxn ang="0">
                  <a:pos x="57" y="44"/>
                </a:cxn>
                <a:cxn ang="0">
                  <a:pos x="11" y="38"/>
                </a:cxn>
                <a:cxn ang="0">
                  <a:pos x="46" y="35"/>
                </a:cxn>
                <a:cxn ang="0">
                  <a:pos x="11" y="31"/>
                </a:cxn>
                <a:cxn ang="0">
                  <a:pos x="40" y="27"/>
                </a:cxn>
                <a:cxn ang="0">
                  <a:pos x="11" y="23"/>
                </a:cxn>
                <a:cxn ang="0">
                  <a:pos x="34" y="19"/>
                </a:cxn>
                <a:cxn ang="0">
                  <a:pos x="11" y="17"/>
                </a:cxn>
                <a:cxn ang="0">
                  <a:pos x="32" y="13"/>
                </a:cxn>
                <a:cxn ang="0">
                  <a:pos x="13" y="12"/>
                </a:cxn>
                <a:cxn ang="0">
                  <a:pos x="30" y="6"/>
                </a:cxn>
                <a:cxn ang="0">
                  <a:pos x="13" y="6"/>
                </a:cxn>
                <a:cxn ang="0">
                  <a:pos x="29" y="2"/>
                </a:cxn>
                <a:cxn ang="0">
                  <a:pos x="5" y="0"/>
                </a:cxn>
              </a:cxnLst>
              <a:rect l="0" t="0" r="r" b="b"/>
              <a:pathLst>
                <a:path w="57" h="46">
                  <a:moveTo>
                    <a:pt x="5" y="0"/>
                  </a:moveTo>
                  <a:lnTo>
                    <a:pt x="0" y="46"/>
                  </a:lnTo>
                  <a:lnTo>
                    <a:pt x="57" y="44"/>
                  </a:lnTo>
                  <a:lnTo>
                    <a:pt x="11" y="38"/>
                  </a:lnTo>
                  <a:lnTo>
                    <a:pt x="46" y="35"/>
                  </a:lnTo>
                  <a:lnTo>
                    <a:pt x="11" y="31"/>
                  </a:lnTo>
                  <a:lnTo>
                    <a:pt x="40" y="27"/>
                  </a:lnTo>
                  <a:lnTo>
                    <a:pt x="11" y="23"/>
                  </a:lnTo>
                  <a:lnTo>
                    <a:pt x="34" y="19"/>
                  </a:lnTo>
                  <a:lnTo>
                    <a:pt x="11" y="17"/>
                  </a:lnTo>
                  <a:lnTo>
                    <a:pt x="32" y="13"/>
                  </a:lnTo>
                  <a:lnTo>
                    <a:pt x="13" y="12"/>
                  </a:lnTo>
                  <a:lnTo>
                    <a:pt x="30" y="6"/>
                  </a:lnTo>
                  <a:lnTo>
                    <a:pt x="13" y="6"/>
                  </a:lnTo>
                  <a:lnTo>
                    <a:pt x="29" y="2"/>
                  </a:lnTo>
                  <a:lnTo>
                    <a:pt x="5" y="0"/>
                  </a:lnTo>
                  <a:close/>
                </a:path>
              </a:pathLst>
            </a:custGeom>
            <a:solidFill>
              <a:srgbClr val="99EBFF"/>
            </a:solidFill>
            <a:ln w="9525">
              <a:noFill/>
              <a:round/>
              <a:headEnd/>
              <a:tailEnd/>
            </a:ln>
          </p:spPr>
          <p:txBody>
            <a:bodyPr/>
            <a:lstStyle/>
            <a:p>
              <a:endParaRPr lang="en-US"/>
            </a:p>
          </p:txBody>
        </p:sp>
        <p:sp>
          <p:nvSpPr>
            <p:cNvPr id="383064" name="Freeform 88"/>
            <p:cNvSpPr>
              <a:spLocks/>
            </p:cNvSpPr>
            <p:nvPr/>
          </p:nvSpPr>
          <p:spPr bwMode="auto">
            <a:xfrm>
              <a:off x="4598" y="3539"/>
              <a:ext cx="133" cy="28"/>
            </a:xfrm>
            <a:custGeom>
              <a:avLst/>
              <a:gdLst/>
              <a:ahLst/>
              <a:cxnLst>
                <a:cxn ang="0">
                  <a:pos x="0" y="3"/>
                </a:cxn>
                <a:cxn ang="0">
                  <a:pos x="6" y="28"/>
                </a:cxn>
                <a:cxn ang="0">
                  <a:pos x="127" y="26"/>
                </a:cxn>
                <a:cxn ang="0">
                  <a:pos x="133" y="0"/>
                </a:cxn>
                <a:cxn ang="0">
                  <a:pos x="0" y="3"/>
                </a:cxn>
              </a:cxnLst>
              <a:rect l="0" t="0" r="r" b="b"/>
              <a:pathLst>
                <a:path w="133" h="28">
                  <a:moveTo>
                    <a:pt x="0" y="3"/>
                  </a:moveTo>
                  <a:lnTo>
                    <a:pt x="6" y="28"/>
                  </a:lnTo>
                  <a:lnTo>
                    <a:pt x="127" y="26"/>
                  </a:lnTo>
                  <a:lnTo>
                    <a:pt x="133" y="0"/>
                  </a:lnTo>
                  <a:lnTo>
                    <a:pt x="0" y="3"/>
                  </a:lnTo>
                  <a:close/>
                </a:path>
              </a:pathLst>
            </a:custGeom>
            <a:solidFill>
              <a:srgbClr val="4C4C4C"/>
            </a:solidFill>
            <a:ln w="9525">
              <a:noFill/>
              <a:round/>
              <a:headEnd/>
              <a:tailEnd/>
            </a:ln>
          </p:spPr>
          <p:txBody>
            <a:bodyPr/>
            <a:lstStyle/>
            <a:p>
              <a:endParaRPr lang="en-US"/>
            </a:p>
          </p:txBody>
        </p:sp>
        <p:sp>
          <p:nvSpPr>
            <p:cNvPr id="383065" name="Freeform 89"/>
            <p:cNvSpPr>
              <a:spLocks/>
            </p:cNvSpPr>
            <p:nvPr/>
          </p:nvSpPr>
          <p:spPr bwMode="auto">
            <a:xfrm>
              <a:off x="4652" y="3540"/>
              <a:ext cx="75" cy="24"/>
            </a:xfrm>
            <a:custGeom>
              <a:avLst/>
              <a:gdLst/>
              <a:ahLst/>
              <a:cxnLst>
                <a:cxn ang="0">
                  <a:pos x="75" y="0"/>
                </a:cxn>
                <a:cxn ang="0">
                  <a:pos x="0" y="4"/>
                </a:cxn>
                <a:cxn ang="0">
                  <a:pos x="56" y="6"/>
                </a:cxn>
                <a:cxn ang="0">
                  <a:pos x="4" y="10"/>
                </a:cxn>
                <a:cxn ang="0">
                  <a:pos x="58" y="14"/>
                </a:cxn>
                <a:cxn ang="0">
                  <a:pos x="8" y="18"/>
                </a:cxn>
                <a:cxn ang="0">
                  <a:pos x="62" y="18"/>
                </a:cxn>
                <a:cxn ang="0">
                  <a:pos x="12" y="24"/>
                </a:cxn>
                <a:cxn ang="0">
                  <a:pos x="71" y="24"/>
                </a:cxn>
                <a:cxn ang="0">
                  <a:pos x="75" y="0"/>
                </a:cxn>
              </a:cxnLst>
              <a:rect l="0" t="0" r="r" b="b"/>
              <a:pathLst>
                <a:path w="75" h="24">
                  <a:moveTo>
                    <a:pt x="75" y="0"/>
                  </a:moveTo>
                  <a:lnTo>
                    <a:pt x="0" y="4"/>
                  </a:lnTo>
                  <a:lnTo>
                    <a:pt x="56" y="6"/>
                  </a:lnTo>
                  <a:lnTo>
                    <a:pt x="4" y="10"/>
                  </a:lnTo>
                  <a:lnTo>
                    <a:pt x="58" y="14"/>
                  </a:lnTo>
                  <a:lnTo>
                    <a:pt x="8" y="18"/>
                  </a:lnTo>
                  <a:lnTo>
                    <a:pt x="62" y="18"/>
                  </a:lnTo>
                  <a:lnTo>
                    <a:pt x="12" y="24"/>
                  </a:lnTo>
                  <a:lnTo>
                    <a:pt x="71" y="24"/>
                  </a:lnTo>
                  <a:lnTo>
                    <a:pt x="75" y="0"/>
                  </a:lnTo>
                  <a:close/>
                </a:path>
              </a:pathLst>
            </a:custGeom>
            <a:solidFill>
              <a:srgbClr val="999999"/>
            </a:solidFill>
            <a:ln w="9525">
              <a:noFill/>
              <a:round/>
              <a:headEnd/>
              <a:tailEnd/>
            </a:ln>
          </p:spPr>
          <p:txBody>
            <a:bodyPr/>
            <a:lstStyle/>
            <a:p>
              <a:endParaRPr lang="en-US"/>
            </a:p>
          </p:txBody>
        </p:sp>
        <p:sp>
          <p:nvSpPr>
            <p:cNvPr id="383066" name="Freeform 90"/>
            <p:cNvSpPr>
              <a:spLocks noEditPoints="1"/>
            </p:cNvSpPr>
            <p:nvPr/>
          </p:nvSpPr>
          <p:spPr bwMode="auto">
            <a:xfrm>
              <a:off x="4399" y="3314"/>
              <a:ext cx="182" cy="102"/>
            </a:xfrm>
            <a:custGeom>
              <a:avLst/>
              <a:gdLst/>
              <a:ahLst/>
              <a:cxnLst>
                <a:cxn ang="0">
                  <a:pos x="52" y="42"/>
                </a:cxn>
                <a:cxn ang="0">
                  <a:pos x="105" y="56"/>
                </a:cxn>
                <a:cxn ang="0">
                  <a:pos x="138" y="33"/>
                </a:cxn>
                <a:cxn ang="0">
                  <a:pos x="98" y="44"/>
                </a:cxn>
                <a:cxn ang="0">
                  <a:pos x="52" y="42"/>
                </a:cxn>
                <a:cxn ang="0">
                  <a:pos x="101" y="8"/>
                </a:cxn>
                <a:cxn ang="0">
                  <a:pos x="155" y="23"/>
                </a:cxn>
                <a:cxn ang="0">
                  <a:pos x="182" y="0"/>
                </a:cxn>
                <a:cxn ang="0">
                  <a:pos x="146" y="12"/>
                </a:cxn>
                <a:cxn ang="0">
                  <a:pos x="101" y="8"/>
                </a:cxn>
                <a:cxn ang="0">
                  <a:pos x="0" y="81"/>
                </a:cxn>
                <a:cxn ang="0">
                  <a:pos x="52" y="102"/>
                </a:cxn>
                <a:cxn ang="0">
                  <a:pos x="80" y="79"/>
                </a:cxn>
                <a:cxn ang="0">
                  <a:pos x="44" y="88"/>
                </a:cxn>
                <a:cxn ang="0">
                  <a:pos x="0" y="81"/>
                </a:cxn>
              </a:cxnLst>
              <a:rect l="0" t="0" r="r" b="b"/>
              <a:pathLst>
                <a:path w="182" h="102">
                  <a:moveTo>
                    <a:pt x="52" y="42"/>
                  </a:moveTo>
                  <a:lnTo>
                    <a:pt x="105" y="56"/>
                  </a:lnTo>
                  <a:lnTo>
                    <a:pt x="138" y="33"/>
                  </a:lnTo>
                  <a:lnTo>
                    <a:pt x="98" y="44"/>
                  </a:lnTo>
                  <a:lnTo>
                    <a:pt x="52" y="42"/>
                  </a:lnTo>
                  <a:close/>
                  <a:moveTo>
                    <a:pt x="101" y="8"/>
                  </a:moveTo>
                  <a:lnTo>
                    <a:pt x="155" y="23"/>
                  </a:lnTo>
                  <a:lnTo>
                    <a:pt x="182" y="0"/>
                  </a:lnTo>
                  <a:lnTo>
                    <a:pt x="146" y="12"/>
                  </a:lnTo>
                  <a:lnTo>
                    <a:pt x="101" y="8"/>
                  </a:lnTo>
                  <a:close/>
                  <a:moveTo>
                    <a:pt x="0" y="81"/>
                  </a:moveTo>
                  <a:lnTo>
                    <a:pt x="52" y="102"/>
                  </a:lnTo>
                  <a:lnTo>
                    <a:pt x="80" y="79"/>
                  </a:lnTo>
                  <a:lnTo>
                    <a:pt x="44" y="88"/>
                  </a:lnTo>
                  <a:lnTo>
                    <a:pt x="0" y="81"/>
                  </a:lnTo>
                  <a:close/>
                </a:path>
              </a:pathLst>
            </a:custGeom>
            <a:solidFill>
              <a:srgbClr val="000000"/>
            </a:solidFill>
            <a:ln w="9525">
              <a:noFill/>
              <a:round/>
              <a:headEnd/>
              <a:tailEnd/>
            </a:ln>
          </p:spPr>
          <p:txBody>
            <a:bodyPr/>
            <a:lstStyle/>
            <a:p>
              <a:endParaRPr lang="en-US"/>
            </a:p>
          </p:txBody>
        </p:sp>
        <p:sp>
          <p:nvSpPr>
            <p:cNvPr id="383236" name="Freeform 260"/>
            <p:cNvSpPr>
              <a:spLocks noEditPoints="1"/>
            </p:cNvSpPr>
            <p:nvPr/>
          </p:nvSpPr>
          <p:spPr bwMode="auto">
            <a:xfrm>
              <a:off x="4049" y="3207"/>
              <a:ext cx="453" cy="178"/>
            </a:xfrm>
            <a:custGeom>
              <a:avLst/>
              <a:gdLst/>
              <a:ahLst/>
              <a:cxnLst>
                <a:cxn ang="0">
                  <a:pos x="327" y="178"/>
                </a:cxn>
                <a:cxn ang="0">
                  <a:pos x="329" y="163"/>
                </a:cxn>
                <a:cxn ang="0">
                  <a:pos x="321" y="145"/>
                </a:cxn>
                <a:cxn ang="0">
                  <a:pos x="261" y="138"/>
                </a:cxn>
                <a:cxn ang="0">
                  <a:pos x="240" y="130"/>
                </a:cxn>
                <a:cxn ang="0">
                  <a:pos x="233" y="115"/>
                </a:cxn>
                <a:cxn ang="0">
                  <a:pos x="173" y="109"/>
                </a:cxn>
                <a:cxn ang="0">
                  <a:pos x="152" y="99"/>
                </a:cxn>
                <a:cxn ang="0">
                  <a:pos x="146" y="88"/>
                </a:cxn>
                <a:cxn ang="0">
                  <a:pos x="94" y="82"/>
                </a:cxn>
                <a:cxn ang="0">
                  <a:pos x="79" y="74"/>
                </a:cxn>
                <a:cxn ang="0">
                  <a:pos x="67" y="65"/>
                </a:cxn>
                <a:cxn ang="0">
                  <a:pos x="27" y="59"/>
                </a:cxn>
                <a:cxn ang="0">
                  <a:pos x="0" y="63"/>
                </a:cxn>
                <a:cxn ang="0">
                  <a:pos x="371" y="138"/>
                </a:cxn>
                <a:cxn ang="0">
                  <a:pos x="373" y="122"/>
                </a:cxn>
                <a:cxn ang="0">
                  <a:pos x="365" y="105"/>
                </a:cxn>
                <a:cxn ang="0">
                  <a:pos x="306" y="101"/>
                </a:cxn>
                <a:cxn ang="0">
                  <a:pos x="284" y="94"/>
                </a:cxn>
                <a:cxn ang="0">
                  <a:pos x="275" y="78"/>
                </a:cxn>
                <a:cxn ang="0">
                  <a:pos x="217" y="73"/>
                </a:cxn>
                <a:cxn ang="0">
                  <a:pos x="196" y="65"/>
                </a:cxn>
                <a:cxn ang="0">
                  <a:pos x="190" y="55"/>
                </a:cxn>
                <a:cxn ang="0">
                  <a:pos x="137" y="50"/>
                </a:cxn>
                <a:cxn ang="0">
                  <a:pos x="119" y="44"/>
                </a:cxn>
                <a:cxn ang="0">
                  <a:pos x="110" y="34"/>
                </a:cxn>
                <a:cxn ang="0">
                  <a:pos x="67" y="30"/>
                </a:cxn>
                <a:cxn ang="0">
                  <a:pos x="42" y="34"/>
                </a:cxn>
                <a:cxn ang="0">
                  <a:pos x="415" y="105"/>
                </a:cxn>
                <a:cxn ang="0">
                  <a:pos x="417" y="90"/>
                </a:cxn>
                <a:cxn ang="0">
                  <a:pos x="407" y="71"/>
                </a:cxn>
                <a:cxn ang="0">
                  <a:pos x="348" y="69"/>
                </a:cxn>
                <a:cxn ang="0">
                  <a:pos x="327" y="63"/>
                </a:cxn>
                <a:cxn ang="0">
                  <a:pos x="317" y="48"/>
                </a:cxn>
                <a:cxn ang="0">
                  <a:pos x="259" y="44"/>
                </a:cxn>
                <a:cxn ang="0">
                  <a:pos x="238" y="38"/>
                </a:cxn>
                <a:cxn ang="0">
                  <a:pos x="231" y="27"/>
                </a:cxn>
                <a:cxn ang="0">
                  <a:pos x="179" y="23"/>
                </a:cxn>
                <a:cxn ang="0">
                  <a:pos x="162" y="19"/>
                </a:cxn>
                <a:cxn ang="0">
                  <a:pos x="150" y="7"/>
                </a:cxn>
                <a:cxn ang="0">
                  <a:pos x="108" y="5"/>
                </a:cxn>
                <a:cxn ang="0">
                  <a:pos x="83" y="11"/>
                </a:cxn>
              </a:cxnLst>
              <a:rect l="0" t="0" r="r" b="b"/>
              <a:pathLst>
                <a:path w="453" h="178">
                  <a:moveTo>
                    <a:pt x="0" y="63"/>
                  </a:moveTo>
                  <a:lnTo>
                    <a:pt x="327" y="178"/>
                  </a:lnTo>
                  <a:lnTo>
                    <a:pt x="365" y="157"/>
                  </a:lnTo>
                  <a:lnTo>
                    <a:pt x="329" y="163"/>
                  </a:lnTo>
                  <a:lnTo>
                    <a:pt x="306" y="153"/>
                  </a:lnTo>
                  <a:lnTo>
                    <a:pt x="321" y="145"/>
                  </a:lnTo>
                  <a:lnTo>
                    <a:pt x="286" y="145"/>
                  </a:lnTo>
                  <a:lnTo>
                    <a:pt x="261" y="138"/>
                  </a:lnTo>
                  <a:lnTo>
                    <a:pt x="281" y="132"/>
                  </a:lnTo>
                  <a:lnTo>
                    <a:pt x="240" y="130"/>
                  </a:lnTo>
                  <a:lnTo>
                    <a:pt x="217" y="122"/>
                  </a:lnTo>
                  <a:lnTo>
                    <a:pt x="233" y="115"/>
                  </a:lnTo>
                  <a:lnTo>
                    <a:pt x="196" y="115"/>
                  </a:lnTo>
                  <a:lnTo>
                    <a:pt x="173" y="109"/>
                  </a:lnTo>
                  <a:lnTo>
                    <a:pt x="188" y="101"/>
                  </a:lnTo>
                  <a:lnTo>
                    <a:pt x="152" y="99"/>
                  </a:lnTo>
                  <a:lnTo>
                    <a:pt x="133" y="94"/>
                  </a:lnTo>
                  <a:lnTo>
                    <a:pt x="146" y="88"/>
                  </a:lnTo>
                  <a:lnTo>
                    <a:pt x="114" y="88"/>
                  </a:lnTo>
                  <a:lnTo>
                    <a:pt x="94" y="82"/>
                  </a:lnTo>
                  <a:lnTo>
                    <a:pt x="106" y="76"/>
                  </a:lnTo>
                  <a:lnTo>
                    <a:pt x="79" y="74"/>
                  </a:lnTo>
                  <a:lnTo>
                    <a:pt x="58" y="69"/>
                  </a:lnTo>
                  <a:lnTo>
                    <a:pt x="67" y="65"/>
                  </a:lnTo>
                  <a:lnTo>
                    <a:pt x="42" y="65"/>
                  </a:lnTo>
                  <a:lnTo>
                    <a:pt x="27" y="59"/>
                  </a:lnTo>
                  <a:lnTo>
                    <a:pt x="31" y="53"/>
                  </a:lnTo>
                  <a:lnTo>
                    <a:pt x="0" y="63"/>
                  </a:lnTo>
                  <a:close/>
                  <a:moveTo>
                    <a:pt x="42" y="34"/>
                  </a:moveTo>
                  <a:lnTo>
                    <a:pt x="371" y="138"/>
                  </a:lnTo>
                  <a:lnTo>
                    <a:pt x="409" y="115"/>
                  </a:lnTo>
                  <a:lnTo>
                    <a:pt x="373" y="122"/>
                  </a:lnTo>
                  <a:lnTo>
                    <a:pt x="352" y="115"/>
                  </a:lnTo>
                  <a:lnTo>
                    <a:pt x="365" y="105"/>
                  </a:lnTo>
                  <a:lnTo>
                    <a:pt x="330" y="109"/>
                  </a:lnTo>
                  <a:lnTo>
                    <a:pt x="306" y="101"/>
                  </a:lnTo>
                  <a:lnTo>
                    <a:pt x="325" y="94"/>
                  </a:lnTo>
                  <a:lnTo>
                    <a:pt x="284" y="94"/>
                  </a:lnTo>
                  <a:lnTo>
                    <a:pt x="261" y="88"/>
                  </a:lnTo>
                  <a:lnTo>
                    <a:pt x="275" y="78"/>
                  </a:lnTo>
                  <a:lnTo>
                    <a:pt x="238" y="80"/>
                  </a:lnTo>
                  <a:lnTo>
                    <a:pt x="217" y="73"/>
                  </a:lnTo>
                  <a:lnTo>
                    <a:pt x="231" y="67"/>
                  </a:lnTo>
                  <a:lnTo>
                    <a:pt x="196" y="65"/>
                  </a:lnTo>
                  <a:lnTo>
                    <a:pt x="177" y="61"/>
                  </a:lnTo>
                  <a:lnTo>
                    <a:pt x="190" y="55"/>
                  </a:lnTo>
                  <a:lnTo>
                    <a:pt x="156" y="55"/>
                  </a:lnTo>
                  <a:lnTo>
                    <a:pt x="137" y="50"/>
                  </a:lnTo>
                  <a:lnTo>
                    <a:pt x="148" y="46"/>
                  </a:lnTo>
                  <a:lnTo>
                    <a:pt x="119" y="44"/>
                  </a:lnTo>
                  <a:lnTo>
                    <a:pt x="100" y="40"/>
                  </a:lnTo>
                  <a:lnTo>
                    <a:pt x="110" y="34"/>
                  </a:lnTo>
                  <a:lnTo>
                    <a:pt x="83" y="34"/>
                  </a:lnTo>
                  <a:lnTo>
                    <a:pt x="67" y="30"/>
                  </a:lnTo>
                  <a:lnTo>
                    <a:pt x="73" y="25"/>
                  </a:lnTo>
                  <a:lnTo>
                    <a:pt x="42" y="34"/>
                  </a:lnTo>
                  <a:close/>
                  <a:moveTo>
                    <a:pt x="83" y="11"/>
                  </a:moveTo>
                  <a:lnTo>
                    <a:pt x="415" y="105"/>
                  </a:lnTo>
                  <a:lnTo>
                    <a:pt x="453" y="82"/>
                  </a:lnTo>
                  <a:lnTo>
                    <a:pt x="417" y="90"/>
                  </a:lnTo>
                  <a:lnTo>
                    <a:pt x="394" y="82"/>
                  </a:lnTo>
                  <a:lnTo>
                    <a:pt x="407" y="71"/>
                  </a:lnTo>
                  <a:lnTo>
                    <a:pt x="373" y="74"/>
                  </a:lnTo>
                  <a:lnTo>
                    <a:pt x="348" y="69"/>
                  </a:lnTo>
                  <a:lnTo>
                    <a:pt x="367" y="61"/>
                  </a:lnTo>
                  <a:lnTo>
                    <a:pt x="327" y="63"/>
                  </a:lnTo>
                  <a:lnTo>
                    <a:pt x="306" y="57"/>
                  </a:lnTo>
                  <a:lnTo>
                    <a:pt x="317" y="48"/>
                  </a:lnTo>
                  <a:lnTo>
                    <a:pt x="282" y="51"/>
                  </a:lnTo>
                  <a:lnTo>
                    <a:pt x="259" y="44"/>
                  </a:lnTo>
                  <a:lnTo>
                    <a:pt x="273" y="36"/>
                  </a:lnTo>
                  <a:lnTo>
                    <a:pt x="238" y="38"/>
                  </a:lnTo>
                  <a:lnTo>
                    <a:pt x="217" y="32"/>
                  </a:lnTo>
                  <a:lnTo>
                    <a:pt x="231" y="27"/>
                  </a:lnTo>
                  <a:lnTo>
                    <a:pt x="198" y="27"/>
                  </a:lnTo>
                  <a:lnTo>
                    <a:pt x="179" y="23"/>
                  </a:lnTo>
                  <a:lnTo>
                    <a:pt x="190" y="19"/>
                  </a:lnTo>
                  <a:lnTo>
                    <a:pt x="162" y="19"/>
                  </a:lnTo>
                  <a:lnTo>
                    <a:pt x="140" y="15"/>
                  </a:lnTo>
                  <a:lnTo>
                    <a:pt x="150" y="7"/>
                  </a:lnTo>
                  <a:lnTo>
                    <a:pt x="123" y="9"/>
                  </a:lnTo>
                  <a:lnTo>
                    <a:pt x="108" y="5"/>
                  </a:lnTo>
                  <a:lnTo>
                    <a:pt x="114" y="0"/>
                  </a:lnTo>
                  <a:lnTo>
                    <a:pt x="83" y="11"/>
                  </a:lnTo>
                  <a:close/>
                </a:path>
              </a:pathLst>
            </a:custGeom>
            <a:solidFill>
              <a:srgbClr val="000000"/>
            </a:solidFill>
            <a:ln w="9525">
              <a:noFill/>
              <a:round/>
              <a:headEnd/>
              <a:tailEnd/>
            </a:ln>
          </p:spPr>
          <p:txBody>
            <a:bodyPr/>
            <a:lstStyle/>
            <a:p>
              <a:endParaRPr lang="en-US"/>
            </a:p>
          </p:txBody>
        </p:sp>
      </p:grpSp>
      <p:grpSp>
        <p:nvGrpSpPr>
          <p:cNvPr id="4" name="Group 484"/>
          <p:cNvGrpSpPr>
            <a:grpSpLocks/>
          </p:cNvGrpSpPr>
          <p:nvPr/>
        </p:nvGrpSpPr>
        <p:grpSpPr bwMode="auto">
          <a:xfrm>
            <a:off x="5380038" y="2911475"/>
            <a:ext cx="1503362" cy="1535113"/>
            <a:chOff x="2293" y="2938"/>
            <a:chExt cx="947" cy="967"/>
          </a:xfrm>
        </p:grpSpPr>
        <p:sp>
          <p:nvSpPr>
            <p:cNvPr id="383395" name="Freeform 419"/>
            <p:cNvSpPr>
              <a:spLocks/>
            </p:cNvSpPr>
            <p:nvPr/>
          </p:nvSpPr>
          <p:spPr bwMode="auto">
            <a:xfrm>
              <a:off x="2465" y="3404"/>
              <a:ext cx="174" cy="41"/>
            </a:xfrm>
            <a:custGeom>
              <a:avLst/>
              <a:gdLst/>
              <a:ahLst/>
              <a:cxnLst>
                <a:cxn ang="0">
                  <a:pos x="0" y="18"/>
                </a:cxn>
                <a:cxn ang="0">
                  <a:pos x="194" y="0"/>
                </a:cxn>
                <a:cxn ang="0">
                  <a:pos x="188" y="46"/>
                </a:cxn>
                <a:cxn ang="0">
                  <a:pos x="0" y="18"/>
                </a:cxn>
              </a:cxnLst>
              <a:rect l="0" t="0" r="r" b="b"/>
              <a:pathLst>
                <a:path w="194" h="46">
                  <a:moveTo>
                    <a:pt x="0" y="18"/>
                  </a:moveTo>
                  <a:lnTo>
                    <a:pt x="194" y="0"/>
                  </a:lnTo>
                  <a:lnTo>
                    <a:pt x="188" y="46"/>
                  </a:lnTo>
                  <a:lnTo>
                    <a:pt x="0" y="18"/>
                  </a:lnTo>
                  <a:close/>
                </a:path>
              </a:pathLst>
            </a:custGeom>
            <a:solidFill>
              <a:srgbClr val="000000"/>
            </a:solidFill>
            <a:ln w="9525">
              <a:noFill/>
              <a:round/>
              <a:headEnd/>
              <a:tailEnd/>
            </a:ln>
          </p:spPr>
          <p:txBody>
            <a:bodyPr/>
            <a:lstStyle/>
            <a:p>
              <a:endParaRPr lang="en-US"/>
            </a:p>
          </p:txBody>
        </p:sp>
        <p:sp>
          <p:nvSpPr>
            <p:cNvPr id="383396" name="Freeform 420"/>
            <p:cNvSpPr>
              <a:spLocks/>
            </p:cNvSpPr>
            <p:nvPr/>
          </p:nvSpPr>
          <p:spPr bwMode="auto">
            <a:xfrm>
              <a:off x="2726" y="3402"/>
              <a:ext cx="445" cy="138"/>
            </a:xfrm>
            <a:custGeom>
              <a:avLst/>
              <a:gdLst/>
              <a:ahLst/>
              <a:cxnLst>
                <a:cxn ang="0">
                  <a:pos x="0" y="54"/>
                </a:cxn>
                <a:cxn ang="0">
                  <a:pos x="448" y="152"/>
                </a:cxn>
                <a:cxn ang="0">
                  <a:pos x="465" y="96"/>
                </a:cxn>
                <a:cxn ang="0">
                  <a:pos x="432" y="73"/>
                </a:cxn>
                <a:cxn ang="0">
                  <a:pos x="492" y="0"/>
                </a:cxn>
                <a:cxn ang="0">
                  <a:pos x="0" y="54"/>
                </a:cxn>
              </a:cxnLst>
              <a:rect l="0" t="0" r="r" b="b"/>
              <a:pathLst>
                <a:path w="492" h="152">
                  <a:moveTo>
                    <a:pt x="0" y="54"/>
                  </a:moveTo>
                  <a:lnTo>
                    <a:pt x="448" y="152"/>
                  </a:lnTo>
                  <a:lnTo>
                    <a:pt x="465" y="96"/>
                  </a:lnTo>
                  <a:lnTo>
                    <a:pt x="432" y="73"/>
                  </a:lnTo>
                  <a:lnTo>
                    <a:pt x="492" y="0"/>
                  </a:lnTo>
                  <a:lnTo>
                    <a:pt x="0" y="54"/>
                  </a:lnTo>
                  <a:close/>
                </a:path>
              </a:pathLst>
            </a:custGeom>
            <a:solidFill>
              <a:srgbClr val="000000"/>
            </a:solidFill>
            <a:ln w="9525">
              <a:noFill/>
              <a:round/>
              <a:headEnd/>
              <a:tailEnd/>
            </a:ln>
          </p:spPr>
          <p:txBody>
            <a:bodyPr/>
            <a:lstStyle/>
            <a:p>
              <a:endParaRPr lang="en-US"/>
            </a:p>
          </p:txBody>
        </p:sp>
        <p:sp>
          <p:nvSpPr>
            <p:cNvPr id="383397" name="Freeform 421"/>
            <p:cNvSpPr>
              <a:spLocks/>
            </p:cNvSpPr>
            <p:nvPr/>
          </p:nvSpPr>
          <p:spPr bwMode="auto">
            <a:xfrm>
              <a:off x="2988" y="3468"/>
              <a:ext cx="138" cy="40"/>
            </a:xfrm>
            <a:custGeom>
              <a:avLst/>
              <a:gdLst/>
              <a:ahLst/>
              <a:cxnLst>
                <a:cxn ang="0">
                  <a:pos x="150" y="4"/>
                </a:cxn>
                <a:cxn ang="0">
                  <a:pos x="152" y="4"/>
                </a:cxn>
                <a:cxn ang="0">
                  <a:pos x="127" y="0"/>
                </a:cxn>
                <a:cxn ang="0">
                  <a:pos x="102" y="0"/>
                </a:cxn>
                <a:cxn ang="0">
                  <a:pos x="77" y="2"/>
                </a:cxn>
                <a:cxn ang="0">
                  <a:pos x="54" y="8"/>
                </a:cxn>
                <a:cxn ang="0">
                  <a:pos x="33" y="12"/>
                </a:cxn>
                <a:cxn ang="0">
                  <a:pos x="15" y="18"/>
                </a:cxn>
                <a:cxn ang="0">
                  <a:pos x="6" y="21"/>
                </a:cxn>
                <a:cxn ang="0">
                  <a:pos x="0" y="21"/>
                </a:cxn>
                <a:cxn ang="0">
                  <a:pos x="10" y="44"/>
                </a:cxn>
                <a:cxn ang="0">
                  <a:pos x="12" y="44"/>
                </a:cxn>
                <a:cxn ang="0">
                  <a:pos x="23" y="41"/>
                </a:cxn>
                <a:cxn ang="0">
                  <a:pos x="39" y="35"/>
                </a:cxn>
                <a:cxn ang="0">
                  <a:pos x="58" y="31"/>
                </a:cxn>
                <a:cxn ang="0">
                  <a:pos x="81" y="27"/>
                </a:cxn>
                <a:cxn ang="0">
                  <a:pos x="104" y="23"/>
                </a:cxn>
                <a:cxn ang="0">
                  <a:pos x="125" y="23"/>
                </a:cxn>
                <a:cxn ang="0">
                  <a:pos x="146" y="27"/>
                </a:cxn>
                <a:cxn ang="0">
                  <a:pos x="150" y="4"/>
                </a:cxn>
              </a:cxnLst>
              <a:rect l="0" t="0" r="r" b="b"/>
              <a:pathLst>
                <a:path w="152" h="44">
                  <a:moveTo>
                    <a:pt x="150" y="4"/>
                  </a:moveTo>
                  <a:lnTo>
                    <a:pt x="152" y="4"/>
                  </a:lnTo>
                  <a:lnTo>
                    <a:pt x="127" y="0"/>
                  </a:lnTo>
                  <a:lnTo>
                    <a:pt x="102" y="0"/>
                  </a:lnTo>
                  <a:lnTo>
                    <a:pt x="77" y="2"/>
                  </a:lnTo>
                  <a:lnTo>
                    <a:pt x="54" y="8"/>
                  </a:lnTo>
                  <a:lnTo>
                    <a:pt x="33" y="12"/>
                  </a:lnTo>
                  <a:lnTo>
                    <a:pt x="15" y="18"/>
                  </a:lnTo>
                  <a:lnTo>
                    <a:pt x="6" y="21"/>
                  </a:lnTo>
                  <a:lnTo>
                    <a:pt x="0" y="21"/>
                  </a:lnTo>
                  <a:lnTo>
                    <a:pt x="10" y="44"/>
                  </a:lnTo>
                  <a:lnTo>
                    <a:pt x="12" y="44"/>
                  </a:lnTo>
                  <a:lnTo>
                    <a:pt x="23" y="41"/>
                  </a:lnTo>
                  <a:lnTo>
                    <a:pt x="39" y="35"/>
                  </a:lnTo>
                  <a:lnTo>
                    <a:pt x="58" y="31"/>
                  </a:lnTo>
                  <a:lnTo>
                    <a:pt x="81" y="27"/>
                  </a:lnTo>
                  <a:lnTo>
                    <a:pt x="104" y="23"/>
                  </a:lnTo>
                  <a:lnTo>
                    <a:pt x="125" y="23"/>
                  </a:lnTo>
                  <a:lnTo>
                    <a:pt x="146" y="27"/>
                  </a:lnTo>
                  <a:lnTo>
                    <a:pt x="150" y="4"/>
                  </a:lnTo>
                  <a:close/>
                </a:path>
              </a:pathLst>
            </a:custGeom>
            <a:solidFill>
              <a:srgbClr val="000000"/>
            </a:solidFill>
            <a:ln w="9525">
              <a:noFill/>
              <a:round/>
              <a:headEnd/>
              <a:tailEnd/>
            </a:ln>
          </p:spPr>
          <p:txBody>
            <a:bodyPr/>
            <a:lstStyle/>
            <a:p>
              <a:endParaRPr lang="en-US"/>
            </a:p>
          </p:txBody>
        </p:sp>
        <p:sp>
          <p:nvSpPr>
            <p:cNvPr id="383398" name="Freeform 422"/>
            <p:cNvSpPr>
              <a:spLocks/>
            </p:cNvSpPr>
            <p:nvPr/>
          </p:nvSpPr>
          <p:spPr bwMode="auto">
            <a:xfrm>
              <a:off x="3120" y="3472"/>
              <a:ext cx="64" cy="48"/>
            </a:xfrm>
            <a:custGeom>
              <a:avLst/>
              <a:gdLst/>
              <a:ahLst/>
              <a:cxnLst>
                <a:cxn ang="0">
                  <a:pos x="71" y="46"/>
                </a:cxn>
                <a:cxn ang="0">
                  <a:pos x="63" y="33"/>
                </a:cxn>
                <a:cxn ang="0">
                  <a:pos x="54" y="23"/>
                </a:cxn>
                <a:cxn ang="0">
                  <a:pos x="42" y="16"/>
                </a:cxn>
                <a:cxn ang="0">
                  <a:pos x="33" y="10"/>
                </a:cxn>
                <a:cxn ang="0">
                  <a:pos x="21" y="4"/>
                </a:cxn>
                <a:cxn ang="0">
                  <a:pos x="13" y="2"/>
                </a:cxn>
                <a:cxn ang="0">
                  <a:pos x="8" y="0"/>
                </a:cxn>
                <a:cxn ang="0">
                  <a:pos x="4" y="0"/>
                </a:cxn>
                <a:cxn ang="0">
                  <a:pos x="0" y="23"/>
                </a:cxn>
                <a:cxn ang="0">
                  <a:pos x="6" y="25"/>
                </a:cxn>
                <a:cxn ang="0">
                  <a:pos x="13" y="27"/>
                </a:cxn>
                <a:cxn ang="0">
                  <a:pos x="21" y="31"/>
                </a:cxn>
                <a:cxn ang="0">
                  <a:pos x="31" y="35"/>
                </a:cxn>
                <a:cxn ang="0">
                  <a:pos x="38" y="40"/>
                </a:cxn>
                <a:cxn ang="0">
                  <a:pos x="44" y="48"/>
                </a:cxn>
                <a:cxn ang="0">
                  <a:pos x="48" y="54"/>
                </a:cxn>
                <a:cxn ang="0">
                  <a:pos x="71" y="46"/>
                </a:cxn>
              </a:cxnLst>
              <a:rect l="0" t="0" r="r" b="b"/>
              <a:pathLst>
                <a:path w="71" h="54">
                  <a:moveTo>
                    <a:pt x="71" y="46"/>
                  </a:moveTo>
                  <a:lnTo>
                    <a:pt x="63" y="33"/>
                  </a:lnTo>
                  <a:lnTo>
                    <a:pt x="54" y="23"/>
                  </a:lnTo>
                  <a:lnTo>
                    <a:pt x="42" y="16"/>
                  </a:lnTo>
                  <a:lnTo>
                    <a:pt x="33" y="10"/>
                  </a:lnTo>
                  <a:lnTo>
                    <a:pt x="21" y="4"/>
                  </a:lnTo>
                  <a:lnTo>
                    <a:pt x="13" y="2"/>
                  </a:lnTo>
                  <a:lnTo>
                    <a:pt x="8" y="0"/>
                  </a:lnTo>
                  <a:lnTo>
                    <a:pt x="4" y="0"/>
                  </a:lnTo>
                  <a:lnTo>
                    <a:pt x="0" y="23"/>
                  </a:lnTo>
                  <a:lnTo>
                    <a:pt x="6" y="25"/>
                  </a:lnTo>
                  <a:lnTo>
                    <a:pt x="13" y="27"/>
                  </a:lnTo>
                  <a:lnTo>
                    <a:pt x="21" y="31"/>
                  </a:lnTo>
                  <a:lnTo>
                    <a:pt x="31" y="35"/>
                  </a:lnTo>
                  <a:lnTo>
                    <a:pt x="38" y="40"/>
                  </a:lnTo>
                  <a:lnTo>
                    <a:pt x="44" y="48"/>
                  </a:lnTo>
                  <a:lnTo>
                    <a:pt x="48" y="54"/>
                  </a:lnTo>
                  <a:lnTo>
                    <a:pt x="71" y="46"/>
                  </a:lnTo>
                  <a:close/>
                </a:path>
              </a:pathLst>
            </a:custGeom>
            <a:solidFill>
              <a:srgbClr val="000000"/>
            </a:solidFill>
            <a:ln w="9525">
              <a:noFill/>
              <a:round/>
              <a:headEnd/>
              <a:tailEnd/>
            </a:ln>
          </p:spPr>
          <p:txBody>
            <a:bodyPr/>
            <a:lstStyle/>
            <a:p>
              <a:endParaRPr lang="en-US"/>
            </a:p>
          </p:txBody>
        </p:sp>
        <p:sp>
          <p:nvSpPr>
            <p:cNvPr id="383399" name="Freeform 423"/>
            <p:cNvSpPr>
              <a:spLocks/>
            </p:cNvSpPr>
            <p:nvPr/>
          </p:nvSpPr>
          <p:spPr bwMode="auto">
            <a:xfrm>
              <a:off x="3164" y="3513"/>
              <a:ext cx="43" cy="43"/>
            </a:xfrm>
            <a:custGeom>
              <a:avLst/>
              <a:gdLst/>
              <a:ahLst/>
              <a:cxnLst>
                <a:cxn ang="0">
                  <a:pos x="48" y="25"/>
                </a:cxn>
                <a:cxn ang="0">
                  <a:pos x="48" y="27"/>
                </a:cxn>
                <a:cxn ang="0">
                  <a:pos x="40" y="21"/>
                </a:cxn>
                <a:cxn ang="0">
                  <a:pos x="35" y="16"/>
                </a:cxn>
                <a:cxn ang="0">
                  <a:pos x="31" y="12"/>
                </a:cxn>
                <a:cxn ang="0">
                  <a:pos x="27" y="8"/>
                </a:cxn>
                <a:cxn ang="0">
                  <a:pos x="25" y="4"/>
                </a:cxn>
                <a:cxn ang="0">
                  <a:pos x="23" y="2"/>
                </a:cxn>
                <a:cxn ang="0">
                  <a:pos x="23" y="0"/>
                </a:cxn>
                <a:cxn ang="0">
                  <a:pos x="0" y="8"/>
                </a:cxn>
                <a:cxn ang="0">
                  <a:pos x="0" y="10"/>
                </a:cxn>
                <a:cxn ang="0">
                  <a:pos x="2" y="12"/>
                </a:cxn>
                <a:cxn ang="0">
                  <a:pos x="4" y="18"/>
                </a:cxn>
                <a:cxn ang="0">
                  <a:pos x="8" y="21"/>
                </a:cxn>
                <a:cxn ang="0">
                  <a:pos x="12" y="27"/>
                </a:cxn>
                <a:cxn ang="0">
                  <a:pos x="19" y="35"/>
                </a:cxn>
                <a:cxn ang="0">
                  <a:pos x="27" y="41"/>
                </a:cxn>
                <a:cxn ang="0">
                  <a:pos x="37" y="46"/>
                </a:cxn>
                <a:cxn ang="0">
                  <a:pos x="37" y="48"/>
                </a:cxn>
                <a:cxn ang="0">
                  <a:pos x="48" y="25"/>
                </a:cxn>
              </a:cxnLst>
              <a:rect l="0" t="0" r="r" b="b"/>
              <a:pathLst>
                <a:path w="48" h="48">
                  <a:moveTo>
                    <a:pt x="48" y="25"/>
                  </a:moveTo>
                  <a:lnTo>
                    <a:pt x="48" y="27"/>
                  </a:lnTo>
                  <a:lnTo>
                    <a:pt x="40" y="21"/>
                  </a:lnTo>
                  <a:lnTo>
                    <a:pt x="35" y="16"/>
                  </a:lnTo>
                  <a:lnTo>
                    <a:pt x="31" y="12"/>
                  </a:lnTo>
                  <a:lnTo>
                    <a:pt x="27" y="8"/>
                  </a:lnTo>
                  <a:lnTo>
                    <a:pt x="25" y="4"/>
                  </a:lnTo>
                  <a:lnTo>
                    <a:pt x="23" y="2"/>
                  </a:lnTo>
                  <a:lnTo>
                    <a:pt x="23" y="0"/>
                  </a:lnTo>
                  <a:lnTo>
                    <a:pt x="0" y="8"/>
                  </a:lnTo>
                  <a:lnTo>
                    <a:pt x="0" y="10"/>
                  </a:lnTo>
                  <a:lnTo>
                    <a:pt x="2" y="12"/>
                  </a:lnTo>
                  <a:lnTo>
                    <a:pt x="4" y="18"/>
                  </a:lnTo>
                  <a:lnTo>
                    <a:pt x="8" y="21"/>
                  </a:lnTo>
                  <a:lnTo>
                    <a:pt x="12" y="27"/>
                  </a:lnTo>
                  <a:lnTo>
                    <a:pt x="19" y="35"/>
                  </a:lnTo>
                  <a:lnTo>
                    <a:pt x="27" y="41"/>
                  </a:lnTo>
                  <a:lnTo>
                    <a:pt x="37" y="46"/>
                  </a:lnTo>
                  <a:lnTo>
                    <a:pt x="37" y="48"/>
                  </a:lnTo>
                  <a:lnTo>
                    <a:pt x="48" y="25"/>
                  </a:lnTo>
                  <a:close/>
                </a:path>
              </a:pathLst>
            </a:custGeom>
            <a:solidFill>
              <a:srgbClr val="000000"/>
            </a:solidFill>
            <a:ln w="9525">
              <a:noFill/>
              <a:round/>
              <a:headEnd/>
              <a:tailEnd/>
            </a:ln>
          </p:spPr>
          <p:txBody>
            <a:bodyPr/>
            <a:lstStyle/>
            <a:p>
              <a:endParaRPr lang="en-US"/>
            </a:p>
          </p:txBody>
        </p:sp>
        <p:sp>
          <p:nvSpPr>
            <p:cNvPr id="383400" name="Freeform 424"/>
            <p:cNvSpPr>
              <a:spLocks/>
            </p:cNvSpPr>
            <p:nvPr/>
          </p:nvSpPr>
          <p:spPr bwMode="auto">
            <a:xfrm>
              <a:off x="3198" y="3536"/>
              <a:ext cx="42" cy="81"/>
            </a:xfrm>
            <a:custGeom>
              <a:avLst/>
              <a:gdLst/>
              <a:ahLst/>
              <a:cxnLst>
                <a:cxn ang="0">
                  <a:pos x="17" y="90"/>
                </a:cxn>
                <a:cxn ang="0">
                  <a:pos x="19" y="90"/>
                </a:cxn>
                <a:cxn ang="0">
                  <a:pos x="28" y="83"/>
                </a:cxn>
                <a:cxn ang="0">
                  <a:pos x="36" y="75"/>
                </a:cxn>
                <a:cxn ang="0">
                  <a:pos x="42" y="65"/>
                </a:cxn>
                <a:cxn ang="0">
                  <a:pos x="46" y="58"/>
                </a:cxn>
                <a:cxn ang="0">
                  <a:pos x="47" y="48"/>
                </a:cxn>
                <a:cxn ang="0">
                  <a:pos x="46" y="40"/>
                </a:cxn>
                <a:cxn ang="0">
                  <a:pos x="44" y="33"/>
                </a:cxn>
                <a:cxn ang="0">
                  <a:pos x="38" y="25"/>
                </a:cxn>
                <a:cxn ang="0">
                  <a:pos x="30" y="16"/>
                </a:cxn>
                <a:cxn ang="0">
                  <a:pos x="21" y="8"/>
                </a:cxn>
                <a:cxn ang="0">
                  <a:pos x="15" y="2"/>
                </a:cxn>
                <a:cxn ang="0">
                  <a:pos x="11" y="0"/>
                </a:cxn>
                <a:cxn ang="0">
                  <a:pos x="0" y="23"/>
                </a:cxn>
                <a:cxn ang="0">
                  <a:pos x="1" y="23"/>
                </a:cxn>
                <a:cxn ang="0">
                  <a:pos x="7" y="27"/>
                </a:cxn>
                <a:cxn ang="0">
                  <a:pos x="13" y="33"/>
                </a:cxn>
                <a:cxn ang="0">
                  <a:pos x="19" y="40"/>
                </a:cxn>
                <a:cxn ang="0">
                  <a:pos x="21" y="42"/>
                </a:cxn>
                <a:cxn ang="0">
                  <a:pos x="23" y="46"/>
                </a:cxn>
                <a:cxn ang="0">
                  <a:pos x="23" y="48"/>
                </a:cxn>
                <a:cxn ang="0">
                  <a:pos x="23" y="52"/>
                </a:cxn>
                <a:cxn ang="0">
                  <a:pos x="21" y="54"/>
                </a:cxn>
                <a:cxn ang="0">
                  <a:pos x="19" y="58"/>
                </a:cxn>
                <a:cxn ang="0">
                  <a:pos x="13" y="64"/>
                </a:cxn>
                <a:cxn ang="0">
                  <a:pos x="5" y="69"/>
                </a:cxn>
                <a:cxn ang="0">
                  <a:pos x="7" y="69"/>
                </a:cxn>
                <a:cxn ang="0">
                  <a:pos x="17" y="90"/>
                </a:cxn>
              </a:cxnLst>
              <a:rect l="0" t="0" r="r" b="b"/>
              <a:pathLst>
                <a:path w="47" h="90">
                  <a:moveTo>
                    <a:pt x="17" y="90"/>
                  </a:moveTo>
                  <a:lnTo>
                    <a:pt x="19" y="90"/>
                  </a:lnTo>
                  <a:lnTo>
                    <a:pt x="28" y="83"/>
                  </a:lnTo>
                  <a:lnTo>
                    <a:pt x="36" y="75"/>
                  </a:lnTo>
                  <a:lnTo>
                    <a:pt x="42" y="65"/>
                  </a:lnTo>
                  <a:lnTo>
                    <a:pt x="46" y="58"/>
                  </a:lnTo>
                  <a:lnTo>
                    <a:pt x="47" y="48"/>
                  </a:lnTo>
                  <a:lnTo>
                    <a:pt x="46" y="40"/>
                  </a:lnTo>
                  <a:lnTo>
                    <a:pt x="44" y="33"/>
                  </a:lnTo>
                  <a:lnTo>
                    <a:pt x="38" y="25"/>
                  </a:lnTo>
                  <a:lnTo>
                    <a:pt x="30" y="16"/>
                  </a:lnTo>
                  <a:lnTo>
                    <a:pt x="21" y="8"/>
                  </a:lnTo>
                  <a:lnTo>
                    <a:pt x="15" y="2"/>
                  </a:lnTo>
                  <a:lnTo>
                    <a:pt x="11" y="0"/>
                  </a:lnTo>
                  <a:lnTo>
                    <a:pt x="0" y="23"/>
                  </a:lnTo>
                  <a:lnTo>
                    <a:pt x="1" y="23"/>
                  </a:lnTo>
                  <a:lnTo>
                    <a:pt x="7" y="27"/>
                  </a:lnTo>
                  <a:lnTo>
                    <a:pt x="13" y="33"/>
                  </a:lnTo>
                  <a:lnTo>
                    <a:pt x="19" y="40"/>
                  </a:lnTo>
                  <a:lnTo>
                    <a:pt x="21" y="42"/>
                  </a:lnTo>
                  <a:lnTo>
                    <a:pt x="23" y="46"/>
                  </a:lnTo>
                  <a:lnTo>
                    <a:pt x="23" y="48"/>
                  </a:lnTo>
                  <a:lnTo>
                    <a:pt x="23" y="52"/>
                  </a:lnTo>
                  <a:lnTo>
                    <a:pt x="21" y="54"/>
                  </a:lnTo>
                  <a:lnTo>
                    <a:pt x="19" y="58"/>
                  </a:lnTo>
                  <a:lnTo>
                    <a:pt x="13" y="64"/>
                  </a:lnTo>
                  <a:lnTo>
                    <a:pt x="5" y="69"/>
                  </a:lnTo>
                  <a:lnTo>
                    <a:pt x="7" y="69"/>
                  </a:lnTo>
                  <a:lnTo>
                    <a:pt x="17" y="90"/>
                  </a:lnTo>
                  <a:close/>
                </a:path>
              </a:pathLst>
            </a:custGeom>
            <a:solidFill>
              <a:srgbClr val="000000"/>
            </a:solidFill>
            <a:ln w="9525">
              <a:noFill/>
              <a:round/>
              <a:headEnd/>
              <a:tailEnd/>
            </a:ln>
          </p:spPr>
          <p:txBody>
            <a:bodyPr/>
            <a:lstStyle/>
            <a:p>
              <a:endParaRPr lang="en-US"/>
            </a:p>
          </p:txBody>
        </p:sp>
        <p:sp>
          <p:nvSpPr>
            <p:cNvPr id="383401" name="Freeform 425"/>
            <p:cNvSpPr>
              <a:spLocks/>
            </p:cNvSpPr>
            <p:nvPr/>
          </p:nvSpPr>
          <p:spPr bwMode="auto">
            <a:xfrm>
              <a:off x="3147" y="3598"/>
              <a:ext cx="65" cy="31"/>
            </a:xfrm>
            <a:custGeom>
              <a:avLst/>
              <a:gdLst/>
              <a:ahLst/>
              <a:cxnLst>
                <a:cxn ang="0">
                  <a:pos x="0" y="35"/>
                </a:cxn>
                <a:cxn ang="0">
                  <a:pos x="2" y="35"/>
                </a:cxn>
                <a:cxn ang="0">
                  <a:pos x="15" y="35"/>
                </a:cxn>
                <a:cxn ang="0">
                  <a:pos x="31" y="33"/>
                </a:cxn>
                <a:cxn ang="0">
                  <a:pos x="42" y="31"/>
                </a:cxn>
                <a:cxn ang="0">
                  <a:pos x="52" y="29"/>
                </a:cxn>
                <a:cxn ang="0">
                  <a:pos x="61" y="25"/>
                </a:cxn>
                <a:cxn ang="0">
                  <a:pos x="67" y="23"/>
                </a:cxn>
                <a:cxn ang="0">
                  <a:pos x="71" y="21"/>
                </a:cxn>
                <a:cxn ang="0">
                  <a:pos x="73" y="21"/>
                </a:cxn>
                <a:cxn ang="0">
                  <a:pos x="63" y="0"/>
                </a:cxn>
                <a:cxn ang="0">
                  <a:pos x="61" y="0"/>
                </a:cxn>
                <a:cxn ang="0">
                  <a:pos x="59" y="2"/>
                </a:cxn>
                <a:cxn ang="0">
                  <a:pos x="54" y="4"/>
                </a:cxn>
                <a:cxn ang="0">
                  <a:pos x="46" y="6"/>
                </a:cxn>
                <a:cxn ang="0">
                  <a:pos x="36" y="8"/>
                </a:cxn>
                <a:cxn ang="0">
                  <a:pos x="27" y="10"/>
                </a:cxn>
                <a:cxn ang="0">
                  <a:pos x="15" y="10"/>
                </a:cxn>
                <a:cxn ang="0">
                  <a:pos x="2" y="12"/>
                </a:cxn>
                <a:cxn ang="0">
                  <a:pos x="0" y="35"/>
                </a:cxn>
              </a:cxnLst>
              <a:rect l="0" t="0" r="r" b="b"/>
              <a:pathLst>
                <a:path w="73" h="35">
                  <a:moveTo>
                    <a:pt x="0" y="35"/>
                  </a:moveTo>
                  <a:lnTo>
                    <a:pt x="2" y="35"/>
                  </a:lnTo>
                  <a:lnTo>
                    <a:pt x="15" y="35"/>
                  </a:lnTo>
                  <a:lnTo>
                    <a:pt x="31" y="33"/>
                  </a:lnTo>
                  <a:lnTo>
                    <a:pt x="42" y="31"/>
                  </a:lnTo>
                  <a:lnTo>
                    <a:pt x="52" y="29"/>
                  </a:lnTo>
                  <a:lnTo>
                    <a:pt x="61" y="25"/>
                  </a:lnTo>
                  <a:lnTo>
                    <a:pt x="67" y="23"/>
                  </a:lnTo>
                  <a:lnTo>
                    <a:pt x="71" y="21"/>
                  </a:lnTo>
                  <a:lnTo>
                    <a:pt x="73" y="21"/>
                  </a:lnTo>
                  <a:lnTo>
                    <a:pt x="63" y="0"/>
                  </a:lnTo>
                  <a:lnTo>
                    <a:pt x="61" y="0"/>
                  </a:lnTo>
                  <a:lnTo>
                    <a:pt x="59" y="2"/>
                  </a:lnTo>
                  <a:lnTo>
                    <a:pt x="54" y="4"/>
                  </a:lnTo>
                  <a:lnTo>
                    <a:pt x="46" y="6"/>
                  </a:lnTo>
                  <a:lnTo>
                    <a:pt x="36" y="8"/>
                  </a:lnTo>
                  <a:lnTo>
                    <a:pt x="27" y="10"/>
                  </a:lnTo>
                  <a:lnTo>
                    <a:pt x="15" y="10"/>
                  </a:lnTo>
                  <a:lnTo>
                    <a:pt x="2" y="12"/>
                  </a:lnTo>
                  <a:lnTo>
                    <a:pt x="0" y="35"/>
                  </a:lnTo>
                  <a:close/>
                </a:path>
              </a:pathLst>
            </a:custGeom>
            <a:solidFill>
              <a:srgbClr val="000000"/>
            </a:solidFill>
            <a:ln w="9525">
              <a:noFill/>
              <a:round/>
              <a:headEnd/>
              <a:tailEnd/>
            </a:ln>
          </p:spPr>
          <p:txBody>
            <a:bodyPr/>
            <a:lstStyle/>
            <a:p>
              <a:endParaRPr lang="en-US"/>
            </a:p>
          </p:txBody>
        </p:sp>
        <p:sp>
          <p:nvSpPr>
            <p:cNvPr id="383402" name="Freeform 426"/>
            <p:cNvSpPr>
              <a:spLocks/>
            </p:cNvSpPr>
            <p:nvPr/>
          </p:nvSpPr>
          <p:spPr bwMode="auto">
            <a:xfrm>
              <a:off x="3070" y="3607"/>
              <a:ext cx="78" cy="37"/>
            </a:xfrm>
            <a:custGeom>
              <a:avLst/>
              <a:gdLst/>
              <a:ahLst/>
              <a:cxnLst>
                <a:cxn ang="0">
                  <a:pos x="18" y="40"/>
                </a:cxn>
                <a:cxn ang="0">
                  <a:pos x="20" y="38"/>
                </a:cxn>
                <a:cxn ang="0">
                  <a:pos x="25" y="34"/>
                </a:cxn>
                <a:cxn ang="0">
                  <a:pos x="33" y="31"/>
                </a:cxn>
                <a:cxn ang="0">
                  <a:pos x="43" y="27"/>
                </a:cxn>
                <a:cxn ang="0">
                  <a:pos x="56" y="25"/>
                </a:cxn>
                <a:cxn ang="0">
                  <a:pos x="68" y="25"/>
                </a:cxn>
                <a:cxn ang="0">
                  <a:pos x="77" y="25"/>
                </a:cxn>
                <a:cxn ang="0">
                  <a:pos x="83" y="25"/>
                </a:cxn>
                <a:cxn ang="0">
                  <a:pos x="85" y="25"/>
                </a:cxn>
                <a:cxn ang="0">
                  <a:pos x="87" y="2"/>
                </a:cxn>
                <a:cxn ang="0">
                  <a:pos x="85" y="0"/>
                </a:cxn>
                <a:cxn ang="0">
                  <a:pos x="77" y="0"/>
                </a:cxn>
                <a:cxn ang="0">
                  <a:pos x="66" y="0"/>
                </a:cxn>
                <a:cxn ang="0">
                  <a:pos x="52" y="2"/>
                </a:cxn>
                <a:cxn ang="0">
                  <a:pos x="39" y="4"/>
                </a:cxn>
                <a:cxn ang="0">
                  <a:pos x="25" y="8"/>
                </a:cxn>
                <a:cxn ang="0">
                  <a:pos x="12" y="13"/>
                </a:cxn>
                <a:cxn ang="0">
                  <a:pos x="0" y="25"/>
                </a:cxn>
                <a:cxn ang="0">
                  <a:pos x="0" y="23"/>
                </a:cxn>
                <a:cxn ang="0">
                  <a:pos x="18" y="40"/>
                </a:cxn>
              </a:cxnLst>
              <a:rect l="0" t="0" r="r" b="b"/>
              <a:pathLst>
                <a:path w="87" h="40">
                  <a:moveTo>
                    <a:pt x="18" y="40"/>
                  </a:moveTo>
                  <a:lnTo>
                    <a:pt x="20" y="38"/>
                  </a:lnTo>
                  <a:lnTo>
                    <a:pt x="25" y="34"/>
                  </a:lnTo>
                  <a:lnTo>
                    <a:pt x="33" y="31"/>
                  </a:lnTo>
                  <a:lnTo>
                    <a:pt x="43" y="27"/>
                  </a:lnTo>
                  <a:lnTo>
                    <a:pt x="56" y="25"/>
                  </a:lnTo>
                  <a:lnTo>
                    <a:pt x="68" y="25"/>
                  </a:lnTo>
                  <a:lnTo>
                    <a:pt x="77" y="25"/>
                  </a:lnTo>
                  <a:lnTo>
                    <a:pt x="83" y="25"/>
                  </a:lnTo>
                  <a:lnTo>
                    <a:pt x="85" y="25"/>
                  </a:lnTo>
                  <a:lnTo>
                    <a:pt x="87" y="2"/>
                  </a:lnTo>
                  <a:lnTo>
                    <a:pt x="85" y="0"/>
                  </a:lnTo>
                  <a:lnTo>
                    <a:pt x="77" y="0"/>
                  </a:lnTo>
                  <a:lnTo>
                    <a:pt x="66" y="0"/>
                  </a:lnTo>
                  <a:lnTo>
                    <a:pt x="52" y="2"/>
                  </a:lnTo>
                  <a:lnTo>
                    <a:pt x="39" y="4"/>
                  </a:lnTo>
                  <a:lnTo>
                    <a:pt x="25" y="8"/>
                  </a:lnTo>
                  <a:lnTo>
                    <a:pt x="12" y="13"/>
                  </a:lnTo>
                  <a:lnTo>
                    <a:pt x="0" y="25"/>
                  </a:lnTo>
                  <a:lnTo>
                    <a:pt x="0" y="23"/>
                  </a:lnTo>
                  <a:lnTo>
                    <a:pt x="18" y="40"/>
                  </a:lnTo>
                  <a:close/>
                </a:path>
              </a:pathLst>
            </a:custGeom>
            <a:solidFill>
              <a:srgbClr val="000000"/>
            </a:solidFill>
            <a:ln w="9525">
              <a:noFill/>
              <a:round/>
              <a:headEnd/>
              <a:tailEnd/>
            </a:ln>
          </p:spPr>
          <p:txBody>
            <a:bodyPr/>
            <a:lstStyle/>
            <a:p>
              <a:endParaRPr lang="en-US"/>
            </a:p>
          </p:txBody>
        </p:sp>
        <p:sp>
          <p:nvSpPr>
            <p:cNvPr id="383403" name="Freeform 427"/>
            <p:cNvSpPr>
              <a:spLocks/>
            </p:cNvSpPr>
            <p:nvPr/>
          </p:nvSpPr>
          <p:spPr bwMode="auto">
            <a:xfrm>
              <a:off x="3045" y="3628"/>
              <a:ext cx="41" cy="83"/>
            </a:xfrm>
            <a:custGeom>
              <a:avLst/>
              <a:gdLst/>
              <a:ahLst/>
              <a:cxnLst>
                <a:cxn ang="0">
                  <a:pos x="25" y="88"/>
                </a:cxn>
                <a:cxn ang="0">
                  <a:pos x="25" y="73"/>
                </a:cxn>
                <a:cxn ang="0">
                  <a:pos x="25" y="57"/>
                </a:cxn>
                <a:cxn ang="0">
                  <a:pos x="29" y="46"/>
                </a:cxn>
                <a:cxn ang="0">
                  <a:pos x="33" y="36"/>
                </a:cxn>
                <a:cxn ang="0">
                  <a:pos x="37" y="27"/>
                </a:cxn>
                <a:cxn ang="0">
                  <a:pos x="43" y="21"/>
                </a:cxn>
                <a:cxn ang="0">
                  <a:pos x="45" y="17"/>
                </a:cxn>
                <a:cxn ang="0">
                  <a:pos x="27" y="0"/>
                </a:cxn>
                <a:cxn ang="0">
                  <a:pos x="25" y="2"/>
                </a:cxn>
                <a:cxn ang="0">
                  <a:pos x="22" y="8"/>
                </a:cxn>
                <a:cxn ang="0">
                  <a:pos x="18" y="15"/>
                </a:cxn>
                <a:cxn ang="0">
                  <a:pos x="12" y="25"/>
                </a:cxn>
                <a:cxn ang="0">
                  <a:pos x="6" y="38"/>
                </a:cxn>
                <a:cxn ang="0">
                  <a:pos x="2" y="54"/>
                </a:cxn>
                <a:cxn ang="0">
                  <a:pos x="0" y="73"/>
                </a:cxn>
                <a:cxn ang="0">
                  <a:pos x="2" y="92"/>
                </a:cxn>
                <a:cxn ang="0">
                  <a:pos x="25" y="88"/>
                </a:cxn>
              </a:cxnLst>
              <a:rect l="0" t="0" r="r" b="b"/>
              <a:pathLst>
                <a:path w="45" h="92">
                  <a:moveTo>
                    <a:pt x="25" y="88"/>
                  </a:moveTo>
                  <a:lnTo>
                    <a:pt x="25" y="73"/>
                  </a:lnTo>
                  <a:lnTo>
                    <a:pt x="25" y="57"/>
                  </a:lnTo>
                  <a:lnTo>
                    <a:pt x="29" y="46"/>
                  </a:lnTo>
                  <a:lnTo>
                    <a:pt x="33" y="36"/>
                  </a:lnTo>
                  <a:lnTo>
                    <a:pt x="37" y="27"/>
                  </a:lnTo>
                  <a:lnTo>
                    <a:pt x="43" y="21"/>
                  </a:lnTo>
                  <a:lnTo>
                    <a:pt x="45" y="17"/>
                  </a:lnTo>
                  <a:lnTo>
                    <a:pt x="27" y="0"/>
                  </a:lnTo>
                  <a:lnTo>
                    <a:pt x="25" y="2"/>
                  </a:lnTo>
                  <a:lnTo>
                    <a:pt x="22" y="8"/>
                  </a:lnTo>
                  <a:lnTo>
                    <a:pt x="18" y="15"/>
                  </a:lnTo>
                  <a:lnTo>
                    <a:pt x="12" y="25"/>
                  </a:lnTo>
                  <a:lnTo>
                    <a:pt x="6" y="38"/>
                  </a:lnTo>
                  <a:lnTo>
                    <a:pt x="2" y="54"/>
                  </a:lnTo>
                  <a:lnTo>
                    <a:pt x="0" y="73"/>
                  </a:lnTo>
                  <a:lnTo>
                    <a:pt x="2" y="92"/>
                  </a:lnTo>
                  <a:lnTo>
                    <a:pt x="25" y="88"/>
                  </a:lnTo>
                  <a:close/>
                </a:path>
              </a:pathLst>
            </a:custGeom>
            <a:solidFill>
              <a:srgbClr val="000000"/>
            </a:solidFill>
            <a:ln w="9525">
              <a:noFill/>
              <a:round/>
              <a:headEnd/>
              <a:tailEnd/>
            </a:ln>
          </p:spPr>
          <p:txBody>
            <a:bodyPr/>
            <a:lstStyle/>
            <a:p>
              <a:endParaRPr lang="en-US"/>
            </a:p>
          </p:txBody>
        </p:sp>
        <p:sp>
          <p:nvSpPr>
            <p:cNvPr id="383404" name="Freeform 428"/>
            <p:cNvSpPr>
              <a:spLocks/>
            </p:cNvSpPr>
            <p:nvPr/>
          </p:nvSpPr>
          <p:spPr bwMode="auto">
            <a:xfrm>
              <a:off x="2604" y="2955"/>
              <a:ext cx="567" cy="518"/>
            </a:xfrm>
            <a:custGeom>
              <a:avLst/>
              <a:gdLst/>
              <a:ahLst/>
              <a:cxnLst>
                <a:cxn ang="0">
                  <a:pos x="21" y="432"/>
                </a:cxn>
                <a:cxn ang="0">
                  <a:pos x="21" y="551"/>
                </a:cxn>
                <a:cxn ang="0">
                  <a:pos x="355" y="574"/>
                </a:cxn>
                <a:cxn ang="0">
                  <a:pos x="382" y="561"/>
                </a:cxn>
                <a:cxn ang="0">
                  <a:pos x="382" y="532"/>
                </a:cxn>
                <a:cxn ang="0">
                  <a:pos x="628" y="495"/>
                </a:cxn>
                <a:cxn ang="0">
                  <a:pos x="628" y="350"/>
                </a:cxn>
                <a:cxn ang="0">
                  <a:pos x="584" y="346"/>
                </a:cxn>
                <a:cxn ang="0">
                  <a:pos x="584" y="169"/>
                </a:cxn>
                <a:cxn ang="0">
                  <a:pos x="407" y="114"/>
                </a:cxn>
                <a:cxn ang="0">
                  <a:pos x="407" y="29"/>
                </a:cxn>
                <a:cxn ang="0">
                  <a:pos x="359" y="0"/>
                </a:cxn>
                <a:cxn ang="0">
                  <a:pos x="355" y="338"/>
                </a:cxn>
                <a:cxn ang="0">
                  <a:pos x="347" y="338"/>
                </a:cxn>
                <a:cxn ang="0">
                  <a:pos x="326" y="340"/>
                </a:cxn>
                <a:cxn ang="0">
                  <a:pos x="294" y="342"/>
                </a:cxn>
                <a:cxn ang="0">
                  <a:pos x="249" y="346"/>
                </a:cxn>
                <a:cxn ang="0">
                  <a:pos x="198" y="348"/>
                </a:cxn>
                <a:cxn ang="0">
                  <a:pos x="136" y="348"/>
                </a:cxn>
                <a:cxn ang="0">
                  <a:pos x="71" y="346"/>
                </a:cxn>
                <a:cxn ang="0">
                  <a:pos x="0" y="340"/>
                </a:cxn>
                <a:cxn ang="0">
                  <a:pos x="0" y="430"/>
                </a:cxn>
                <a:cxn ang="0">
                  <a:pos x="21" y="434"/>
                </a:cxn>
                <a:cxn ang="0">
                  <a:pos x="21" y="432"/>
                </a:cxn>
              </a:cxnLst>
              <a:rect l="0" t="0" r="r" b="b"/>
              <a:pathLst>
                <a:path w="628" h="574">
                  <a:moveTo>
                    <a:pt x="21" y="432"/>
                  </a:moveTo>
                  <a:lnTo>
                    <a:pt x="21" y="551"/>
                  </a:lnTo>
                  <a:lnTo>
                    <a:pt x="355" y="574"/>
                  </a:lnTo>
                  <a:lnTo>
                    <a:pt x="382" y="561"/>
                  </a:lnTo>
                  <a:lnTo>
                    <a:pt x="382" y="532"/>
                  </a:lnTo>
                  <a:lnTo>
                    <a:pt x="628" y="495"/>
                  </a:lnTo>
                  <a:lnTo>
                    <a:pt x="628" y="350"/>
                  </a:lnTo>
                  <a:lnTo>
                    <a:pt x="584" y="346"/>
                  </a:lnTo>
                  <a:lnTo>
                    <a:pt x="584" y="169"/>
                  </a:lnTo>
                  <a:lnTo>
                    <a:pt x="407" y="114"/>
                  </a:lnTo>
                  <a:lnTo>
                    <a:pt x="407" y="29"/>
                  </a:lnTo>
                  <a:lnTo>
                    <a:pt x="359" y="0"/>
                  </a:lnTo>
                  <a:lnTo>
                    <a:pt x="355" y="338"/>
                  </a:lnTo>
                  <a:lnTo>
                    <a:pt x="347" y="338"/>
                  </a:lnTo>
                  <a:lnTo>
                    <a:pt x="326" y="340"/>
                  </a:lnTo>
                  <a:lnTo>
                    <a:pt x="294" y="342"/>
                  </a:lnTo>
                  <a:lnTo>
                    <a:pt x="249" y="346"/>
                  </a:lnTo>
                  <a:lnTo>
                    <a:pt x="198" y="348"/>
                  </a:lnTo>
                  <a:lnTo>
                    <a:pt x="136" y="348"/>
                  </a:lnTo>
                  <a:lnTo>
                    <a:pt x="71" y="346"/>
                  </a:lnTo>
                  <a:lnTo>
                    <a:pt x="0" y="340"/>
                  </a:lnTo>
                  <a:lnTo>
                    <a:pt x="0" y="430"/>
                  </a:lnTo>
                  <a:lnTo>
                    <a:pt x="21" y="434"/>
                  </a:lnTo>
                  <a:lnTo>
                    <a:pt x="21" y="432"/>
                  </a:lnTo>
                  <a:close/>
                </a:path>
              </a:pathLst>
            </a:custGeom>
            <a:solidFill>
              <a:srgbClr val="FFFFFF"/>
            </a:solidFill>
            <a:ln w="9525">
              <a:noFill/>
              <a:round/>
              <a:headEnd/>
              <a:tailEnd/>
            </a:ln>
          </p:spPr>
          <p:txBody>
            <a:bodyPr/>
            <a:lstStyle/>
            <a:p>
              <a:endParaRPr lang="en-US"/>
            </a:p>
          </p:txBody>
        </p:sp>
        <p:sp>
          <p:nvSpPr>
            <p:cNvPr id="383405" name="Freeform 429"/>
            <p:cNvSpPr>
              <a:spLocks/>
            </p:cNvSpPr>
            <p:nvPr/>
          </p:nvSpPr>
          <p:spPr bwMode="auto">
            <a:xfrm>
              <a:off x="2614" y="3345"/>
              <a:ext cx="18" cy="117"/>
            </a:xfrm>
            <a:custGeom>
              <a:avLst/>
              <a:gdLst/>
              <a:ahLst/>
              <a:cxnLst>
                <a:cxn ang="0">
                  <a:pos x="12" y="108"/>
                </a:cxn>
                <a:cxn ang="0">
                  <a:pos x="20" y="119"/>
                </a:cxn>
                <a:cxn ang="0">
                  <a:pos x="20" y="0"/>
                </a:cxn>
                <a:cxn ang="0">
                  <a:pos x="0" y="0"/>
                </a:cxn>
                <a:cxn ang="0">
                  <a:pos x="0" y="119"/>
                </a:cxn>
                <a:cxn ang="0">
                  <a:pos x="10" y="129"/>
                </a:cxn>
                <a:cxn ang="0">
                  <a:pos x="0" y="119"/>
                </a:cxn>
                <a:cxn ang="0">
                  <a:pos x="0" y="127"/>
                </a:cxn>
                <a:cxn ang="0">
                  <a:pos x="10" y="129"/>
                </a:cxn>
                <a:cxn ang="0">
                  <a:pos x="12" y="108"/>
                </a:cxn>
              </a:cxnLst>
              <a:rect l="0" t="0" r="r" b="b"/>
              <a:pathLst>
                <a:path w="20" h="129">
                  <a:moveTo>
                    <a:pt x="12" y="108"/>
                  </a:moveTo>
                  <a:lnTo>
                    <a:pt x="20" y="119"/>
                  </a:lnTo>
                  <a:lnTo>
                    <a:pt x="20" y="0"/>
                  </a:lnTo>
                  <a:lnTo>
                    <a:pt x="0" y="0"/>
                  </a:lnTo>
                  <a:lnTo>
                    <a:pt x="0" y="119"/>
                  </a:lnTo>
                  <a:lnTo>
                    <a:pt x="10" y="129"/>
                  </a:lnTo>
                  <a:lnTo>
                    <a:pt x="0" y="119"/>
                  </a:lnTo>
                  <a:lnTo>
                    <a:pt x="0" y="127"/>
                  </a:lnTo>
                  <a:lnTo>
                    <a:pt x="10" y="129"/>
                  </a:lnTo>
                  <a:lnTo>
                    <a:pt x="12" y="108"/>
                  </a:lnTo>
                  <a:close/>
                </a:path>
              </a:pathLst>
            </a:custGeom>
            <a:solidFill>
              <a:srgbClr val="000000"/>
            </a:solidFill>
            <a:ln w="9525">
              <a:noFill/>
              <a:round/>
              <a:headEnd/>
              <a:tailEnd/>
            </a:ln>
          </p:spPr>
          <p:txBody>
            <a:bodyPr/>
            <a:lstStyle/>
            <a:p>
              <a:endParaRPr lang="en-US"/>
            </a:p>
          </p:txBody>
        </p:sp>
        <p:sp>
          <p:nvSpPr>
            <p:cNvPr id="383406" name="Freeform 430"/>
            <p:cNvSpPr>
              <a:spLocks/>
            </p:cNvSpPr>
            <p:nvPr/>
          </p:nvSpPr>
          <p:spPr bwMode="auto">
            <a:xfrm>
              <a:off x="2622" y="3443"/>
              <a:ext cx="305" cy="40"/>
            </a:xfrm>
            <a:custGeom>
              <a:avLst/>
              <a:gdLst/>
              <a:ahLst/>
              <a:cxnLst>
                <a:cxn ang="0">
                  <a:pos x="328" y="25"/>
                </a:cxn>
                <a:cxn ang="0">
                  <a:pos x="334" y="23"/>
                </a:cxn>
                <a:cxn ang="0">
                  <a:pos x="2" y="0"/>
                </a:cxn>
                <a:cxn ang="0">
                  <a:pos x="0" y="21"/>
                </a:cxn>
                <a:cxn ang="0">
                  <a:pos x="332" y="44"/>
                </a:cxn>
                <a:cxn ang="0">
                  <a:pos x="338" y="42"/>
                </a:cxn>
                <a:cxn ang="0">
                  <a:pos x="328" y="25"/>
                </a:cxn>
              </a:cxnLst>
              <a:rect l="0" t="0" r="r" b="b"/>
              <a:pathLst>
                <a:path w="338" h="44">
                  <a:moveTo>
                    <a:pt x="328" y="25"/>
                  </a:moveTo>
                  <a:lnTo>
                    <a:pt x="334" y="23"/>
                  </a:lnTo>
                  <a:lnTo>
                    <a:pt x="2" y="0"/>
                  </a:lnTo>
                  <a:lnTo>
                    <a:pt x="0" y="21"/>
                  </a:lnTo>
                  <a:lnTo>
                    <a:pt x="332" y="44"/>
                  </a:lnTo>
                  <a:lnTo>
                    <a:pt x="338" y="42"/>
                  </a:lnTo>
                  <a:lnTo>
                    <a:pt x="328" y="25"/>
                  </a:lnTo>
                  <a:close/>
                </a:path>
              </a:pathLst>
            </a:custGeom>
            <a:solidFill>
              <a:srgbClr val="000000"/>
            </a:solidFill>
            <a:ln w="9525">
              <a:noFill/>
              <a:round/>
              <a:headEnd/>
              <a:tailEnd/>
            </a:ln>
          </p:spPr>
          <p:txBody>
            <a:bodyPr/>
            <a:lstStyle/>
            <a:p>
              <a:endParaRPr lang="en-US"/>
            </a:p>
          </p:txBody>
        </p:sp>
        <p:sp>
          <p:nvSpPr>
            <p:cNvPr id="383407" name="Freeform 431"/>
            <p:cNvSpPr>
              <a:spLocks/>
            </p:cNvSpPr>
            <p:nvPr/>
          </p:nvSpPr>
          <p:spPr bwMode="auto">
            <a:xfrm>
              <a:off x="2919" y="3452"/>
              <a:ext cx="39" cy="28"/>
            </a:xfrm>
            <a:custGeom>
              <a:avLst/>
              <a:gdLst/>
              <a:ahLst/>
              <a:cxnLst>
                <a:cxn ang="0">
                  <a:pos x="21" y="10"/>
                </a:cxn>
                <a:cxn ang="0">
                  <a:pos x="29" y="0"/>
                </a:cxn>
                <a:cxn ang="0">
                  <a:pos x="0" y="14"/>
                </a:cxn>
                <a:cxn ang="0">
                  <a:pos x="10" y="31"/>
                </a:cxn>
                <a:cxn ang="0">
                  <a:pos x="37" y="19"/>
                </a:cxn>
                <a:cxn ang="0">
                  <a:pos x="43" y="10"/>
                </a:cxn>
                <a:cxn ang="0">
                  <a:pos x="37" y="19"/>
                </a:cxn>
                <a:cxn ang="0">
                  <a:pos x="43" y="15"/>
                </a:cxn>
                <a:cxn ang="0">
                  <a:pos x="43" y="10"/>
                </a:cxn>
                <a:cxn ang="0">
                  <a:pos x="21" y="10"/>
                </a:cxn>
              </a:cxnLst>
              <a:rect l="0" t="0" r="r" b="b"/>
              <a:pathLst>
                <a:path w="43" h="31">
                  <a:moveTo>
                    <a:pt x="21" y="10"/>
                  </a:moveTo>
                  <a:lnTo>
                    <a:pt x="29" y="0"/>
                  </a:lnTo>
                  <a:lnTo>
                    <a:pt x="0" y="14"/>
                  </a:lnTo>
                  <a:lnTo>
                    <a:pt x="10" y="31"/>
                  </a:lnTo>
                  <a:lnTo>
                    <a:pt x="37" y="19"/>
                  </a:lnTo>
                  <a:lnTo>
                    <a:pt x="43" y="10"/>
                  </a:lnTo>
                  <a:lnTo>
                    <a:pt x="37" y="19"/>
                  </a:lnTo>
                  <a:lnTo>
                    <a:pt x="43" y="15"/>
                  </a:lnTo>
                  <a:lnTo>
                    <a:pt x="43" y="10"/>
                  </a:lnTo>
                  <a:lnTo>
                    <a:pt x="21" y="10"/>
                  </a:lnTo>
                  <a:close/>
                </a:path>
              </a:pathLst>
            </a:custGeom>
            <a:solidFill>
              <a:srgbClr val="000000"/>
            </a:solidFill>
            <a:ln w="9525">
              <a:noFill/>
              <a:round/>
              <a:headEnd/>
              <a:tailEnd/>
            </a:ln>
          </p:spPr>
          <p:txBody>
            <a:bodyPr/>
            <a:lstStyle/>
            <a:p>
              <a:endParaRPr lang="en-US"/>
            </a:p>
          </p:txBody>
        </p:sp>
        <p:sp>
          <p:nvSpPr>
            <p:cNvPr id="383408" name="Freeform 432"/>
            <p:cNvSpPr>
              <a:spLocks/>
            </p:cNvSpPr>
            <p:nvPr/>
          </p:nvSpPr>
          <p:spPr bwMode="auto">
            <a:xfrm>
              <a:off x="2938" y="3427"/>
              <a:ext cx="20" cy="35"/>
            </a:xfrm>
            <a:custGeom>
              <a:avLst/>
              <a:gdLst/>
              <a:ahLst/>
              <a:cxnLst>
                <a:cxn ang="0">
                  <a:pos x="10" y="0"/>
                </a:cxn>
                <a:cxn ang="0">
                  <a:pos x="0" y="10"/>
                </a:cxn>
                <a:cxn ang="0">
                  <a:pos x="0" y="39"/>
                </a:cxn>
                <a:cxn ang="0">
                  <a:pos x="22" y="39"/>
                </a:cxn>
                <a:cxn ang="0">
                  <a:pos x="22" y="10"/>
                </a:cxn>
                <a:cxn ang="0">
                  <a:pos x="12" y="20"/>
                </a:cxn>
                <a:cxn ang="0">
                  <a:pos x="10" y="0"/>
                </a:cxn>
                <a:cxn ang="0">
                  <a:pos x="0" y="0"/>
                </a:cxn>
                <a:cxn ang="0">
                  <a:pos x="0" y="10"/>
                </a:cxn>
                <a:cxn ang="0">
                  <a:pos x="10" y="0"/>
                </a:cxn>
              </a:cxnLst>
              <a:rect l="0" t="0" r="r" b="b"/>
              <a:pathLst>
                <a:path w="22" h="39">
                  <a:moveTo>
                    <a:pt x="10" y="0"/>
                  </a:moveTo>
                  <a:lnTo>
                    <a:pt x="0" y="10"/>
                  </a:lnTo>
                  <a:lnTo>
                    <a:pt x="0" y="39"/>
                  </a:lnTo>
                  <a:lnTo>
                    <a:pt x="22" y="39"/>
                  </a:lnTo>
                  <a:lnTo>
                    <a:pt x="22" y="10"/>
                  </a:lnTo>
                  <a:lnTo>
                    <a:pt x="12" y="20"/>
                  </a:lnTo>
                  <a:lnTo>
                    <a:pt x="10" y="0"/>
                  </a:lnTo>
                  <a:lnTo>
                    <a:pt x="0" y="0"/>
                  </a:lnTo>
                  <a:lnTo>
                    <a:pt x="0" y="10"/>
                  </a:lnTo>
                  <a:lnTo>
                    <a:pt x="10" y="0"/>
                  </a:lnTo>
                  <a:close/>
                </a:path>
              </a:pathLst>
            </a:custGeom>
            <a:solidFill>
              <a:srgbClr val="000000"/>
            </a:solidFill>
            <a:ln w="9525">
              <a:noFill/>
              <a:round/>
              <a:headEnd/>
              <a:tailEnd/>
            </a:ln>
          </p:spPr>
          <p:txBody>
            <a:bodyPr/>
            <a:lstStyle/>
            <a:p>
              <a:endParaRPr lang="en-US"/>
            </a:p>
          </p:txBody>
        </p:sp>
        <p:sp>
          <p:nvSpPr>
            <p:cNvPr id="383409" name="Freeform 433"/>
            <p:cNvSpPr>
              <a:spLocks/>
            </p:cNvSpPr>
            <p:nvPr/>
          </p:nvSpPr>
          <p:spPr bwMode="auto">
            <a:xfrm>
              <a:off x="2947" y="3394"/>
              <a:ext cx="232" cy="51"/>
            </a:xfrm>
            <a:custGeom>
              <a:avLst/>
              <a:gdLst/>
              <a:ahLst/>
              <a:cxnLst>
                <a:cxn ang="0">
                  <a:pos x="238" y="9"/>
                </a:cxn>
                <a:cxn ang="0">
                  <a:pos x="246" y="0"/>
                </a:cxn>
                <a:cxn ang="0">
                  <a:pos x="0" y="36"/>
                </a:cxn>
                <a:cxn ang="0">
                  <a:pos x="2" y="56"/>
                </a:cxn>
                <a:cxn ang="0">
                  <a:pos x="250" y="19"/>
                </a:cxn>
                <a:cxn ang="0">
                  <a:pos x="257" y="9"/>
                </a:cxn>
                <a:cxn ang="0">
                  <a:pos x="250" y="19"/>
                </a:cxn>
                <a:cxn ang="0">
                  <a:pos x="257" y="17"/>
                </a:cxn>
                <a:cxn ang="0">
                  <a:pos x="257" y="9"/>
                </a:cxn>
                <a:cxn ang="0">
                  <a:pos x="238" y="9"/>
                </a:cxn>
              </a:cxnLst>
              <a:rect l="0" t="0" r="r" b="b"/>
              <a:pathLst>
                <a:path w="257" h="56">
                  <a:moveTo>
                    <a:pt x="238" y="9"/>
                  </a:moveTo>
                  <a:lnTo>
                    <a:pt x="246" y="0"/>
                  </a:lnTo>
                  <a:lnTo>
                    <a:pt x="0" y="36"/>
                  </a:lnTo>
                  <a:lnTo>
                    <a:pt x="2" y="56"/>
                  </a:lnTo>
                  <a:lnTo>
                    <a:pt x="250" y="19"/>
                  </a:lnTo>
                  <a:lnTo>
                    <a:pt x="257" y="9"/>
                  </a:lnTo>
                  <a:lnTo>
                    <a:pt x="250" y="19"/>
                  </a:lnTo>
                  <a:lnTo>
                    <a:pt x="257" y="17"/>
                  </a:lnTo>
                  <a:lnTo>
                    <a:pt x="257" y="9"/>
                  </a:lnTo>
                  <a:lnTo>
                    <a:pt x="238" y="9"/>
                  </a:lnTo>
                  <a:close/>
                </a:path>
              </a:pathLst>
            </a:custGeom>
            <a:solidFill>
              <a:srgbClr val="000000"/>
            </a:solidFill>
            <a:ln w="9525">
              <a:noFill/>
              <a:round/>
              <a:headEnd/>
              <a:tailEnd/>
            </a:ln>
          </p:spPr>
          <p:txBody>
            <a:bodyPr/>
            <a:lstStyle/>
            <a:p>
              <a:endParaRPr lang="en-US"/>
            </a:p>
          </p:txBody>
        </p:sp>
        <p:sp>
          <p:nvSpPr>
            <p:cNvPr id="383410" name="Freeform 434"/>
            <p:cNvSpPr>
              <a:spLocks/>
            </p:cNvSpPr>
            <p:nvPr/>
          </p:nvSpPr>
          <p:spPr bwMode="auto">
            <a:xfrm>
              <a:off x="3162" y="3262"/>
              <a:ext cx="17" cy="140"/>
            </a:xfrm>
            <a:custGeom>
              <a:avLst/>
              <a:gdLst/>
              <a:ahLst/>
              <a:cxnLst>
                <a:cxn ang="0">
                  <a:pos x="8" y="19"/>
                </a:cxn>
                <a:cxn ang="0">
                  <a:pos x="0" y="10"/>
                </a:cxn>
                <a:cxn ang="0">
                  <a:pos x="0" y="155"/>
                </a:cxn>
                <a:cxn ang="0">
                  <a:pos x="19" y="155"/>
                </a:cxn>
                <a:cxn ang="0">
                  <a:pos x="19" y="10"/>
                </a:cxn>
                <a:cxn ang="0">
                  <a:pos x="10" y="0"/>
                </a:cxn>
                <a:cxn ang="0">
                  <a:pos x="19" y="10"/>
                </a:cxn>
                <a:cxn ang="0">
                  <a:pos x="19" y="0"/>
                </a:cxn>
                <a:cxn ang="0">
                  <a:pos x="10" y="0"/>
                </a:cxn>
                <a:cxn ang="0">
                  <a:pos x="8" y="19"/>
                </a:cxn>
              </a:cxnLst>
              <a:rect l="0" t="0" r="r" b="b"/>
              <a:pathLst>
                <a:path w="19" h="155">
                  <a:moveTo>
                    <a:pt x="8" y="19"/>
                  </a:moveTo>
                  <a:lnTo>
                    <a:pt x="0" y="10"/>
                  </a:lnTo>
                  <a:lnTo>
                    <a:pt x="0" y="155"/>
                  </a:lnTo>
                  <a:lnTo>
                    <a:pt x="19" y="155"/>
                  </a:lnTo>
                  <a:lnTo>
                    <a:pt x="19" y="10"/>
                  </a:lnTo>
                  <a:lnTo>
                    <a:pt x="10" y="0"/>
                  </a:lnTo>
                  <a:lnTo>
                    <a:pt x="19" y="10"/>
                  </a:lnTo>
                  <a:lnTo>
                    <a:pt x="19" y="0"/>
                  </a:lnTo>
                  <a:lnTo>
                    <a:pt x="10" y="0"/>
                  </a:lnTo>
                  <a:lnTo>
                    <a:pt x="8" y="19"/>
                  </a:lnTo>
                  <a:close/>
                </a:path>
              </a:pathLst>
            </a:custGeom>
            <a:solidFill>
              <a:srgbClr val="000000"/>
            </a:solidFill>
            <a:ln w="9525">
              <a:noFill/>
              <a:round/>
              <a:headEnd/>
              <a:tailEnd/>
            </a:ln>
          </p:spPr>
          <p:txBody>
            <a:bodyPr/>
            <a:lstStyle/>
            <a:p>
              <a:endParaRPr lang="en-US"/>
            </a:p>
          </p:txBody>
        </p:sp>
        <p:sp>
          <p:nvSpPr>
            <p:cNvPr id="383411" name="Freeform 435"/>
            <p:cNvSpPr>
              <a:spLocks/>
            </p:cNvSpPr>
            <p:nvPr/>
          </p:nvSpPr>
          <p:spPr bwMode="auto">
            <a:xfrm>
              <a:off x="3122" y="3259"/>
              <a:ext cx="49" cy="20"/>
            </a:xfrm>
            <a:custGeom>
              <a:avLst/>
              <a:gdLst/>
              <a:ahLst/>
              <a:cxnLst>
                <a:cxn ang="0">
                  <a:pos x="0" y="10"/>
                </a:cxn>
                <a:cxn ang="0">
                  <a:pos x="10" y="19"/>
                </a:cxn>
                <a:cxn ang="0">
                  <a:pos x="52" y="23"/>
                </a:cxn>
                <a:cxn ang="0">
                  <a:pos x="54" y="4"/>
                </a:cxn>
                <a:cxn ang="0">
                  <a:pos x="11" y="0"/>
                </a:cxn>
                <a:cxn ang="0">
                  <a:pos x="19" y="10"/>
                </a:cxn>
                <a:cxn ang="0">
                  <a:pos x="0" y="10"/>
                </a:cxn>
                <a:cxn ang="0">
                  <a:pos x="0" y="19"/>
                </a:cxn>
                <a:cxn ang="0">
                  <a:pos x="10" y="19"/>
                </a:cxn>
                <a:cxn ang="0">
                  <a:pos x="0" y="10"/>
                </a:cxn>
              </a:cxnLst>
              <a:rect l="0" t="0" r="r" b="b"/>
              <a:pathLst>
                <a:path w="54" h="23">
                  <a:moveTo>
                    <a:pt x="0" y="10"/>
                  </a:moveTo>
                  <a:lnTo>
                    <a:pt x="10" y="19"/>
                  </a:lnTo>
                  <a:lnTo>
                    <a:pt x="52" y="23"/>
                  </a:lnTo>
                  <a:lnTo>
                    <a:pt x="54" y="4"/>
                  </a:lnTo>
                  <a:lnTo>
                    <a:pt x="11" y="0"/>
                  </a:lnTo>
                  <a:lnTo>
                    <a:pt x="19" y="10"/>
                  </a:lnTo>
                  <a:lnTo>
                    <a:pt x="0" y="10"/>
                  </a:lnTo>
                  <a:lnTo>
                    <a:pt x="0" y="19"/>
                  </a:lnTo>
                  <a:lnTo>
                    <a:pt x="10" y="19"/>
                  </a:lnTo>
                  <a:lnTo>
                    <a:pt x="0" y="10"/>
                  </a:lnTo>
                  <a:close/>
                </a:path>
              </a:pathLst>
            </a:custGeom>
            <a:solidFill>
              <a:srgbClr val="000000"/>
            </a:solidFill>
            <a:ln w="9525">
              <a:noFill/>
              <a:round/>
              <a:headEnd/>
              <a:tailEnd/>
            </a:ln>
          </p:spPr>
          <p:txBody>
            <a:bodyPr/>
            <a:lstStyle/>
            <a:p>
              <a:endParaRPr lang="en-US"/>
            </a:p>
          </p:txBody>
        </p:sp>
        <p:sp>
          <p:nvSpPr>
            <p:cNvPr id="383412" name="Freeform 436"/>
            <p:cNvSpPr>
              <a:spLocks/>
            </p:cNvSpPr>
            <p:nvPr/>
          </p:nvSpPr>
          <p:spPr bwMode="auto">
            <a:xfrm>
              <a:off x="3122" y="3100"/>
              <a:ext cx="17" cy="167"/>
            </a:xfrm>
            <a:custGeom>
              <a:avLst/>
              <a:gdLst/>
              <a:ahLst/>
              <a:cxnLst>
                <a:cxn ang="0">
                  <a:pos x="8" y="19"/>
                </a:cxn>
                <a:cxn ang="0">
                  <a:pos x="0" y="9"/>
                </a:cxn>
                <a:cxn ang="0">
                  <a:pos x="0" y="186"/>
                </a:cxn>
                <a:cxn ang="0">
                  <a:pos x="19" y="186"/>
                </a:cxn>
                <a:cxn ang="0">
                  <a:pos x="19" y="9"/>
                </a:cxn>
                <a:cxn ang="0">
                  <a:pos x="13" y="0"/>
                </a:cxn>
                <a:cxn ang="0">
                  <a:pos x="19" y="9"/>
                </a:cxn>
                <a:cxn ang="0">
                  <a:pos x="19" y="2"/>
                </a:cxn>
                <a:cxn ang="0">
                  <a:pos x="13" y="0"/>
                </a:cxn>
                <a:cxn ang="0">
                  <a:pos x="8" y="19"/>
                </a:cxn>
              </a:cxnLst>
              <a:rect l="0" t="0" r="r" b="b"/>
              <a:pathLst>
                <a:path w="19" h="186">
                  <a:moveTo>
                    <a:pt x="8" y="19"/>
                  </a:moveTo>
                  <a:lnTo>
                    <a:pt x="0" y="9"/>
                  </a:lnTo>
                  <a:lnTo>
                    <a:pt x="0" y="186"/>
                  </a:lnTo>
                  <a:lnTo>
                    <a:pt x="19" y="186"/>
                  </a:lnTo>
                  <a:lnTo>
                    <a:pt x="19" y="9"/>
                  </a:lnTo>
                  <a:lnTo>
                    <a:pt x="13" y="0"/>
                  </a:lnTo>
                  <a:lnTo>
                    <a:pt x="19" y="9"/>
                  </a:lnTo>
                  <a:lnTo>
                    <a:pt x="19" y="2"/>
                  </a:lnTo>
                  <a:lnTo>
                    <a:pt x="13" y="0"/>
                  </a:lnTo>
                  <a:lnTo>
                    <a:pt x="8" y="19"/>
                  </a:lnTo>
                  <a:close/>
                </a:path>
              </a:pathLst>
            </a:custGeom>
            <a:solidFill>
              <a:srgbClr val="000000"/>
            </a:solidFill>
            <a:ln w="9525">
              <a:noFill/>
              <a:round/>
              <a:headEnd/>
              <a:tailEnd/>
            </a:ln>
          </p:spPr>
          <p:txBody>
            <a:bodyPr/>
            <a:lstStyle/>
            <a:p>
              <a:endParaRPr lang="en-US"/>
            </a:p>
          </p:txBody>
        </p:sp>
        <p:sp>
          <p:nvSpPr>
            <p:cNvPr id="383413" name="Freeform 437"/>
            <p:cNvSpPr>
              <a:spLocks/>
            </p:cNvSpPr>
            <p:nvPr/>
          </p:nvSpPr>
          <p:spPr bwMode="auto">
            <a:xfrm>
              <a:off x="2963" y="3049"/>
              <a:ext cx="170" cy="68"/>
            </a:xfrm>
            <a:custGeom>
              <a:avLst/>
              <a:gdLst/>
              <a:ahLst/>
              <a:cxnLst>
                <a:cxn ang="0">
                  <a:pos x="0" y="10"/>
                </a:cxn>
                <a:cxn ang="0">
                  <a:pos x="6" y="19"/>
                </a:cxn>
                <a:cxn ang="0">
                  <a:pos x="185" y="75"/>
                </a:cxn>
                <a:cxn ang="0">
                  <a:pos x="190" y="56"/>
                </a:cxn>
                <a:cxn ang="0">
                  <a:pos x="12" y="0"/>
                </a:cxn>
                <a:cxn ang="0">
                  <a:pos x="20" y="10"/>
                </a:cxn>
                <a:cxn ang="0">
                  <a:pos x="0" y="10"/>
                </a:cxn>
                <a:cxn ang="0">
                  <a:pos x="0" y="15"/>
                </a:cxn>
                <a:cxn ang="0">
                  <a:pos x="6" y="19"/>
                </a:cxn>
                <a:cxn ang="0">
                  <a:pos x="0" y="10"/>
                </a:cxn>
              </a:cxnLst>
              <a:rect l="0" t="0" r="r" b="b"/>
              <a:pathLst>
                <a:path w="190" h="75">
                  <a:moveTo>
                    <a:pt x="0" y="10"/>
                  </a:moveTo>
                  <a:lnTo>
                    <a:pt x="6" y="19"/>
                  </a:lnTo>
                  <a:lnTo>
                    <a:pt x="185" y="75"/>
                  </a:lnTo>
                  <a:lnTo>
                    <a:pt x="190" y="56"/>
                  </a:lnTo>
                  <a:lnTo>
                    <a:pt x="12" y="0"/>
                  </a:lnTo>
                  <a:lnTo>
                    <a:pt x="20" y="10"/>
                  </a:lnTo>
                  <a:lnTo>
                    <a:pt x="0" y="10"/>
                  </a:lnTo>
                  <a:lnTo>
                    <a:pt x="0" y="15"/>
                  </a:lnTo>
                  <a:lnTo>
                    <a:pt x="6" y="19"/>
                  </a:lnTo>
                  <a:lnTo>
                    <a:pt x="0" y="10"/>
                  </a:lnTo>
                  <a:close/>
                </a:path>
              </a:pathLst>
            </a:custGeom>
            <a:solidFill>
              <a:srgbClr val="000000"/>
            </a:solidFill>
            <a:ln w="9525">
              <a:noFill/>
              <a:round/>
              <a:headEnd/>
              <a:tailEnd/>
            </a:ln>
          </p:spPr>
          <p:txBody>
            <a:bodyPr/>
            <a:lstStyle/>
            <a:p>
              <a:endParaRPr lang="en-US"/>
            </a:p>
          </p:txBody>
        </p:sp>
        <p:sp>
          <p:nvSpPr>
            <p:cNvPr id="383414" name="Freeform 438"/>
            <p:cNvSpPr>
              <a:spLocks/>
            </p:cNvSpPr>
            <p:nvPr/>
          </p:nvSpPr>
          <p:spPr bwMode="auto">
            <a:xfrm>
              <a:off x="2963" y="2973"/>
              <a:ext cx="18" cy="85"/>
            </a:xfrm>
            <a:custGeom>
              <a:avLst/>
              <a:gdLst/>
              <a:ahLst/>
              <a:cxnLst>
                <a:cxn ang="0">
                  <a:pos x="4" y="17"/>
                </a:cxn>
                <a:cxn ang="0">
                  <a:pos x="0" y="9"/>
                </a:cxn>
                <a:cxn ang="0">
                  <a:pos x="0" y="94"/>
                </a:cxn>
                <a:cxn ang="0">
                  <a:pos x="20" y="94"/>
                </a:cxn>
                <a:cxn ang="0">
                  <a:pos x="20" y="9"/>
                </a:cxn>
                <a:cxn ang="0">
                  <a:pos x="16" y="0"/>
                </a:cxn>
                <a:cxn ang="0">
                  <a:pos x="20" y="9"/>
                </a:cxn>
                <a:cxn ang="0">
                  <a:pos x="20" y="3"/>
                </a:cxn>
                <a:cxn ang="0">
                  <a:pos x="16" y="0"/>
                </a:cxn>
                <a:cxn ang="0">
                  <a:pos x="4" y="17"/>
                </a:cxn>
              </a:cxnLst>
              <a:rect l="0" t="0" r="r" b="b"/>
              <a:pathLst>
                <a:path w="20" h="94">
                  <a:moveTo>
                    <a:pt x="4" y="17"/>
                  </a:moveTo>
                  <a:lnTo>
                    <a:pt x="0" y="9"/>
                  </a:lnTo>
                  <a:lnTo>
                    <a:pt x="0" y="94"/>
                  </a:lnTo>
                  <a:lnTo>
                    <a:pt x="20" y="94"/>
                  </a:lnTo>
                  <a:lnTo>
                    <a:pt x="20" y="9"/>
                  </a:lnTo>
                  <a:lnTo>
                    <a:pt x="16" y="0"/>
                  </a:lnTo>
                  <a:lnTo>
                    <a:pt x="20" y="9"/>
                  </a:lnTo>
                  <a:lnTo>
                    <a:pt x="20" y="3"/>
                  </a:lnTo>
                  <a:lnTo>
                    <a:pt x="16" y="0"/>
                  </a:lnTo>
                  <a:lnTo>
                    <a:pt x="4" y="17"/>
                  </a:lnTo>
                  <a:close/>
                </a:path>
              </a:pathLst>
            </a:custGeom>
            <a:solidFill>
              <a:srgbClr val="000000"/>
            </a:solidFill>
            <a:ln w="9525">
              <a:noFill/>
              <a:round/>
              <a:headEnd/>
              <a:tailEnd/>
            </a:ln>
          </p:spPr>
          <p:txBody>
            <a:bodyPr/>
            <a:lstStyle/>
            <a:p>
              <a:endParaRPr lang="en-US"/>
            </a:p>
          </p:txBody>
        </p:sp>
        <p:sp>
          <p:nvSpPr>
            <p:cNvPr id="383415" name="Freeform 439"/>
            <p:cNvSpPr>
              <a:spLocks/>
            </p:cNvSpPr>
            <p:nvPr/>
          </p:nvSpPr>
          <p:spPr bwMode="auto">
            <a:xfrm>
              <a:off x="2919" y="2938"/>
              <a:ext cx="58" cy="51"/>
            </a:xfrm>
            <a:custGeom>
              <a:avLst/>
              <a:gdLst/>
              <a:ahLst/>
              <a:cxnLst>
                <a:cxn ang="0">
                  <a:pos x="20" y="19"/>
                </a:cxn>
                <a:cxn ang="0">
                  <a:pos x="4" y="27"/>
                </a:cxn>
                <a:cxn ang="0">
                  <a:pos x="52" y="56"/>
                </a:cxn>
                <a:cxn ang="0">
                  <a:pos x="64" y="39"/>
                </a:cxn>
                <a:cxn ang="0">
                  <a:pos x="16" y="10"/>
                </a:cxn>
                <a:cxn ang="0">
                  <a:pos x="0" y="18"/>
                </a:cxn>
                <a:cxn ang="0">
                  <a:pos x="16" y="10"/>
                </a:cxn>
                <a:cxn ang="0">
                  <a:pos x="0" y="0"/>
                </a:cxn>
                <a:cxn ang="0">
                  <a:pos x="0" y="18"/>
                </a:cxn>
                <a:cxn ang="0">
                  <a:pos x="20" y="19"/>
                </a:cxn>
              </a:cxnLst>
              <a:rect l="0" t="0" r="r" b="b"/>
              <a:pathLst>
                <a:path w="64" h="56">
                  <a:moveTo>
                    <a:pt x="20" y="19"/>
                  </a:moveTo>
                  <a:lnTo>
                    <a:pt x="4" y="27"/>
                  </a:lnTo>
                  <a:lnTo>
                    <a:pt x="52" y="56"/>
                  </a:lnTo>
                  <a:lnTo>
                    <a:pt x="64" y="39"/>
                  </a:lnTo>
                  <a:lnTo>
                    <a:pt x="16" y="10"/>
                  </a:lnTo>
                  <a:lnTo>
                    <a:pt x="0" y="18"/>
                  </a:lnTo>
                  <a:lnTo>
                    <a:pt x="16" y="10"/>
                  </a:lnTo>
                  <a:lnTo>
                    <a:pt x="0" y="0"/>
                  </a:lnTo>
                  <a:lnTo>
                    <a:pt x="0" y="18"/>
                  </a:lnTo>
                  <a:lnTo>
                    <a:pt x="20" y="19"/>
                  </a:lnTo>
                  <a:close/>
                </a:path>
              </a:pathLst>
            </a:custGeom>
            <a:solidFill>
              <a:srgbClr val="000000"/>
            </a:solidFill>
            <a:ln w="9525">
              <a:noFill/>
              <a:round/>
              <a:headEnd/>
              <a:tailEnd/>
            </a:ln>
          </p:spPr>
          <p:txBody>
            <a:bodyPr/>
            <a:lstStyle/>
            <a:p>
              <a:endParaRPr lang="en-US"/>
            </a:p>
          </p:txBody>
        </p:sp>
        <p:sp>
          <p:nvSpPr>
            <p:cNvPr id="383416" name="Freeform 440"/>
            <p:cNvSpPr>
              <a:spLocks/>
            </p:cNvSpPr>
            <p:nvPr/>
          </p:nvSpPr>
          <p:spPr bwMode="auto">
            <a:xfrm>
              <a:off x="2914" y="2954"/>
              <a:ext cx="23" cy="316"/>
            </a:xfrm>
            <a:custGeom>
              <a:avLst/>
              <a:gdLst/>
              <a:ahLst/>
              <a:cxnLst>
                <a:cxn ang="0">
                  <a:pos x="11" y="349"/>
                </a:cxn>
                <a:cxn ang="0">
                  <a:pos x="21" y="339"/>
                </a:cxn>
                <a:cxn ang="0">
                  <a:pos x="25" y="1"/>
                </a:cxn>
                <a:cxn ang="0">
                  <a:pos x="5" y="0"/>
                </a:cxn>
                <a:cxn ang="0">
                  <a:pos x="0" y="339"/>
                </a:cxn>
                <a:cxn ang="0">
                  <a:pos x="9" y="328"/>
                </a:cxn>
                <a:cxn ang="0">
                  <a:pos x="11" y="349"/>
                </a:cxn>
                <a:cxn ang="0">
                  <a:pos x="21" y="347"/>
                </a:cxn>
                <a:cxn ang="0">
                  <a:pos x="21" y="339"/>
                </a:cxn>
                <a:cxn ang="0">
                  <a:pos x="11" y="349"/>
                </a:cxn>
              </a:cxnLst>
              <a:rect l="0" t="0" r="r" b="b"/>
              <a:pathLst>
                <a:path w="25" h="349">
                  <a:moveTo>
                    <a:pt x="11" y="349"/>
                  </a:moveTo>
                  <a:lnTo>
                    <a:pt x="21" y="339"/>
                  </a:lnTo>
                  <a:lnTo>
                    <a:pt x="25" y="1"/>
                  </a:lnTo>
                  <a:lnTo>
                    <a:pt x="5" y="0"/>
                  </a:lnTo>
                  <a:lnTo>
                    <a:pt x="0" y="339"/>
                  </a:lnTo>
                  <a:lnTo>
                    <a:pt x="9" y="328"/>
                  </a:lnTo>
                  <a:lnTo>
                    <a:pt x="11" y="349"/>
                  </a:lnTo>
                  <a:lnTo>
                    <a:pt x="21" y="347"/>
                  </a:lnTo>
                  <a:lnTo>
                    <a:pt x="21" y="339"/>
                  </a:lnTo>
                  <a:lnTo>
                    <a:pt x="11" y="349"/>
                  </a:lnTo>
                  <a:close/>
                </a:path>
              </a:pathLst>
            </a:custGeom>
            <a:solidFill>
              <a:srgbClr val="000000"/>
            </a:solidFill>
            <a:ln w="9525">
              <a:noFill/>
              <a:round/>
              <a:headEnd/>
              <a:tailEnd/>
            </a:ln>
          </p:spPr>
          <p:txBody>
            <a:bodyPr/>
            <a:lstStyle/>
            <a:p>
              <a:endParaRPr lang="en-US"/>
            </a:p>
          </p:txBody>
        </p:sp>
        <p:sp>
          <p:nvSpPr>
            <p:cNvPr id="383417" name="Freeform 441"/>
            <p:cNvSpPr>
              <a:spLocks/>
            </p:cNvSpPr>
            <p:nvPr/>
          </p:nvSpPr>
          <p:spPr bwMode="auto">
            <a:xfrm>
              <a:off x="2593" y="3250"/>
              <a:ext cx="331" cy="28"/>
            </a:xfrm>
            <a:custGeom>
              <a:avLst/>
              <a:gdLst/>
              <a:ahLst/>
              <a:cxnLst>
                <a:cxn ang="0">
                  <a:pos x="21" y="13"/>
                </a:cxn>
                <a:cxn ang="0">
                  <a:pos x="10" y="23"/>
                </a:cxn>
                <a:cxn ang="0">
                  <a:pos x="81" y="28"/>
                </a:cxn>
                <a:cxn ang="0">
                  <a:pos x="148" y="30"/>
                </a:cxn>
                <a:cxn ang="0">
                  <a:pos x="210" y="30"/>
                </a:cxn>
                <a:cxn ang="0">
                  <a:pos x="261" y="28"/>
                </a:cxn>
                <a:cxn ang="0">
                  <a:pos x="306" y="26"/>
                </a:cxn>
                <a:cxn ang="0">
                  <a:pos x="338" y="23"/>
                </a:cxn>
                <a:cxn ang="0">
                  <a:pos x="359" y="21"/>
                </a:cxn>
                <a:cxn ang="0">
                  <a:pos x="367" y="21"/>
                </a:cxn>
                <a:cxn ang="0">
                  <a:pos x="365" y="0"/>
                </a:cxn>
                <a:cxn ang="0">
                  <a:pos x="357" y="2"/>
                </a:cxn>
                <a:cxn ang="0">
                  <a:pos x="336" y="3"/>
                </a:cxn>
                <a:cxn ang="0">
                  <a:pos x="304" y="5"/>
                </a:cxn>
                <a:cxn ang="0">
                  <a:pos x="261" y="7"/>
                </a:cxn>
                <a:cxn ang="0">
                  <a:pos x="210" y="9"/>
                </a:cxn>
                <a:cxn ang="0">
                  <a:pos x="148" y="9"/>
                </a:cxn>
                <a:cxn ang="0">
                  <a:pos x="83" y="7"/>
                </a:cxn>
                <a:cxn ang="0">
                  <a:pos x="12" y="3"/>
                </a:cxn>
                <a:cxn ang="0">
                  <a:pos x="0" y="13"/>
                </a:cxn>
                <a:cxn ang="0">
                  <a:pos x="21" y="13"/>
                </a:cxn>
              </a:cxnLst>
              <a:rect l="0" t="0" r="r" b="b"/>
              <a:pathLst>
                <a:path w="367" h="30">
                  <a:moveTo>
                    <a:pt x="21" y="13"/>
                  </a:moveTo>
                  <a:lnTo>
                    <a:pt x="10" y="23"/>
                  </a:lnTo>
                  <a:lnTo>
                    <a:pt x="81" y="28"/>
                  </a:lnTo>
                  <a:lnTo>
                    <a:pt x="148" y="30"/>
                  </a:lnTo>
                  <a:lnTo>
                    <a:pt x="210" y="30"/>
                  </a:lnTo>
                  <a:lnTo>
                    <a:pt x="261" y="28"/>
                  </a:lnTo>
                  <a:lnTo>
                    <a:pt x="306" y="26"/>
                  </a:lnTo>
                  <a:lnTo>
                    <a:pt x="338" y="23"/>
                  </a:lnTo>
                  <a:lnTo>
                    <a:pt x="359" y="21"/>
                  </a:lnTo>
                  <a:lnTo>
                    <a:pt x="367" y="21"/>
                  </a:lnTo>
                  <a:lnTo>
                    <a:pt x="365" y="0"/>
                  </a:lnTo>
                  <a:lnTo>
                    <a:pt x="357" y="2"/>
                  </a:lnTo>
                  <a:lnTo>
                    <a:pt x="336" y="3"/>
                  </a:lnTo>
                  <a:lnTo>
                    <a:pt x="304" y="5"/>
                  </a:lnTo>
                  <a:lnTo>
                    <a:pt x="261" y="7"/>
                  </a:lnTo>
                  <a:lnTo>
                    <a:pt x="210" y="9"/>
                  </a:lnTo>
                  <a:lnTo>
                    <a:pt x="148" y="9"/>
                  </a:lnTo>
                  <a:lnTo>
                    <a:pt x="83" y="7"/>
                  </a:lnTo>
                  <a:lnTo>
                    <a:pt x="12" y="3"/>
                  </a:lnTo>
                  <a:lnTo>
                    <a:pt x="0" y="13"/>
                  </a:lnTo>
                  <a:lnTo>
                    <a:pt x="21" y="13"/>
                  </a:lnTo>
                  <a:close/>
                </a:path>
              </a:pathLst>
            </a:custGeom>
            <a:solidFill>
              <a:srgbClr val="000000"/>
            </a:solidFill>
            <a:ln w="9525">
              <a:noFill/>
              <a:round/>
              <a:headEnd/>
              <a:tailEnd/>
            </a:ln>
          </p:spPr>
          <p:txBody>
            <a:bodyPr/>
            <a:lstStyle/>
            <a:p>
              <a:endParaRPr lang="en-US"/>
            </a:p>
          </p:txBody>
        </p:sp>
        <p:sp>
          <p:nvSpPr>
            <p:cNvPr id="383418" name="Freeform 442"/>
            <p:cNvSpPr>
              <a:spLocks/>
            </p:cNvSpPr>
            <p:nvPr/>
          </p:nvSpPr>
          <p:spPr bwMode="auto">
            <a:xfrm>
              <a:off x="2593" y="3262"/>
              <a:ext cx="18" cy="92"/>
            </a:xfrm>
            <a:custGeom>
              <a:avLst/>
              <a:gdLst/>
              <a:ahLst/>
              <a:cxnLst>
                <a:cxn ang="0">
                  <a:pos x="12" y="81"/>
                </a:cxn>
                <a:cxn ang="0">
                  <a:pos x="21" y="90"/>
                </a:cxn>
                <a:cxn ang="0">
                  <a:pos x="21" y="0"/>
                </a:cxn>
                <a:cxn ang="0">
                  <a:pos x="0" y="0"/>
                </a:cxn>
                <a:cxn ang="0">
                  <a:pos x="0" y="90"/>
                </a:cxn>
                <a:cxn ang="0">
                  <a:pos x="10" y="102"/>
                </a:cxn>
                <a:cxn ang="0">
                  <a:pos x="0" y="90"/>
                </a:cxn>
                <a:cxn ang="0">
                  <a:pos x="0" y="100"/>
                </a:cxn>
                <a:cxn ang="0">
                  <a:pos x="10" y="102"/>
                </a:cxn>
                <a:cxn ang="0">
                  <a:pos x="12" y="81"/>
                </a:cxn>
              </a:cxnLst>
              <a:rect l="0" t="0" r="r" b="b"/>
              <a:pathLst>
                <a:path w="21" h="102">
                  <a:moveTo>
                    <a:pt x="12" y="81"/>
                  </a:moveTo>
                  <a:lnTo>
                    <a:pt x="21" y="90"/>
                  </a:lnTo>
                  <a:lnTo>
                    <a:pt x="21" y="0"/>
                  </a:lnTo>
                  <a:lnTo>
                    <a:pt x="0" y="0"/>
                  </a:lnTo>
                  <a:lnTo>
                    <a:pt x="0" y="90"/>
                  </a:lnTo>
                  <a:lnTo>
                    <a:pt x="10" y="102"/>
                  </a:lnTo>
                  <a:lnTo>
                    <a:pt x="0" y="90"/>
                  </a:lnTo>
                  <a:lnTo>
                    <a:pt x="0" y="100"/>
                  </a:lnTo>
                  <a:lnTo>
                    <a:pt x="10" y="102"/>
                  </a:lnTo>
                  <a:lnTo>
                    <a:pt x="12" y="81"/>
                  </a:lnTo>
                  <a:close/>
                </a:path>
              </a:pathLst>
            </a:custGeom>
            <a:solidFill>
              <a:srgbClr val="000000"/>
            </a:solidFill>
            <a:ln w="9525">
              <a:noFill/>
              <a:round/>
              <a:headEnd/>
              <a:tailEnd/>
            </a:ln>
          </p:spPr>
          <p:txBody>
            <a:bodyPr/>
            <a:lstStyle/>
            <a:p>
              <a:endParaRPr lang="en-US"/>
            </a:p>
          </p:txBody>
        </p:sp>
        <p:sp>
          <p:nvSpPr>
            <p:cNvPr id="383419" name="Freeform 443"/>
            <p:cNvSpPr>
              <a:spLocks/>
            </p:cNvSpPr>
            <p:nvPr/>
          </p:nvSpPr>
          <p:spPr bwMode="auto">
            <a:xfrm>
              <a:off x="2602" y="3335"/>
              <a:ext cx="23" cy="21"/>
            </a:xfrm>
            <a:custGeom>
              <a:avLst/>
              <a:gdLst/>
              <a:ahLst/>
              <a:cxnLst>
                <a:cxn ang="0">
                  <a:pos x="23" y="13"/>
                </a:cxn>
                <a:cxn ang="0">
                  <a:pos x="25" y="3"/>
                </a:cxn>
                <a:cxn ang="0">
                  <a:pos x="2" y="0"/>
                </a:cxn>
                <a:cxn ang="0">
                  <a:pos x="0" y="21"/>
                </a:cxn>
                <a:cxn ang="0">
                  <a:pos x="23" y="23"/>
                </a:cxn>
                <a:cxn ang="0">
                  <a:pos x="23" y="13"/>
                </a:cxn>
              </a:cxnLst>
              <a:rect l="0" t="0" r="r" b="b"/>
              <a:pathLst>
                <a:path w="25" h="23">
                  <a:moveTo>
                    <a:pt x="23" y="13"/>
                  </a:moveTo>
                  <a:lnTo>
                    <a:pt x="25" y="3"/>
                  </a:lnTo>
                  <a:lnTo>
                    <a:pt x="2" y="0"/>
                  </a:lnTo>
                  <a:lnTo>
                    <a:pt x="0" y="21"/>
                  </a:lnTo>
                  <a:lnTo>
                    <a:pt x="23" y="23"/>
                  </a:lnTo>
                  <a:lnTo>
                    <a:pt x="23" y="13"/>
                  </a:lnTo>
                  <a:close/>
                </a:path>
              </a:pathLst>
            </a:custGeom>
            <a:solidFill>
              <a:srgbClr val="000000"/>
            </a:solidFill>
            <a:ln w="9525">
              <a:noFill/>
              <a:round/>
              <a:headEnd/>
              <a:tailEnd/>
            </a:ln>
          </p:spPr>
          <p:txBody>
            <a:bodyPr/>
            <a:lstStyle/>
            <a:p>
              <a:endParaRPr lang="en-US"/>
            </a:p>
          </p:txBody>
        </p:sp>
        <p:sp>
          <p:nvSpPr>
            <p:cNvPr id="383420" name="Freeform 444"/>
            <p:cNvSpPr>
              <a:spLocks/>
            </p:cNvSpPr>
            <p:nvPr/>
          </p:nvSpPr>
          <p:spPr bwMode="auto">
            <a:xfrm>
              <a:off x="2764" y="3299"/>
              <a:ext cx="128" cy="11"/>
            </a:xfrm>
            <a:custGeom>
              <a:avLst/>
              <a:gdLst/>
              <a:ahLst/>
              <a:cxnLst>
                <a:cxn ang="0">
                  <a:pos x="141" y="0"/>
                </a:cxn>
                <a:cxn ang="0">
                  <a:pos x="137" y="0"/>
                </a:cxn>
                <a:cxn ang="0">
                  <a:pos x="123" y="0"/>
                </a:cxn>
                <a:cxn ang="0">
                  <a:pos x="104" y="2"/>
                </a:cxn>
                <a:cxn ang="0">
                  <a:pos x="81" y="2"/>
                </a:cxn>
                <a:cxn ang="0">
                  <a:pos x="56" y="2"/>
                </a:cxn>
                <a:cxn ang="0">
                  <a:pos x="33" y="2"/>
                </a:cxn>
                <a:cxn ang="0">
                  <a:pos x="14" y="2"/>
                </a:cxn>
                <a:cxn ang="0">
                  <a:pos x="0" y="2"/>
                </a:cxn>
                <a:cxn ang="0">
                  <a:pos x="0" y="12"/>
                </a:cxn>
                <a:cxn ang="0">
                  <a:pos x="6" y="12"/>
                </a:cxn>
                <a:cxn ang="0">
                  <a:pos x="20" y="12"/>
                </a:cxn>
                <a:cxn ang="0">
                  <a:pos x="39" y="12"/>
                </a:cxn>
                <a:cxn ang="0">
                  <a:pos x="62" y="12"/>
                </a:cxn>
                <a:cxn ang="0">
                  <a:pos x="85" y="12"/>
                </a:cxn>
                <a:cxn ang="0">
                  <a:pos x="108" y="12"/>
                </a:cxn>
                <a:cxn ang="0">
                  <a:pos x="127" y="12"/>
                </a:cxn>
                <a:cxn ang="0">
                  <a:pos x="141" y="10"/>
                </a:cxn>
                <a:cxn ang="0">
                  <a:pos x="141" y="0"/>
                </a:cxn>
              </a:cxnLst>
              <a:rect l="0" t="0" r="r" b="b"/>
              <a:pathLst>
                <a:path w="141" h="12">
                  <a:moveTo>
                    <a:pt x="141" y="0"/>
                  </a:moveTo>
                  <a:lnTo>
                    <a:pt x="137" y="0"/>
                  </a:lnTo>
                  <a:lnTo>
                    <a:pt x="123" y="0"/>
                  </a:lnTo>
                  <a:lnTo>
                    <a:pt x="104" y="2"/>
                  </a:lnTo>
                  <a:lnTo>
                    <a:pt x="81" y="2"/>
                  </a:lnTo>
                  <a:lnTo>
                    <a:pt x="56" y="2"/>
                  </a:lnTo>
                  <a:lnTo>
                    <a:pt x="33" y="2"/>
                  </a:lnTo>
                  <a:lnTo>
                    <a:pt x="14" y="2"/>
                  </a:lnTo>
                  <a:lnTo>
                    <a:pt x="0" y="2"/>
                  </a:lnTo>
                  <a:lnTo>
                    <a:pt x="0" y="12"/>
                  </a:lnTo>
                  <a:lnTo>
                    <a:pt x="6" y="12"/>
                  </a:lnTo>
                  <a:lnTo>
                    <a:pt x="20" y="12"/>
                  </a:lnTo>
                  <a:lnTo>
                    <a:pt x="39" y="12"/>
                  </a:lnTo>
                  <a:lnTo>
                    <a:pt x="62" y="12"/>
                  </a:lnTo>
                  <a:lnTo>
                    <a:pt x="85" y="12"/>
                  </a:lnTo>
                  <a:lnTo>
                    <a:pt x="108" y="12"/>
                  </a:lnTo>
                  <a:lnTo>
                    <a:pt x="127" y="12"/>
                  </a:lnTo>
                  <a:lnTo>
                    <a:pt x="141" y="10"/>
                  </a:lnTo>
                  <a:lnTo>
                    <a:pt x="141" y="0"/>
                  </a:lnTo>
                  <a:close/>
                </a:path>
              </a:pathLst>
            </a:custGeom>
            <a:solidFill>
              <a:srgbClr val="000000"/>
            </a:solidFill>
            <a:ln w="9525">
              <a:noFill/>
              <a:round/>
              <a:headEnd/>
              <a:tailEnd/>
            </a:ln>
          </p:spPr>
          <p:txBody>
            <a:bodyPr/>
            <a:lstStyle/>
            <a:p>
              <a:endParaRPr lang="en-US"/>
            </a:p>
          </p:txBody>
        </p:sp>
        <p:sp>
          <p:nvSpPr>
            <p:cNvPr id="383421" name="Freeform 445"/>
            <p:cNvSpPr>
              <a:spLocks/>
            </p:cNvSpPr>
            <p:nvPr/>
          </p:nvSpPr>
          <p:spPr bwMode="auto">
            <a:xfrm>
              <a:off x="2570" y="2950"/>
              <a:ext cx="354" cy="317"/>
            </a:xfrm>
            <a:custGeom>
              <a:avLst/>
              <a:gdLst/>
              <a:ahLst/>
              <a:cxnLst>
                <a:cxn ang="0">
                  <a:pos x="0" y="343"/>
                </a:cxn>
                <a:cxn ang="0">
                  <a:pos x="12" y="343"/>
                </a:cxn>
                <a:cxn ang="0">
                  <a:pos x="43" y="345"/>
                </a:cxn>
                <a:cxn ang="0">
                  <a:pos x="87" y="347"/>
                </a:cxn>
                <a:cxn ang="0">
                  <a:pos x="142" y="351"/>
                </a:cxn>
                <a:cxn ang="0">
                  <a:pos x="206" y="351"/>
                </a:cxn>
                <a:cxn ang="0">
                  <a:pos x="271" y="351"/>
                </a:cxn>
                <a:cxn ang="0">
                  <a:pos x="334" y="349"/>
                </a:cxn>
                <a:cxn ang="0">
                  <a:pos x="392" y="345"/>
                </a:cxn>
                <a:cxn ang="0">
                  <a:pos x="390" y="0"/>
                </a:cxn>
                <a:cxn ang="0">
                  <a:pos x="381" y="0"/>
                </a:cxn>
                <a:cxn ang="0">
                  <a:pos x="352" y="0"/>
                </a:cxn>
                <a:cxn ang="0">
                  <a:pos x="310" y="0"/>
                </a:cxn>
                <a:cxn ang="0">
                  <a:pos x="256" y="0"/>
                </a:cxn>
                <a:cxn ang="0">
                  <a:pos x="196" y="2"/>
                </a:cxn>
                <a:cxn ang="0">
                  <a:pos x="131" y="7"/>
                </a:cxn>
                <a:cxn ang="0">
                  <a:pos x="68" y="15"/>
                </a:cxn>
                <a:cxn ang="0">
                  <a:pos x="6" y="25"/>
                </a:cxn>
                <a:cxn ang="0">
                  <a:pos x="0" y="343"/>
                </a:cxn>
              </a:cxnLst>
              <a:rect l="0" t="0" r="r" b="b"/>
              <a:pathLst>
                <a:path w="392" h="351">
                  <a:moveTo>
                    <a:pt x="0" y="343"/>
                  </a:moveTo>
                  <a:lnTo>
                    <a:pt x="12" y="343"/>
                  </a:lnTo>
                  <a:lnTo>
                    <a:pt x="43" y="345"/>
                  </a:lnTo>
                  <a:lnTo>
                    <a:pt x="87" y="347"/>
                  </a:lnTo>
                  <a:lnTo>
                    <a:pt x="142" y="351"/>
                  </a:lnTo>
                  <a:lnTo>
                    <a:pt x="206" y="351"/>
                  </a:lnTo>
                  <a:lnTo>
                    <a:pt x="271" y="351"/>
                  </a:lnTo>
                  <a:lnTo>
                    <a:pt x="334" y="349"/>
                  </a:lnTo>
                  <a:lnTo>
                    <a:pt x="392" y="345"/>
                  </a:lnTo>
                  <a:lnTo>
                    <a:pt x="390" y="0"/>
                  </a:lnTo>
                  <a:lnTo>
                    <a:pt x="381" y="0"/>
                  </a:lnTo>
                  <a:lnTo>
                    <a:pt x="352" y="0"/>
                  </a:lnTo>
                  <a:lnTo>
                    <a:pt x="310" y="0"/>
                  </a:lnTo>
                  <a:lnTo>
                    <a:pt x="256" y="0"/>
                  </a:lnTo>
                  <a:lnTo>
                    <a:pt x="196" y="2"/>
                  </a:lnTo>
                  <a:lnTo>
                    <a:pt x="131" y="7"/>
                  </a:lnTo>
                  <a:lnTo>
                    <a:pt x="68" y="15"/>
                  </a:lnTo>
                  <a:lnTo>
                    <a:pt x="6" y="25"/>
                  </a:lnTo>
                  <a:lnTo>
                    <a:pt x="0" y="343"/>
                  </a:lnTo>
                  <a:close/>
                </a:path>
              </a:pathLst>
            </a:custGeom>
            <a:solidFill>
              <a:srgbClr val="FFFFFF"/>
            </a:solidFill>
            <a:ln w="9525">
              <a:noFill/>
              <a:round/>
              <a:headEnd/>
              <a:tailEnd/>
            </a:ln>
          </p:spPr>
          <p:txBody>
            <a:bodyPr/>
            <a:lstStyle/>
            <a:p>
              <a:endParaRPr lang="en-US"/>
            </a:p>
          </p:txBody>
        </p:sp>
        <p:sp>
          <p:nvSpPr>
            <p:cNvPr id="383422" name="Freeform 446"/>
            <p:cNvSpPr>
              <a:spLocks/>
            </p:cNvSpPr>
            <p:nvPr/>
          </p:nvSpPr>
          <p:spPr bwMode="auto">
            <a:xfrm>
              <a:off x="2570" y="3250"/>
              <a:ext cx="364" cy="28"/>
            </a:xfrm>
            <a:custGeom>
              <a:avLst/>
              <a:gdLst/>
              <a:ahLst/>
              <a:cxnLst>
                <a:cxn ang="0">
                  <a:pos x="381" y="13"/>
                </a:cxn>
                <a:cxn ang="0">
                  <a:pos x="390" y="2"/>
                </a:cxn>
                <a:cxn ang="0">
                  <a:pos x="333" y="7"/>
                </a:cxn>
                <a:cxn ang="0">
                  <a:pos x="271" y="9"/>
                </a:cxn>
                <a:cxn ang="0">
                  <a:pos x="206" y="9"/>
                </a:cxn>
                <a:cxn ang="0">
                  <a:pos x="144" y="7"/>
                </a:cxn>
                <a:cxn ang="0">
                  <a:pos x="89" y="5"/>
                </a:cxn>
                <a:cxn ang="0">
                  <a:pos x="43" y="3"/>
                </a:cxn>
                <a:cxn ang="0">
                  <a:pos x="12" y="2"/>
                </a:cxn>
                <a:cxn ang="0">
                  <a:pos x="2" y="0"/>
                </a:cxn>
                <a:cxn ang="0">
                  <a:pos x="0" y="21"/>
                </a:cxn>
                <a:cxn ang="0">
                  <a:pos x="12" y="21"/>
                </a:cxn>
                <a:cxn ang="0">
                  <a:pos x="43" y="23"/>
                </a:cxn>
                <a:cxn ang="0">
                  <a:pos x="87" y="26"/>
                </a:cxn>
                <a:cxn ang="0">
                  <a:pos x="142" y="28"/>
                </a:cxn>
                <a:cxn ang="0">
                  <a:pos x="206" y="30"/>
                </a:cxn>
                <a:cxn ang="0">
                  <a:pos x="271" y="30"/>
                </a:cxn>
                <a:cxn ang="0">
                  <a:pos x="334" y="28"/>
                </a:cxn>
                <a:cxn ang="0">
                  <a:pos x="392" y="23"/>
                </a:cxn>
                <a:cxn ang="0">
                  <a:pos x="402" y="13"/>
                </a:cxn>
                <a:cxn ang="0">
                  <a:pos x="381" y="13"/>
                </a:cxn>
              </a:cxnLst>
              <a:rect l="0" t="0" r="r" b="b"/>
              <a:pathLst>
                <a:path w="402" h="30">
                  <a:moveTo>
                    <a:pt x="381" y="13"/>
                  </a:moveTo>
                  <a:lnTo>
                    <a:pt x="390" y="2"/>
                  </a:lnTo>
                  <a:lnTo>
                    <a:pt x="333" y="7"/>
                  </a:lnTo>
                  <a:lnTo>
                    <a:pt x="271" y="9"/>
                  </a:lnTo>
                  <a:lnTo>
                    <a:pt x="206" y="9"/>
                  </a:lnTo>
                  <a:lnTo>
                    <a:pt x="144" y="7"/>
                  </a:lnTo>
                  <a:lnTo>
                    <a:pt x="89" y="5"/>
                  </a:lnTo>
                  <a:lnTo>
                    <a:pt x="43" y="3"/>
                  </a:lnTo>
                  <a:lnTo>
                    <a:pt x="12" y="2"/>
                  </a:lnTo>
                  <a:lnTo>
                    <a:pt x="2" y="0"/>
                  </a:lnTo>
                  <a:lnTo>
                    <a:pt x="0" y="21"/>
                  </a:lnTo>
                  <a:lnTo>
                    <a:pt x="12" y="21"/>
                  </a:lnTo>
                  <a:lnTo>
                    <a:pt x="43" y="23"/>
                  </a:lnTo>
                  <a:lnTo>
                    <a:pt x="87" y="26"/>
                  </a:lnTo>
                  <a:lnTo>
                    <a:pt x="142" y="28"/>
                  </a:lnTo>
                  <a:lnTo>
                    <a:pt x="206" y="30"/>
                  </a:lnTo>
                  <a:lnTo>
                    <a:pt x="271" y="30"/>
                  </a:lnTo>
                  <a:lnTo>
                    <a:pt x="334" y="28"/>
                  </a:lnTo>
                  <a:lnTo>
                    <a:pt x="392" y="23"/>
                  </a:lnTo>
                  <a:lnTo>
                    <a:pt x="402" y="13"/>
                  </a:lnTo>
                  <a:lnTo>
                    <a:pt x="381" y="13"/>
                  </a:lnTo>
                  <a:close/>
                </a:path>
              </a:pathLst>
            </a:custGeom>
            <a:solidFill>
              <a:srgbClr val="000000"/>
            </a:solidFill>
            <a:ln w="9525">
              <a:noFill/>
              <a:round/>
              <a:headEnd/>
              <a:tailEnd/>
            </a:ln>
          </p:spPr>
          <p:txBody>
            <a:bodyPr/>
            <a:lstStyle/>
            <a:p>
              <a:endParaRPr lang="en-US"/>
            </a:p>
          </p:txBody>
        </p:sp>
        <p:sp>
          <p:nvSpPr>
            <p:cNvPr id="383423" name="Freeform 447"/>
            <p:cNvSpPr>
              <a:spLocks/>
            </p:cNvSpPr>
            <p:nvPr/>
          </p:nvSpPr>
          <p:spPr bwMode="auto">
            <a:xfrm>
              <a:off x="2914" y="2942"/>
              <a:ext cx="20" cy="320"/>
            </a:xfrm>
            <a:custGeom>
              <a:avLst/>
              <a:gdLst/>
              <a:ahLst/>
              <a:cxnLst>
                <a:cxn ang="0">
                  <a:pos x="9" y="19"/>
                </a:cxn>
                <a:cxn ang="0">
                  <a:pos x="0" y="10"/>
                </a:cxn>
                <a:cxn ang="0">
                  <a:pos x="0" y="355"/>
                </a:cxn>
                <a:cxn ang="0">
                  <a:pos x="21" y="355"/>
                </a:cxn>
                <a:cxn ang="0">
                  <a:pos x="19" y="10"/>
                </a:cxn>
                <a:cxn ang="0">
                  <a:pos x="9" y="0"/>
                </a:cxn>
                <a:cxn ang="0">
                  <a:pos x="19" y="10"/>
                </a:cxn>
                <a:cxn ang="0">
                  <a:pos x="19" y="0"/>
                </a:cxn>
                <a:cxn ang="0">
                  <a:pos x="9" y="0"/>
                </a:cxn>
                <a:cxn ang="0">
                  <a:pos x="9" y="19"/>
                </a:cxn>
              </a:cxnLst>
              <a:rect l="0" t="0" r="r" b="b"/>
              <a:pathLst>
                <a:path w="21" h="355">
                  <a:moveTo>
                    <a:pt x="9" y="19"/>
                  </a:moveTo>
                  <a:lnTo>
                    <a:pt x="0" y="10"/>
                  </a:lnTo>
                  <a:lnTo>
                    <a:pt x="0" y="355"/>
                  </a:lnTo>
                  <a:lnTo>
                    <a:pt x="21" y="355"/>
                  </a:lnTo>
                  <a:lnTo>
                    <a:pt x="19" y="10"/>
                  </a:lnTo>
                  <a:lnTo>
                    <a:pt x="9" y="0"/>
                  </a:lnTo>
                  <a:lnTo>
                    <a:pt x="19" y="10"/>
                  </a:lnTo>
                  <a:lnTo>
                    <a:pt x="19" y="0"/>
                  </a:lnTo>
                  <a:lnTo>
                    <a:pt x="9" y="0"/>
                  </a:lnTo>
                  <a:lnTo>
                    <a:pt x="9" y="19"/>
                  </a:lnTo>
                  <a:close/>
                </a:path>
              </a:pathLst>
            </a:custGeom>
            <a:solidFill>
              <a:srgbClr val="000000"/>
            </a:solidFill>
            <a:ln w="9525">
              <a:noFill/>
              <a:round/>
              <a:headEnd/>
              <a:tailEnd/>
            </a:ln>
          </p:spPr>
          <p:txBody>
            <a:bodyPr/>
            <a:lstStyle/>
            <a:p>
              <a:endParaRPr lang="en-US"/>
            </a:p>
          </p:txBody>
        </p:sp>
        <p:sp>
          <p:nvSpPr>
            <p:cNvPr id="383424" name="Freeform 448"/>
            <p:cNvSpPr>
              <a:spLocks/>
            </p:cNvSpPr>
            <p:nvPr/>
          </p:nvSpPr>
          <p:spPr bwMode="auto">
            <a:xfrm>
              <a:off x="2568" y="2939"/>
              <a:ext cx="355" cy="43"/>
            </a:xfrm>
            <a:custGeom>
              <a:avLst/>
              <a:gdLst/>
              <a:ahLst/>
              <a:cxnLst>
                <a:cxn ang="0">
                  <a:pos x="19" y="37"/>
                </a:cxn>
                <a:cxn ang="0">
                  <a:pos x="11" y="46"/>
                </a:cxn>
                <a:cxn ang="0">
                  <a:pos x="71" y="37"/>
                </a:cxn>
                <a:cxn ang="0">
                  <a:pos x="136" y="29"/>
                </a:cxn>
                <a:cxn ang="0">
                  <a:pos x="199" y="25"/>
                </a:cxn>
                <a:cxn ang="0">
                  <a:pos x="259" y="21"/>
                </a:cxn>
                <a:cxn ang="0">
                  <a:pos x="313" y="21"/>
                </a:cxn>
                <a:cxn ang="0">
                  <a:pos x="355" y="21"/>
                </a:cxn>
                <a:cxn ang="0">
                  <a:pos x="384" y="21"/>
                </a:cxn>
                <a:cxn ang="0">
                  <a:pos x="393" y="21"/>
                </a:cxn>
                <a:cxn ang="0">
                  <a:pos x="393" y="2"/>
                </a:cxn>
                <a:cxn ang="0">
                  <a:pos x="384" y="2"/>
                </a:cxn>
                <a:cxn ang="0">
                  <a:pos x="355" y="0"/>
                </a:cxn>
                <a:cxn ang="0">
                  <a:pos x="313" y="0"/>
                </a:cxn>
                <a:cxn ang="0">
                  <a:pos x="259" y="2"/>
                </a:cxn>
                <a:cxn ang="0">
                  <a:pos x="197" y="4"/>
                </a:cxn>
                <a:cxn ang="0">
                  <a:pos x="134" y="10"/>
                </a:cxn>
                <a:cxn ang="0">
                  <a:pos x="69" y="16"/>
                </a:cxn>
                <a:cxn ang="0">
                  <a:pos x="7" y="27"/>
                </a:cxn>
                <a:cxn ang="0">
                  <a:pos x="0" y="37"/>
                </a:cxn>
                <a:cxn ang="0">
                  <a:pos x="19" y="37"/>
                </a:cxn>
              </a:cxnLst>
              <a:rect l="0" t="0" r="r" b="b"/>
              <a:pathLst>
                <a:path w="393" h="46">
                  <a:moveTo>
                    <a:pt x="19" y="37"/>
                  </a:moveTo>
                  <a:lnTo>
                    <a:pt x="11" y="46"/>
                  </a:lnTo>
                  <a:lnTo>
                    <a:pt x="71" y="37"/>
                  </a:lnTo>
                  <a:lnTo>
                    <a:pt x="136" y="29"/>
                  </a:lnTo>
                  <a:lnTo>
                    <a:pt x="199" y="25"/>
                  </a:lnTo>
                  <a:lnTo>
                    <a:pt x="259" y="21"/>
                  </a:lnTo>
                  <a:lnTo>
                    <a:pt x="313" y="21"/>
                  </a:lnTo>
                  <a:lnTo>
                    <a:pt x="355" y="21"/>
                  </a:lnTo>
                  <a:lnTo>
                    <a:pt x="384" y="21"/>
                  </a:lnTo>
                  <a:lnTo>
                    <a:pt x="393" y="21"/>
                  </a:lnTo>
                  <a:lnTo>
                    <a:pt x="393" y="2"/>
                  </a:lnTo>
                  <a:lnTo>
                    <a:pt x="384" y="2"/>
                  </a:lnTo>
                  <a:lnTo>
                    <a:pt x="355" y="0"/>
                  </a:lnTo>
                  <a:lnTo>
                    <a:pt x="313" y="0"/>
                  </a:lnTo>
                  <a:lnTo>
                    <a:pt x="259" y="2"/>
                  </a:lnTo>
                  <a:lnTo>
                    <a:pt x="197" y="4"/>
                  </a:lnTo>
                  <a:lnTo>
                    <a:pt x="134" y="10"/>
                  </a:lnTo>
                  <a:lnTo>
                    <a:pt x="69" y="16"/>
                  </a:lnTo>
                  <a:lnTo>
                    <a:pt x="7" y="27"/>
                  </a:lnTo>
                  <a:lnTo>
                    <a:pt x="0" y="37"/>
                  </a:lnTo>
                  <a:lnTo>
                    <a:pt x="19" y="37"/>
                  </a:lnTo>
                  <a:close/>
                </a:path>
              </a:pathLst>
            </a:custGeom>
            <a:solidFill>
              <a:srgbClr val="000000"/>
            </a:solidFill>
            <a:ln w="9525">
              <a:noFill/>
              <a:round/>
              <a:headEnd/>
              <a:tailEnd/>
            </a:ln>
          </p:spPr>
          <p:txBody>
            <a:bodyPr/>
            <a:lstStyle/>
            <a:p>
              <a:endParaRPr lang="en-US"/>
            </a:p>
          </p:txBody>
        </p:sp>
        <p:sp>
          <p:nvSpPr>
            <p:cNvPr id="383425" name="Freeform 449"/>
            <p:cNvSpPr>
              <a:spLocks/>
            </p:cNvSpPr>
            <p:nvPr/>
          </p:nvSpPr>
          <p:spPr bwMode="auto">
            <a:xfrm>
              <a:off x="2611" y="2994"/>
              <a:ext cx="267" cy="232"/>
            </a:xfrm>
            <a:custGeom>
              <a:avLst/>
              <a:gdLst/>
              <a:ahLst/>
              <a:cxnLst>
                <a:cxn ang="0">
                  <a:pos x="0" y="253"/>
                </a:cxn>
                <a:cxn ang="0">
                  <a:pos x="8" y="253"/>
                </a:cxn>
                <a:cxn ang="0">
                  <a:pos x="31" y="253"/>
                </a:cxn>
                <a:cxn ang="0">
                  <a:pos x="64" y="255"/>
                </a:cxn>
                <a:cxn ang="0">
                  <a:pos x="106" y="255"/>
                </a:cxn>
                <a:cxn ang="0">
                  <a:pos x="152" y="257"/>
                </a:cxn>
                <a:cxn ang="0">
                  <a:pos x="200" y="257"/>
                </a:cxn>
                <a:cxn ang="0">
                  <a:pos x="248" y="255"/>
                </a:cxn>
                <a:cxn ang="0">
                  <a:pos x="288" y="253"/>
                </a:cxn>
                <a:cxn ang="0">
                  <a:pos x="294" y="2"/>
                </a:cxn>
                <a:cxn ang="0">
                  <a:pos x="287" y="2"/>
                </a:cxn>
                <a:cxn ang="0">
                  <a:pos x="264" y="0"/>
                </a:cxn>
                <a:cxn ang="0">
                  <a:pos x="231" y="0"/>
                </a:cxn>
                <a:cxn ang="0">
                  <a:pos x="191" y="0"/>
                </a:cxn>
                <a:cxn ang="0">
                  <a:pos x="144" y="2"/>
                </a:cxn>
                <a:cxn ang="0">
                  <a:pos x="96" y="3"/>
                </a:cxn>
                <a:cxn ang="0">
                  <a:pos x="48" y="9"/>
                </a:cxn>
                <a:cxn ang="0">
                  <a:pos x="4" y="15"/>
                </a:cxn>
                <a:cxn ang="0">
                  <a:pos x="0" y="253"/>
                </a:cxn>
              </a:cxnLst>
              <a:rect l="0" t="0" r="r" b="b"/>
              <a:pathLst>
                <a:path w="294" h="257">
                  <a:moveTo>
                    <a:pt x="0" y="253"/>
                  </a:moveTo>
                  <a:lnTo>
                    <a:pt x="8" y="253"/>
                  </a:lnTo>
                  <a:lnTo>
                    <a:pt x="31" y="253"/>
                  </a:lnTo>
                  <a:lnTo>
                    <a:pt x="64" y="255"/>
                  </a:lnTo>
                  <a:lnTo>
                    <a:pt x="106" y="255"/>
                  </a:lnTo>
                  <a:lnTo>
                    <a:pt x="152" y="257"/>
                  </a:lnTo>
                  <a:lnTo>
                    <a:pt x="200" y="257"/>
                  </a:lnTo>
                  <a:lnTo>
                    <a:pt x="248" y="255"/>
                  </a:lnTo>
                  <a:lnTo>
                    <a:pt x="288" y="253"/>
                  </a:lnTo>
                  <a:lnTo>
                    <a:pt x="294" y="2"/>
                  </a:lnTo>
                  <a:lnTo>
                    <a:pt x="287" y="2"/>
                  </a:lnTo>
                  <a:lnTo>
                    <a:pt x="264" y="0"/>
                  </a:lnTo>
                  <a:lnTo>
                    <a:pt x="231" y="0"/>
                  </a:lnTo>
                  <a:lnTo>
                    <a:pt x="191" y="0"/>
                  </a:lnTo>
                  <a:lnTo>
                    <a:pt x="144" y="2"/>
                  </a:lnTo>
                  <a:lnTo>
                    <a:pt x="96" y="3"/>
                  </a:lnTo>
                  <a:lnTo>
                    <a:pt x="48" y="9"/>
                  </a:lnTo>
                  <a:lnTo>
                    <a:pt x="4" y="15"/>
                  </a:lnTo>
                  <a:lnTo>
                    <a:pt x="0" y="253"/>
                  </a:lnTo>
                  <a:close/>
                </a:path>
              </a:pathLst>
            </a:custGeom>
            <a:solidFill>
              <a:srgbClr val="000000"/>
            </a:solidFill>
            <a:ln w="9525">
              <a:noFill/>
              <a:round/>
              <a:headEnd/>
              <a:tailEnd/>
            </a:ln>
          </p:spPr>
          <p:txBody>
            <a:bodyPr/>
            <a:lstStyle/>
            <a:p>
              <a:endParaRPr lang="en-US"/>
            </a:p>
          </p:txBody>
        </p:sp>
        <p:sp>
          <p:nvSpPr>
            <p:cNvPr id="383426" name="Freeform 450"/>
            <p:cNvSpPr>
              <a:spLocks/>
            </p:cNvSpPr>
            <p:nvPr/>
          </p:nvSpPr>
          <p:spPr bwMode="auto">
            <a:xfrm>
              <a:off x="2927" y="2953"/>
              <a:ext cx="54" cy="32"/>
            </a:xfrm>
            <a:custGeom>
              <a:avLst/>
              <a:gdLst/>
              <a:ahLst/>
              <a:cxnLst>
                <a:cxn ang="0">
                  <a:pos x="59" y="32"/>
                </a:cxn>
                <a:cxn ang="0">
                  <a:pos x="56" y="26"/>
                </a:cxn>
                <a:cxn ang="0">
                  <a:pos x="6" y="0"/>
                </a:cxn>
                <a:cxn ang="0">
                  <a:pos x="0" y="11"/>
                </a:cxn>
                <a:cxn ang="0">
                  <a:pos x="50" y="36"/>
                </a:cxn>
                <a:cxn ang="0">
                  <a:pos x="48" y="32"/>
                </a:cxn>
                <a:cxn ang="0">
                  <a:pos x="59" y="32"/>
                </a:cxn>
                <a:cxn ang="0">
                  <a:pos x="59" y="28"/>
                </a:cxn>
                <a:cxn ang="0">
                  <a:pos x="56" y="26"/>
                </a:cxn>
                <a:cxn ang="0">
                  <a:pos x="59" y="32"/>
                </a:cxn>
              </a:cxnLst>
              <a:rect l="0" t="0" r="r" b="b"/>
              <a:pathLst>
                <a:path w="59" h="36">
                  <a:moveTo>
                    <a:pt x="59" y="32"/>
                  </a:moveTo>
                  <a:lnTo>
                    <a:pt x="56" y="26"/>
                  </a:lnTo>
                  <a:lnTo>
                    <a:pt x="6" y="0"/>
                  </a:lnTo>
                  <a:lnTo>
                    <a:pt x="0" y="11"/>
                  </a:lnTo>
                  <a:lnTo>
                    <a:pt x="50" y="36"/>
                  </a:lnTo>
                  <a:lnTo>
                    <a:pt x="48" y="32"/>
                  </a:lnTo>
                  <a:lnTo>
                    <a:pt x="59" y="32"/>
                  </a:lnTo>
                  <a:lnTo>
                    <a:pt x="59" y="28"/>
                  </a:lnTo>
                  <a:lnTo>
                    <a:pt x="56" y="26"/>
                  </a:lnTo>
                  <a:lnTo>
                    <a:pt x="59" y="32"/>
                  </a:lnTo>
                  <a:close/>
                </a:path>
              </a:pathLst>
            </a:custGeom>
            <a:solidFill>
              <a:srgbClr val="000000"/>
            </a:solidFill>
            <a:ln w="9525">
              <a:noFill/>
              <a:round/>
              <a:headEnd/>
              <a:tailEnd/>
            </a:ln>
          </p:spPr>
          <p:txBody>
            <a:bodyPr/>
            <a:lstStyle/>
            <a:p>
              <a:endParaRPr lang="en-US"/>
            </a:p>
          </p:txBody>
        </p:sp>
        <p:sp>
          <p:nvSpPr>
            <p:cNvPr id="383427" name="Freeform 451"/>
            <p:cNvSpPr>
              <a:spLocks/>
            </p:cNvSpPr>
            <p:nvPr/>
          </p:nvSpPr>
          <p:spPr bwMode="auto">
            <a:xfrm>
              <a:off x="2971" y="2982"/>
              <a:ext cx="10" cy="81"/>
            </a:xfrm>
            <a:custGeom>
              <a:avLst/>
              <a:gdLst/>
              <a:ahLst/>
              <a:cxnLst>
                <a:cxn ang="0">
                  <a:pos x="6" y="90"/>
                </a:cxn>
                <a:cxn ang="0">
                  <a:pos x="11" y="90"/>
                </a:cxn>
                <a:cxn ang="0">
                  <a:pos x="11" y="0"/>
                </a:cxn>
                <a:cxn ang="0">
                  <a:pos x="0" y="0"/>
                </a:cxn>
                <a:cxn ang="0">
                  <a:pos x="0" y="90"/>
                </a:cxn>
                <a:cxn ang="0">
                  <a:pos x="6" y="90"/>
                </a:cxn>
              </a:cxnLst>
              <a:rect l="0" t="0" r="r" b="b"/>
              <a:pathLst>
                <a:path w="11" h="90">
                  <a:moveTo>
                    <a:pt x="6" y="90"/>
                  </a:moveTo>
                  <a:lnTo>
                    <a:pt x="11" y="90"/>
                  </a:lnTo>
                  <a:lnTo>
                    <a:pt x="11" y="0"/>
                  </a:lnTo>
                  <a:lnTo>
                    <a:pt x="0" y="0"/>
                  </a:lnTo>
                  <a:lnTo>
                    <a:pt x="0" y="90"/>
                  </a:lnTo>
                  <a:lnTo>
                    <a:pt x="6" y="90"/>
                  </a:lnTo>
                  <a:close/>
                </a:path>
              </a:pathLst>
            </a:custGeom>
            <a:solidFill>
              <a:srgbClr val="000000"/>
            </a:solidFill>
            <a:ln w="9525">
              <a:noFill/>
              <a:round/>
              <a:headEnd/>
              <a:tailEnd/>
            </a:ln>
          </p:spPr>
          <p:txBody>
            <a:bodyPr/>
            <a:lstStyle/>
            <a:p>
              <a:endParaRPr lang="en-US"/>
            </a:p>
          </p:txBody>
        </p:sp>
        <p:sp>
          <p:nvSpPr>
            <p:cNvPr id="383428" name="Freeform 452"/>
            <p:cNvSpPr>
              <a:spLocks/>
            </p:cNvSpPr>
            <p:nvPr/>
          </p:nvSpPr>
          <p:spPr bwMode="auto">
            <a:xfrm>
              <a:off x="2622" y="3341"/>
              <a:ext cx="297" cy="27"/>
            </a:xfrm>
            <a:custGeom>
              <a:avLst/>
              <a:gdLst/>
              <a:ahLst/>
              <a:cxnLst>
                <a:cxn ang="0">
                  <a:pos x="328" y="6"/>
                </a:cxn>
                <a:cxn ang="0">
                  <a:pos x="257" y="8"/>
                </a:cxn>
                <a:cxn ang="0">
                  <a:pos x="194" y="8"/>
                </a:cxn>
                <a:cxn ang="0">
                  <a:pos x="138" y="8"/>
                </a:cxn>
                <a:cxn ang="0">
                  <a:pos x="90" y="6"/>
                </a:cxn>
                <a:cxn ang="0">
                  <a:pos x="52" y="4"/>
                </a:cxn>
                <a:cxn ang="0">
                  <a:pos x="25" y="2"/>
                </a:cxn>
                <a:cxn ang="0">
                  <a:pos x="8" y="2"/>
                </a:cxn>
                <a:cxn ang="0">
                  <a:pos x="2" y="0"/>
                </a:cxn>
                <a:cxn ang="0">
                  <a:pos x="0" y="21"/>
                </a:cxn>
                <a:cxn ang="0">
                  <a:pos x="6" y="21"/>
                </a:cxn>
                <a:cxn ang="0">
                  <a:pos x="23" y="23"/>
                </a:cxn>
                <a:cxn ang="0">
                  <a:pos x="52" y="25"/>
                </a:cxn>
                <a:cxn ang="0">
                  <a:pos x="90" y="27"/>
                </a:cxn>
                <a:cxn ang="0">
                  <a:pos x="138" y="27"/>
                </a:cxn>
                <a:cxn ang="0">
                  <a:pos x="194" y="29"/>
                </a:cxn>
                <a:cxn ang="0">
                  <a:pos x="257" y="27"/>
                </a:cxn>
                <a:cxn ang="0">
                  <a:pos x="328" y="25"/>
                </a:cxn>
                <a:cxn ang="0">
                  <a:pos x="328" y="6"/>
                </a:cxn>
              </a:cxnLst>
              <a:rect l="0" t="0" r="r" b="b"/>
              <a:pathLst>
                <a:path w="328" h="29">
                  <a:moveTo>
                    <a:pt x="328" y="6"/>
                  </a:moveTo>
                  <a:lnTo>
                    <a:pt x="257" y="8"/>
                  </a:lnTo>
                  <a:lnTo>
                    <a:pt x="194" y="8"/>
                  </a:lnTo>
                  <a:lnTo>
                    <a:pt x="138" y="8"/>
                  </a:lnTo>
                  <a:lnTo>
                    <a:pt x="90" y="6"/>
                  </a:lnTo>
                  <a:lnTo>
                    <a:pt x="52" y="4"/>
                  </a:lnTo>
                  <a:lnTo>
                    <a:pt x="25" y="2"/>
                  </a:lnTo>
                  <a:lnTo>
                    <a:pt x="8" y="2"/>
                  </a:lnTo>
                  <a:lnTo>
                    <a:pt x="2" y="0"/>
                  </a:lnTo>
                  <a:lnTo>
                    <a:pt x="0" y="21"/>
                  </a:lnTo>
                  <a:lnTo>
                    <a:pt x="6" y="21"/>
                  </a:lnTo>
                  <a:lnTo>
                    <a:pt x="23" y="23"/>
                  </a:lnTo>
                  <a:lnTo>
                    <a:pt x="52" y="25"/>
                  </a:lnTo>
                  <a:lnTo>
                    <a:pt x="90" y="27"/>
                  </a:lnTo>
                  <a:lnTo>
                    <a:pt x="138" y="27"/>
                  </a:lnTo>
                  <a:lnTo>
                    <a:pt x="194" y="29"/>
                  </a:lnTo>
                  <a:lnTo>
                    <a:pt x="257" y="27"/>
                  </a:lnTo>
                  <a:lnTo>
                    <a:pt x="328" y="25"/>
                  </a:lnTo>
                  <a:lnTo>
                    <a:pt x="328" y="6"/>
                  </a:lnTo>
                  <a:close/>
                </a:path>
              </a:pathLst>
            </a:custGeom>
            <a:solidFill>
              <a:srgbClr val="000000"/>
            </a:solidFill>
            <a:ln w="9525">
              <a:noFill/>
              <a:round/>
              <a:headEnd/>
              <a:tailEnd/>
            </a:ln>
          </p:spPr>
          <p:txBody>
            <a:bodyPr/>
            <a:lstStyle/>
            <a:p>
              <a:endParaRPr lang="en-US"/>
            </a:p>
          </p:txBody>
        </p:sp>
        <p:sp>
          <p:nvSpPr>
            <p:cNvPr id="383429" name="Freeform 453"/>
            <p:cNvSpPr>
              <a:spLocks/>
            </p:cNvSpPr>
            <p:nvPr/>
          </p:nvSpPr>
          <p:spPr bwMode="auto">
            <a:xfrm>
              <a:off x="2924" y="2955"/>
              <a:ext cx="40" cy="311"/>
            </a:xfrm>
            <a:custGeom>
              <a:avLst/>
              <a:gdLst/>
              <a:ahLst/>
              <a:cxnLst>
                <a:cxn ang="0">
                  <a:pos x="4" y="0"/>
                </a:cxn>
                <a:cxn ang="0">
                  <a:pos x="0" y="344"/>
                </a:cxn>
                <a:cxn ang="0">
                  <a:pos x="40" y="344"/>
                </a:cxn>
                <a:cxn ang="0">
                  <a:pos x="10" y="329"/>
                </a:cxn>
                <a:cxn ang="0">
                  <a:pos x="38" y="325"/>
                </a:cxn>
                <a:cxn ang="0">
                  <a:pos x="10" y="311"/>
                </a:cxn>
                <a:cxn ang="0">
                  <a:pos x="37" y="309"/>
                </a:cxn>
                <a:cxn ang="0">
                  <a:pos x="12" y="292"/>
                </a:cxn>
                <a:cxn ang="0">
                  <a:pos x="40" y="292"/>
                </a:cxn>
                <a:cxn ang="0">
                  <a:pos x="10" y="279"/>
                </a:cxn>
                <a:cxn ang="0">
                  <a:pos x="40" y="277"/>
                </a:cxn>
                <a:cxn ang="0">
                  <a:pos x="14" y="263"/>
                </a:cxn>
                <a:cxn ang="0">
                  <a:pos x="40" y="261"/>
                </a:cxn>
                <a:cxn ang="0">
                  <a:pos x="14" y="248"/>
                </a:cxn>
                <a:cxn ang="0">
                  <a:pos x="40" y="244"/>
                </a:cxn>
                <a:cxn ang="0">
                  <a:pos x="14" y="231"/>
                </a:cxn>
                <a:cxn ang="0">
                  <a:pos x="40" y="227"/>
                </a:cxn>
                <a:cxn ang="0">
                  <a:pos x="15" y="213"/>
                </a:cxn>
                <a:cxn ang="0">
                  <a:pos x="40" y="208"/>
                </a:cxn>
                <a:cxn ang="0">
                  <a:pos x="15" y="194"/>
                </a:cxn>
                <a:cxn ang="0">
                  <a:pos x="40" y="190"/>
                </a:cxn>
                <a:cxn ang="0">
                  <a:pos x="17" y="177"/>
                </a:cxn>
                <a:cxn ang="0">
                  <a:pos x="42" y="175"/>
                </a:cxn>
                <a:cxn ang="0">
                  <a:pos x="17" y="158"/>
                </a:cxn>
                <a:cxn ang="0">
                  <a:pos x="40" y="156"/>
                </a:cxn>
                <a:cxn ang="0">
                  <a:pos x="17" y="139"/>
                </a:cxn>
                <a:cxn ang="0">
                  <a:pos x="42" y="137"/>
                </a:cxn>
                <a:cxn ang="0">
                  <a:pos x="19" y="123"/>
                </a:cxn>
                <a:cxn ang="0">
                  <a:pos x="42" y="121"/>
                </a:cxn>
                <a:cxn ang="0">
                  <a:pos x="19" y="108"/>
                </a:cxn>
                <a:cxn ang="0">
                  <a:pos x="42" y="104"/>
                </a:cxn>
                <a:cxn ang="0">
                  <a:pos x="19" y="89"/>
                </a:cxn>
                <a:cxn ang="0">
                  <a:pos x="44" y="87"/>
                </a:cxn>
                <a:cxn ang="0">
                  <a:pos x="17" y="73"/>
                </a:cxn>
                <a:cxn ang="0">
                  <a:pos x="42" y="73"/>
                </a:cxn>
                <a:cxn ang="0">
                  <a:pos x="15" y="56"/>
                </a:cxn>
                <a:cxn ang="0">
                  <a:pos x="44" y="56"/>
                </a:cxn>
                <a:cxn ang="0">
                  <a:pos x="19" y="43"/>
                </a:cxn>
                <a:cxn ang="0">
                  <a:pos x="42" y="43"/>
                </a:cxn>
                <a:cxn ang="0">
                  <a:pos x="19" y="27"/>
                </a:cxn>
                <a:cxn ang="0">
                  <a:pos x="44" y="31"/>
                </a:cxn>
                <a:cxn ang="0">
                  <a:pos x="4" y="0"/>
                </a:cxn>
              </a:cxnLst>
              <a:rect l="0" t="0" r="r" b="b"/>
              <a:pathLst>
                <a:path w="44" h="344">
                  <a:moveTo>
                    <a:pt x="4" y="0"/>
                  </a:moveTo>
                  <a:lnTo>
                    <a:pt x="0" y="344"/>
                  </a:lnTo>
                  <a:lnTo>
                    <a:pt x="40" y="344"/>
                  </a:lnTo>
                  <a:lnTo>
                    <a:pt x="10" y="329"/>
                  </a:lnTo>
                  <a:lnTo>
                    <a:pt x="38" y="325"/>
                  </a:lnTo>
                  <a:lnTo>
                    <a:pt x="10" y="311"/>
                  </a:lnTo>
                  <a:lnTo>
                    <a:pt x="37" y="309"/>
                  </a:lnTo>
                  <a:lnTo>
                    <a:pt x="12" y="292"/>
                  </a:lnTo>
                  <a:lnTo>
                    <a:pt x="40" y="292"/>
                  </a:lnTo>
                  <a:lnTo>
                    <a:pt x="10" y="279"/>
                  </a:lnTo>
                  <a:lnTo>
                    <a:pt x="40" y="277"/>
                  </a:lnTo>
                  <a:lnTo>
                    <a:pt x="14" y="263"/>
                  </a:lnTo>
                  <a:lnTo>
                    <a:pt x="40" y="261"/>
                  </a:lnTo>
                  <a:lnTo>
                    <a:pt x="14" y="248"/>
                  </a:lnTo>
                  <a:lnTo>
                    <a:pt x="40" y="244"/>
                  </a:lnTo>
                  <a:lnTo>
                    <a:pt x="14" y="231"/>
                  </a:lnTo>
                  <a:lnTo>
                    <a:pt x="40" y="227"/>
                  </a:lnTo>
                  <a:lnTo>
                    <a:pt x="15" y="213"/>
                  </a:lnTo>
                  <a:lnTo>
                    <a:pt x="40" y="208"/>
                  </a:lnTo>
                  <a:lnTo>
                    <a:pt x="15" y="194"/>
                  </a:lnTo>
                  <a:lnTo>
                    <a:pt x="40" y="190"/>
                  </a:lnTo>
                  <a:lnTo>
                    <a:pt x="17" y="177"/>
                  </a:lnTo>
                  <a:lnTo>
                    <a:pt x="42" y="175"/>
                  </a:lnTo>
                  <a:lnTo>
                    <a:pt x="17" y="158"/>
                  </a:lnTo>
                  <a:lnTo>
                    <a:pt x="40" y="156"/>
                  </a:lnTo>
                  <a:lnTo>
                    <a:pt x="17" y="139"/>
                  </a:lnTo>
                  <a:lnTo>
                    <a:pt x="42" y="137"/>
                  </a:lnTo>
                  <a:lnTo>
                    <a:pt x="19" y="123"/>
                  </a:lnTo>
                  <a:lnTo>
                    <a:pt x="42" y="121"/>
                  </a:lnTo>
                  <a:lnTo>
                    <a:pt x="19" y="108"/>
                  </a:lnTo>
                  <a:lnTo>
                    <a:pt x="42" y="104"/>
                  </a:lnTo>
                  <a:lnTo>
                    <a:pt x="19" y="89"/>
                  </a:lnTo>
                  <a:lnTo>
                    <a:pt x="44" y="87"/>
                  </a:lnTo>
                  <a:lnTo>
                    <a:pt x="17" y="73"/>
                  </a:lnTo>
                  <a:lnTo>
                    <a:pt x="42" y="73"/>
                  </a:lnTo>
                  <a:lnTo>
                    <a:pt x="15" y="56"/>
                  </a:lnTo>
                  <a:lnTo>
                    <a:pt x="44" y="56"/>
                  </a:lnTo>
                  <a:lnTo>
                    <a:pt x="19" y="43"/>
                  </a:lnTo>
                  <a:lnTo>
                    <a:pt x="42" y="43"/>
                  </a:lnTo>
                  <a:lnTo>
                    <a:pt x="19" y="27"/>
                  </a:lnTo>
                  <a:lnTo>
                    <a:pt x="44" y="31"/>
                  </a:lnTo>
                  <a:lnTo>
                    <a:pt x="4" y="0"/>
                  </a:lnTo>
                  <a:close/>
                </a:path>
              </a:pathLst>
            </a:custGeom>
            <a:solidFill>
              <a:srgbClr val="000000"/>
            </a:solidFill>
            <a:ln w="9525">
              <a:noFill/>
              <a:round/>
              <a:headEnd/>
              <a:tailEnd/>
            </a:ln>
          </p:spPr>
          <p:txBody>
            <a:bodyPr/>
            <a:lstStyle/>
            <a:p>
              <a:endParaRPr lang="en-US"/>
            </a:p>
          </p:txBody>
        </p:sp>
        <p:sp>
          <p:nvSpPr>
            <p:cNvPr id="383430" name="Freeform 454"/>
            <p:cNvSpPr>
              <a:spLocks/>
            </p:cNvSpPr>
            <p:nvPr/>
          </p:nvSpPr>
          <p:spPr bwMode="auto">
            <a:xfrm>
              <a:off x="2636" y="3371"/>
              <a:ext cx="21" cy="17"/>
            </a:xfrm>
            <a:custGeom>
              <a:avLst/>
              <a:gdLst/>
              <a:ahLst/>
              <a:cxnLst>
                <a:cxn ang="0">
                  <a:pos x="12" y="19"/>
                </a:cxn>
                <a:cxn ang="0">
                  <a:pos x="14" y="19"/>
                </a:cxn>
                <a:cxn ang="0">
                  <a:pos x="16" y="19"/>
                </a:cxn>
                <a:cxn ang="0">
                  <a:pos x="18" y="17"/>
                </a:cxn>
                <a:cxn ang="0">
                  <a:pos x="20" y="17"/>
                </a:cxn>
                <a:cxn ang="0">
                  <a:pos x="21" y="15"/>
                </a:cxn>
                <a:cxn ang="0">
                  <a:pos x="21" y="13"/>
                </a:cxn>
                <a:cxn ang="0">
                  <a:pos x="23" y="11"/>
                </a:cxn>
                <a:cxn ang="0">
                  <a:pos x="23" y="10"/>
                </a:cxn>
                <a:cxn ang="0">
                  <a:pos x="23" y="8"/>
                </a:cxn>
                <a:cxn ang="0">
                  <a:pos x="21" y="6"/>
                </a:cxn>
                <a:cxn ang="0">
                  <a:pos x="21" y="4"/>
                </a:cxn>
                <a:cxn ang="0">
                  <a:pos x="20" y="2"/>
                </a:cxn>
                <a:cxn ang="0">
                  <a:pos x="18" y="2"/>
                </a:cxn>
                <a:cxn ang="0">
                  <a:pos x="16" y="0"/>
                </a:cxn>
                <a:cxn ang="0">
                  <a:pos x="14" y="0"/>
                </a:cxn>
                <a:cxn ang="0">
                  <a:pos x="12" y="0"/>
                </a:cxn>
                <a:cxn ang="0">
                  <a:pos x="10" y="0"/>
                </a:cxn>
                <a:cxn ang="0">
                  <a:pos x="8" y="0"/>
                </a:cxn>
                <a:cxn ang="0">
                  <a:pos x="6" y="2"/>
                </a:cxn>
                <a:cxn ang="0">
                  <a:pos x="4" y="2"/>
                </a:cxn>
                <a:cxn ang="0">
                  <a:pos x="2" y="4"/>
                </a:cxn>
                <a:cxn ang="0">
                  <a:pos x="2" y="6"/>
                </a:cxn>
                <a:cxn ang="0">
                  <a:pos x="0" y="8"/>
                </a:cxn>
                <a:cxn ang="0">
                  <a:pos x="0" y="10"/>
                </a:cxn>
                <a:cxn ang="0">
                  <a:pos x="0" y="11"/>
                </a:cxn>
                <a:cxn ang="0">
                  <a:pos x="2" y="13"/>
                </a:cxn>
                <a:cxn ang="0">
                  <a:pos x="2" y="15"/>
                </a:cxn>
                <a:cxn ang="0">
                  <a:pos x="4" y="17"/>
                </a:cxn>
                <a:cxn ang="0">
                  <a:pos x="6" y="17"/>
                </a:cxn>
                <a:cxn ang="0">
                  <a:pos x="8" y="19"/>
                </a:cxn>
                <a:cxn ang="0">
                  <a:pos x="10" y="19"/>
                </a:cxn>
                <a:cxn ang="0">
                  <a:pos x="12" y="19"/>
                </a:cxn>
              </a:cxnLst>
              <a:rect l="0" t="0" r="r" b="b"/>
              <a:pathLst>
                <a:path w="23" h="19">
                  <a:moveTo>
                    <a:pt x="12" y="19"/>
                  </a:moveTo>
                  <a:lnTo>
                    <a:pt x="14" y="19"/>
                  </a:lnTo>
                  <a:lnTo>
                    <a:pt x="16" y="19"/>
                  </a:lnTo>
                  <a:lnTo>
                    <a:pt x="18" y="17"/>
                  </a:lnTo>
                  <a:lnTo>
                    <a:pt x="20" y="17"/>
                  </a:lnTo>
                  <a:lnTo>
                    <a:pt x="21" y="15"/>
                  </a:lnTo>
                  <a:lnTo>
                    <a:pt x="21" y="13"/>
                  </a:lnTo>
                  <a:lnTo>
                    <a:pt x="23" y="11"/>
                  </a:lnTo>
                  <a:lnTo>
                    <a:pt x="23" y="10"/>
                  </a:lnTo>
                  <a:lnTo>
                    <a:pt x="23" y="8"/>
                  </a:lnTo>
                  <a:lnTo>
                    <a:pt x="21" y="6"/>
                  </a:lnTo>
                  <a:lnTo>
                    <a:pt x="21" y="4"/>
                  </a:lnTo>
                  <a:lnTo>
                    <a:pt x="20" y="2"/>
                  </a:lnTo>
                  <a:lnTo>
                    <a:pt x="18" y="2"/>
                  </a:lnTo>
                  <a:lnTo>
                    <a:pt x="16" y="0"/>
                  </a:lnTo>
                  <a:lnTo>
                    <a:pt x="14" y="0"/>
                  </a:lnTo>
                  <a:lnTo>
                    <a:pt x="12" y="0"/>
                  </a:lnTo>
                  <a:lnTo>
                    <a:pt x="10" y="0"/>
                  </a:lnTo>
                  <a:lnTo>
                    <a:pt x="8" y="0"/>
                  </a:lnTo>
                  <a:lnTo>
                    <a:pt x="6" y="2"/>
                  </a:lnTo>
                  <a:lnTo>
                    <a:pt x="4" y="2"/>
                  </a:lnTo>
                  <a:lnTo>
                    <a:pt x="2" y="4"/>
                  </a:lnTo>
                  <a:lnTo>
                    <a:pt x="2" y="6"/>
                  </a:lnTo>
                  <a:lnTo>
                    <a:pt x="0" y="8"/>
                  </a:lnTo>
                  <a:lnTo>
                    <a:pt x="0" y="10"/>
                  </a:lnTo>
                  <a:lnTo>
                    <a:pt x="0" y="11"/>
                  </a:lnTo>
                  <a:lnTo>
                    <a:pt x="2" y="13"/>
                  </a:lnTo>
                  <a:lnTo>
                    <a:pt x="2" y="15"/>
                  </a:lnTo>
                  <a:lnTo>
                    <a:pt x="4" y="17"/>
                  </a:lnTo>
                  <a:lnTo>
                    <a:pt x="6" y="17"/>
                  </a:lnTo>
                  <a:lnTo>
                    <a:pt x="8" y="19"/>
                  </a:lnTo>
                  <a:lnTo>
                    <a:pt x="10" y="19"/>
                  </a:lnTo>
                  <a:lnTo>
                    <a:pt x="12" y="19"/>
                  </a:lnTo>
                  <a:close/>
                </a:path>
              </a:pathLst>
            </a:custGeom>
            <a:solidFill>
              <a:srgbClr val="000000"/>
            </a:solidFill>
            <a:ln w="9525">
              <a:noFill/>
              <a:round/>
              <a:headEnd/>
              <a:tailEnd/>
            </a:ln>
          </p:spPr>
          <p:txBody>
            <a:bodyPr/>
            <a:lstStyle/>
            <a:p>
              <a:endParaRPr lang="en-US"/>
            </a:p>
          </p:txBody>
        </p:sp>
        <p:sp>
          <p:nvSpPr>
            <p:cNvPr id="383431" name="Freeform 455"/>
            <p:cNvSpPr>
              <a:spLocks/>
            </p:cNvSpPr>
            <p:nvPr/>
          </p:nvSpPr>
          <p:spPr bwMode="auto">
            <a:xfrm>
              <a:off x="2645" y="3374"/>
              <a:ext cx="20" cy="17"/>
            </a:xfrm>
            <a:custGeom>
              <a:avLst/>
              <a:gdLst/>
              <a:ahLst/>
              <a:cxnLst>
                <a:cxn ang="0">
                  <a:pos x="11" y="19"/>
                </a:cxn>
                <a:cxn ang="0">
                  <a:pos x="13" y="19"/>
                </a:cxn>
                <a:cxn ang="0">
                  <a:pos x="15" y="19"/>
                </a:cxn>
                <a:cxn ang="0">
                  <a:pos x="17" y="17"/>
                </a:cxn>
                <a:cxn ang="0">
                  <a:pos x="19" y="17"/>
                </a:cxn>
                <a:cxn ang="0">
                  <a:pos x="19" y="15"/>
                </a:cxn>
                <a:cxn ang="0">
                  <a:pos x="21" y="13"/>
                </a:cxn>
                <a:cxn ang="0">
                  <a:pos x="21" y="11"/>
                </a:cxn>
                <a:cxn ang="0">
                  <a:pos x="21" y="9"/>
                </a:cxn>
                <a:cxn ang="0">
                  <a:pos x="21" y="8"/>
                </a:cxn>
                <a:cxn ang="0">
                  <a:pos x="21" y="6"/>
                </a:cxn>
                <a:cxn ang="0">
                  <a:pos x="19" y="4"/>
                </a:cxn>
                <a:cxn ang="0">
                  <a:pos x="19" y="2"/>
                </a:cxn>
                <a:cxn ang="0">
                  <a:pos x="17" y="2"/>
                </a:cxn>
                <a:cxn ang="0">
                  <a:pos x="15" y="0"/>
                </a:cxn>
                <a:cxn ang="0">
                  <a:pos x="13" y="0"/>
                </a:cxn>
                <a:cxn ang="0">
                  <a:pos x="11" y="0"/>
                </a:cxn>
                <a:cxn ang="0">
                  <a:pos x="10" y="0"/>
                </a:cxn>
                <a:cxn ang="0">
                  <a:pos x="6" y="0"/>
                </a:cxn>
                <a:cxn ang="0">
                  <a:pos x="4" y="2"/>
                </a:cxn>
                <a:cxn ang="0">
                  <a:pos x="2" y="2"/>
                </a:cxn>
                <a:cxn ang="0">
                  <a:pos x="2" y="4"/>
                </a:cxn>
                <a:cxn ang="0">
                  <a:pos x="0" y="6"/>
                </a:cxn>
                <a:cxn ang="0">
                  <a:pos x="0" y="8"/>
                </a:cxn>
                <a:cxn ang="0">
                  <a:pos x="0" y="9"/>
                </a:cxn>
                <a:cxn ang="0">
                  <a:pos x="0" y="11"/>
                </a:cxn>
                <a:cxn ang="0">
                  <a:pos x="0" y="13"/>
                </a:cxn>
                <a:cxn ang="0">
                  <a:pos x="2" y="15"/>
                </a:cxn>
                <a:cxn ang="0">
                  <a:pos x="2" y="17"/>
                </a:cxn>
                <a:cxn ang="0">
                  <a:pos x="4" y="17"/>
                </a:cxn>
                <a:cxn ang="0">
                  <a:pos x="6" y="19"/>
                </a:cxn>
                <a:cxn ang="0">
                  <a:pos x="10" y="19"/>
                </a:cxn>
                <a:cxn ang="0">
                  <a:pos x="11" y="19"/>
                </a:cxn>
              </a:cxnLst>
              <a:rect l="0" t="0" r="r" b="b"/>
              <a:pathLst>
                <a:path w="21" h="19">
                  <a:moveTo>
                    <a:pt x="11" y="19"/>
                  </a:moveTo>
                  <a:lnTo>
                    <a:pt x="13" y="19"/>
                  </a:lnTo>
                  <a:lnTo>
                    <a:pt x="15" y="19"/>
                  </a:lnTo>
                  <a:lnTo>
                    <a:pt x="17" y="17"/>
                  </a:lnTo>
                  <a:lnTo>
                    <a:pt x="19" y="17"/>
                  </a:lnTo>
                  <a:lnTo>
                    <a:pt x="19" y="15"/>
                  </a:lnTo>
                  <a:lnTo>
                    <a:pt x="21" y="13"/>
                  </a:lnTo>
                  <a:lnTo>
                    <a:pt x="21" y="11"/>
                  </a:lnTo>
                  <a:lnTo>
                    <a:pt x="21" y="9"/>
                  </a:lnTo>
                  <a:lnTo>
                    <a:pt x="21" y="8"/>
                  </a:lnTo>
                  <a:lnTo>
                    <a:pt x="21" y="6"/>
                  </a:lnTo>
                  <a:lnTo>
                    <a:pt x="19" y="4"/>
                  </a:lnTo>
                  <a:lnTo>
                    <a:pt x="19" y="2"/>
                  </a:lnTo>
                  <a:lnTo>
                    <a:pt x="17" y="2"/>
                  </a:lnTo>
                  <a:lnTo>
                    <a:pt x="15" y="0"/>
                  </a:lnTo>
                  <a:lnTo>
                    <a:pt x="13" y="0"/>
                  </a:lnTo>
                  <a:lnTo>
                    <a:pt x="11" y="0"/>
                  </a:lnTo>
                  <a:lnTo>
                    <a:pt x="10" y="0"/>
                  </a:lnTo>
                  <a:lnTo>
                    <a:pt x="6" y="0"/>
                  </a:lnTo>
                  <a:lnTo>
                    <a:pt x="4" y="2"/>
                  </a:lnTo>
                  <a:lnTo>
                    <a:pt x="2" y="2"/>
                  </a:lnTo>
                  <a:lnTo>
                    <a:pt x="2" y="4"/>
                  </a:lnTo>
                  <a:lnTo>
                    <a:pt x="0" y="6"/>
                  </a:lnTo>
                  <a:lnTo>
                    <a:pt x="0" y="8"/>
                  </a:lnTo>
                  <a:lnTo>
                    <a:pt x="0" y="9"/>
                  </a:lnTo>
                  <a:lnTo>
                    <a:pt x="0" y="11"/>
                  </a:lnTo>
                  <a:lnTo>
                    <a:pt x="0" y="13"/>
                  </a:lnTo>
                  <a:lnTo>
                    <a:pt x="2" y="15"/>
                  </a:lnTo>
                  <a:lnTo>
                    <a:pt x="2" y="17"/>
                  </a:lnTo>
                  <a:lnTo>
                    <a:pt x="4" y="17"/>
                  </a:lnTo>
                  <a:lnTo>
                    <a:pt x="6" y="19"/>
                  </a:lnTo>
                  <a:lnTo>
                    <a:pt x="10" y="19"/>
                  </a:lnTo>
                  <a:lnTo>
                    <a:pt x="11" y="19"/>
                  </a:lnTo>
                  <a:close/>
                </a:path>
              </a:pathLst>
            </a:custGeom>
            <a:solidFill>
              <a:srgbClr val="FFFFFF"/>
            </a:solidFill>
            <a:ln w="9525">
              <a:noFill/>
              <a:round/>
              <a:headEnd/>
              <a:tailEnd/>
            </a:ln>
          </p:spPr>
          <p:txBody>
            <a:bodyPr/>
            <a:lstStyle/>
            <a:p>
              <a:endParaRPr lang="en-US"/>
            </a:p>
          </p:txBody>
        </p:sp>
        <p:sp>
          <p:nvSpPr>
            <p:cNvPr id="383432" name="Freeform 456"/>
            <p:cNvSpPr>
              <a:spLocks/>
            </p:cNvSpPr>
            <p:nvPr/>
          </p:nvSpPr>
          <p:spPr bwMode="auto">
            <a:xfrm>
              <a:off x="2621" y="3006"/>
              <a:ext cx="241" cy="209"/>
            </a:xfrm>
            <a:custGeom>
              <a:avLst/>
              <a:gdLst/>
              <a:ahLst/>
              <a:cxnLst>
                <a:cxn ang="0">
                  <a:pos x="6" y="6"/>
                </a:cxn>
                <a:cxn ang="0">
                  <a:pos x="267" y="0"/>
                </a:cxn>
                <a:cxn ang="0">
                  <a:pos x="21" y="25"/>
                </a:cxn>
                <a:cxn ang="0">
                  <a:pos x="254" y="27"/>
                </a:cxn>
                <a:cxn ang="0">
                  <a:pos x="17" y="48"/>
                </a:cxn>
                <a:cxn ang="0">
                  <a:pos x="240" y="60"/>
                </a:cxn>
                <a:cxn ang="0">
                  <a:pos x="19" y="71"/>
                </a:cxn>
                <a:cxn ang="0">
                  <a:pos x="225" y="86"/>
                </a:cxn>
                <a:cxn ang="0">
                  <a:pos x="21" y="96"/>
                </a:cxn>
                <a:cxn ang="0">
                  <a:pos x="206" y="113"/>
                </a:cxn>
                <a:cxn ang="0">
                  <a:pos x="21" y="119"/>
                </a:cxn>
                <a:cxn ang="0">
                  <a:pos x="182" y="132"/>
                </a:cxn>
                <a:cxn ang="0">
                  <a:pos x="23" y="142"/>
                </a:cxn>
                <a:cxn ang="0">
                  <a:pos x="169" y="157"/>
                </a:cxn>
                <a:cxn ang="0">
                  <a:pos x="25" y="165"/>
                </a:cxn>
                <a:cxn ang="0">
                  <a:pos x="150" y="180"/>
                </a:cxn>
                <a:cxn ang="0">
                  <a:pos x="25" y="190"/>
                </a:cxn>
                <a:cxn ang="0">
                  <a:pos x="134" y="205"/>
                </a:cxn>
                <a:cxn ang="0">
                  <a:pos x="25" y="213"/>
                </a:cxn>
                <a:cxn ang="0">
                  <a:pos x="123" y="228"/>
                </a:cxn>
                <a:cxn ang="0">
                  <a:pos x="0" y="232"/>
                </a:cxn>
                <a:cxn ang="0">
                  <a:pos x="6" y="6"/>
                </a:cxn>
              </a:cxnLst>
              <a:rect l="0" t="0" r="r" b="b"/>
              <a:pathLst>
                <a:path w="267" h="232">
                  <a:moveTo>
                    <a:pt x="6" y="6"/>
                  </a:moveTo>
                  <a:lnTo>
                    <a:pt x="267" y="0"/>
                  </a:lnTo>
                  <a:lnTo>
                    <a:pt x="21" y="25"/>
                  </a:lnTo>
                  <a:lnTo>
                    <a:pt x="254" y="27"/>
                  </a:lnTo>
                  <a:lnTo>
                    <a:pt x="17" y="48"/>
                  </a:lnTo>
                  <a:lnTo>
                    <a:pt x="240" y="60"/>
                  </a:lnTo>
                  <a:lnTo>
                    <a:pt x="19" y="71"/>
                  </a:lnTo>
                  <a:lnTo>
                    <a:pt x="225" y="86"/>
                  </a:lnTo>
                  <a:lnTo>
                    <a:pt x="21" y="96"/>
                  </a:lnTo>
                  <a:lnTo>
                    <a:pt x="206" y="113"/>
                  </a:lnTo>
                  <a:lnTo>
                    <a:pt x="21" y="119"/>
                  </a:lnTo>
                  <a:lnTo>
                    <a:pt x="182" y="132"/>
                  </a:lnTo>
                  <a:lnTo>
                    <a:pt x="23" y="142"/>
                  </a:lnTo>
                  <a:lnTo>
                    <a:pt x="169" y="157"/>
                  </a:lnTo>
                  <a:lnTo>
                    <a:pt x="25" y="165"/>
                  </a:lnTo>
                  <a:lnTo>
                    <a:pt x="150" y="180"/>
                  </a:lnTo>
                  <a:lnTo>
                    <a:pt x="25" y="190"/>
                  </a:lnTo>
                  <a:lnTo>
                    <a:pt x="134" y="205"/>
                  </a:lnTo>
                  <a:lnTo>
                    <a:pt x="25" y="213"/>
                  </a:lnTo>
                  <a:lnTo>
                    <a:pt x="123" y="228"/>
                  </a:lnTo>
                  <a:lnTo>
                    <a:pt x="0" y="232"/>
                  </a:lnTo>
                  <a:lnTo>
                    <a:pt x="6" y="6"/>
                  </a:lnTo>
                  <a:close/>
                </a:path>
              </a:pathLst>
            </a:custGeom>
            <a:solidFill>
              <a:srgbClr val="00B2FF"/>
            </a:solidFill>
            <a:ln w="9525">
              <a:noFill/>
              <a:round/>
              <a:headEnd/>
              <a:tailEnd/>
            </a:ln>
          </p:spPr>
          <p:txBody>
            <a:bodyPr/>
            <a:lstStyle/>
            <a:p>
              <a:endParaRPr lang="en-US"/>
            </a:p>
          </p:txBody>
        </p:sp>
        <p:sp>
          <p:nvSpPr>
            <p:cNvPr id="383433" name="Freeform 457"/>
            <p:cNvSpPr>
              <a:spLocks/>
            </p:cNvSpPr>
            <p:nvPr/>
          </p:nvSpPr>
          <p:spPr bwMode="auto">
            <a:xfrm>
              <a:off x="2310" y="3411"/>
              <a:ext cx="810" cy="315"/>
            </a:xfrm>
            <a:custGeom>
              <a:avLst/>
              <a:gdLst/>
              <a:ahLst/>
              <a:cxnLst>
                <a:cxn ang="0">
                  <a:pos x="897" y="111"/>
                </a:cxn>
                <a:cxn ang="0">
                  <a:pos x="162" y="0"/>
                </a:cxn>
                <a:cxn ang="0">
                  <a:pos x="0" y="60"/>
                </a:cxn>
                <a:cxn ang="0">
                  <a:pos x="505" y="349"/>
                </a:cxn>
                <a:cxn ang="0">
                  <a:pos x="897" y="111"/>
                </a:cxn>
              </a:cxnLst>
              <a:rect l="0" t="0" r="r" b="b"/>
              <a:pathLst>
                <a:path w="897" h="349">
                  <a:moveTo>
                    <a:pt x="897" y="111"/>
                  </a:moveTo>
                  <a:lnTo>
                    <a:pt x="162" y="0"/>
                  </a:lnTo>
                  <a:lnTo>
                    <a:pt x="0" y="60"/>
                  </a:lnTo>
                  <a:lnTo>
                    <a:pt x="505" y="349"/>
                  </a:lnTo>
                  <a:lnTo>
                    <a:pt x="897" y="111"/>
                  </a:lnTo>
                  <a:close/>
                </a:path>
              </a:pathLst>
            </a:custGeom>
            <a:solidFill>
              <a:srgbClr val="FFFFFF"/>
            </a:solidFill>
            <a:ln w="9525">
              <a:noFill/>
              <a:round/>
              <a:headEnd/>
              <a:tailEnd/>
            </a:ln>
          </p:spPr>
          <p:txBody>
            <a:bodyPr/>
            <a:lstStyle/>
            <a:p>
              <a:endParaRPr lang="en-US"/>
            </a:p>
          </p:txBody>
        </p:sp>
        <p:sp>
          <p:nvSpPr>
            <p:cNvPr id="383434" name="Freeform 458"/>
            <p:cNvSpPr>
              <a:spLocks/>
            </p:cNvSpPr>
            <p:nvPr/>
          </p:nvSpPr>
          <p:spPr bwMode="auto">
            <a:xfrm>
              <a:off x="2453" y="3404"/>
              <a:ext cx="667" cy="115"/>
            </a:xfrm>
            <a:custGeom>
              <a:avLst/>
              <a:gdLst/>
              <a:ahLst/>
              <a:cxnLst>
                <a:cxn ang="0">
                  <a:pos x="6" y="16"/>
                </a:cxn>
                <a:cxn ang="0">
                  <a:pos x="2" y="16"/>
                </a:cxn>
                <a:cxn ang="0">
                  <a:pos x="737" y="127"/>
                </a:cxn>
                <a:cxn ang="0">
                  <a:pos x="739" y="112"/>
                </a:cxn>
                <a:cxn ang="0">
                  <a:pos x="6" y="0"/>
                </a:cxn>
                <a:cxn ang="0">
                  <a:pos x="0" y="0"/>
                </a:cxn>
                <a:cxn ang="0">
                  <a:pos x="6" y="16"/>
                </a:cxn>
              </a:cxnLst>
              <a:rect l="0" t="0" r="r" b="b"/>
              <a:pathLst>
                <a:path w="739" h="127">
                  <a:moveTo>
                    <a:pt x="6" y="16"/>
                  </a:moveTo>
                  <a:lnTo>
                    <a:pt x="2" y="16"/>
                  </a:lnTo>
                  <a:lnTo>
                    <a:pt x="737" y="127"/>
                  </a:lnTo>
                  <a:lnTo>
                    <a:pt x="739" y="112"/>
                  </a:lnTo>
                  <a:lnTo>
                    <a:pt x="6" y="0"/>
                  </a:lnTo>
                  <a:lnTo>
                    <a:pt x="0" y="0"/>
                  </a:lnTo>
                  <a:lnTo>
                    <a:pt x="6" y="16"/>
                  </a:lnTo>
                  <a:close/>
                </a:path>
              </a:pathLst>
            </a:custGeom>
            <a:solidFill>
              <a:srgbClr val="000000"/>
            </a:solidFill>
            <a:ln w="9525">
              <a:noFill/>
              <a:round/>
              <a:headEnd/>
              <a:tailEnd/>
            </a:ln>
          </p:spPr>
          <p:txBody>
            <a:bodyPr/>
            <a:lstStyle/>
            <a:p>
              <a:endParaRPr lang="en-US"/>
            </a:p>
          </p:txBody>
        </p:sp>
        <p:sp>
          <p:nvSpPr>
            <p:cNvPr id="383435" name="Freeform 459"/>
            <p:cNvSpPr>
              <a:spLocks/>
            </p:cNvSpPr>
            <p:nvPr/>
          </p:nvSpPr>
          <p:spPr bwMode="auto">
            <a:xfrm>
              <a:off x="2293" y="3404"/>
              <a:ext cx="166" cy="68"/>
            </a:xfrm>
            <a:custGeom>
              <a:avLst/>
              <a:gdLst/>
              <a:ahLst/>
              <a:cxnLst>
                <a:cxn ang="0">
                  <a:pos x="23" y="60"/>
                </a:cxn>
                <a:cxn ang="0">
                  <a:pos x="21" y="75"/>
                </a:cxn>
                <a:cxn ang="0">
                  <a:pos x="183" y="16"/>
                </a:cxn>
                <a:cxn ang="0">
                  <a:pos x="177" y="0"/>
                </a:cxn>
                <a:cxn ang="0">
                  <a:pos x="16" y="60"/>
                </a:cxn>
                <a:cxn ang="0">
                  <a:pos x="16" y="73"/>
                </a:cxn>
                <a:cxn ang="0">
                  <a:pos x="16" y="60"/>
                </a:cxn>
                <a:cxn ang="0">
                  <a:pos x="0" y="66"/>
                </a:cxn>
                <a:cxn ang="0">
                  <a:pos x="16" y="73"/>
                </a:cxn>
                <a:cxn ang="0">
                  <a:pos x="23" y="60"/>
                </a:cxn>
              </a:cxnLst>
              <a:rect l="0" t="0" r="r" b="b"/>
              <a:pathLst>
                <a:path w="183" h="75">
                  <a:moveTo>
                    <a:pt x="23" y="60"/>
                  </a:moveTo>
                  <a:lnTo>
                    <a:pt x="21" y="75"/>
                  </a:lnTo>
                  <a:lnTo>
                    <a:pt x="183" y="16"/>
                  </a:lnTo>
                  <a:lnTo>
                    <a:pt x="177" y="0"/>
                  </a:lnTo>
                  <a:lnTo>
                    <a:pt x="16" y="60"/>
                  </a:lnTo>
                  <a:lnTo>
                    <a:pt x="16" y="73"/>
                  </a:lnTo>
                  <a:lnTo>
                    <a:pt x="16" y="60"/>
                  </a:lnTo>
                  <a:lnTo>
                    <a:pt x="0" y="66"/>
                  </a:lnTo>
                  <a:lnTo>
                    <a:pt x="16" y="73"/>
                  </a:lnTo>
                  <a:lnTo>
                    <a:pt x="23" y="60"/>
                  </a:lnTo>
                  <a:close/>
                </a:path>
              </a:pathLst>
            </a:custGeom>
            <a:solidFill>
              <a:srgbClr val="000000"/>
            </a:solidFill>
            <a:ln w="9525">
              <a:noFill/>
              <a:round/>
              <a:headEnd/>
              <a:tailEnd/>
            </a:ln>
          </p:spPr>
          <p:txBody>
            <a:bodyPr/>
            <a:lstStyle/>
            <a:p>
              <a:endParaRPr lang="en-US"/>
            </a:p>
          </p:txBody>
        </p:sp>
        <p:sp>
          <p:nvSpPr>
            <p:cNvPr id="383436" name="Freeform 460"/>
            <p:cNvSpPr>
              <a:spLocks/>
            </p:cNvSpPr>
            <p:nvPr/>
          </p:nvSpPr>
          <p:spPr bwMode="auto">
            <a:xfrm>
              <a:off x="2308" y="3458"/>
              <a:ext cx="462" cy="278"/>
            </a:xfrm>
            <a:custGeom>
              <a:avLst/>
              <a:gdLst/>
              <a:ahLst/>
              <a:cxnLst>
                <a:cxn ang="0">
                  <a:pos x="505" y="291"/>
                </a:cxn>
                <a:cxn ang="0">
                  <a:pos x="512" y="291"/>
                </a:cxn>
                <a:cxn ang="0">
                  <a:pos x="7" y="0"/>
                </a:cxn>
                <a:cxn ang="0">
                  <a:pos x="0" y="13"/>
                </a:cxn>
                <a:cxn ang="0">
                  <a:pos x="505" y="305"/>
                </a:cxn>
                <a:cxn ang="0">
                  <a:pos x="512" y="305"/>
                </a:cxn>
                <a:cxn ang="0">
                  <a:pos x="505" y="305"/>
                </a:cxn>
                <a:cxn ang="0">
                  <a:pos x="508" y="307"/>
                </a:cxn>
                <a:cxn ang="0">
                  <a:pos x="512" y="305"/>
                </a:cxn>
                <a:cxn ang="0">
                  <a:pos x="505" y="291"/>
                </a:cxn>
              </a:cxnLst>
              <a:rect l="0" t="0" r="r" b="b"/>
              <a:pathLst>
                <a:path w="512" h="307">
                  <a:moveTo>
                    <a:pt x="505" y="291"/>
                  </a:moveTo>
                  <a:lnTo>
                    <a:pt x="512" y="291"/>
                  </a:lnTo>
                  <a:lnTo>
                    <a:pt x="7" y="0"/>
                  </a:lnTo>
                  <a:lnTo>
                    <a:pt x="0" y="13"/>
                  </a:lnTo>
                  <a:lnTo>
                    <a:pt x="505" y="305"/>
                  </a:lnTo>
                  <a:lnTo>
                    <a:pt x="512" y="305"/>
                  </a:lnTo>
                  <a:lnTo>
                    <a:pt x="505" y="305"/>
                  </a:lnTo>
                  <a:lnTo>
                    <a:pt x="508" y="307"/>
                  </a:lnTo>
                  <a:lnTo>
                    <a:pt x="512" y="305"/>
                  </a:lnTo>
                  <a:lnTo>
                    <a:pt x="505" y="291"/>
                  </a:lnTo>
                  <a:close/>
                </a:path>
              </a:pathLst>
            </a:custGeom>
            <a:solidFill>
              <a:srgbClr val="000000"/>
            </a:solidFill>
            <a:ln w="9525">
              <a:noFill/>
              <a:round/>
              <a:headEnd/>
              <a:tailEnd/>
            </a:ln>
          </p:spPr>
          <p:txBody>
            <a:bodyPr/>
            <a:lstStyle/>
            <a:p>
              <a:endParaRPr lang="en-US"/>
            </a:p>
          </p:txBody>
        </p:sp>
        <p:sp>
          <p:nvSpPr>
            <p:cNvPr id="383437" name="Freeform 461"/>
            <p:cNvSpPr>
              <a:spLocks/>
            </p:cNvSpPr>
            <p:nvPr/>
          </p:nvSpPr>
          <p:spPr bwMode="auto">
            <a:xfrm>
              <a:off x="2764" y="3506"/>
              <a:ext cx="360" cy="227"/>
            </a:xfrm>
            <a:custGeom>
              <a:avLst/>
              <a:gdLst/>
              <a:ahLst/>
              <a:cxnLst>
                <a:cxn ang="0">
                  <a:pos x="393" y="15"/>
                </a:cxn>
                <a:cxn ang="0">
                  <a:pos x="389" y="0"/>
                </a:cxn>
                <a:cxn ang="0">
                  <a:pos x="0" y="239"/>
                </a:cxn>
                <a:cxn ang="0">
                  <a:pos x="7" y="253"/>
                </a:cxn>
                <a:cxn ang="0">
                  <a:pos x="399" y="13"/>
                </a:cxn>
                <a:cxn ang="0">
                  <a:pos x="395" y="0"/>
                </a:cxn>
                <a:cxn ang="0">
                  <a:pos x="393" y="15"/>
                </a:cxn>
              </a:cxnLst>
              <a:rect l="0" t="0" r="r" b="b"/>
              <a:pathLst>
                <a:path w="399" h="253">
                  <a:moveTo>
                    <a:pt x="393" y="15"/>
                  </a:moveTo>
                  <a:lnTo>
                    <a:pt x="389" y="0"/>
                  </a:lnTo>
                  <a:lnTo>
                    <a:pt x="0" y="239"/>
                  </a:lnTo>
                  <a:lnTo>
                    <a:pt x="7" y="253"/>
                  </a:lnTo>
                  <a:lnTo>
                    <a:pt x="399" y="13"/>
                  </a:lnTo>
                  <a:lnTo>
                    <a:pt x="395" y="0"/>
                  </a:lnTo>
                  <a:lnTo>
                    <a:pt x="393" y="15"/>
                  </a:lnTo>
                  <a:close/>
                </a:path>
              </a:pathLst>
            </a:custGeom>
            <a:solidFill>
              <a:srgbClr val="000000"/>
            </a:solidFill>
            <a:ln w="9525">
              <a:noFill/>
              <a:round/>
              <a:headEnd/>
              <a:tailEnd/>
            </a:ln>
          </p:spPr>
          <p:txBody>
            <a:bodyPr/>
            <a:lstStyle/>
            <a:p>
              <a:endParaRPr lang="en-US"/>
            </a:p>
          </p:txBody>
        </p:sp>
        <p:sp>
          <p:nvSpPr>
            <p:cNvPr id="383438" name="Freeform 462"/>
            <p:cNvSpPr>
              <a:spLocks noEditPoints="1"/>
            </p:cNvSpPr>
            <p:nvPr/>
          </p:nvSpPr>
          <p:spPr bwMode="auto">
            <a:xfrm>
              <a:off x="2349" y="3267"/>
              <a:ext cx="694" cy="253"/>
            </a:xfrm>
            <a:custGeom>
              <a:avLst/>
              <a:gdLst/>
              <a:ahLst/>
              <a:cxnLst>
                <a:cxn ang="0">
                  <a:pos x="0" y="219"/>
                </a:cxn>
                <a:cxn ang="0">
                  <a:pos x="119" y="178"/>
                </a:cxn>
                <a:cxn ang="0">
                  <a:pos x="768" y="280"/>
                </a:cxn>
                <a:cxn ang="0">
                  <a:pos x="107" y="274"/>
                </a:cxn>
                <a:cxn ang="0">
                  <a:pos x="0" y="219"/>
                </a:cxn>
                <a:cxn ang="0">
                  <a:pos x="318" y="17"/>
                </a:cxn>
                <a:cxn ang="0">
                  <a:pos x="441" y="25"/>
                </a:cxn>
                <a:cxn ang="0">
                  <a:pos x="316" y="32"/>
                </a:cxn>
                <a:cxn ang="0">
                  <a:pos x="428" y="44"/>
                </a:cxn>
                <a:cxn ang="0">
                  <a:pos x="316" y="48"/>
                </a:cxn>
                <a:cxn ang="0">
                  <a:pos x="418" y="61"/>
                </a:cxn>
                <a:cxn ang="0">
                  <a:pos x="316" y="65"/>
                </a:cxn>
                <a:cxn ang="0">
                  <a:pos x="399" y="84"/>
                </a:cxn>
                <a:cxn ang="0">
                  <a:pos x="291" y="78"/>
                </a:cxn>
                <a:cxn ang="0">
                  <a:pos x="291" y="0"/>
                </a:cxn>
                <a:cxn ang="0">
                  <a:pos x="301" y="2"/>
                </a:cxn>
                <a:cxn ang="0">
                  <a:pos x="322" y="2"/>
                </a:cxn>
                <a:cxn ang="0">
                  <a:pos x="351" y="4"/>
                </a:cxn>
                <a:cxn ang="0">
                  <a:pos x="382" y="6"/>
                </a:cxn>
                <a:cxn ang="0">
                  <a:pos x="412" y="6"/>
                </a:cxn>
                <a:cxn ang="0">
                  <a:pos x="439" y="7"/>
                </a:cxn>
                <a:cxn ang="0">
                  <a:pos x="457" y="7"/>
                </a:cxn>
                <a:cxn ang="0">
                  <a:pos x="464" y="7"/>
                </a:cxn>
                <a:cxn ang="0">
                  <a:pos x="318" y="17"/>
                </a:cxn>
              </a:cxnLst>
              <a:rect l="0" t="0" r="r" b="b"/>
              <a:pathLst>
                <a:path w="768" h="280">
                  <a:moveTo>
                    <a:pt x="0" y="219"/>
                  </a:moveTo>
                  <a:lnTo>
                    <a:pt x="119" y="178"/>
                  </a:lnTo>
                  <a:lnTo>
                    <a:pt x="768" y="280"/>
                  </a:lnTo>
                  <a:lnTo>
                    <a:pt x="107" y="274"/>
                  </a:lnTo>
                  <a:lnTo>
                    <a:pt x="0" y="219"/>
                  </a:lnTo>
                  <a:close/>
                  <a:moveTo>
                    <a:pt x="318" y="17"/>
                  </a:moveTo>
                  <a:lnTo>
                    <a:pt x="441" y="25"/>
                  </a:lnTo>
                  <a:lnTo>
                    <a:pt x="316" y="32"/>
                  </a:lnTo>
                  <a:lnTo>
                    <a:pt x="428" y="44"/>
                  </a:lnTo>
                  <a:lnTo>
                    <a:pt x="316" y="48"/>
                  </a:lnTo>
                  <a:lnTo>
                    <a:pt x="418" y="61"/>
                  </a:lnTo>
                  <a:lnTo>
                    <a:pt x="316" y="65"/>
                  </a:lnTo>
                  <a:lnTo>
                    <a:pt x="399" y="84"/>
                  </a:lnTo>
                  <a:lnTo>
                    <a:pt x="291" y="78"/>
                  </a:lnTo>
                  <a:lnTo>
                    <a:pt x="291" y="0"/>
                  </a:lnTo>
                  <a:lnTo>
                    <a:pt x="301" y="2"/>
                  </a:lnTo>
                  <a:lnTo>
                    <a:pt x="322" y="2"/>
                  </a:lnTo>
                  <a:lnTo>
                    <a:pt x="351" y="4"/>
                  </a:lnTo>
                  <a:lnTo>
                    <a:pt x="382" y="6"/>
                  </a:lnTo>
                  <a:lnTo>
                    <a:pt x="412" y="6"/>
                  </a:lnTo>
                  <a:lnTo>
                    <a:pt x="439" y="7"/>
                  </a:lnTo>
                  <a:lnTo>
                    <a:pt x="457" y="7"/>
                  </a:lnTo>
                  <a:lnTo>
                    <a:pt x="464" y="7"/>
                  </a:lnTo>
                  <a:lnTo>
                    <a:pt x="318" y="17"/>
                  </a:lnTo>
                  <a:close/>
                </a:path>
              </a:pathLst>
            </a:custGeom>
            <a:solidFill>
              <a:srgbClr val="99EBFF"/>
            </a:solidFill>
            <a:ln w="9525">
              <a:noFill/>
              <a:round/>
              <a:headEnd/>
              <a:tailEnd/>
            </a:ln>
          </p:spPr>
          <p:txBody>
            <a:bodyPr/>
            <a:lstStyle/>
            <a:p>
              <a:endParaRPr lang="en-US"/>
            </a:p>
          </p:txBody>
        </p:sp>
        <p:sp>
          <p:nvSpPr>
            <p:cNvPr id="383439" name="Freeform 463"/>
            <p:cNvSpPr>
              <a:spLocks/>
            </p:cNvSpPr>
            <p:nvPr/>
          </p:nvSpPr>
          <p:spPr bwMode="auto">
            <a:xfrm>
              <a:off x="2298" y="3463"/>
              <a:ext cx="835" cy="303"/>
            </a:xfrm>
            <a:custGeom>
              <a:avLst/>
              <a:gdLst/>
              <a:ahLst/>
              <a:cxnLst>
                <a:cxn ang="0">
                  <a:pos x="12" y="23"/>
                </a:cxn>
                <a:cxn ang="0">
                  <a:pos x="513" y="335"/>
                </a:cxn>
                <a:cxn ang="0">
                  <a:pos x="925" y="115"/>
                </a:cxn>
                <a:cxn ang="0">
                  <a:pos x="923" y="48"/>
                </a:cxn>
                <a:cxn ang="0">
                  <a:pos x="518" y="291"/>
                </a:cxn>
                <a:cxn ang="0">
                  <a:pos x="0" y="0"/>
                </a:cxn>
                <a:cxn ang="0">
                  <a:pos x="12" y="23"/>
                </a:cxn>
              </a:cxnLst>
              <a:rect l="0" t="0" r="r" b="b"/>
              <a:pathLst>
                <a:path w="925" h="335">
                  <a:moveTo>
                    <a:pt x="12" y="23"/>
                  </a:moveTo>
                  <a:lnTo>
                    <a:pt x="513" y="335"/>
                  </a:lnTo>
                  <a:lnTo>
                    <a:pt x="925" y="115"/>
                  </a:lnTo>
                  <a:lnTo>
                    <a:pt x="923" y="48"/>
                  </a:lnTo>
                  <a:lnTo>
                    <a:pt x="518" y="291"/>
                  </a:lnTo>
                  <a:lnTo>
                    <a:pt x="0" y="0"/>
                  </a:lnTo>
                  <a:lnTo>
                    <a:pt x="12" y="23"/>
                  </a:lnTo>
                  <a:close/>
                </a:path>
              </a:pathLst>
            </a:custGeom>
            <a:solidFill>
              <a:srgbClr val="000000"/>
            </a:solidFill>
            <a:ln w="9525">
              <a:noFill/>
              <a:round/>
              <a:headEnd/>
              <a:tailEnd/>
            </a:ln>
          </p:spPr>
          <p:txBody>
            <a:bodyPr/>
            <a:lstStyle/>
            <a:p>
              <a:endParaRPr lang="en-US"/>
            </a:p>
          </p:txBody>
        </p:sp>
        <p:sp>
          <p:nvSpPr>
            <p:cNvPr id="383440" name="Freeform 464"/>
            <p:cNvSpPr>
              <a:spLocks/>
            </p:cNvSpPr>
            <p:nvPr/>
          </p:nvSpPr>
          <p:spPr bwMode="auto">
            <a:xfrm>
              <a:off x="2743" y="3368"/>
              <a:ext cx="180" cy="104"/>
            </a:xfrm>
            <a:custGeom>
              <a:avLst/>
              <a:gdLst/>
              <a:ahLst/>
              <a:cxnLst>
                <a:cxn ang="0">
                  <a:pos x="196" y="0"/>
                </a:cxn>
                <a:cxn ang="0">
                  <a:pos x="198" y="115"/>
                </a:cxn>
                <a:cxn ang="0">
                  <a:pos x="0" y="94"/>
                </a:cxn>
                <a:cxn ang="0">
                  <a:pos x="183" y="90"/>
                </a:cxn>
                <a:cxn ang="0">
                  <a:pos x="2" y="79"/>
                </a:cxn>
                <a:cxn ang="0">
                  <a:pos x="177" y="69"/>
                </a:cxn>
                <a:cxn ang="0">
                  <a:pos x="4" y="58"/>
                </a:cxn>
                <a:cxn ang="0">
                  <a:pos x="173" y="46"/>
                </a:cxn>
                <a:cxn ang="0">
                  <a:pos x="2" y="35"/>
                </a:cxn>
                <a:cxn ang="0">
                  <a:pos x="179" y="27"/>
                </a:cxn>
                <a:cxn ang="0">
                  <a:pos x="4" y="19"/>
                </a:cxn>
                <a:cxn ang="0">
                  <a:pos x="171" y="14"/>
                </a:cxn>
                <a:cxn ang="0">
                  <a:pos x="8" y="2"/>
                </a:cxn>
                <a:cxn ang="0">
                  <a:pos x="196" y="0"/>
                </a:cxn>
              </a:cxnLst>
              <a:rect l="0" t="0" r="r" b="b"/>
              <a:pathLst>
                <a:path w="198" h="115">
                  <a:moveTo>
                    <a:pt x="196" y="0"/>
                  </a:moveTo>
                  <a:lnTo>
                    <a:pt x="198" y="115"/>
                  </a:lnTo>
                  <a:lnTo>
                    <a:pt x="0" y="94"/>
                  </a:lnTo>
                  <a:lnTo>
                    <a:pt x="183" y="90"/>
                  </a:lnTo>
                  <a:lnTo>
                    <a:pt x="2" y="79"/>
                  </a:lnTo>
                  <a:lnTo>
                    <a:pt x="177" y="69"/>
                  </a:lnTo>
                  <a:lnTo>
                    <a:pt x="4" y="58"/>
                  </a:lnTo>
                  <a:lnTo>
                    <a:pt x="173" y="46"/>
                  </a:lnTo>
                  <a:lnTo>
                    <a:pt x="2" y="35"/>
                  </a:lnTo>
                  <a:lnTo>
                    <a:pt x="179" y="27"/>
                  </a:lnTo>
                  <a:lnTo>
                    <a:pt x="4" y="19"/>
                  </a:lnTo>
                  <a:lnTo>
                    <a:pt x="171" y="14"/>
                  </a:lnTo>
                  <a:lnTo>
                    <a:pt x="8" y="2"/>
                  </a:lnTo>
                  <a:lnTo>
                    <a:pt x="196" y="0"/>
                  </a:lnTo>
                  <a:close/>
                </a:path>
              </a:pathLst>
            </a:custGeom>
            <a:solidFill>
              <a:srgbClr val="000000"/>
            </a:solidFill>
            <a:ln w="9525">
              <a:noFill/>
              <a:round/>
              <a:headEnd/>
              <a:tailEnd/>
            </a:ln>
          </p:spPr>
          <p:txBody>
            <a:bodyPr/>
            <a:lstStyle/>
            <a:p>
              <a:endParaRPr lang="en-US"/>
            </a:p>
          </p:txBody>
        </p:sp>
        <p:sp>
          <p:nvSpPr>
            <p:cNvPr id="383441" name="Freeform 465"/>
            <p:cNvSpPr>
              <a:spLocks/>
            </p:cNvSpPr>
            <p:nvPr/>
          </p:nvSpPr>
          <p:spPr bwMode="auto">
            <a:xfrm>
              <a:off x="2946" y="3063"/>
              <a:ext cx="218" cy="369"/>
            </a:xfrm>
            <a:custGeom>
              <a:avLst/>
              <a:gdLst/>
              <a:ahLst/>
              <a:cxnLst>
                <a:cxn ang="0">
                  <a:pos x="29" y="0"/>
                </a:cxn>
                <a:cxn ang="0">
                  <a:pos x="29" y="231"/>
                </a:cxn>
                <a:cxn ang="0">
                  <a:pos x="0" y="231"/>
                </a:cxn>
                <a:cxn ang="0">
                  <a:pos x="0" y="409"/>
                </a:cxn>
                <a:cxn ang="0">
                  <a:pos x="242" y="373"/>
                </a:cxn>
                <a:cxn ang="0">
                  <a:pos x="242" y="234"/>
                </a:cxn>
                <a:cxn ang="0">
                  <a:pos x="200" y="233"/>
                </a:cxn>
                <a:cxn ang="0">
                  <a:pos x="200" y="54"/>
                </a:cxn>
                <a:cxn ang="0">
                  <a:pos x="29" y="0"/>
                </a:cxn>
              </a:cxnLst>
              <a:rect l="0" t="0" r="r" b="b"/>
              <a:pathLst>
                <a:path w="242" h="409">
                  <a:moveTo>
                    <a:pt x="29" y="0"/>
                  </a:moveTo>
                  <a:lnTo>
                    <a:pt x="29" y="231"/>
                  </a:lnTo>
                  <a:lnTo>
                    <a:pt x="0" y="231"/>
                  </a:lnTo>
                  <a:lnTo>
                    <a:pt x="0" y="409"/>
                  </a:lnTo>
                  <a:lnTo>
                    <a:pt x="242" y="373"/>
                  </a:lnTo>
                  <a:lnTo>
                    <a:pt x="242" y="234"/>
                  </a:lnTo>
                  <a:lnTo>
                    <a:pt x="200" y="233"/>
                  </a:lnTo>
                  <a:lnTo>
                    <a:pt x="200" y="54"/>
                  </a:lnTo>
                  <a:lnTo>
                    <a:pt x="29" y="0"/>
                  </a:lnTo>
                  <a:close/>
                </a:path>
              </a:pathLst>
            </a:custGeom>
            <a:solidFill>
              <a:srgbClr val="739999"/>
            </a:solidFill>
            <a:ln w="9525">
              <a:noFill/>
              <a:round/>
              <a:headEnd/>
              <a:tailEnd/>
            </a:ln>
          </p:spPr>
          <p:txBody>
            <a:bodyPr/>
            <a:lstStyle/>
            <a:p>
              <a:endParaRPr lang="en-US"/>
            </a:p>
          </p:txBody>
        </p:sp>
        <p:sp>
          <p:nvSpPr>
            <p:cNvPr id="383442" name="Freeform 466"/>
            <p:cNvSpPr>
              <a:spLocks noEditPoints="1"/>
            </p:cNvSpPr>
            <p:nvPr/>
          </p:nvSpPr>
          <p:spPr bwMode="auto">
            <a:xfrm>
              <a:off x="2958" y="3071"/>
              <a:ext cx="202" cy="351"/>
            </a:xfrm>
            <a:custGeom>
              <a:avLst/>
              <a:gdLst/>
              <a:ahLst/>
              <a:cxnLst>
                <a:cxn ang="0">
                  <a:pos x="0" y="236"/>
                </a:cxn>
                <a:cxn ang="0">
                  <a:pos x="224" y="236"/>
                </a:cxn>
                <a:cxn ang="0">
                  <a:pos x="9" y="269"/>
                </a:cxn>
                <a:cxn ang="0">
                  <a:pos x="218" y="267"/>
                </a:cxn>
                <a:cxn ang="0">
                  <a:pos x="7" y="301"/>
                </a:cxn>
                <a:cxn ang="0">
                  <a:pos x="215" y="297"/>
                </a:cxn>
                <a:cxn ang="0">
                  <a:pos x="9" y="332"/>
                </a:cxn>
                <a:cxn ang="0">
                  <a:pos x="215" y="328"/>
                </a:cxn>
                <a:cxn ang="0">
                  <a:pos x="9" y="357"/>
                </a:cxn>
                <a:cxn ang="0">
                  <a:pos x="215" y="357"/>
                </a:cxn>
                <a:cxn ang="0">
                  <a:pos x="0" y="388"/>
                </a:cxn>
                <a:cxn ang="0">
                  <a:pos x="0" y="236"/>
                </a:cxn>
                <a:cxn ang="0">
                  <a:pos x="15" y="0"/>
                </a:cxn>
                <a:cxn ang="0">
                  <a:pos x="157" y="48"/>
                </a:cxn>
                <a:cxn ang="0">
                  <a:pos x="34" y="36"/>
                </a:cxn>
                <a:cxn ang="0">
                  <a:pos x="157" y="73"/>
                </a:cxn>
                <a:cxn ang="0">
                  <a:pos x="34" y="63"/>
                </a:cxn>
                <a:cxn ang="0">
                  <a:pos x="157" y="98"/>
                </a:cxn>
                <a:cxn ang="0">
                  <a:pos x="34" y="96"/>
                </a:cxn>
                <a:cxn ang="0">
                  <a:pos x="155" y="125"/>
                </a:cxn>
                <a:cxn ang="0">
                  <a:pos x="32" y="127"/>
                </a:cxn>
                <a:cxn ang="0">
                  <a:pos x="153" y="153"/>
                </a:cxn>
                <a:cxn ang="0">
                  <a:pos x="34" y="159"/>
                </a:cxn>
                <a:cxn ang="0">
                  <a:pos x="157" y="186"/>
                </a:cxn>
                <a:cxn ang="0">
                  <a:pos x="34" y="186"/>
                </a:cxn>
                <a:cxn ang="0">
                  <a:pos x="192" y="217"/>
                </a:cxn>
                <a:cxn ang="0">
                  <a:pos x="15" y="213"/>
                </a:cxn>
                <a:cxn ang="0">
                  <a:pos x="15" y="0"/>
                </a:cxn>
              </a:cxnLst>
              <a:rect l="0" t="0" r="r" b="b"/>
              <a:pathLst>
                <a:path w="224" h="388">
                  <a:moveTo>
                    <a:pt x="0" y="236"/>
                  </a:moveTo>
                  <a:lnTo>
                    <a:pt x="224" y="236"/>
                  </a:lnTo>
                  <a:lnTo>
                    <a:pt x="9" y="269"/>
                  </a:lnTo>
                  <a:lnTo>
                    <a:pt x="218" y="267"/>
                  </a:lnTo>
                  <a:lnTo>
                    <a:pt x="7" y="301"/>
                  </a:lnTo>
                  <a:lnTo>
                    <a:pt x="215" y="297"/>
                  </a:lnTo>
                  <a:lnTo>
                    <a:pt x="9" y="332"/>
                  </a:lnTo>
                  <a:lnTo>
                    <a:pt x="215" y="328"/>
                  </a:lnTo>
                  <a:lnTo>
                    <a:pt x="9" y="357"/>
                  </a:lnTo>
                  <a:lnTo>
                    <a:pt x="215" y="357"/>
                  </a:lnTo>
                  <a:lnTo>
                    <a:pt x="0" y="388"/>
                  </a:lnTo>
                  <a:lnTo>
                    <a:pt x="0" y="236"/>
                  </a:lnTo>
                  <a:close/>
                  <a:moveTo>
                    <a:pt x="15" y="0"/>
                  </a:moveTo>
                  <a:lnTo>
                    <a:pt x="157" y="48"/>
                  </a:lnTo>
                  <a:lnTo>
                    <a:pt x="34" y="36"/>
                  </a:lnTo>
                  <a:lnTo>
                    <a:pt x="157" y="73"/>
                  </a:lnTo>
                  <a:lnTo>
                    <a:pt x="34" y="63"/>
                  </a:lnTo>
                  <a:lnTo>
                    <a:pt x="157" y="98"/>
                  </a:lnTo>
                  <a:lnTo>
                    <a:pt x="34" y="96"/>
                  </a:lnTo>
                  <a:lnTo>
                    <a:pt x="155" y="125"/>
                  </a:lnTo>
                  <a:lnTo>
                    <a:pt x="32" y="127"/>
                  </a:lnTo>
                  <a:lnTo>
                    <a:pt x="153" y="153"/>
                  </a:lnTo>
                  <a:lnTo>
                    <a:pt x="34" y="159"/>
                  </a:lnTo>
                  <a:lnTo>
                    <a:pt x="157" y="186"/>
                  </a:lnTo>
                  <a:lnTo>
                    <a:pt x="34" y="186"/>
                  </a:lnTo>
                  <a:lnTo>
                    <a:pt x="192" y="217"/>
                  </a:lnTo>
                  <a:lnTo>
                    <a:pt x="15" y="213"/>
                  </a:lnTo>
                  <a:lnTo>
                    <a:pt x="15" y="0"/>
                  </a:lnTo>
                  <a:close/>
                </a:path>
              </a:pathLst>
            </a:custGeom>
            <a:solidFill>
              <a:srgbClr val="000000"/>
            </a:solidFill>
            <a:ln w="9525">
              <a:noFill/>
              <a:round/>
              <a:headEnd/>
              <a:tailEnd/>
            </a:ln>
          </p:spPr>
          <p:txBody>
            <a:bodyPr/>
            <a:lstStyle/>
            <a:p>
              <a:endParaRPr lang="en-US"/>
            </a:p>
          </p:txBody>
        </p:sp>
        <p:sp>
          <p:nvSpPr>
            <p:cNvPr id="383443" name="Freeform 467"/>
            <p:cNvSpPr>
              <a:spLocks/>
            </p:cNvSpPr>
            <p:nvPr/>
          </p:nvSpPr>
          <p:spPr bwMode="auto">
            <a:xfrm>
              <a:off x="2927" y="3814"/>
              <a:ext cx="209" cy="84"/>
            </a:xfrm>
            <a:custGeom>
              <a:avLst/>
              <a:gdLst/>
              <a:ahLst/>
              <a:cxnLst>
                <a:cxn ang="0">
                  <a:pos x="200" y="46"/>
                </a:cxn>
                <a:cxn ang="0">
                  <a:pos x="230" y="0"/>
                </a:cxn>
                <a:cxn ang="0">
                  <a:pos x="0" y="46"/>
                </a:cxn>
                <a:cxn ang="0">
                  <a:pos x="17" y="86"/>
                </a:cxn>
                <a:cxn ang="0">
                  <a:pos x="17" y="86"/>
                </a:cxn>
                <a:cxn ang="0">
                  <a:pos x="19" y="86"/>
                </a:cxn>
                <a:cxn ang="0">
                  <a:pos x="21" y="88"/>
                </a:cxn>
                <a:cxn ang="0">
                  <a:pos x="23" y="88"/>
                </a:cxn>
                <a:cxn ang="0">
                  <a:pos x="25" y="90"/>
                </a:cxn>
                <a:cxn ang="0">
                  <a:pos x="29" y="90"/>
                </a:cxn>
                <a:cxn ang="0">
                  <a:pos x="33" y="92"/>
                </a:cxn>
                <a:cxn ang="0">
                  <a:pos x="38" y="92"/>
                </a:cxn>
                <a:cxn ang="0">
                  <a:pos x="40" y="92"/>
                </a:cxn>
                <a:cxn ang="0">
                  <a:pos x="50" y="92"/>
                </a:cxn>
                <a:cxn ang="0">
                  <a:pos x="63" y="92"/>
                </a:cxn>
                <a:cxn ang="0">
                  <a:pos x="81" y="90"/>
                </a:cxn>
                <a:cxn ang="0">
                  <a:pos x="100" y="88"/>
                </a:cxn>
                <a:cxn ang="0">
                  <a:pos x="123" y="83"/>
                </a:cxn>
                <a:cxn ang="0">
                  <a:pos x="148" y="77"/>
                </a:cxn>
                <a:cxn ang="0">
                  <a:pos x="173" y="65"/>
                </a:cxn>
                <a:cxn ang="0">
                  <a:pos x="173" y="65"/>
                </a:cxn>
                <a:cxn ang="0">
                  <a:pos x="177" y="63"/>
                </a:cxn>
                <a:cxn ang="0">
                  <a:pos x="180" y="62"/>
                </a:cxn>
                <a:cxn ang="0">
                  <a:pos x="184" y="58"/>
                </a:cxn>
                <a:cxn ang="0">
                  <a:pos x="190" y="56"/>
                </a:cxn>
                <a:cxn ang="0">
                  <a:pos x="194" y="52"/>
                </a:cxn>
                <a:cxn ang="0">
                  <a:pos x="198" y="48"/>
                </a:cxn>
                <a:cxn ang="0">
                  <a:pos x="200" y="46"/>
                </a:cxn>
              </a:cxnLst>
              <a:rect l="0" t="0" r="r" b="b"/>
              <a:pathLst>
                <a:path w="230" h="92">
                  <a:moveTo>
                    <a:pt x="200" y="46"/>
                  </a:moveTo>
                  <a:lnTo>
                    <a:pt x="230" y="0"/>
                  </a:lnTo>
                  <a:lnTo>
                    <a:pt x="0" y="46"/>
                  </a:lnTo>
                  <a:lnTo>
                    <a:pt x="17" y="86"/>
                  </a:lnTo>
                  <a:lnTo>
                    <a:pt x="17" y="86"/>
                  </a:lnTo>
                  <a:lnTo>
                    <a:pt x="19" y="86"/>
                  </a:lnTo>
                  <a:lnTo>
                    <a:pt x="21" y="88"/>
                  </a:lnTo>
                  <a:lnTo>
                    <a:pt x="23" y="88"/>
                  </a:lnTo>
                  <a:lnTo>
                    <a:pt x="25" y="90"/>
                  </a:lnTo>
                  <a:lnTo>
                    <a:pt x="29" y="90"/>
                  </a:lnTo>
                  <a:lnTo>
                    <a:pt x="33" y="92"/>
                  </a:lnTo>
                  <a:lnTo>
                    <a:pt x="38" y="92"/>
                  </a:lnTo>
                  <a:lnTo>
                    <a:pt x="40" y="92"/>
                  </a:lnTo>
                  <a:lnTo>
                    <a:pt x="50" y="92"/>
                  </a:lnTo>
                  <a:lnTo>
                    <a:pt x="63" y="92"/>
                  </a:lnTo>
                  <a:lnTo>
                    <a:pt x="81" y="90"/>
                  </a:lnTo>
                  <a:lnTo>
                    <a:pt x="100" y="88"/>
                  </a:lnTo>
                  <a:lnTo>
                    <a:pt x="123" y="83"/>
                  </a:lnTo>
                  <a:lnTo>
                    <a:pt x="148" y="77"/>
                  </a:lnTo>
                  <a:lnTo>
                    <a:pt x="173" y="65"/>
                  </a:lnTo>
                  <a:lnTo>
                    <a:pt x="173" y="65"/>
                  </a:lnTo>
                  <a:lnTo>
                    <a:pt x="177" y="63"/>
                  </a:lnTo>
                  <a:lnTo>
                    <a:pt x="180" y="62"/>
                  </a:lnTo>
                  <a:lnTo>
                    <a:pt x="184" y="58"/>
                  </a:lnTo>
                  <a:lnTo>
                    <a:pt x="190" y="56"/>
                  </a:lnTo>
                  <a:lnTo>
                    <a:pt x="194" y="52"/>
                  </a:lnTo>
                  <a:lnTo>
                    <a:pt x="198" y="48"/>
                  </a:lnTo>
                  <a:lnTo>
                    <a:pt x="200" y="46"/>
                  </a:lnTo>
                  <a:close/>
                </a:path>
              </a:pathLst>
            </a:custGeom>
            <a:solidFill>
              <a:srgbClr val="000000"/>
            </a:solidFill>
            <a:ln w="9525">
              <a:noFill/>
              <a:round/>
              <a:headEnd/>
              <a:tailEnd/>
            </a:ln>
          </p:spPr>
          <p:txBody>
            <a:bodyPr/>
            <a:lstStyle/>
            <a:p>
              <a:endParaRPr lang="en-US"/>
            </a:p>
          </p:txBody>
        </p:sp>
        <p:sp>
          <p:nvSpPr>
            <p:cNvPr id="383444" name="Freeform 468"/>
            <p:cNvSpPr>
              <a:spLocks/>
            </p:cNvSpPr>
            <p:nvPr/>
          </p:nvSpPr>
          <p:spPr bwMode="auto">
            <a:xfrm>
              <a:off x="3103" y="3805"/>
              <a:ext cx="47" cy="55"/>
            </a:xfrm>
            <a:custGeom>
              <a:avLst/>
              <a:gdLst/>
              <a:ahLst/>
              <a:cxnLst>
                <a:cxn ang="0">
                  <a:pos x="36" y="19"/>
                </a:cxn>
                <a:cxn ang="0">
                  <a:pos x="29" y="7"/>
                </a:cxn>
                <a:cxn ang="0">
                  <a:pos x="0" y="53"/>
                </a:cxn>
                <a:cxn ang="0">
                  <a:pos x="13" y="61"/>
                </a:cxn>
                <a:cxn ang="0">
                  <a:pos x="42" y="15"/>
                </a:cxn>
                <a:cxn ang="0">
                  <a:pos x="34" y="3"/>
                </a:cxn>
                <a:cxn ang="0">
                  <a:pos x="42" y="15"/>
                </a:cxn>
                <a:cxn ang="0">
                  <a:pos x="52" y="0"/>
                </a:cxn>
                <a:cxn ang="0">
                  <a:pos x="34" y="3"/>
                </a:cxn>
                <a:cxn ang="0">
                  <a:pos x="36" y="19"/>
                </a:cxn>
              </a:cxnLst>
              <a:rect l="0" t="0" r="r" b="b"/>
              <a:pathLst>
                <a:path w="52" h="61">
                  <a:moveTo>
                    <a:pt x="36" y="19"/>
                  </a:moveTo>
                  <a:lnTo>
                    <a:pt x="29" y="7"/>
                  </a:lnTo>
                  <a:lnTo>
                    <a:pt x="0" y="53"/>
                  </a:lnTo>
                  <a:lnTo>
                    <a:pt x="13" y="61"/>
                  </a:lnTo>
                  <a:lnTo>
                    <a:pt x="42" y="15"/>
                  </a:lnTo>
                  <a:lnTo>
                    <a:pt x="34" y="3"/>
                  </a:lnTo>
                  <a:lnTo>
                    <a:pt x="42" y="15"/>
                  </a:lnTo>
                  <a:lnTo>
                    <a:pt x="52" y="0"/>
                  </a:lnTo>
                  <a:lnTo>
                    <a:pt x="34" y="3"/>
                  </a:lnTo>
                  <a:lnTo>
                    <a:pt x="36" y="19"/>
                  </a:lnTo>
                  <a:close/>
                </a:path>
              </a:pathLst>
            </a:custGeom>
            <a:solidFill>
              <a:srgbClr val="000000"/>
            </a:solidFill>
            <a:ln w="9525">
              <a:noFill/>
              <a:round/>
              <a:headEnd/>
              <a:tailEnd/>
            </a:ln>
          </p:spPr>
          <p:txBody>
            <a:bodyPr/>
            <a:lstStyle/>
            <a:p>
              <a:endParaRPr lang="en-US"/>
            </a:p>
          </p:txBody>
        </p:sp>
        <p:sp>
          <p:nvSpPr>
            <p:cNvPr id="383445" name="Freeform 469"/>
            <p:cNvSpPr>
              <a:spLocks/>
            </p:cNvSpPr>
            <p:nvPr/>
          </p:nvSpPr>
          <p:spPr bwMode="auto">
            <a:xfrm>
              <a:off x="2917" y="3807"/>
              <a:ext cx="219" cy="57"/>
            </a:xfrm>
            <a:custGeom>
              <a:avLst/>
              <a:gdLst/>
              <a:ahLst/>
              <a:cxnLst>
                <a:cxn ang="0">
                  <a:pos x="18" y="50"/>
                </a:cxn>
                <a:cxn ang="0">
                  <a:pos x="12" y="62"/>
                </a:cxn>
                <a:cxn ang="0">
                  <a:pos x="242" y="16"/>
                </a:cxn>
                <a:cxn ang="0">
                  <a:pos x="240" y="0"/>
                </a:cxn>
                <a:cxn ang="0">
                  <a:pos x="10" y="45"/>
                </a:cxn>
                <a:cxn ang="0">
                  <a:pos x="4" y="56"/>
                </a:cxn>
                <a:cxn ang="0">
                  <a:pos x="10" y="45"/>
                </a:cxn>
                <a:cxn ang="0">
                  <a:pos x="0" y="46"/>
                </a:cxn>
                <a:cxn ang="0">
                  <a:pos x="4" y="56"/>
                </a:cxn>
                <a:cxn ang="0">
                  <a:pos x="18" y="50"/>
                </a:cxn>
              </a:cxnLst>
              <a:rect l="0" t="0" r="r" b="b"/>
              <a:pathLst>
                <a:path w="242" h="62">
                  <a:moveTo>
                    <a:pt x="18" y="50"/>
                  </a:moveTo>
                  <a:lnTo>
                    <a:pt x="12" y="62"/>
                  </a:lnTo>
                  <a:lnTo>
                    <a:pt x="242" y="16"/>
                  </a:lnTo>
                  <a:lnTo>
                    <a:pt x="240" y="0"/>
                  </a:lnTo>
                  <a:lnTo>
                    <a:pt x="10" y="45"/>
                  </a:lnTo>
                  <a:lnTo>
                    <a:pt x="4" y="56"/>
                  </a:lnTo>
                  <a:lnTo>
                    <a:pt x="10" y="45"/>
                  </a:lnTo>
                  <a:lnTo>
                    <a:pt x="0" y="46"/>
                  </a:lnTo>
                  <a:lnTo>
                    <a:pt x="4" y="56"/>
                  </a:lnTo>
                  <a:lnTo>
                    <a:pt x="18" y="50"/>
                  </a:lnTo>
                  <a:close/>
                </a:path>
              </a:pathLst>
            </a:custGeom>
            <a:solidFill>
              <a:srgbClr val="000000"/>
            </a:solidFill>
            <a:ln w="9525">
              <a:noFill/>
              <a:round/>
              <a:headEnd/>
              <a:tailEnd/>
            </a:ln>
          </p:spPr>
          <p:txBody>
            <a:bodyPr/>
            <a:lstStyle/>
            <a:p>
              <a:endParaRPr lang="en-US"/>
            </a:p>
          </p:txBody>
        </p:sp>
        <p:sp>
          <p:nvSpPr>
            <p:cNvPr id="383446" name="Freeform 470"/>
            <p:cNvSpPr>
              <a:spLocks/>
            </p:cNvSpPr>
            <p:nvPr/>
          </p:nvSpPr>
          <p:spPr bwMode="auto">
            <a:xfrm>
              <a:off x="2920" y="3853"/>
              <a:ext cx="30" cy="45"/>
            </a:xfrm>
            <a:custGeom>
              <a:avLst/>
              <a:gdLst/>
              <a:ahLst/>
              <a:cxnLst>
                <a:cxn ang="0">
                  <a:pos x="31" y="39"/>
                </a:cxn>
                <a:cxn ang="0">
                  <a:pos x="33" y="41"/>
                </a:cxn>
                <a:cxn ang="0">
                  <a:pos x="14" y="0"/>
                </a:cxn>
                <a:cxn ang="0">
                  <a:pos x="0" y="6"/>
                </a:cxn>
                <a:cxn ang="0">
                  <a:pos x="18" y="46"/>
                </a:cxn>
                <a:cxn ang="0">
                  <a:pos x="19" y="50"/>
                </a:cxn>
                <a:cxn ang="0">
                  <a:pos x="31" y="39"/>
                </a:cxn>
              </a:cxnLst>
              <a:rect l="0" t="0" r="r" b="b"/>
              <a:pathLst>
                <a:path w="33" h="50">
                  <a:moveTo>
                    <a:pt x="31" y="39"/>
                  </a:moveTo>
                  <a:lnTo>
                    <a:pt x="33" y="41"/>
                  </a:lnTo>
                  <a:lnTo>
                    <a:pt x="14" y="0"/>
                  </a:lnTo>
                  <a:lnTo>
                    <a:pt x="0" y="6"/>
                  </a:lnTo>
                  <a:lnTo>
                    <a:pt x="18" y="46"/>
                  </a:lnTo>
                  <a:lnTo>
                    <a:pt x="19" y="50"/>
                  </a:lnTo>
                  <a:lnTo>
                    <a:pt x="31" y="39"/>
                  </a:lnTo>
                  <a:close/>
                </a:path>
              </a:pathLst>
            </a:custGeom>
            <a:solidFill>
              <a:srgbClr val="000000"/>
            </a:solidFill>
            <a:ln w="9525">
              <a:noFill/>
              <a:round/>
              <a:headEnd/>
              <a:tailEnd/>
            </a:ln>
          </p:spPr>
          <p:txBody>
            <a:bodyPr/>
            <a:lstStyle/>
            <a:p>
              <a:endParaRPr lang="en-US"/>
            </a:p>
          </p:txBody>
        </p:sp>
        <p:sp>
          <p:nvSpPr>
            <p:cNvPr id="383447" name="Freeform 471"/>
            <p:cNvSpPr>
              <a:spLocks/>
            </p:cNvSpPr>
            <p:nvPr/>
          </p:nvSpPr>
          <p:spPr bwMode="auto">
            <a:xfrm>
              <a:off x="2938" y="3886"/>
              <a:ext cx="25" cy="19"/>
            </a:xfrm>
            <a:custGeom>
              <a:avLst/>
              <a:gdLst/>
              <a:ahLst/>
              <a:cxnLst>
                <a:cxn ang="0">
                  <a:pos x="27" y="6"/>
                </a:cxn>
                <a:cxn ang="0">
                  <a:pos x="23" y="4"/>
                </a:cxn>
                <a:cxn ang="0">
                  <a:pos x="20" y="4"/>
                </a:cxn>
                <a:cxn ang="0">
                  <a:pos x="18" y="4"/>
                </a:cxn>
                <a:cxn ang="0">
                  <a:pos x="14" y="2"/>
                </a:cxn>
                <a:cxn ang="0">
                  <a:pos x="12" y="2"/>
                </a:cxn>
                <a:cxn ang="0">
                  <a:pos x="12" y="0"/>
                </a:cxn>
                <a:cxn ang="0">
                  <a:pos x="12" y="2"/>
                </a:cxn>
                <a:cxn ang="0">
                  <a:pos x="0" y="13"/>
                </a:cxn>
                <a:cxn ang="0">
                  <a:pos x="2" y="13"/>
                </a:cxn>
                <a:cxn ang="0">
                  <a:pos x="4" y="15"/>
                </a:cxn>
                <a:cxn ang="0">
                  <a:pos x="6" y="15"/>
                </a:cxn>
                <a:cxn ang="0">
                  <a:pos x="8" y="17"/>
                </a:cxn>
                <a:cxn ang="0">
                  <a:pos x="12" y="19"/>
                </a:cxn>
                <a:cxn ang="0">
                  <a:pos x="16" y="19"/>
                </a:cxn>
                <a:cxn ang="0">
                  <a:pos x="22" y="21"/>
                </a:cxn>
                <a:cxn ang="0">
                  <a:pos x="27" y="21"/>
                </a:cxn>
                <a:cxn ang="0">
                  <a:pos x="25" y="21"/>
                </a:cxn>
                <a:cxn ang="0">
                  <a:pos x="27" y="6"/>
                </a:cxn>
              </a:cxnLst>
              <a:rect l="0" t="0" r="r" b="b"/>
              <a:pathLst>
                <a:path w="27" h="21">
                  <a:moveTo>
                    <a:pt x="27" y="6"/>
                  </a:moveTo>
                  <a:lnTo>
                    <a:pt x="23" y="4"/>
                  </a:lnTo>
                  <a:lnTo>
                    <a:pt x="20" y="4"/>
                  </a:lnTo>
                  <a:lnTo>
                    <a:pt x="18" y="4"/>
                  </a:lnTo>
                  <a:lnTo>
                    <a:pt x="14" y="2"/>
                  </a:lnTo>
                  <a:lnTo>
                    <a:pt x="12" y="2"/>
                  </a:lnTo>
                  <a:lnTo>
                    <a:pt x="12" y="0"/>
                  </a:lnTo>
                  <a:lnTo>
                    <a:pt x="12" y="2"/>
                  </a:lnTo>
                  <a:lnTo>
                    <a:pt x="0" y="13"/>
                  </a:lnTo>
                  <a:lnTo>
                    <a:pt x="2" y="13"/>
                  </a:lnTo>
                  <a:lnTo>
                    <a:pt x="4" y="15"/>
                  </a:lnTo>
                  <a:lnTo>
                    <a:pt x="6" y="15"/>
                  </a:lnTo>
                  <a:lnTo>
                    <a:pt x="8" y="17"/>
                  </a:lnTo>
                  <a:lnTo>
                    <a:pt x="12" y="19"/>
                  </a:lnTo>
                  <a:lnTo>
                    <a:pt x="16" y="19"/>
                  </a:lnTo>
                  <a:lnTo>
                    <a:pt x="22" y="21"/>
                  </a:lnTo>
                  <a:lnTo>
                    <a:pt x="27" y="21"/>
                  </a:lnTo>
                  <a:lnTo>
                    <a:pt x="25" y="21"/>
                  </a:lnTo>
                  <a:lnTo>
                    <a:pt x="27" y="6"/>
                  </a:lnTo>
                  <a:close/>
                </a:path>
              </a:pathLst>
            </a:custGeom>
            <a:solidFill>
              <a:srgbClr val="000000"/>
            </a:solidFill>
            <a:ln w="9525">
              <a:noFill/>
              <a:round/>
              <a:headEnd/>
              <a:tailEnd/>
            </a:ln>
          </p:spPr>
          <p:txBody>
            <a:bodyPr/>
            <a:lstStyle/>
            <a:p>
              <a:endParaRPr lang="en-US"/>
            </a:p>
          </p:txBody>
        </p:sp>
        <p:sp>
          <p:nvSpPr>
            <p:cNvPr id="383448" name="Freeform 472"/>
            <p:cNvSpPr>
              <a:spLocks/>
            </p:cNvSpPr>
            <p:nvPr/>
          </p:nvSpPr>
          <p:spPr bwMode="auto">
            <a:xfrm>
              <a:off x="2960" y="3867"/>
              <a:ext cx="127" cy="38"/>
            </a:xfrm>
            <a:custGeom>
              <a:avLst/>
              <a:gdLst/>
              <a:ahLst/>
              <a:cxnLst>
                <a:cxn ang="0">
                  <a:pos x="133" y="0"/>
                </a:cxn>
                <a:cxn ang="0">
                  <a:pos x="108" y="11"/>
                </a:cxn>
                <a:cxn ang="0">
                  <a:pos x="85" y="17"/>
                </a:cxn>
                <a:cxn ang="0">
                  <a:pos x="64" y="23"/>
                </a:cxn>
                <a:cxn ang="0">
                  <a:pos x="43" y="25"/>
                </a:cxn>
                <a:cxn ang="0">
                  <a:pos x="27" y="27"/>
                </a:cxn>
                <a:cxn ang="0">
                  <a:pos x="14" y="27"/>
                </a:cxn>
                <a:cxn ang="0">
                  <a:pos x="6" y="27"/>
                </a:cxn>
                <a:cxn ang="0">
                  <a:pos x="2" y="27"/>
                </a:cxn>
                <a:cxn ang="0">
                  <a:pos x="0" y="42"/>
                </a:cxn>
                <a:cxn ang="0">
                  <a:pos x="4" y="42"/>
                </a:cxn>
                <a:cxn ang="0">
                  <a:pos x="14" y="42"/>
                </a:cxn>
                <a:cxn ang="0">
                  <a:pos x="27" y="42"/>
                </a:cxn>
                <a:cxn ang="0">
                  <a:pos x="45" y="42"/>
                </a:cxn>
                <a:cxn ang="0">
                  <a:pos x="66" y="38"/>
                </a:cxn>
                <a:cxn ang="0">
                  <a:pos x="89" y="34"/>
                </a:cxn>
                <a:cxn ang="0">
                  <a:pos x="114" y="27"/>
                </a:cxn>
                <a:cxn ang="0">
                  <a:pos x="141" y="15"/>
                </a:cxn>
                <a:cxn ang="0">
                  <a:pos x="133" y="0"/>
                </a:cxn>
              </a:cxnLst>
              <a:rect l="0" t="0" r="r" b="b"/>
              <a:pathLst>
                <a:path w="141" h="42">
                  <a:moveTo>
                    <a:pt x="133" y="0"/>
                  </a:moveTo>
                  <a:lnTo>
                    <a:pt x="108" y="11"/>
                  </a:lnTo>
                  <a:lnTo>
                    <a:pt x="85" y="17"/>
                  </a:lnTo>
                  <a:lnTo>
                    <a:pt x="64" y="23"/>
                  </a:lnTo>
                  <a:lnTo>
                    <a:pt x="43" y="25"/>
                  </a:lnTo>
                  <a:lnTo>
                    <a:pt x="27" y="27"/>
                  </a:lnTo>
                  <a:lnTo>
                    <a:pt x="14" y="27"/>
                  </a:lnTo>
                  <a:lnTo>
                    <a:pt x="6" y="27"/>
                  </a:lnTo>
                  <a:lnTo>
                    <a:pt x="2" y="27"/>
                  </a:lnTo>
                  <a:lnTo>
                    <a:pt x="0" y="42"/>
                  </a:lnTo>
                  <a:lnTo>
                    <a:pt x="4" y="42"/>
                  </a:lnTo>
                  <a:lnTo>
                    <a:pt x="14" y="42"/>
                  </a:lnTo>
                  <a:lnTo>
                    <a:pt x="27" y="42"/>
                  </a:lnTo>
                  <a:lnTo>
                    <a:pt x="45" y="42"/>
                  </a:lnTo>
                  <a:lnTo>
                    <a:pt x="66" y="38"/>
                  </a:lnTo>
                  <a:lnTo>
                    <a:pt x="89" y="34"/>
                  </a:lnTo>
                  <a:lnTo>
                    <a:pt x="114" y="27"/>
                  </a:lnTo>
                  <a:lnTo>
                    <a:pt x="141" y="15"/>
                  </a:lnTo>
                  <a:lnTo>
                    <a:pt x="133" y="0"/>
                  </a:lnTo>
                  <a:close/>
                </a:path>
              </a:pathLst>
            </a:custGeom>
            <a:solidFill>
              <a:srgbClr val="000000"/>
            </a:solidFill>
            <a:ln w="9525">
              <a:noFill/>
              <a:round/>
              <a:headEnd/>
              <a:tailEnd/>
            </a:ln>
          </p:spPr>
          <p:txBody>
            <a:bodyPr/>
            <a:lstStyle/>
            <a:p>
              <a:endParaRPr lang="en-US"/>
            </a:p>
          </p:txBody>
        </p:sp>
        <p:sp>
          <p:nvSpPr>
            <p:cNvPr id="383449" name="Freeform 473"/>
            <p:cNvSpPr>
              <a:spLocks/>
            </p:cNvSpPr>
            <p:nvPr/>
          </p:nvSpPr>
          <p:spPr bwMode="auto">
            <a:xfrm>
              <a:off x="3080" y="3851"/>
              <a:ext cx="35" cy="30"/>
            </a:xfrm>
            <a:custGeom>
              <a:avLst/>
              <a:gdLst/>
              <a:ahLst/>
              <a:cxnLst>
                <a:cxn ang="0">
                  <a:pos x="25" y="2"/>
                </a:cxn>
                <a:cxn ang="0">
                  <a:pos x="25" y="0"/>
                </a:cxn>
                <a:cxn ang="0">
                  <a:pos x="23" y="2"/>
                </a:cxn>
                <a:cxn ang="0">
                  <a:pos x="19" y="6"/>
                </a:cxn>
                <a:cxn ang="0">
                  <a:pos x="15" y="8"/>
                </a:cxn>
                <a:cxn ang="0">
                  <a:pos x="11" y="12"/>
                </a:cxn>
                <a:cxn ang="0">
                  <a:pos x="8" y="14"/>
                </a:cxn>
                <a:cxn ang="0">
                  <a:pos x="4" y="16"/>
                </a:cxn>
                <a:cxn ang="0">
                  <a:pos x="0" y="18"/>
                </a:cxn>
                <a:cxn ang="0">
                  <a:pos x="8" y="33"/>
                </a:cxn>
                <a:cxn ang="0">
                  <a:pos x="8" y="31"/>
                </a:cxn>
                <a:cxn ang="0">
                  <a:pos x="11" y="31"/>
                </a:cxn>
                <a:cxn ang="0">
                  <a:pos x="15" y="27"/>
                </a:cxn>
                <a:cxn ang="0">
                  <a:pos x="19" y="25"/>
                </a:cxn>
                <a:cxn ang="0">
                  <a:pos x="25" y="22"/>
                </a:cxn>
                <a:cxn ang="0">
                  <a:pos x="29" y="18"/>
                </a:cxn>
                <a:cxn ang="0">
                  <a:pos x="34" y="16"/>
                </a:cxn>
                <a:cxn ang="0">
                  <a:pos x="38" y="12"/>
                </a:cxn>
                <a:cxn ang="0">
                  <a:pos x="38" y="10"/>
                </a:cxn>
                <a:cxn ang="0">
                  <a:pos x="25" y="2"/>
                </a:cxn>
              </a:cxnLst>
              <a:rect l="0" t="0" r="r" b="b"/>
              <a:pathLst>
                <a:path w="38" h="33">
                  <a:moveTo>
                    <a:pt x="25" y="2"/>
                  </a:moveTo>
                  <a:lnTo>
                    <a:pt x="25" y="0"/>
                  </a:lnTo>
                  <a:lnTo>
                    <a:pt x="23" y="2"/>
                  </a:lnTo>
                  <a:lnTo>
                    <a:pt x="19" y="6"/>
                  </a:lnTo>
                  <a:lnTo>
                    <a:pt x="15" y="8"/>
                  </a:lnTo>
                  <a:lnTo>
                    <a:pt x="11" y="12"/>
                  </a:lnTo>
                  <a:lnTo>
                    <a:pt x="8" y="14"/>
                  </a:lnTo>
                  <a:lnTo>
                    <a:pt x="4" y="16"/>
                  </a:lnTo>
                  <a:lnTo>
                    <a:pt x="0" y="18"/>
                  </a:lnTo>
                  <a:lnTo>
                    <a:pt x="8" y="33"/>
                  </a:lnTo>
                  <a:lnTo>
                    <a:pt x="8" y="31"/>
                  </a:lnTo>
                  <a:lnTo>
                    <a:pt x="11" y="31"/>
                  </a:lnTo>
                  <a:lnTo>
                    <a:pt x="15" y="27"/>
                  </a:lnTo>
                  <a:lnTo>
                    <a:pt x="19" y="25"/>
                  </a:lnTo>
                  <a:lnTo>
                    <a:pt x="25" y="22"/>
                  </a:lnTo>
                  <a:lnTo>
                    <a:pt x="29" y="18"/>
                  </a:lnTo>
                  <a:lnTo>
                    <a:pt x="34" y="16"/>
                  </a:lnTo>
                  <a:lnTo>
                    <a:pt x="38" y="12"/>
                  </a:lnTo>
                  <a:lnTo>
                    <a:pt x="38" y="10"/>
                  </a:lnTo>
                  <a:lnTo>
                    <a:pt x="25" y="2"/>
                  </a:lnTo>
                  <a:close/>
                </a:path>
              </a:pathLst>
            </a:custGeom>
            <a:solidFill>
              <a:srgbClr val="000000"/>
            </a:solidFill>
            <a:ln w="9525">
              <a:noFill/>
              <a:round/>
              <a:headEnd/>
              <a:tailEnd/>
            </a:ln>
          </p:spPr>
          <p:txBody>
            <a:bodyPr/>
            <a:lstStyle/>
            <a:p>
              <a:endParaRPr lang="en-US"/>
            </a:p>
          </p:txBody>
        </p:sp>
        <p:sp>
          <p:nvSpPr>
            <p:cNvPr id="383450" name="Freeform 474"/>
            <p:cNvSpPr>
              <a:spLocks/>
            </p:cNvSpPr>
            <p:nvPr/>
          </p:nvSpPr>
          <p:spPr bwMode="auto">
            <a:xfrm>
              <a:off x="2927" y="3704"/>
              <a:ext cx="210" cy="165"/>
            </a:xfrm>
            <a:custGeom>
              <a:avLst/>
              <a:gdLst/>
              <a:ahLst/>
              <a:cxnLst>
                <a:cxn ang="0">
                  <a:pos x="100" y="19"/>
                </a:cxn>
                <a:cxn ang="0">
                  <a:pos x="102" y="19"/>
                </a:cxn>
                <a:cxn ang="0">
                  <a:pos x="107" y="16"/>
                </a:cxn>
                <a:cxn ang="0">
                  <a:pos x="115" y="12"/>
                </a:cxn>
                <a:cxn ang="0">
                  <a:pos x="127" y="6"/>
                </a:cxn>
                <a:cxn ang="0">
                  <a:pos x="140" y="2"/>
                </a:cxn>
                <a:cxn ang="0">
                  <a:pos x="154" y="0"/>
                </a:cxn>
                <a:cxn ang="0">
                  <a:pos x="167" y="0"/>
                </a:cxn>
                <a:cxn ang="0">
                  <a:pos x="180" y="4"/>
                </a:cxn>
                <a:cxn ang="0">
                  <a:pos x="232" y="115"/>
                </a:cxn>
                <a:cxn ang="0">
                  <a:pos x="232" y="117"/>
                </a:cxn>
                <a:cxn ang="0">
                  <a:pos x="232" y="119"/>
                </a:cxn>
                <a:cxn ang="0">
                  <a:pos x="230" y="123"/>
                </a:cxn>
                <a:cxn ang="0">
                  <a:pos x="226" y="129"/>
                </a:cxn>
                <a:cxn ang="0">
                  <a:pos x="223" y="133"/>
                </a:cxn>
                <a:cxn ang="0">
                  <a:pos x="217" y="138"/>
                </a:cxn>
                <a:cxn ang="0">
                  <a:pos x="209" y="142"/>
                </a:cxn>
                <a:cxn ang="0">
                  <a:pos x="198" y="146"/>
                </a:cxn>
                <a:cxn ang="0">
                  <a:pos x="194" y="148"/>
                </a:cxn>
                <a:cxn ang="0">
                  <a:pos x="182" y="152"/>
                </a:cxn>
                <a:cxn ang="0">
                  <a:pos x="165" y="158"/>
                </a:cxn>
                <a:cxn ang="0">
                  <a:pos x="144" y="165"/>
                </a:cxn>
                <a:cxn ang="0">
                  <a:pos x="119" y="171"/>
                </a:cxn>
                <a:cxn ang="0">
                  <a:pos x="90" y="177"/>
                </a:cxn>
                <a:cxn ang="0">
                  <a:pos x="63" y="181"/>
                </a:cxn>
                <a:cxn ang="0">
                  <a:pos x="34" y="183"/>
                </a:cxn>
                <a:cxn ang="0">
                  <a:pos x="33" y="183"/>
                </a:cxn>
                <a:cxn ang="0">
                  <a:pos x="27" y="183"/>
                </a:cxn>
                <a:cxn ang="0">
                  <a:pos x="19" y="181"/>
                </a:cxn>
                <a:cxn ang="0">
                  <a:pos x="11" y="179"/>
                </a:cxn>
                <a:cxn ang="0">
                  <a:pos x="4" y="175"/>
                </a:cxn>
                <a:cxn ang="0">
                  <a:pos x="0" y="169"/>
                </a:cxn>
                <a:cxn ang="0">
                  <a:pos x="0" y="167"/>
                </a:cxn>
                <a:cxn ang="0">
                  <a:pos x="0" y="163"/>
                </a:cxn>
                <a:cxn ang="0">
                  <a:pos x="0" y="160"/>
                </a:cxn>
                <a:cxn ang="0">
                  <a:pos x="4" y="154"/>
                </a:cxn>
                <a:cxn ang="0">
                  <a:pos x="100" y="19"/>
                </a:cxn>
              </a:cxnLst>
              <a:rect l="0" t="0" r="r" b="b"/>
              <a:pathLst>
                <a:path w="232" h="183">
                  <a:moveTo>
                    <a:pt x="100" y="19"/>
                  </a:moveTo>
                  <a:lnTo>
                    <a:pt x="102" y="19"/>
                  </a:lnTo>
                  <a:lnTo>
                    <a:pt x="107" y="16"/>
                  </a:lnTo>
                  <a:lnTo>
                    <a:pt x="115" y="12"/>
                  </a:lnTo>
                  <a:lnTo>
                    <a:pt x="127" y="6"/>
                  </a:lnTo>
                  <a:lnTo>
                    <a:pt x="140" y="2"/>
                  </a:lnTo>
                  <a:lnTo>
                    <a:pt x="154" y="0"/>
                  </a:lnTo>
                  <a:lnTo>
                    <a:pt x="167" y="0"/>
                  </a:lnTo>
                  <a:lnTo>
                    <a:pt x="180" y="4"/>
                  </a:lnTo>
                  <a:lnTo>
                    <a:pt x="232" y="115"/>
                  </a:lnTo>
                  <a:lnTo>
                    <a:pt x="232" y="117"/>
                  </a:lnTo>
                  <a:lnTo>
                    <a:pt x="232" y="119"/>
                  </a:lnTo>
                  <a:lnTo>
                    <a:pt x="230" y="123"/>
                  </a:lnTo>
                  <a:lnTo>
                    <a:pt x="226" y="129"/>
                  </a:lnTo>
                  <a:lnTo>
                    <a:pt x="223" y="133"/>
                  </a:lnTo>
                  <a:lnTo>
                    <a:pt x="217" y="138"/>
                  </a:lnTo>
                  <a:lnTo>
                    <a:pt x="209" y="142"/>
                  </a:lnTo>
                  <a:lnTo>
                    <a:pt x="198" y="146"/>
                  </a:lnTo>
                  <a:lnTo>
                    <a:pt x="194" y="148"/>
                  </a:lnTo>
                  <a:lnTo>
                    <a:pt x="182" y="152"/>
                  </a:lnTo>
                  <a:lnTo>
                    <a:pt x="165" y="158"/>
                  </a:lnTo>
                  <a:lnTo>
                    <a:pt x="144" y="165"/>
                  </a:lnTo>
                  <a:lnTo>
                    <a:pt x="119" y="171"/>
                  </a:lnTo>
                  <a:lnTo>
                    <a:pt x="90" y="177"/>
                  </a:lnTo>
                  <a:lnTo>
                    <a:pt x="63" y="181"/>
                  </a:lnTo>
                  <a:lnTo>
                    <a:pt x="34" y="183"/>
                  </a:lnTo>
                  <a:lnTo>
                    <a:pt x="33" y="183"/>
                  </a:lnTo>
                  <a:lnTo>
                    <a:pt x="27" y="183"/>
                  </a:lnTo>
                  <a:lnTo>
                    <a:pt x="19" y="181"/>
                  </a:lnTo>
                  <a:lnTo>
                    <a:pt x="11" y="179"/>
                  </a:lnTo>
                  <a:lnTo>
                    <a:pt x="4" y="175"/>
                  </a:lnTo>
                  <a:lnTo>
                    <a:pt x="0" y="169"/>
                  </a:lnTo>
                  <a:lnTo>
                    <a:pt x="0" y="167"/>
                  </a:lnTo>
                  <a:lnTo>
                    <a:pt x="0" y="163"/>
                  </a:lnTo>
                  <a:lnTo>
                    <a:pt x="0" y="160"/>
                  </a:lnTo>
                  <a:lnTo>
                    <a:pt x="4" y="154"/>
                  </a:lnTo>
                  <a:lnTo>
                    <a:pt x="100" y="19"/>
                  </a:lnTo>
                  <a:close/>
                </a:path>
              </a:pathLst>
            </a:custGeom>
            <a:solidFill>
              <a:srgbClr val="FFFFFF"/>
            </a:solidFill>
            <a:ln w="9525">
              <a:noFill/>
              <a:round/>
              <a:headEnd/>
              <a:tailEnd/>
            </a:ln>
          </p:spPr>
          <p:txBody>
            <a:bodyPr/>
            <a:lstStyle/>
            <a:p>
              <a:endParaRPr lang="en-US"/>
            </a:p>
          </p:txBody>
        </p:sp>
        <p:sp>
          <p:nvSpPr>
            <p:cNvPr id="383451" name="Freeform 475"/>
            <p:cNvSpPr>
              <a:spLocks/>
            </p:cNvSpPr>
            <p:nvPr/>
          </p:nvSpPr>
          <p:spPr bwMode="auto">
            <a:xfrm>
              <a:off x="3013" y="3697"/>
              <a:ext cx="85" cy="31"/>
            </a:xfrm>
            <a:custGeom>
              <a:avLst/>
              <a:gdLst/>
              <a:ahLst/>
              <a:cxnLst>
                <a:cxn ang="0">
                  <a:pos x="94" y="9"/>
                </a:cxn>
                <a:cxn ang="0">
                  <a:pos x="90" y="3"/>
                </a:cxn>
                <a:cxn ang="0">
                  <a:pos x="75" y="0"/>
                </a:cxn>
                <a:cxn ang="0">
                  <a:pos x="60" y="0"/>
                </a:cxn>
                <a:cxn ang="0">
                  <a:pos x="44" y="2"/>
                </a:cxn>
                <a:cxn ang="0">
                  <a:pos x="31" y="5"/>
                </a:cxn>
                <a:cxn ang="0">
                  <a:pos x="19" y="11"/>
                </a:cxn>
                <a:cxn ang="0">
                  <a:pos x="10" y="15"/>
                </a:cxn>
                <a:cxn ang="0">
                  <a:pos x="4" y="19"/>
                </a:cxn>
                <a:cxn ang="0">
                  <a:pos x="0" y="21"/>
                </a:cxn>
                <a:cxn ang="0">
                  <a:pos x="10" y="34"/>
                </a:cxn>
                <a:cxn ang="0">
                  <a:pos x="12" y="32"/>
                </a:cxn>
                <a:cxn ang="0">
                  <a:pos x="17" y="30"/>
                </a:cxn>
                <a:cxn ang="0">
                  <a:pos x="25" y="26"/>
                </a:cxn>
                <a:cxn ang="0">
                  <a:pos x="36" y="21"/>
                </a:cxn>
                <a:cxn ang="0">
                  <a:pos x="48" y="17"/>
                </a:cxn>
                <a:cxn ang="0">
                  <a:pos x="61" y="15"/>
                </a:cxn>
                <a:cxn ang="0">
                  <a:pos x="73" y="15"/>
                </a:cxn>
                <a:cxn ang="0">
                  <a:pos x="84" y="19"/>
                </a:cxn>
                <a:cxn ang="0">
                  <a:pos x="81" y="15"/>
                </a:cxn>
                <a:cxn ang="0">
                  <a:pos x="94" y="9"/>
                </a:cxn>
              </a:cxnLst>
              <a:rect l="0" t="0" r="r" b="b"/>
              <a:pathLst>
                <a:path w="94" h="34">
                  <a:moveTo>
                    <a:pt x="94" y="9"/>
                  </a:moveTo>
                  <a:lnTo>
                    <a:pt x="90" y="3"/>
                  </a:lnTo>
                  <a:lnTo>
                    <a:pt x="75" y="0"/>
                  </a:lnTo>
                  <a:lnTo>
                    <a:pt x="60" y="0"/>
                  </a:lnTo>
                  <a:lnTo>
                    <a:pt x="44" y="2"/>
                  </a:lnTo>
                  <a:lnTo>
                    <a:pt x="31" y="5"/>
                  </a:lnTo>
                  <a:lnTo>
                    <a:pt x="19" y="11"/>
                  </a:lnTo>
                  <a:lnTo>
                    <a:pt x="10" y="15"/>
                  </a:lnTo>
                  <a:lnTo>
                    <a:pt x="4" y="19"/>
                  </a:lnTo>
                  <a:lnTo>
                    <a:pt x="0" y="21"/>
                  </a:lnTo>
                  <a:lnTo>
                    <a:pt x="10" y="34"/>
                  </a:lnTo>
                  <a:lnTo>
                    <a:pt x="12" y="32"/>
                  </a:lnTo>
                  <a:lnTo>
                    <a:pt x="17" y="30"/>
                  </a:lnTo>
                  <a:lnTo>
                    <a:pt x="25" y="26"/>
                  </a:lnTo>
                  <a:lnTo>
                    <a:pt x="36" y="21"/>
                  </a:lnTo>
                  <a:lnTo>
                    <a:pt x="48" y="17"/>
                  </a:lnTo>
                  <a:lnTo>
                    <a:pt x="61" y="15"/>
                  </a:lnTo>
                  <a:lnTo>
                    <a:pt x="73" y="15"/>
                  </a:lnTo>
                  <a:lnTo>
                    <a:pt x="84" y="19"/>
                  </a:lnTo>
                  <a:lnTo>
                    <a:pt x="81" y="15"/>
                  </a:lnTo>
                  <a:lnTo>
                    <a:pt x="94" y="9"/>
                  </a:lnTo>
                  <a:close/>
                </a:path>
              </a:pathLst>
            </a:custGeom>
            <a:solidFill>
              <a:srgbClr val="000000"/>
            </a:solidFill>
            <a:ln w="9525">
              <a:noFill/>
              <a:round/>
              <a:headEnd/>
              <a:tailEnd/>
            </a:ln>
          </p:spPr>
          <p:txBody>
            <a:bodyPr/>
            <a:lstStyle/>
            <a:p>
              <a:endParaRPr lang="en-US"/>
            </a:p>
          </p:txBody>
        </p:sp>
        <p:sp>
          <p:nvSpPr>
            <p:cNvPr id="383452" name="Freeform 476"/>
            <p:cNvSpPr>
              <a:spLocks/>
            </p:cNvSpPr>
            <p:nvPr/>
          </p:nvSpPr>
          <p:spPr bwMode="auto">
            <a:xfrm>
              <a:off x="3086" y="3705"/>
              <a:ext cx="58" cy="106"/>
            </a:xfrm>
            <a:custGeom>
              <a:avLst/>
              <a:gdLst/>
              <a:ahLst/>
              <a:cxnLst>
                <a:cxn ang="0">
                  <a:pos x="65" y="115"/>
                </a:cxn>
                <a:cxn ang="0">
                  <a:pos x="65" y="112"/>
                </a:cxn>
                <a:cxn ang="0">
                  <a:pos x="13" y="0"/>
                </a:cxn>
                <a:cxn ang="0">
                  <a:pos x="0" y="6"/>
                </a:cxn>
                <a:cxn ang="0">
                  <a:pos x="50" y="117"/>
                </a:cxn>
                <a:cxn ang="0">
                  <a:pos x="50" y="113"/>
                </a:cxn>
                <a:cxn ang="0">
                  <a:pos x="65" y="115"/>
                </a:cxn>
              </a:cxnLst>
              <a:rect l="0" t="0" r="r" b="b"/>
              <a:pathLst>
                <a:path w="65" h="117">
                  <a:moveTo>
                    <a:pt x="65" y="115"/>
                  </a:moveTo>
                  <a:lnTo>
                    <a:pt x="65" y="112"/>
                  </a:lnTo>
                  <a:lnTo>
                    <a:pt x="13" y="0"/>
                  </a:lnTo>
                  <a:lnTo>
                    <a:pt x="0" y="6"/>
                  </a:lnTo>
                  <a:lnTo>
                    <a:pt x="50" y="117"/>
                  </a:lnTo>
                  <a:lnTo>
                    <a:pt x="50" y="113"/>
                  </a:lnTo>
                  <a:lnTo>
                    <a:pt x="65" y="115"/>
                  </a:lnTo>
                  <a:close/>
                </a:path>
              </a:pathLst>
            </a:custGeom>
            <a:solidFill>
              <a:srgbClr val="000000"/>
            </a:solidFill>
            <a:ln w="9525">
              <a:noFill/>
              <a:round/>
              <a:headEnd/>
              <a:tailEnd/>
            </a:ln>
          </p:spPr>
          <p:txBody>
            <a:bodyPr/>
            <a:lstStyle/>
            <a:p>
              <a:endParaRPr lang="en-US"/>
            </a:p>
          </p:txBody>
        </p:sp>
        <p:sp>
          <p:nvSpPr>
            <p:cNvPr id="383453" name="Freeform 477"/>
            <p:cNvSpPr>
              <a:spLocks/>
            </p:cNvSpPr>
            <p:nvPr/>
          </p:nvSpPr>
          <p:spPr bwMode="auto">
            <a:xfrm>
              <a:off x="3105" y="3807"/>
              <a:ext cx="39" cy="36"/>
            </a:xfrm>
            <a:custGeom>
              <a:avLst/>
              <a:gdLst/>
              <a:ahLst/>
              <a:cxnLst>
                <a:cxn ang="0">
                  <a:pos x="6" y="39"/>
                </a:cxn>
                <a:cxn ang="0">
                  <a:pos x="17" y="35"/>
                </a:cxn>
                <a:cxn ang="0">
                  <a:pos x="25" y="29"/>
                </a:cxn>
                <a:cxn ang="0">
                  <a:pos x="32" y="23"/>
                </a:cxn>
                <a:cxn ang="0">
                  <a:pos x="38" y="18"/>
                </a:cxn>
                <a:cxn ang="0">
                  <a:pos x="40" y="12"/>
                </a:cxn>
                <a:cxn ang="0">
                  <a:pos x="42" y="8"/>
                </a:cxn>
                <a:cxn ang="0">
                  <a:pos x="44" y="4"/>
                </a:cxn>
                <a:cxn ang="0">
                  <a:pos x="44" y="2"/>
                </a:cxn>
                <a:cxn ang="0">
                  <a:pos x="29" y="0"/>
                </a:cxn>
                <a:cxn ang="0">
                  <a:pos x="29" y="2"/>
                </a:cxn>
                <a:cxn ang="0">
                  <a:pos x="27" y="4"/>
                </a:cxn>
                <a:cxn ang="0">
                  <a:pos x="25" y="8"/>
                </a:cxn>
                <a:cxn ang="0">
                  <a:pos x="21" y="12"/>
                </a:cxn>
                <a:cxn ang="0">
                  <a:pos x="15" y="18"/>
                </a:cxn>
                <a:cxn ang="0">
                  <a:pos x="9" y="22"/>
                </a:cxn>
                <a:cxn ang="0">
                  <a:pos x="0" y="23"/>
                </a:cxn>
                <a:cxn ang="0">
                  <a:pos x="0" y="25"/>
                </a:cxn>
                <a:cxn ang="0">
                  <a:pos x="6" y="39"/>
                </a:cxn>
              </a:cxnLst>
              <a:rect l="0" t="0" r="r" b="b"/>
              <a:pathLst>
                <a:path w="44" h="39">
                  <a:moveTo>
                    <a:pt x="6" y="39"/>
                  </a:moveTo>
                  <a:lnTo>
                    <a:pt x="17" y="35"/>
                  </a:lnTo>
                  <a:lnTo>
                    <a:pt x="25" y="29"/>
                  </a:lnTo>
                  <a:lnTo>
                    <a:pt x="32" y="23"/>
                  </a:lnTo>
                  <a:lnTo>
                    <a:pt x="38" y="18"/>
                  </a:lnTo>
                  <a:lnTo>
                    <a:pt x="40" y="12"/>
                  </a:lnTo>
                  <a:lnTo>
                    <a:pt x="42" y="8"/>
                  </a:lnTo>
                  <a:lnTo>
                    <a:pt x="44" y="4"/>
                  </a:lnTo>
                  <a:lnTo>
                    <a:pt x="44" y="2"/>
                  </a:lnTo>
                  <a:lnTo>
                    <a:pt x="29" y="0"/>
                  </a:lnTo>
                  <a:lnTo>
                    <a:pt x="29" y="2"/>
                  </a:lnTo>
                  <a:lnTo>
                    <a:pt x="27" y="4"/>
                  </a:lnTo>
                  <a:lnTo>
                    <a:pt x="25" y="8"/>
                  </a:lnTo>
                  <a:lnTo>
                    <a:pt x="21" y="12"/>
                  </a:lnTo>
                  <a:lnTo>
                    <a:pt x="15" y="18"/>
                  </a:lnTo>
                  <a:lnTo>
                    <a:pt x="9" y="22"/>
                  </a:lnTo>
                  <a:lnTo>
                    <a:pt x="0" y="23"/>
                  </a:lnTo>
                  <a:lnTo>
                    <a:pt x="0" y="25"/>
                  </a:lnTo>
                  <a:lnTo>
                    <a:pt x="6" y="39"/>
                  </a:lnTo>
                  <a:close/>
                </a:path>
              </a:pathLst>
            </a:custGeom>
            <a:solidFill>
              <a:srgbClr val="000000"/>
            </a:solidFill>
            <a:ln w="9525">
              <a:noFill/>
              <a:round/>
              <a:headEnd/>
              <a:tailEnd/>
            </a:ln>
          </p:spPr>
          <p:txBody>
            <a:bodyPr/>
            <a:lstStyle/>
            <a:p>
              <a:endParaRPr lang="en-US"/>
            </a:p>
          </p:txBody>
        </p:sp>
        <p:sp>
          <p:nvSpPr>
            <p:cNvPr id="383454" name="Freeform 478"/>
            <p:cNvSpPr>
              <a:spLocks/>
            </p:cNvSpPr>
            <p:nvPr/>
          </p:nvSpPr>
          <p:spPr bwMode="auto">
            <a:xfrm>
              <a:off x="2959" y="3830"/>
              <a:ext cx="151" cy="45"/>
            </a:xfrm>
            <a:custGeom>
              <a:avLst/>
              <a:gdLst/>
              <a:ahLst/>
              <a:cxnLst>
                <a:cxn ang="0">
                  <a:pos x="0" y="50"/>
                </a:cxn>
                <a:cxn ang="0">
                  <a:pos x="29" y="50"/>
                </a:cxn>
                <a:cxn ang="0">
                  <a:pos x="58" y="46"/>
                </a:cxn>
                <a:cxn ang="0">
                  <a:pos x="87" y="39"/>
                </a:cxn>
                <a:cxn ang="0">
                  <a:pos x="112" y="33"/>
                </a:cxn>
                <a:cxn ang="0">
                  <a:pos x="135" y="25"/>
                </a:cxn>
                <a:cxn ang="0">
                  <a:pos x="152" y="20"/>
                </a:cxn>
                <a:cxn ang="0">
                  <a:pos x="164" y="16"/>
                </a:cxn>
                <a:cxn ang="0">
                  <a:pos x="168" y="14"/>
                </a:cxn>
                <a:cxn ang="0">
                  <a:pos x="162" y="0"/>
                </a:cxn>
                <a:cxn ang="0">
                  <a:pos x="158" y="0"/>
                </a:cxn>
                <a:cxn ang="0">
                  <a:pos x="146" y="4"/>
                </a:cxn>
                <a:cxn ang="0">
                  <a:pos x="129" y="10"/>
                </a:cxn>
                <a:cxn ang="0">
                  <a:pos x="108" y="18"/>
                </a:cxn>
                <a:cxn ang="0">
                  <a:pos x="83" y="23"/>
                </a:cxn>
                <a:cxn ang="0">
                  <a:pos x="56" y="29"/>
                </a:cxn>
                <a:cxn ang="0">
                  <a:pos x="27" y="33"/>
                </a:cxn>
                <a:cxn ang="0">
                  <a:pos x="0" y="35"/>
                </a:cxn>
                <a:cxn ang="0">
                  <a:pos x="0" y="50"/>
                </a:cxn>
              </a:cxnLst>
              <a:rect l="0" t="0" r="r" b="b"/>
              <a:pathLst>
                <a:path w="168" h="50">
                  <a:moveTo>
                    <a:pt x="0" y="50"/>
                  </a:moveTo>
                  <a:lnTo>
                    <a:pt x="29" y="50"/>
                  </a:lnTo>
                  <a:lnTo>
                    <a:pt x="58" y="46"/>
                  </a:lnTo>
                  <a:lnTo>
                    <a:pt x="87" y="39"/>
                  </a:lnTo>
                  <a:lnTo>
                    <a:pt x="112" y="33"/>
                  </a:lnTo>
                  <a:lnTo>
                    <a:pt x="135" y="25"/>
                  </a:lnTo>
                  <a:lnTo>
                    <a:pt x="152" y="20"/>
                  </a:lnTo>
                  <a:lnTo>
                    <a:pt x="164" y="16"/>
                  </a:lnTo>
                  <a:lnTo>
                    <a:pt x="168" y="14"/>
                  </a:lnTo>
                  <a:lnTo>
                    <a:pt x="162" y="0"/>
                  </a:lnTo>
                  <a:lnTo>
                    <a:pt x="158" y="0"/>
                  </a:lnTo>
                  <a:lnTo>
                    <a:pt x="146" y="4"/>
                  </a:lnTo>
                  <a:lnTo>
                    <a:pt x="129" y="10"/>
                  </a:lnTo>
                  <a:lnTo>
                    <a:pt x="108" y="18"/>
                  </a:lnTo>
                  <a:lnTo>
                    <a:pt x="83" y="23"/>
                  </a:lnTo>
                  <a:lnTo>
                    <a:pt x="56" y="29"/>
                  </a:lnTo>
                  <a:lnTo>
                    <a:pt x="27" y="33"/>
                  </a:lnTo>
                  <a:lnTo>
                    <a:pt x="0" y="35"/>
                  </a:lnTo>
                  <a:lnTo>
                    <a:pt x="0" y="50"/>
                  </a:lnTo>
                  <a:close/>
                </a:path>
              </a:pathLst>
            </a:custGeom>
            <a:solidFill>
              <a:srgbClr val="000000"/>
            </a:solidFill>
            <a:ln w="9525">
              <a:noFill/>
              <a:round/>
              <a:headEnd/>
              <a:tailEnd/>
            </a:ln>
          </p:spPr>
          <p:txBody>
            <a:bodyPr/>
            <a:lstStyle/>
            <a:p>
              <a:endParaRPr lang="en-US"/>
            </a:p>
          </p:txBody>
        </p:sp>
        <p:sp>
          <p:nvSpPr>
            <p:cNvPr id="383455" name="Freeform 479"/>
            <p:cNvSpPr>
              <a:spLocks/>
            </p:cNvSpPr>
            <p:nvPr/>
          </p:nvSpPr>
          <p:spPr bwMode="auto">
            <a:xfrm>
              <a:off x="2919" y="3837"/>
              <a:ext cx="40" cy="38"/>
            </a:xfrm>
            <a:custGeom>
              <a:avLst/>
              <a:gdLst/>
              <a:ahLst/>
              <a:cxnLst>
                <a:cxn ang="0">
                  <a:pos x="8" y="2"/>
                </a:cxn>
                <a:cxn ang="0">
                  <a:pos x="8" y="0"/>
                </a:cxn>
                <a:cxn ang="0">
                  <a:pos x="4" y="8"/>
                </a:cxn>
                <a:cxn ang="0">
                  <a:pos x="2" y="13"/>
                </a:cxn>
                <a:cxn ang="0">
                  <a:pos x="0" y="19"/>
                </a:cxn>
                <a:cxn ang="0">
                  <a:pos x="2" y="27"/>
                </a:cxn>
                <a:cxn ang="0">
                  <a:pos x="10" y="35"/>
                </a:cxn>
                <a:cxn ang="0">
                  <a:pos x="20" y="38"/>
                </a:cxn>
                <a:cxn ang="0">
                  <a:pos x="27" y="40"/>
                </a:cxn>
                <a:cxn ang="0">
                  <a:pos x="37" y="42"/>
                </a:cxn>
                <a:cxn ang="0">
                  <a:pos x="43" y="42"/>
                </a:cxn>
                <a:cxn ang="0">
                  <a:pos x="44" y="42"/>
                </a:cxn>
                <a:cxn ang="0">
                  <a:pos x="44" y="27"/>
                </a:cxn>
                <a:cxn ang="0">
                  <a:pos x="43" y="27"/>
                </a:cxn>
                <a:cxn ang="0">
                  <a:pos x="39" y="27"/>
                </a:cxn>
                <a:cxn ang="0">
                  <a:pos x="31" y="25"/>
                </a:cxn>
                <a:cxn ang="0">
                  <a:pos x="25" y="23"/>
                </a:cxn>
                <a:cxn ang="0">
                  <a:pos x="20" y="21"/>
                </a:cxn>
                <a:cxn ang="0">
                  <a:pos x="16" y="17"/>
                </a:cxn>
                <a:cxn ang="0">
                  <a:pos x="18" y="17"/>
                </a:cxn>
                <a:cxn ang="0">
                  <a:pos x="18" y="13"/>
                </a:cxn>
                <a:cxn ang="0">
                  <a:pos x="20" y="10"/>
                </a:cxn>
                <a:cxn ang="0">
                  <a:pos x="21" y="10"/>
                </a:cxn>
                <a:cxn ang="0">
                  <a:pos x="8" y="2"/>
                </a:cxn>
              </a:cxnLst>
              <a:rect l="0" t="0" r="r" b="b"/>
              <a:pathLst>
                <a:path w="44" h="42">
                  <a:moveTo>
                    <a:pt x="8" y="2"/>
                  </a:moveTo>
                  <a:lnTo>
                    <a:pt x="8" y="0"/>
                  </a:lnTo>
                  <a:lnTo>
                    <a:pt x="4" y="8"/>
                  </a:lnTo>
                  <a:lnTo>
                    <a:pt x="2" y="13"/>
                  </a:lnTo>
                  <a:lnTo>
                    <a:pt x="0" y="19"/>
                  </a:lnTo>
                  <a:lnTo>
                    <a:pt x="2" y="27"/>
                  </a:lnTo>
                  <a:lnTo>
                    <a:pt x="10" y="35"/>
                  </a:lnTo>
                  <a:lnTo>
                    <a:pt x="20" y="38"/>
                  </a:lnTo>
                  <a:lnTo>
                    <a:pt x="27" y="40"/>
                  </a:lnTo>
                  <a:lnTo>
                    <a:pt x="37" y="42"/>
                  </a:lnTo>
                  <a:lnTo>
                    <a:pt x="43" y="42"/>
                  </a:lnTo>
                  <a:lnTo>
                    <a:pt x="44" y="42"/>
                  </a:lnTo>
                  <a:lnTo>
                    <a:pt x="44" y="27"/>
                  </a:lnTo>
                  <a:lnTo>
                    <a:pt x="43" y="27"/>
                  </a:lnTo>
                  <a:lnTo>
                    <a:pt x="39" y="27"/>
                  </a:lnTo>
                  <a:lnTo>
                    <a:pt x="31" y="25"/>
                  </a:lnTo>
                  <a:lnTo>
                    <a:pt x="25" y="23"/>
                  </a:lnTo>
                  <a:lnTo>
                    <a:pt x="20" y="21"/>
                  </a:lnTo>
                  <a:lnTo>
                    <a:pt x="16" y="17"/>
                  </a:lnTo>
                  <a:lnTo>
                    <a:pt x="18" y="17"/>
                  </a:lnTo>
                  <a:lnTo>
                    <a:pt x="18" y="13"/>
                  </a:lnTo>
                  <a:lnTo>
                    <a:pt x="20" y="10"/>
                  </a:lnTo>
                  <a:lnTo>
                    <a:pt x="21" y="10"/>
                  </a:lnTo>
                  <a:lnTo>
                    <a:pt x="8" y="2"/>
                  </a:lnTo>
                  <a:close/>
                </a:path>
              </a:pathLst>
            </a:custGeom>
            <a:solidFill>
              <a:srgbClr val="000000"/>
            </a:solidFill>
            <a:ln w="9525">
              <a:noFill/>
              <a:round/>
              <a:headEnd/>
              <a:tailEnd/>
            </a:ln>
          </p:spPr>
          <p:txBody>
            <a:bodyPr/>
            <a:lstStyle/>
            <a:p>
              <a:endParaRPr lang="en-US"/>
            </a:p>
          </p:txBody>
        </p:sp>
        <p:sp>
          <p:nvSpPr>
            <p:cNvPr id="383456" name="Freeform 480"/>
            <p:cNvSpPr>
              <a:spLocks/>
            </p:cNvSpPr>
            <p:nvPr/>
          </p:nvSpPr>
          <p:spPr bwMode="auto">
            <a:xfrm>
              <a:off x="2926" y="3716"/>
              <a:ext cx="97" cy="131"/>
            </a:xfrm>
            <a:custGeom>
              <a:avLst/>
              <a:gdLst/>
              <a:ahLst/>
              <a:cxnLst>
                <a:cxn ang="0">
                  <a:pos x="96" y="0"/>
                </a:cxn>
                <a:cxn ang="0">
                  <a:pos x="94" y="2"/>
                </a:cxn>
                <a:cxn ang="0">
                  <a:pos x="0" y="136"/>
                </a:cxn>
                <a:cxn ang="0">
                  <a:pos x="13" y="144"/>
                </a:cxn>
                <a:cxn ang="0">
                  <a:pos x="108" y="11"/>
                </a:cxn>
                <a:cxn ang="0">
                  <a:pos x="106" y="13"/>
                </a:cxn>
                <a:cxn ang="0">
                  <a:pos x="96" y="0"/>
                </a:cxn>
              </a:cxnLst>
              <a:rect l="0" t="0" r="r" b="b"/>
              <a:pathLst>
                <a:path w="108" h="144">
                  <a:moveTo>
                    <a:pt x="96" y="0"/>
                  </a:moveTo>
                  <a:lnTo>
                    <a:pt x="94" y="2"/>
                  </a:lnTo>
                  <a:lnTo>
                    <a:pt x="0" y="136"/>
                  </a:lnTo>
                  <a:lnTo>
                    <a:pt x="13" y="144"/>
                  </a:lnTo>
                  <a:lnTo>
                    <a:pt x="108" y="11"/>
                  </a:lnTo>
                  <a:lnTo>
                    <a:pt x="106" y="13"/>
                  </a:lnTo>
                  <a:lnTo>
                    <a:pt x="96" y="0"/>
                  </a:lnTo>
                  <a:close/>
                </a:path>
              </a:pathLst>
            </a:custGeom>
            <a:solidFill>
              <a:srgbClr val="000000"/>
            </a:solidFill>
            <a:ln w="9525">
              <a:noFill/>
              <a:round/>
              <a:headEnd/>
              <a:tailEnd/>
            </a:ln>
          </p:spPr>
          <p:txBody>
            <a:bodyPr/>
            <a:lstStyle/>
            <a:p>
              <a:endParaRPr lang="en-US"/>
            </a:p>
          </p:txBody>
        </p:sp>
        <p:sp>
          <p:nvSpPr>
            <p:cNvPr id="383457" name="Freeform 481"/>
            <p:cNvSpPr>
              <a:spLocks/>
            </p:cNvSpPr>
            <p:nvPr/>
          </p:nvSpPr>
          <p:spPr bwMode="auto">
            <a:xfrm>
              <a:off x="2987" y="3713"/>
              <a:ext cx="145" cy="134"/>
            </a:xfrm>
            <a:custGeom>
              <a:avLst/>
              <a:gdLst/>
              <a:ahLst/>
              <a:cxnLst>
                <a:cxn ang="0">
                  <a:pos x="112" y="0"/>
                </a:cxn>
                <a:cxn ang="0">
                  <a:pos x="110" y="0"/>
                </a:cxn>
                <a:cxn ang="0">
                  <a:pos x="102" y="2"/>
                </a:cxn>
                <a:cxn ang="0">
                  <a:pos x="92" y="4"/>
                </a:cxn>
                <a:cxn ang="0">
                  <a:pos x="79" y="8"/>
                </a:cxn>
                <a:cxn ang="0">
                  <a:pos x="62" y="17"/>
                </a:cxn>
                <a:cxn ang="0">
                  <a:pos x="46" y="31"/>
                </a:cxn>
                <a:cxn ang="0">
                  <a:pos x="37" y="38"/>
                </a:cxn>
                <a:cxn ang="0">
                  <a:pos x="29" y="50"/>
                </a:cxn>
                <a:cxn ang="0">
                  <a:pos x="21" y="61"/>
                </a:cxn>
                <a:cxn ang="0">
                  <a:pos x="12" y="77"/>
                </a:cxn>
                <a:cxn ang="0">
                  <a:pos x="12" y="79"/>
                </a:cxn>
                <a:cxn ang="0">
                  <a:pos x="8" y="88"/>
                </a:cxn>
                <a:cxn ang="0">
                  <a:pos x="4" y="100"/>
                </a:cxn>
                <a:cxn ang="0">
                  <a:pos x="2" y="113"/>
                </a:cxn>
                <a:cxn ang="0">
                  <a:pos x="0" y="121"/>
                </a:cxn>
                <a:cxn ang="0">
                  <a:pos x="0" y="127"/>
                </a:cxn>
                <a:cxn ang="0">
                  <a:pos x="2" y="132"/>
                </a:cxn>
                <a:cxn ang="0">
                  <a:pos x="6" y="138"/>
                </a:cxn>
                <a:cxn ang="0">
                  <a:pos x="10" y="142"/>
                </a:cxn>
                <a:cxn ang="0">
                  <a:pos x="16" y="146"/>
                </a:cxn>
                <a:cxn ang="0">
                  <a:pos x="23" y="148"/>
                </a:cxn>
                <a:cxn ang="0">
                  <a:pos x="33" y="148"/>
                </a:cxn>
                <a:cxn ang="0">
                  <a:pos x="35" y="148"/>
                </a:cxn>
                <a:cxn ang="0">
                  <a:pos x="44" y="146"/>
                </a:cxn>
                <a:cxn ang="0">
                  <a:pos x="60" y="144"/>
                </a:cxn>
                <a:cxn ang="0">
                  <a:pos x="77" y="140"/>
                </a:cxn>
                <a:cxn ang="0">
                  <a:pos x="98" y="134"/>
                </a:cxn>
                <a:cxn ang="0">
                  <a:pos x="119" y="127"/>
                </a:cxn>
                <a:cxn ang="0">
                  <a:pos x="140" y="119"/>
                </a:cxn>
                <a:cxn ang="0">
                  <a:pos x="161" y="107"/>
                </a:cxn>
                <a:cxn ang="0">
                  <a:pos x="112" y="0"/>
                </a:cxn>
              </a:cxnLst>
              <a:rect l="0" t="0" r="r" b="b"/>
              <a:pathLst>
                <a:path w="161" h="148">
                  <a:moveTo>
                    <a:pt x="112" y="0"/>
                  </a:moveTo>
                  <a:lnTo>
                    <a:pt x="110" y="0"/>
                  </a:lnTo>
                  <a:lnTo>
                    <a:pt x="102" y="2"/>
                  </a:lnTo>
                  <a:lnTo>
                    <a:pt x="92" y="4"/>
                  </a:lnTo>
                  <a:lnTo>
                    <a:pt x="79" y="8"/>
                  </a:lnTo>
                  <a:lnTo>
                    <a:pt x="62" y="17"/>
                  </a:lnTo>
                  <a:lnTo>
                    <a:pt x="46" y="31"/>
                  </a:lnTo>
                  <a:lnTo>
                    <a:pt x="37" y="38"/>
                  </a:lnTo>
                  <a:lnTo>
                    <a:pt x="29" y="50"/>
                  </a:lnTo>
                  <a:lnTo>
                    <a:pt x="21" y="61"/>
                  </a:lnTo>
                  <a:lnTo>
                    <a:pt x="12" y="77"/>
                  </a:lnTo>
                  <a:lnTo>
                    <a:pt x="12" y="79"/>
                  </a:lnTo>
                  <a:lnTo>
                    <a:pt x="8" y="88"/>
                  </a:lnTo>
                  <a:lnTo>
                    <a:pt x="4" y="100"/>
                  </a:lnTo>
                  <a:lnTo>
                    <a:pt x="2" y="113"/>
                  </a:lnTo>
                  <a:lnTo>
                    <a:pt x="0" y="121"/>
                  </a:lnTo>
                  <a:lnTo>
                    <a:pt x="0" y="127"/>
                  </a:lnTo>
                  <a:lnTo>
                    <a:pt x="2" y="132"/>
                  </a:lnTo>
                  <a:lnTo>
                    <a:pt x="6" y="138"/>
                  </a:lnTo>
                  <a:lnTo>
                    <a:pt x="10" y="142"/>
                  </a:lnTo>
                  <a:lnTo>
                    <a:pt x="16" y="146"/>
                  </a:lnTo>
                  <a:lnTo>
                    <a:pt x="23" y="148"/>
                  </a:lnTo>
                  <a:lnTo>
                    <a:pt x="33" y="148"/>
                  </a:lnTo>
                  <a:lnTo>
                    <a:pt x="35" y="148"/>
                  </a:lnTo>
                  <a:lnTo>
                    <a:pt x="44" y="146"/>
                  </a:lnTo>
                  <a:lnTo>
                    <a:pt x="60" y="144"/>
                  </a:lnTo>
                  <a:lnTo>
                    <a:pt x="77" y="140"/>
                  </a:lnTo>
                  <a:lnTo>
                    <a:pt x="98" y="134"/>
                  </a:lnTo>
                  <a:lnTo>
                    <a:pt x="119" y="127"/>
                  </a:lnTo>
                  <a:lnTo>
                    <a:pt x="140" y="119"/>
                  </a:lnTo>
                  <a:lnTo>
                    <a:pt x="161" y="107"/>
                  </a:lnTo>
                  <a:lnTo>
                    <a:pt x="112" y="0"/>
                  </a:lnTo>
                  <a:close/>
                </a:path>
              </a:pathLst>
            </a:custGeom>
            <a:solidFill>
              <a:srgbClr val="99EBFF"/>
            </a:solidFill>
            <a:ln w="9525">
              <a:noFill/>
              <a:round/>
              <a:headEnd/>
              <a:tailEnd/>
            </a:ln>
          </p:spPr>
          <p:txBody>
            <a:bodyPr/>
            <a:lstStyle/>
            <a:p>
              <a:endParaRPr lang="en-US"/>
            </a:p>
          </p:txBody>
        </p:sp>
        <p:sp>
          <p:nvSpPr>
            <p:cNvPr id="383458" name="Freeform 482"/>
            <p:cNvSpPr>
              <a:spLocks/>
            </p:cNvSpPr>
            <p:nvPr/>
          </p:nvSpPr>
          <p:spPr bwMode="auto">
            <a:xfrm>
              <a:off x="2947" y="3847"/>
              <a:ext cx="30" cy="13"/>
            </a:xfrm>
            <a:custGeom>
              <a:avLst/>
              <a:gdLst/>
              <a:ahLst/>
              <a:cxnLst>
                <a:cxn ang="0">
                  <a:pos x="17" y="15"/>
                </a:cxn>
                <a:cxn ang="0">
                  <a:pos x="21" y="13"/>
                </a:cxn>
                <a:cxn ang="0">
                  <a:pos x="23" y="13"/>
                </a:cxn>
                <a:cxn ang="0">
                  <a:pos x="27" y="11"/>
                </a:cxn>
                <a:cxn ang="0">
                  <a:pos x="29" y="11"/>
                </a:cxn>
                <a:cxn ang="0">
                  <a:pos x="31" y="9"/>
                </a:cxn>
                <a:cxn ang="0">
                  <a:pos x="33" y="7"/>
                </a:cxn>
                <a:cxn ang="0">
                  <a:pos x="33" y="5"/>
                </a:cxn>
                <a:cxn ang="0">
                  <a:pos x="33" y="3"/>
                </a:cxn>
                <a:cxn ang="0">
                  <a:pos x="33" y="3"/>
                </a:cxn>
                <a:cxn ang="0">
                  <a:pos x="31" y="2"/>
                </a:cxn>
                <a:cxn ang="0">
                  <a:pos x="29" y="2"/>
                </a:cxn>
                <a:cxn ang="0">
                  <a:pos x="27" y="0"/>
                </a:cxn>
                <a:cxn ang="0">
                  <a:pos x="25" y="0"/>
                </a:cxn>
                <a:cxn ang="0">
                  <a:pos x="21" y="0"/>
                </a:cxn>
                <a:cxn ang="0">
                  <a:pos x="17" y="0"/>
                </a:cxn>
                <a:cxn ang="0">
                  <a:pos x="15" y="0"/>
                </a:cxn>
                <a:cxn ang="0">
                  <a:pos x="12" y="2"/>
                </a:cxn>
                <a:cxn ang="0">
                  <a:pos x="10" y="2"/>
                </a:cxn>
                <a:cxn ang="0">
                  <a:pos x="6" y="3"/>
                </a:cxn>
                <a:cxn ang="0">
                  <a:pos x="4" y="5"/>
                </a:cxn>
                <a:cxn ang="0">
                  <a:pos x="2" y="7"/>
                </a:cxn>
                <a:cxn ang="0">
                  <a:pos x="2" y="7"/>
                </a:cxn>
                <a:cxn ang="0">
                  <a:pos x="0" y="9"/>
                </a:cxn>
                <a:cxn ang="0">
                  <a:pos x="0" y="11"/>
                </a:cxn>
                <a:cxn ang="0">
                  <a:pos x="2" y="13"/>
                </a:cxn>
                <a:cxn ang="0">
                  <a:pos x="2" y="13"/>
                </a:cxn>
                <a:cxn ang="0">
                  <a:pos x="4" y="15"/>
                </a:cxn>
                <a:cxn ang="0">
                  <a:pos x="6" y="15"/>
                </a:cxn>
                <a:cxn ang="0">
                  <a:pos x="10" y="15"/>
                </a:cxn>
                <a:cxn ang="0">
                  <a:pos x="12" y="15"/>
                </a:cxn>
                <a:cxn ang="0">
                  <a:pos x="15" y="15"/>
                </a:cxn>
                <a:cxn ang="0">
                  <a:pos x="17" y="15"/>
                </a:cxn>
              </a:cxnLst>
              <a:rect l="0" t="0" r="r" b="b"/>
              <a:pathLst>
                <a:path w="33" h="15">
                  <a:moveTo>
                    <a:pt x="17" y="15"/>
                  </a:moveTo>
                  <a:lnTo>
                    <a:pt x="21" y="13"/>
                  </a:lnTo>
                  <a:lnTo>
                    <a:pt x="23" y="13"/>
                  </a:lnTo>
                  <a:lnTo>
                    <a:pt x="27" y="11"/>
                  </a:lnTo>
                  <a:lnTo>
                    <a:pt x="29" y="11"/>
                  </a:lnTo>
                  <a:lnTo>
                    <a:pt x="31" y="9"/>
                  </a:lnTo>
                  <a:lnTo>
                    <a:pt x="33" y="7"/>
                  </a:lnTo>
                  <a:lnTo>
                    <a:pt x="33" y="5"/>
                  </a:lnTo>
                  <a:lnTo>
                    <a:pt x="33" y="3"/>
                  </a:lnTo>
                  <a:lnTo>
                    <a:pt x="33" y="3"/>
                  </a:lnTo>
                  <a:lnTo>
                    <a:pt x="31" y="2"/>
                  </a:lnTo>
                  <a:lnTo>
                    <a:pt x="29" y="2"/>
                  </a:lnTo>
                  <a:lnTo>
                    <a:pt x="27" y="0"/>
                  </a:lnTo>
                  <a:lnTo>
                    <a:pt x="25" y="0"/>
                  </a:lnTo>
                  <a:lnTo>
                    <a:pt x="21" y="0"/>
                  </a:lnTo>
                  <a:lnTo>
                    <a:pt x="17" y="0"/>
                  </a:lnTo>
                  <a:lnTo>
                    <a:pt x="15" y="0"/>
                  </a:lnTo>
                  <a:lnTo>
                    <a:pt x="12" y="2"/>
                  </a:lnTo>
                  <a:lnTo>
                    <a:pt x="10" y="2"/>
                  </a:lnTo>
                  <a:lnTo>
                    <a:pt x="6" y="3"/>
                  </a:lnTo>
                  <a:lnTo>
                    <a:pt x="4" y="5"/>
                  </a:lnTo>
                  <a:lnTo>
                    <a:pt x="2" y="7"/>
                  </a:lnTo>
                  <a:lnTo>
                    <a:pt x="2" y="7"/>
                  </a:lnTo>
                  <a:lnTo>
                    <a:pt x="0" y="9"/>
                  </a:lnTo>
                  <a:lnTo>
                    <a:pt x="0" y="11"/>
                  </a:lnTo>
                  <a:lnTo>
                    <a:pt x="2" y="13"/>
                  </a:lnTo>
                  <a:lnTo>
                    <a:pt x="2" y="13"/>
                  </a:lnTo>
                  <a:lnTo>
                    <a:pt x="4" y="15"/>
                  </a:lnTo>
                  <a:lnTo>
                    <a:pt x="6" y="15"/>
                  </a:lnTo>
                  <a:lnTo>
                    <a:pt x="10" y="15"/>
                  </a:lnTo>
                  <a:lnTo>
                    <a:pt x="12" y="15"/>
                  </a:lnTo>
                  <a:lnTo>
                    <a:pt x="15" y="15"/>
                  </a:lnTo>
                  <a:lnTo>
                    <a:pt x="17" y="15"/>
                  </a:lnTo>
                  <a:close/>
                </a:path>
              </a:pathLst>
            </a:custGeom>
            <a:solidFill>
              <a:srgbClr val="000000"/>
            </a:solidFill>
            <a:ln w="9525">
              <a:noFill/>
              <a:round/>
              <a:headEnd/>
              <a:tailEnd/>
            </a:ln>
          </p:spPr>
          <p:txBody>
            <a:bodyPr/>
            <a:lstStyle/>
            <a:p>
              <a:endParaRPr lang="en-US"/>
            </a:p>
          </p:txBody>
        </p:sp>
        <p:sp>
          <p:nvSpPr>
            <p:cNvPr id="383459" name="Freeform 483"/>
            <p:cNvSpPr>
              <a:spLocks noEditPoints="1"/>
            </p:cNvSpPr>
            <p:nvPr/>
          </p:nvSpPr>
          <p:spPr bwMode="auto">
            <a:xfrm>
              <a:off x="2364" y="3441"/>
              <a:ext cx="762" cy="393"/>
            </a:xfrm>
            <a:custGeom>
              <a:avLst/>
              <a:gdLst/>
              <a:ahLst/>
              <a:cxnLst>
                <a:cxn ang="0">
                  <a:pos x="745" y="103"/>
                </a:cxn>
                <a:cxn ang="0">
                  <a:pos x="568" y="147"/>
                </a:cxn>
                <a:cxn ang="0">
                  <a:pos x="630" y="161"/>
                </a:cxn>
                <a:cxn ang="0">
                  <a:pos x="559" y="216"/>
                </a:cxn>
                <a:cxn ang="0">
                  <a:pos x="497" y="190"/>
                </a:cxn>
                <a:cxn ang="0">
                  <a:pos x="532" y="234"/>
                </a:cxn>
                <a:cxn ang="0">
                  <a:pos x="0" y="34"/>
                </a:cxn>
                <a:cxn ang="0">
                  <a:pos x="380" y="209"/>
                </a:cxn>
                <a:cxn ang="0">
                  <a:pos x="463" y="182"/>
                </a:cxn>
                <a:cxn ang="0">
                  <a:pos x="61" y="17"/>
                </a:cxn>
                <a:cxn ang="0">
                  <a:pos x="628" y="80"/>
                </a:cxn>
                <a:cxn ang="0">
                  <a:pos x="843" y="410"/>
                </a:cxn>
                <a:cxn ang="0">
                  <a:pos x="789" y="307"/>
                </a:cxn>
                <a:cxn ang="0">
                  <a:pos x="776" y="310"/>
                </a:cxn>
                <a:cxn ang="0">
                  <a:pos x="762" y="318"/>
                </a:cxn>
                <a:cxn ang="0">
                  <a:pos x="770" y="316"/>
                </a:cxn>
                <a:cxn ang="0">
                  <a:pos x="783" y="316"/>
                </a:cxn>
                <a:cxn ang="0">
                  <a:pos x="785" y="318"/>
                </a:cxn>
                <a:cxn ang="0">
                  <a:pos x="774" y="322"/>
                </a:cxn>
                <a:cxn ang="0">
                  <a:pos x="758" y="328"/>
                </a:cxn>
                <a:cxn ang="0">
                  <a:pos x="756" y="330"/>
                </a:cxn>
                <a:cxn ang="0">
                  <a:pos x="774" y="328"/>
                </a:cxn>
                <a:cxn ang="0">
                  <a:pos x="787" y="332"/>
                </a:cxn>
                <a:cxn ang="0">
                  <a:pos x="779" y="334"/>
                </a:cxn>
                <a:cxn ang="0">
                  <a:pos x="760" y="341"/>
                </a:cxn>
                <a:cxn ang="0">
                  <a:pos x="751" y="347"/>
                </a:cxn>
                <a:cxn ang="0">
                  <a:pos x="768" y="343"/>
                </a:cxn>
                <a:cxn ang="0">
                  <a:pos x="787" y="343"/>
                </a:cxn>
                <a:cxn ang="0">
                  <a:pos x="785" y="347"/>
                </a:cxn>
                <a:cxn ang="0">
                  <a:pos x="762" y="353"/>
                </a:cxn>
                <a:cxn ang="0">
                  <a:pos x="741" y="364"/>
                </a:cxn>
                <a:cxn ang="0">
                  <a:pos x="756" y="360"/>
                </a:cxn>
                <a:cxn ang="0">
                  <a:pos x="783" y="358"/>
                </a:cxn>
                <a:cxn ang="0">
                  <a:pos x="789" y="360"/>
                </a:cxn>
                <a:cxn ang="0">
                  <a:pos x="768" y="366"/>
                </a:cxn>
                <a:cxn ang="0">
                  <a:pos x="739" y="378"/>
                </a:cxn>
                <a:cxn ang="0">
                  <a:pos x="743" y="380"/>
                </a:cxn>
                <a:cxn ang="0">
                  <a:pos x="776" y="374"/>
                </a:cxn>
                <a:cxn ang="0">
                  <a:pos x="797" y="376"/>
                </a:cxn>
                <a:cxn ang="0">
                  <a:pos x="779" y="380"/>
                </a:cxn>
                <a:cxn ang="0">
                  <a:pos x="747" y="389"/>
                </a:cxn>
                <a:cxn ang="0">
                  <a:pos x="730" y="397"/>
                </a:cxn>
                <a:cxn ang="0">
                  <a:pos x="764" y="391"/>
                </a:cxn>
                <a:cxn ang="0">
                  <a:pos x="797" y="389"/>
                </a:cxn>
                <a:cxn ang="0">
                  <a:pos x="789" y="391"/>
                </a:cxn>
                <a:cxn ang="0">
                  <a:pos x="751" y="403"/>
                </a:cxn>
                <a:cxn ang="0">
                  <a:pos x="718" y="416"/>
                </a:cxn>
                <a:cxn ang="0">
                  <a:pos x="743" y="410"/>
                </a:cxn>
                <a:cxn ang="0">
                  <a:pos x="789" y="401"/>
                </a:cxn>
                <a:cxn ang="0">
                  <a:pos x="801" y="403"/>
                </a:cxn>
                <a:cxn ang="0">
                  <a:pos x="758" y="416"/>
                </a:cxn>
                <a:cxn ang="0">
                  <a:pos x="716" y="431"/>
                </a:cxn>
                <a:cxn ang="0">
                  <a:pos x="731" y="429"/>
                </a:cxn>
                <a:cxn ang="0">
                  <a:pos x="795" y="416"/>
                </a:cxn>
                <a:cxn ang="0">
                  <a:pos x="843" y="410"/>
                </a:cxn>
              </a:cxnLst>
              <a:rect l="0" t="0" r="r" b="b"/>
              <a:pathLst>
                <a:path w="843" h="435">
                  <a:moveTo>
                    <a:pt x="635" y="103"/>
                  </a:moveTo>
                  <a:lnTo>
                    <a:pt x="697" y="130"/>
                  </a:lnTo>
                  <a:lnTo>
                    <a:pt x="745" y="103"/>
                  </a:lnTo>
                  <a:lnTo>
                    <a:pt x="695" y="119"/>
                  </a:lnTo>
                  <a:lnTo>
                    <a:pt x="635" y="103"/>
                  </a:lnTo>
                  <a:close/>
                  <a:moveTo>
                    <a:pt x="568" y="147"/>
                  </a:moveTo>
                  <a:lnTo>
                    <a:pt x="630" y="172"/>
                  </a:lnTo>
                  <a:lnTo>
                    <a:pt x="678" y="145"/>
                  </a:lnTo>
                  <a:lnTo>
                    <a:pt x="630" y="161"/>
                  </a:lnTo>
                  <a:lnTo>
                    <a:pt x="568" y="147"/>
                  </a:lnTo>
                  <a:close/>
                  <a:moveTo>
                    <a:pt x="497" y="190"/>
                  </a:moveTo>
                  <a:lnTo>
                    <a:pt x="559" y="216"/>
                  </a:lnTo>
                  <a:lnTo>
                    <a:pt x="607" y="188"/>
                  </a:lnTo>
                  <a:lnTo>
                    <a:pt x="557" y="205"/>
                  </a:lnTo>
                  <a:lnTo>
                    <a:pt x="497" y="190"/>
                  </a:lnTo>
                  <a:close/>
                  <a:moveTo>
                    <a:pt x="422" y="236"/>
                  </a:moveTo>
                  <a:lnTo>
                    <a:pt x="484" y="261"/>
                  </a:lnTo>
                  <a:lnTo>
                    <a:pt x="532" y="234"/>
                  </a:lnTo>
                  <a:lnTo>
                    <a:pt x="482" y="249"/>
                  </a:lnTo>
                  <a:lnTo>
                    <a:pt x="422" y="236"/>
                  </a:lnTo>
                  <a:close/>
                  <a:moveTo>
                    <a:pt x="0" y="34"/>
                  </a:moveTo>
                  <a:lnTo>
                    <a:pt x="376" y="232"/>
                  </a:lnTo>
                  <a:lnTo>
                    <a:pt x="445" y="197"/>
                  </a:lnTo>
                  <a:lnTo>
                    <a:pt x="380" y="209"/>
                  </a:lnTo>
                  <a:lnTo>
                    <a:pt x="0" y="34"/>
                  </a:lnTo>
                  <a:close/>
                  <a:moveTo>
                    <a:pt x="61" y="17"/>
                  </a:moveTo>
                  <a:lnTo>
                    <a:pt x="463" y="182"/>
                  </a:lnTo>
                  <a:lnTo>
                    <a:pt x="534" y="140"/>
                  </a:lnTo>
                  <a:lnTo>
                    <a:pt x="461" y="157"/>
                  </a:lnTo>
                  <a:lnTo>
                    <a:pt x="61" y="17"/>
                  </a:lnTo>
                  <a:close/>
                  <a:moveTo>
                    <a:pt x="115" y="0"/>
                  </a:moveTo>
                  <a:lnTo>
                    <a:pt x="561" y="111"/>
                  </a:lnTo>
                  <a:lnTo>
                    <a:pt x="628" y="80"/>
                  </a:lnTo>
                  <a:lnTo>
                    <a:pt x="551" y="88"/>
                  </a:lnTo>
                  <a:lnTo>
                    <a:pt x="115" y="0"/>
                  </a:lnTo>
                  <a:close/>
                  <a:moveTo>
                    <a:pt x="843" y="410"/>
                  </a:moveTo>
                  <a:lnTo>
                    <a:pt x="793" y="307"/>
                  </a:lnTo>
                  <a:lnTo>
                    <a:pt x="793" y="307"/>
                  </a:lnTo>
                  <a:lnTo>
                    <a:pt x="789" y="307"/>
                  </a:lnTo>
                  <a:lnTo>
                    <a:pt x="785" y="309"/>
                  </a:lnTo>
                  <a:lnTo>
                    <a:pt x="781" y="309"/>
                  </a:lnTo>
                  <a:lnTo>
                    <a:pt x="776" y="310"/>
                  </a:lnTo>
                  <a:lnTo>
                    <a:pt x="770" y="312"/>
                  </a:lnTo>
                  <a:lnTo>
                    <a:pt x="766" y="314"/>
                  </a:lnTo>
                  <a:lnTo>
                    <a:pt x="762" y="318"/>
                  </a:lnTo>
                  <a:lnTo>
                    <a:pt x="762" y="318"/>
                  </a:lnTo>
                  <a:lnTo>
                    <a:pt x="766" y="316"/>
                  </a:lnTo>
                  <a:lnTo>
                    <a:pt x="770" y="316"/>
                  </a:lnTo>
                  <a:lnTo>
                    <a:pt x="774" y="316"/>
                  </a:lnTo>
                  <a:lnTo>
                    <a:pt x="779" y="316"/>
                  </a:lnTo>
                  <a:lnTo>
                    <a:pt x="783" y="316"/>
                  </a:lnTo>
                  <a:lnTo>
                    <a:pt x="785" y="316"/>
                  </a:lnTo>
                  <a:lnTo>
                    <a:pt x="785" y="318"/>
                  </a:lnTo>
                  <a:lnTo>
                    <a:pt x="785" y="318"/>
                  </a:lnTo>
                  <a:lnTo>
                    <a:pt x="781" y="318"/>
                  </a:lnTo>
                  <a:lnTo>
                    <a:pt x="778" y="320"/>
                  </a:lnTo>
                  <a:lnTo>
                    <a:pt x="774" y="322"/>
                  </a:lnTo>
                  <a:lnTo>
                    <a:pt x="768" y="324"/>
                  </a:lnTo>
                  <a:lnTo>
                    <a:pt x="762" y="326"/>
                  </a:lnTo>
                  <a:lnTo>
                    <a:pt x="758" y="328"/>
                  </a:lnTo>
                  <a:lnTo>
                    <a:pt x="753" y="330"/>
                  </a:lnTo>
                  <a:lnTo>
                    <a:pt x="754" y="330"/>
                  </a:lnTo>
                  <a:lnTo>
                    <a:pt x="756" y="330"/>
                  </a:lnTo>
                  <a:lnTo>
                    <a:pt x="762" y="330"/>
                  </a:lnTo>
                  <a:lnTo>
                    <a:pt x="768" y="328"/>
                  </a:lnTo>
                  <a:lnTo>
                    <a:pt x="774" y="328"/>
                  </a:lnTo>
                  <a:lnTo>
                    <a:pt x="779" y="328"/>
                  </a:lnTo>
                  <a:lnTo>
                    <a:pt x="783" y="330"/>
                  </a:lnTo>
                  <a:lnTo>
                    <a:pt x="787" y="332"/>
                  </a:lnTo>
                  <a:lnTo>
                    <a:pt x="787" y="332"/>
                  </a:lnTo>
                  <a:lnTo>
                    <a:pt x="783" y="334"/>
                  </a:lnTo>
                  <a:lnTo>
                    <a:pt x="779" y="334"/>
                  </a:lnTo>
                  <a:lnTo>
                    <a:pt x="772" y="335"/>
                  </a:lnTo>
                  <a:lnTo>
                    <a:pt x="766" y="337"/>
                  </a:lnTo>
                  <a:lnTo>
                    <a:pt x="760" y="341"/>
                  </a:lnTo>
                  <a:lnTo>
                    <a:pt x="753" y="343"/>
                  </a:lnTo>
                  <a:lnTo>
                    <a:pt x="749" y="347"/>
                  </a:lnTo>
                  <a:lnTo>
                    <a:pt x="751" y="347"/>
                  </a:lnTo>
                  <a:lnTo>
                    <a:pt x="754" y="345"/>
                  </a:lnTo>
                  <a:lnTo>
                    <a:pt x="760" y="345"/>
                  </a:lnTo>
                  <a:lnTo>
                    <a:pt x="768" y="343"/>
                  </a:lnTo>
                  <a:lnTo>
                    <a:pt x="776" y="343"/>
                  </a:lnTo>
                  <a:lnTo>
                    <a:pt x="783" y="343"/>
                  </a:lnTo>
                  <a:lnTo>
                    <a:pt x="787" y="343"/>
                  </a:lnTo>
                  <a:lnTo>
                    <a:pt x="791" y="345"/>
                  </a:lnTo>
                  <a:lnTo>
                    <a:pt x="789" y="345"/>
                  </a:lnTo>
                  <a:lnTo>
                    <a:pt x="785" y="347"/>
                  </a:lnTo>
                  <a:lnTo>
                    <a:pt x="779" y="349"/>
                  </a:lnTo>
                  <a:lnTo>
                    <a:pt x="772" y="351"/>
                  </a:lnTo>
                  <a:lnTo>
                    <a:pt x="762" y="353"/>
                  </a:lnTo>
                  <a:lnTo>
                    <a:pt x="754" y="357"/>
                  </a:lnTo>
                  <a:lnTo>
                    <a:pt x="747" y="360"/>
                  </a:lnTo>
                  <a:lnTo>
                    <a:pt x="741" y="364"/>
                  </a:lnTo>
                  <a:lnTo>
                    <a:pt x="743" y="362"/>
                  </a:lnTo>
                  <a:lnTo>
                    <a:pt x="749" y="362"/>
                  </a:lnTo>
                  <a:lnTo>
                    <a:pt x="756" y="360"/>
                  </a:lnTo>
                  <a:lnTo>
                    <a:pt x="766" y="358"/>
                  </a:lnTo>
                  <a:lnTo>
                    <a:pt x="774" y="358"/>
                  </a:lnTo>
                  <a:lnTo>
                    <a:pt x="783" y="358"/>
                  </a:lnTo>
                  <a:lnTo>
                    <a:pt x="789" y="358"/>
                  </a:lnTo>
                  <a:lnTo>
                    <a:pt x="791" y="360"/>
                  </a:lnTo>
                  <a:lnTo>
                    <a:pt x="789" y="360"/>
                  </a:lnTo>
                  <a:lnTo>
                    <a:pt x="785" y="362"/>
                  </a:lnTo>
                  <a:lnTo>
                    <a:pt x="778" y="364"/>
                  </a:lnTo>
                  <a:lnTo>
                    <a:pt x="768" y="366"/>
                  </a:lnTo>
                  <a:lnTo>
                    <a:pt x="758" y="370"/>
                  </a:lnTo>
                  <a:lnTo>
                    <a:pt x="749" y="374"/>
                  </a:lnTo>
                  <a:lnTo>
                    <a:pt x="739" y="378"/>
                  </a:lnTo>
                  <a:lnTo>
                    <a:pt x="733" y="381"/>
                  </a:lnTo>
                  <a:lnTo>
                    <a:pt x="735" y="380"/>
                  </a:lnTo>
                  <a:lnTo>
                    <a:pt x="743" y="380"/>
                  </a:lnTo>
                  <a:lnTo>
                    <a:pt x="753" y="378"/>
                  </a:lnTo>
                  <a:lnTo>
                    <a:pt x="764" y="376"/>
                  </a:lnTo>
                  <a:lnTo>
                    <a:pt x="776" y="374"/>
                  </a:lnTo>
                  <a:lnTo>
                    <a:pt x="785" y="374"/>
                  </a:lnTo>
                  <a:lnTo>
                    <a:pt x="793" y="374"/>
                  </a:lnTo>
                  <a:lnTo>
                    <a:pt x="797" y="376"/>
                  </a:lnTo>
                  <a:lnTo>
                    <a:pt x="795" y="376"/>
                  </a:lnTo>
                  <a:lnTo>
                    <a:pt x="789" y="378"/>
                  </a:lnTo>
                  <a:lnTo>
                    <a:pt x="779" y="380"/>
                  </a:lnTo>
                  <a:lnTo>
                    <a:pt x="770" y="381"/>
                  </a:lnTo>
                  <a:lnTo>
                    <a:pt x="758" y="385"/>
                  </a:lnTo>
                  <a:lnTo>
                    <a:pt x="747" y="389"/>
                  </a:lnTo>
                  <a:lnTo>
                    <a:pt x="735" y="393"/>
                  </a:lnTo>
                  <a:lnTo>
                    <a:pt x="728" y="399"/>
                  </a:lnTo>
                  <a:lnTo>
                    <a:pt x="730" y="397"/>
                  </a:lnTo>
                  <a:lnTo>
                    <a:pt x="737" y="397"/>
                  </a:lnTo>
                  <a:lnTo>
                    <a:pt x="751" y="395"/>
                  </a:lnTo>
                  <a:lnTo>
                    <a:pt x="764" y="391"/>
                  </a:lnTo>
                  <a:lnTo>
                    <a:pt x="778" y="389"/>
                  </a:lnTo>
                  <a:lnTo>
                    <a:pt x="789" y="389"/>
                  </a:lnTo>
                  <a:lnTo>
                    <a:pt x="797" y="389"/>
                  </a:lnTo>
                  <a:lnTo>
                    <a:pt x="801" y="389"/>
                  </a:lnTo>
                  <a:lnTo>
                    <a:pt x="797" y="391"/>
                  </a:lnTo>
                  <a:lnTo>
                    <a:pt x="789" y="391"/>
                  </a:lnTo>
                  <a:lnTo>
                    <a:pt x="779" y="395"/>
                  </a:lnTo>
                  <a:lnTo>
                    <a:pt x="766" y="397"/>
                  </a:lnTo>
                  <a:lnTo>
                    <a:pt x="751" y="403"/>
                  </a:lnTo>
                  <a:lnTo>
                    <a:pt x="737" y="406"/>
                  </a:lnTo>
                  <a:lnTo>
                    <a:pt x="726" y="412"/>
                  </a:lnTo>
                  <a:lnTo>
                    <a:pt x="718" y="416"/>
                  </a:lnTo>
                  <a:lnTo>
                    <a:pt x="720" y="416"/>
                  </a:lnTo>
                  <a:lnTo>
                    <a:pt x="730" y="414"/>
                  </a:lnTo>
                  <a:lnTo>
                    <a:pt x="743" y="410"/>
                  </a:lnTo>
                  <a:lnTo>
                    <a:pt x="760" y="406"/>
                  </a:lnTo>
                  <a:lnTo>
                    <a:pt x="776" y="405"/>
                  </a:lnTo>
                  <a:lnTo>
                    <a:pt x="789" y="401"/>
                  </a:lnTo>
                  <a:lnTo>
                    <a:pt x="801" y="401"/>
                  </a:lnTo>
                  <a:lnTo>
                    <a:pt x="804" y="403"/>
                  </a:lnTo>
                  <a:lnTo>
                    <a:pt x="801" y="403"/>
                  </a:lnTo>
                  <a:lnTo>
                    <a:pt x="789" y="406"/>
                  </a:lnTo>
                  <a:lnTo>
                    <a:pt x="774" y="410"/>
                  </a:lnTo>
                  <a:lnTo>
                    <a:pt x="758" y="416"/>
                  </a:lnTo>
                  <a:lnTo>
                    <a:pt x="741" y="422"/>
                  </a:lnTo>
                  <a:lnTo>
                    <a:pt x="726" y="428"/>
                  </a:lnTo>
                  <a:lnTo>
                    <a:pt x="716" y="431"/>
                  </a:lnTo>
                  <a:lnTo>
                    <a:pt x="712" y="435"/>
                  </a:lnTo>
                  <a:lnTo>
                    <a:pt x="718" y="433"/>
                  </a:lnTo>
                  <a:lnTo>
                    <a:pt x="731" y="429"/>
                  </a:lnTo>
                  <a:lnTo>
                    <a:pt x="751" y="426"/>
                  </a:lnTo>
                  <a:lnTo>
                    <a:pt x="772" y="420"/>
                  </a:lnTo>
                  <a:lnTo>
                    <a:pt x="795" y="416"/>
                  </a:lnTo>
                  <a:lnTo>
                    <a:pt x="816" y="412"/>
                  </a:lnTo>
                  <a:lnTo>
                    <a:pt x="833" y="410"/>
                  </a:lnTo>
                  <a:lnTo>
                    <a:pt x="843" y="410"/>
                  </a:lnTo>
                  <a:close/>
                </a:path>
              </a:pathLst>
            </a:custGeom>
            <a:solidFill>
              <a:srgbClr val="000000"/>
            </a:solidFill>
            <a:ln w="9525">
              <a:noFill/>
              <a:round/>
              <a:headEnd/>
              <a:tailEnd/>
            </a:ln>
          </p:spPr>
          <p:txBody>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52" name="Text Box 28"/>
          <p:cNvSpPr txBox="1">
            <a:spLocks noChangeArrowheads="1"/>
          </p:cNvSpPr>
          <p:nvPr/>
        </p:nvSpPr>
        <p:spPr bwMode="auto">
          <a:xfrm>
            <a:off x="6237288" y="3287713"/>
            <a:ext cx="1060450" cy="304800"/>
          </a:xfrm>
          <a:prstGeom prst="rect">
            <a:avLst/>
          </a:prstGeom>
          <a:noFill/>
          <a:ln w="12700">
            <a:noFill/>
            <a:miter lim="800000"/>
            <a:headEnd type="none" w="sm" len="sm"/>
            <a:tailEnd/>
          </a:ln>
          <a:effectLst/>
        </p:spPr>
        <p:txBody>
          <a:bodyPr wrap="none" anchor="ctr">
            <a:spAutoFit/>
          </a:bodyPr>
          <a:lstStyle/>
          <a:p>
            <a:pPr algn="ctr"/>
            <a:r>
              <a:rPr lang="en-US" altLang="zh-CN" sz="1400">
                <a:solidFill>
                  <a:srgbClr val="FFFF00"/>
                </a:solidFill>
                <a:ea typeface="宋体" charset="-122"/>
              </a:rPr>
              <a:t>InvokeOp()</a:t>
            </a:r>
          </a:p>
        </p:txBody>
      </p:sp>
      <p:sp>
        <p:nvSpPr>
          <p:cNvPr id="385055" name="AutoShape 31"/>
          <p:cNvSpPr>
            <a:spLocks noChangeArrowheads="1"/>
          </p:cNvSpPr>
          <p:nvPr/>
        </p:nvSpPr>
        <p:spPr bwMode="auto">
          <a:xfrm>
            <a:off x="2678113" y="2957513"/>
            <a:ext cx="3660775" cy="2293937"/>
          </a:xfrm>
          <a:prstGeom prst="roundRect">
            <a:avLst>
              <a:gd name="adj" fmla="val 16667"/>
            </a:avLst>
          </a:prstGeom>
          <a:noFill/>
          <a:ln w="38100">
            <a:solidFill>
              <a:schemeClr val="hlink"/>
            </a:solidFill>
            <a:prstDash val="dash"/>
            <a:round/>
            <a:headEnd/>
            <a:tailEnd/>
          </a:ln>
          <a:effectLst/>
        </p:spPr>
        <p:txBody>
          <a:bodyPr wrap="none" lIns="107950" tIns="53975" rIns="107950" bIns="53975" anchor="ctr"/>
          <a:lstStyle/>
          <a:p>
            <a:endParaRPr lang="en-US"/>
          </a:p>
        </p:txBody>
      </p:sp>
      <p:sp>
        <p:nvSpPr>
          <p:cNvPr id="385063" name="Line 39"/>
          <p:cNvSpPr>
            <a:spLocks noChangeShapeType="1"/>
          </p:cNvSpPr>
          <p:nvPr/>
        </p:nvSpPr>
        <p:spPr bwMode="auto">
          <a:xfrm flipV="1">
            <a:off x="5351463" y="3960813"/>
            <a:ext cx="0" cy="67468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53" name="Line 29"/>
          <p:cNvSpPr>
            <a:spLocks noChangeShapeType="1"/>
          </p:cNvSpPr>
          <p:nvPr/>
        </p:nvSpPr>
        <p:spPr bwMode="auto">
          <a:xfrm>
            <a:off x="3802063" y="3960813"/>
            <a:ext cx="0" cy="56673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44" name="Line 20"/>
          <p:cNvSpPr>
            <a:spLocks noChangeShapeType="1"/>
          </p:cNvSpPr>
          <p:nvPr/>
        </p:nvSpPr>
        <p:spPr bwMode="auto">
          <a:xfrm flipV="1">
            <a:off x="1735138" y="3709988"/>
            <a:ext cx="1112837" cy="1587"/>
          </a:xfrm>
          <a:prstGeom prst="line">
            <a:avLst/>
          </a:prstGeom>
          <a:noFill/>
          <a:ln w="12700">
            <a:solidFill>
              <a:schemeClr val="tx1"/>
            </a:solidFill>
            <a:round/>
            <a:headEnd type="none" w="sm" len="sm"/>
            <a:tailEnd/>
          </a:ln>
          <a:effectLst/>
        </p:spPr>
        <p:txBody>
          <a:bodyPr wrap="none" anchor="ctr"/>
          <a:lstStyle/>
          <a:p>
            <a:endParaRPr lang="en-US"/>
          </a:p>
        </p:txBody>
      </p:sp>
      <p:sp>
        <p:nvSpPr>
          <p:cNvPr id="385026" name="Rectangle 2"/>
          <p:cNvSpPr>
            <a:spLocks noGrp="1" noChangeArrowheads="1"/>
          </p:cNvSpPr>
          <p:nvPr>
            <p:ph type="title"/>
          </p:nvPr>
        </p:nvSpPr>
        <p:spPr/>
        <p:txBody>
          <a:bodyPr/>
          <a:lstStyle/>
          <a:p>
            <a:r>
              <a:rPr lang="en-US" altLang="zh-CN" dirty="0">
                <a:ea typeface="宋体" charset="-122"/>
              </a:rPr>
              <a:t>Remote Method Invocation (RMI)</a:t>
            </a:r>
          </a:p>
        </p:txBody>
      </p:sp>
      <p:grpSp>
        <p:nvGrpSpPr>
          <p:cNvPr id="2" name="Group 44"/>
          <p:cNvGrpSpPr>
            <a:grpSpLocks/>
          </p:cNvGrpSpPr>
          <p:nvPr/>
        </p:nvGrpSpPr>
        <p:grpSpPr bwMode="auto">
          <a:xfrm>
            <a:off x="7212013" y="3446463"/>
            <a:ext cx="1685925" cy="495300"/>
            <a:chOff x="4543" y="1880"/>
            <a:chExt cx="1062" cy="312"/>
          </a:xfrm>
        </p:grpSpPr>
        <p:sp>
          <p:nvSpPr>
            <p:cNvPr id="385028" name="Rectangle 4"/>
            <p:cNvSpPr>
              <a:spLocks noChangeArrowheads="1"/>
            </p:cNvSpPr>
            <p:nvPr/>
          </p:nvSpPr>
          <p:spPr bwMode="auto">
            <a:xfrm>
              <a:off x="4543" y="1880"/>
              <a:ext cx="1062" cy="312"/>
            </a:xfrm>
            <a:prstGeom prst="rect">
              <a:avLst/>
            </a:prstGeom>
            <a:solidFill>
              <a:srgbClr val="FFFFCC"/>
            </a:solidFill>
            <a:ln w="12700">
              <a:solidFill>
                <a:srgbClr val="8A0E5E"/>
              </a:solidFill>
              <a:miter lim="800000"/>
              <a:headEnd/>
              <a:tailEnd/>
            </a:ln>
            <a:effectLst/>
          </p:spPr>
          <p:txBody>
            <a:bodyPr wrap="none" anchor="ctr"/>
            <a:lstStyle/>
            <a:p>
              <a:endParaRPr lang="en-US"/>
            </a:p>
          </p:txBody>
        </p:sp>
        <p:sp>
          <p:nvSpPr>
            <p:cNvPr id="385029" name="Rectangle 5"/>
            <p:cNvSpPr>
              <a:spLocks noChangeArrowheads="1"/>
            </p:cNvSpPr>
            <p:nvPr/>
          </p:nvSpPr>
          <p:spPr bwMode="auto">
            <a:xfrm>
              <a:off x="4604" y="1932"/>
              <a:ext cx="960" cy="192"/>
            </a:xfrm>
            <a:prstGeom prst="rect">
              <a:avLst/>
            </a:prstGeom>
            <a:solidFill>
              <a:srgbClr val="FFFFCC"/>
            </a:solidFill>
            <a:ln w="9525">
              <a:noFill/>
              <a:miter lim="800000"/>
              <a:headEnd/>
              <a:tailEnd/>
            </a:ln>
            <a:effectLst/>
          </p:spPr>
          <p:txBody>
            <a:bodyPr lIns="92075" tIns="46038" rIns="92075" bIns="46038">
              <a:spAutoFit/>
            </a:bodyPr>
            <a:lstStyle/>
            <a:p>
              <a:pPr algn="ctr"/>
              <a:r>
                <a:rPr lang="en-US" altLang="zh-CN" sz="1400" u="sng">
                  <a:solidFill>
                    <a:schemeClr val="bg2"/>
                  </a:solidFill>
                  <a:ea typeface="宋体" charset="-122"/>
                </a:rPr>
                <a:t>RemoteObject</a:t>
              </a:r>
            </a:p>
          </p:txBody>
        </p:sp>
      </p:grpSp>
      <p:grpSp>
        <p:nvGrpSpPr>
          <p:cNvPr id="3" name="Group 47"/>
          <p:cNvGrpSpPr>
            <a:grpSpLocks/>
          </p:cNvGrpSpPr>
          <p:nvPr/>
        </p:nvGrpSpPr>
        <p:grpSpPr bwMode="auto">
          <a:xfrm>
            <a:off x="2362200" y="1631950"/>
            <a:ext cx="1462088" cy="533400"/>
            <a:chOff x="1174" y="712"/>
            <a:chExt cx="921" cy="336"/>
          </a:xfrm>
        </p:grpSpPr>
        <p:sp>
          <p:nvSpPr>
            <p:cNvPr id="385032" name="Rectangle 8"/>
            <p:cNvSpPr>
              <a:spLocks noChangeArrowheads="1"/>
            </p:cNvSpPr>
            <p:nvPr/>
          </p:nvSpPr>
          <p:spPr bwMode="auto">
            <a:xfrm>
              <a:off x="1184" y="712"/>
              <a:ext cx="898" cy="336"/>
            </a:xfrm>
            <a:prstGeom prst="rect">
              <a:avLst/>
            </a:prstGeom>
            <a:solidFill>
              <a:srgbClr val="FFFFCC"/>
            </a:solidFill>
            <a:ln w="12700">
              <a:solidFill>
                <a:srgbClr val="8A0E5E"/>
              </a:solidFill>
              <a:miter lim="800000"/>
              <a:headEnd/>
              <a:tailEnd/>
            </a:ln>
            <a:effectLst/>
          </p:spPr>
          <p:txBody>
            <a:bodyPr wrap="none" anchor="ctr"/>
            <a:lstStyle/>
            <a:p>
              <a:endParaRPr lang="en-US"/>
            </a:p>
          </p:txBody>
        </p:sp>
        <p:sp>
          <p:nvSpPr>
            <p:cNvPr id="385034" name="Rectangle 10"/>
            <p:cNvSpPr>
              <a:spLocks noChangeArrowheads="1"/>
            </p:cNvSpPr>
            <p:nvPr/>
          </p:nvSpPr>
          <p:spPr bwMode="auto">
            <a:xfrm>
              <a:off x="1174" y="784"/>
              <a:ext cx="921" cy="192"/>
            </a:xfrm>
            <a:prstGeom prst="rect">
              <a:avLst/>
            </a:prstGeom>
            <a:noFill/>
            <a:ln w="9525">
              <a:noFill/>
              <a:miter lim="800000"/>
              <a:headEnd/>
              <a:tailEnd/>
            </a:ln>
            <a:effectLst/>
          </p:spPr>
          <p:txBody>
            <a:bodyPr lIns="92075" tIns="46038" rIns="92075" bIns="46038">
              <a:spAutoFit/>
            </a:bodyPr>
            <a:lstStyle/>
            <a:p>
              <a:pPr algn="ctr"/>
              <a:r>
                <a:rPr lang="en-US" altLang="zh-CN" sz="1400" u="sng" dirty="0">
                  <a:solidFill>
                    <a:schemeClr val="bg2"/>
                  </a:solidFill>
                  <a:ea typeface="宋体" charset="-122"/>
                </a:rPr>
                <a:t>Naming</a:t>
              </a:r>
            </a:p>
          </p:txBody>
        </p:sp>
      </p:grpSp>
      <p:grpSp>
        <p:nvGrpSpPr>
          <p:cNvPr id="4" name="Group 43"/>
          <p:cNvGrpSpPr>
            <a:grpSpLocks/>
          </p:cNvGrpSpPr>
          <p:nvPr/>
        </p:nvGrpSpPr>
        <p:grpSpPr bwMode="auto">
          <a:xfrm>
            <a:off x="292100" y="3427413"/>
            <a:ext cx="1462088" cy="533400"/>
            <a:chOff x="184" y="1616"/>
            <a:chExt cx="921" cy="336"/>
          </a:xfrm>
        </p:grpSpPr>
        <p:sp>
          <p:nvSpPr>
            <p:cNvPr id="385033" name="Rectangle 9"/>
            <p:cNvSpPr>
              <a:spLocks noChangeArrowheads="1"/>
            </p:cNvSpPr>
            <p:nvPr/>
          </p:nvSpPr>
          <p:spPr bwMode="auto">
            <a:xfrm>
              <a:off x="198" y="1616"/>
              <a:ext cx="898" cy="336"/>
            </a:xfrm>
            <a:prstGeom prst="rect">
              <a:avLst/>
            </a:prstGeom>
            <a:solidFill>
              <a:srgbClr val="FFFFCC"/>
            </a:solidFill>
            <a:ln w="12700">
              <a:solidFill>
                <a:srgbClr val="8A0E5E"/>
              </a:solidFill>
              <a:miter lim="800000"/>
              <a:headEnd/>
              <a:tailEnd/>
            </a:ln>
            <a:effectLst/>
          </p:spPr>
          <p:txBody>
            <a:bodyPr wrap="none" anchor="ctr"/>
            <a:lstStyle/>
            <a:p>
              <a:pPr algn="ctr"/>
              <a:endParaRPr lang="zh-CN" altLang="en-US">
                <a:solidFill>
                  <a:schemeClr val="bg2"/>
                </a:solidFill>
                <a:ea typeface="宋体" charset="-122"/>
              </a:endParaRPr>
            </a:p>
          </p:txBody>
        </p:sp>
        <p:sp>
          <p:nvSpPr>
            <p:cNvPr id="385035" name="Rectangle 11"/>
            <p:cNvSpPr>
              <a:spLocks noChangeArrowheads="1"/>
            </p:cNvSpPr>
            <p:nvPr/>
          </p:nvSpPr>
          <p:spPr bwMode="auto">
            <a:xfrm>
              <a:off x="184" y="1706"/>
              <a:ext cx="921" cy="192"/>
            </a:xfrm>
            <a:prstGeom prst="rect">
              <a:avLst/>
            </a:prstGeom>
            <a:noFill/>
            <a:ln w="9525">
              <a:noFill/>
              <a:miter lim="800000"/>
              <a:headEnd/>
              <a:tailEnd/>
            </a:ln>
            <a:effectLst/>
          </p:spPr>
          <p:txBody>
            <a:bodyPr lIns="92075" tIns="46038" rIns="92075" bIns="46038">
              <a:spAutoFit/>
            </a:bodyPr>
            <a:lstStyle/>
            <a:p>
              <a:pPr algn="ctr"/>
              <a:r>
                <a:rPr lang="en-US" altLang="zh-CN" sz="1400" u="sng">
                  <a:solidFill>
                    <a:schemeClr val="bg2"/>
                  </a:solidFill>
                  <a:ea typeface="宋体" charset="-122"/>
                </a:rPr>
                <a:t>Client</a:t>
              </a:r>
            </a:p>
          </p:txBody>
        </p:sp>
      </p:grpSp>
      <p:sp>
        <p:nvSpPr>
          <p:cNvPr id="385038" name="Text Box 14"/>
          <p:cNvSpPr txBox="1">
            <a:spLocks noChangeArrowheads="1"/>
          </p:cNvSpPr>
          <p:nvPr/>
        </p:nvSpPr>
        <p:spPr bwMode="auto">
          <a:xfrm>
            <a:off x="620713" y="1441450"/>
            <a:ext cx="1730375" cy="304800"/>
          </a:xfrm>
          <a:prstGeom prst="rect">
            <a:avLst/>
          </a:prstGeom>
          <a:noFill/>
          <a:ln w="12700">
            <a:noFill/>
            <a:miter lim="800000"/>
            <a:headEnd type="none" w="sm" len="sm"/>
            <a:tailEnd/>
          </a:ln>
          <a:effectLst/>
        </p:spPr>
        <p:txBody>
          <a:bodyPr wrap="none" anchor="ctr">
            <a:spAutoFit/>
          </a:bodyPr>
          <a:lstStyle/>
          <a:p>
            <a:pPr algn="ctr"/>
            <a:r>
              <a:rPr lang="en-US" altLang="zh-CN" sz="1400">
                <a:solidFill>
                  <a:srgbClr val="FFFF00"/>
                </a:solidFill>
                <a:ea typeface="宋体" charset="-122"/>
              </a:rPr>
              <a:t>Lookup(serverURL)</a:t>
            </a:r>
          </a:p>
        </p:txBody>
      </p:sp>
      <p:sp>
        <p:nvSpPr>
          <p:cNvPr id="385041" name="Line 17"/>
          <p:cNvSpPr>
            <a:spLocks noChangeAspect="1" noChangeShapeType="1"/>
          </p:cNvSpPr>
          <p:nvPr/>
        </p:nvSpPr>
        <p:spPr bwMode="auto">
          <a:xfrm rot="3095002" flipH="1">
            <a:off x="1512094" y="1899444"/>
            <a:ext cx="204787" cy="257175"/>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31" name="Rectangle 7"/>
          <p:cNvSpPr>
            <a:spLocks noChangeArrowheads="1"/>
          </p:cNvSpPr>
          <p:nvPr/>
        </p:nvSpPr>
        <p:spPr bwMode="auto">
          <a:xfrm>
            <a:off x="2847975" y="3427413"/>
            <a:ext cx="1304925" cy="533400"/>
          </a:xfrm>
          <a:prstGeom prst="rect">
            <a:avLst/>
          </a:prstGeom>
          <a:solidFill>
            <a:srgbClr val="FFFFCC"/>
          </a:solidFill>
          <a:ln w="12700">
            <a:solidFill>
              <a:srgbClr val="8A0E5E"/>
            </a:solidFill>
            <a:miter lim="800000"/>
            <a:headEnd/>
            <a:tailEnd/>
          </a:ln>
          <a:effectLst/>
        </p:spPr>
        <p:txBody>
          <a:bodyPr wrap="none" anchor="ctr"/>
          <a:lstStyle/>
          <a:p>
            <a:endParaRPr lang="en-US"/>
          </a:p>
        </p:txBody>
      </p:sp>
      <p:sp>
        <p:nvSpPr>
          <p:cNvPr id="385042" name="Rectangle 18"/>
          <p:cNvSpPr>
            <a:spLocks noChangeArrowheads="1"/>
          </p:cNvSpPr>
          <p:nvPr/>
        </p:nvSpPr>
        <p:spPr bwMode="auto">
          <a:xfrm>
            <a:off x="2825750" y="3570288"/>
            <a:ext cx="1327150" cy="304800"/>
          </a:xfrm>
          <a:prstGeom prst="rect">
            <a:avLst/>
          </a:prstGeom>
          <a:noFill/>
          <a:ln w="9525">
            <a:noFill/>
            <a:miter lim="800000"/>
            <a:headEnd/>
            <a:tailEnd/>
          </a:ln>
          <a:effectLst/>
        </p:spPr>
        <p:txBody>
          <a:bodyPr lIns="92075" tIns="46038" rIns="92075" bIns="46038">
            <a:spAutoFit/>
          </a:bodyPr>
          <a:lstStyle/>
          <a:p>
            <a:pPr algn="ctr"/>
            <a:r>
              <a:rPr lang="en-US" altLang="zh-CN" sz="1400" u="sng">
                <a:solidFill>
                  <a:schemeClr val="bg2"/>
                </a:solidFill>
                <a:ea typeface="宋体" charset="-122"/>
              </a:rPr>
              <a:t>RemoteStub</a:t>
            </a:r>
          </a:p>
        </p:txBody>
      </p:sp>
      <p:sp>
        <p:nvSpPr>
          <p:cNvPr id="385043" name="Text Box 19"/>
          <p:cNvSpPr txBox="1">
            <a:spLocks noChangeArrowheads="1"/>
          </p:cNvSpPr>
          <p:nvPr/>
        </p:nvSpPr>
        <p:spPr bwMode="auto">
          <a:xfrm>
            <a:off x="1350963" y="2060575"/>
            <a:ext cx="804862" cy="304800"/>
          </a:xfrm>
          <a:prstGeom prst="rect">
            <a:avLst/>
          </a:prstGeom>
          <a:noFill/>
          <a:ln w="12700">
            <a:noFill/>
            <a:miter lim="800000"/>
            <a:headEnd type="none" w="sm" len="sm"/>
            <a:tailEnd/>
          </a:ln>
          <a:effectLst/>
        </p:spPr>
        <p:txBody>
          <a:bodyPr wrap="none" anchor="ctr">
            <a:spAutoFit/>
          </a:bodyPr>
          <a:lstStyle/>
          <a:p>
            <a:pPr algn="ctr"/>
            <a:r>
              <a:rPr lang="en-US" altLang="zh-CN" sz="1400">
                <a:solidFill>
                  <a:srgbClr val="FFFF00"/>
                </a:solidFill>
                <a:ea typeface="宋体" charset="-122"/>
              </a:rPr>
              <a:t>Remote</a:t>
            </a:r>
          </a:p>
        </p:txBody>
      </p:sp>
      <p:sp>
        <p:nvSpPr>
          <p:cNvPr id="385045" name="Text Box 21"/>
          <p:cNvSpPr txBox="1">
            <a:spLocks noChangeArrowheads="1"/>
          </p:cNvSpPr>
          <p:nvPr/>
        </p:nvSpPr>
        <p:spPr bwMode="auto">
          <a:xfrm>
            <a:off x="1663700" y="3287713"/>
            <a:ext cx="1060450" cy="304800"/>
          </a:xfrm>
          <a:prstGeom prst="rect">
            <a:avLst/>
          </a:prstGeom>
          <a:noFill/>
          <a:ln w="12700">
            <a:noFill/>
            <a:miter lim="800000"/>
            <a:headEnd type="none" w="sm" len="sm"/>
            <a:tailEnd/>
          </a:ln>
          <a:effectLst/>
        </p:spPr>
        <p:txBody>
          <a:bodyPr wrap="none" anchor="ctr">
            <a:spAutoFit/>
          </a:bodyPr>
          <a:lstStyle/>
          <a:p>
            <a:pPr algn="ctr"/>
            <a:r>
              <a:rPr lang="en-US" altLang="zh-CN" sz="1400">
                <a:solidFill>
                  <a:srgbClr val="FFFF00"/>
                </a:solidFill>
                <a:ea typeface="宋体" charset="-122"/>
              </a:rPr>
              <a:t>InvokeOp()</a:t>
            </a:r>
          </a:p>
        </p:txBody>
      </p:sp>
      <p:sp>
        <p:nvSpPr>
          <p:cNvPr id="385046" name="Line 22"/>
          <p:cNvSpPr>
            <a:spLocks noChangeShapeType="1"/>
          </p:cNvSpPr>
          <p:nvPr/>
        </p:nvSpPr>
        <p:spPr bwMode="auto">
          <a:xfrm rot="-1065577">
            <a:off x="2055813" y="3548063"/>
            <a:ext cx="425450" cy="13335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47" name="Rectangle 23" descr="Outlined diamond"/>
          <p:cNvSpPr>
            <a:spLocks noChangeArrowheads="1"/>
          </p:cNvSpPr>
          <p:nvPr/>
        </p:nvSpPr>
        <p:spPr bwMode="auto">
          <a:xfrm>
            <a:off x="3248025" y="4556125"/>
            <a:ext cx="2627313" cy="479425"/>
          </a:xfrm>
          <a:prstGeom prst="rect">
            <a:avLst/>
          </a:prstGeom>
          <a:pattFill prst="openDmnd">
            <a:fgClr>
              <a:srgbClr val="C0C0C0"/>
            </a:fgClr>
            <a:bgClr>
              <a:srgbClr val="CCFFCC"/>
            </a:bgClr>
          </a:pattFill>
          <a:ln w="12700">
            <a:solidFill>
              <a:srgbClr val="00CC66"/>
            </a:solidFill>
            <a:miter lim="800000"/>
            <a:headEnd/>
            <a:tailEnd/>
          </a:ln>
          <a:effectLst/>
        </p:spPr>
        <p:txBody>
          <a:bodyPr wrap="none" anchor="ctr"/>
          <a:lstStyle/>
          <a:p>
            <a:endParaRPr lang="en-US"/>
          </a:p>
        </p:txBody>
      </p:sp>
      <p:sp>
        <p:nvSpPr>
          <p:cNvPr id="385048" name="Rectangle 24"/>
          <p:cNvSpPr>
            <a:spLocks noChangeArrowheads="1"/>
          </p:cNvSpPr>
          <p:nvPr/>
        </p:nvSpPr>
        <p:spPr bwMode="auto">
          <a:xfrm>
            <a:off x="3879850" y="4643438"/>
            <a:ext cx="1484313" cy="336550"/>
          </a:xfrm>
          <a:prstGeom prst="rect">
            <a:avLst/>
          </a:prstGeom>
          <a:noFill/>
          <a:ln w="9525">
            <a:noFill/>
            <a:miter lim="800000"/>
            <a:headEnd/>
            <a:tailEnd/>
          </a:ln>
          <a:effectLst/>
        </p:spPr>
        <p:txBody>
          <a:bodyPr wrap="none" lIns="92075" tIns="46038" rIns="92075" bIns="46038">
            <a:spAutoFit/>
          </a:bodyPr>
          <a:lstStyle/>
          <a:p>
            <a:r>
              <a:rPr lang="en-US" altLang="zh-CN" sz="1600">
                <a:solidFill>
                  <a:srgbClr val="000000"/>
                </a:solidFill>
                <a:ea typeface="宋体" charset="-122"/>
              </a:rPr>
              <a:t>RMI Transport</a:t>
            </a:r>
          </a:p>
        </p:txBody>
      </p:sp>
      <p:grpSp>
        <p:nvGrpSpPr>
          <p:cNvPr id="5" name="Group 42"/>
          <p:cNvGrpSpPr>
            <a:grpSpLocks/>
          </p:cNvGrpSpPr>
          <p:nvPr/>
        </p:nvGrpSpPr>
        <p:grpSpPr bwMode="auto">
          <a:xfrm>
            <a:off x="4481513" y="3427413"/>
            <a:ext cx="1728787" cy="533400"/>
            <a:chOff x="3168" y="2076"/>
            <a:chExt cx="1089" cy="336"/>
          </a:xfrm>
        </p:grpSpPr>
        <p:sp>
          <p:nvSpPr>
            <p:cNvPr id="385030" name="Rectangle 6"/>
            <p:cNvSpPr>
              <a:spLocks noChangeArrowheads="1"/>
            </p:cNvSpPr>
            <p:nvPr/>
          </p:nvSpPr>
          <p:spPr bwMode="auto">
            <a:xfrm>
              <a:off x="3206" y="2076"/>
              <a:ext cx="1006" cy="336"/>
            </a:xfrm>
            <a:prstGeom prst="rect">
              <a:avLst/>
            </a:prstGeom>
            <a:solidFill>
              <a:srgbClr val="FFFFCC"/>
            </a:solidFill>
            <a:ln w="12700">
              <a:solidFill>
                <a:srgbClr val="8A0E5E"/>
              </a:solidFill>
              <a:miter lim="800000"/>
              <a:headEnd/>
              <a:tailEnd/>
            </a:ln>
            <a:effectLst/>
          </p:spPr>
          <p:txBody>
            <a:bodyPr wrap="none" anchor="ctr"/>
            <a:lstStyle/>
            <a:p>
              <a:endParaRPr lang="en-US"/>
            </a:p>
          </p:txBody>
        </p:sp>
        <p:sp>
          <p:nvSpPr>
            <p:cNvPr id="385049" name="Rectangle 25"/>
            <p:cNvSpPr>
              <a:spLocks noChangeArrowheads="1"/>
            </p:cNvSpPr>
            <p:nvPr/>
          </p:nvSpPr>
          <p:spPr bwMode="auto">
            <a:xfrm>
              <a:off x="3168" y="2166"/>
              <a:ext cx="1089" cy="192"/>
            </a:xfrm>
            <a:prstGeom prst="rect">
              <a:avLst/>
            </a:prstGeom>
            <a:noFill/>
            <a:ln w="9525">
              <a:noFill/>
              <a:miter lim="800000"/>
              <a:headEnd/>
              <a:tailEnd/>
            </a:ln>
            <a:effectLst/>
          </p:spPr>
          <p:txBody>
            <a:bodyPr lIns="92075" tIns="46038" rIns="92075" bIns="46038">
              <a:spAutoFit/>
            </a:bodyPr>
            <a:lstStyle/>
            <a:p>
              <a:pPr algn="ctr"/>
              <a:r>
                <a:rPr lang="en-US" altLang="zh-CN" sz="1400" u="sng">
                  <a:solidFill>
                    <a:schemeClr val="bg2"/>
                  </a:solidFill>
                  <a:ea typeface="宋体" charset="-122"/>
                </a:rPr>
                <a:t>RemoteSkeleton</a:t>
              </a:r>
            </a:p>
          </p:txBody>
        </p:sp>
      </p:grpSp>
      <p:sp>
        <p:nvSpPr>
          <p:cNvPr id="385051" name="Line 27"/>
          <p:cNvSpPr>
            <a:spLocks noChangeShapeType="1"/>
          </p:cNvSpPr>
          <p:nvPr/>
        </p:nvSpPr>
        <p:spPr bwMode="auto">
          <a:xfrm rot="1598201" flipV="1">
            <a:off x="6745288" y="3536950"/>
            <a:ext cx="304800" cy="15240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56" name="Text Box 32"/>
          <p:cNvSpPr txBox="1">
            <a:spLocks noChangeArrowheads="1"/>
          </p:cNvSpPr>
          <p:nvPr/>
        </p:nvSpPr>
        <p:spPr bwMode="auto">
          <a:xfrm>
            <a:off x="863600" y="5797550"/>
            <a:ext cx="7810500" cy="473075"/>
          </a:xfrm>
          <a:prstGeom prst="rect">
            <a:avLst/>
          </a:prstGeom>
          <a:noFill/>
          <a:ln w="9525">
            <a:noFill/>
            <a:miter lim="800000"/>
            <a:headEnd/>
            <a:tailEnd/>
          </a:ln>
          <a:effectLst/>
        </p:spPr>
        <p:txBody>
          <a:bodyPr lIns="107950" tIns="53975" rIns="107950" bIns="53975">
            <a:spAutoFit/>
          </a:bodyPr>
          <a:lstStyle/>
          <a:p>
            <a:pPr>
              <a:spcBef>
                <a:spcPct val="50000"/>
              </a:spcBef>
            </a:pPr>
            <a:r>
              <a:rPr lang="en-US" altLang="zh-CN" sz="2400" dirty="0">
                <a:solidFill>
                  <a:srgbClr val="00CCFF"/>
                </a:solidFill>
                <a:ea typeface="宋体" charset="-122"/>
              </a:rPr>
              <a:t>Provided “for free” with RMI for each distributed class.</a:t>
            </a:r>
          </a:p>
        </p:txBody>
      </p:sp>
      <p:sp>
        <p:nvSpPr>
          <p:cNvPr id="385057" name="Text Box 33"/>
          <p:cNvSpPr txBox="1">
            <a:spLocks noChangeArrowheads="1"/>
          </p:cNvSpPr>
          <p:nvPr/>
        </p:nvSpPr>
        <p:spPr bwMode="auto">
          <a:xfrm>
            <a:off x="7112000" y="2365375"/>
            <a:ext cx="1905000" cy="366713"/>
          </a:xfrm>
          <a:prstGeom prst="rect">
            <a:avLst/>
          </a:prstGeom>
          <a:noFill/>
          <a:ln w="9525">
            <a:noFill/>
            <a:miter lim="800000"/>
            <a:headEnd/>
            <a:tailEnd/>
          </a:ln>
          <a:effectLst/>
        </p:spPr>
        <p:txBody>
          <a:bodyPr lIns="107950" tIns="53975" rIns="107950" bIns="53975">
            <a:spAutoFit/>
          </a:bodyPr>
          <a:lstStyle/>
          <a:p>
            <a:pPr>
              <a:spcBef>
                <a:spcPct val="50000"/>
              </a:spcBef>
            </a:pPr>
            <a:r>
              <a:rPr lang="en-US" altLang="zh-CN" sz="1700" i="1">
                <a:solidFill>
                  <a:srgbClr val="00CCFF"/>
                </a:solidFill>
                <a:ea typeface="宋体" charset="-122"/>
              </a:rPr>
              <a:t>Distributed Class</a:t>
            </a:r>
          </a:p>
        </p:txBody>
      </p:sp>
      <p:sp>
        <p:nvSpPr>
          <p:cNvPr id="385058" name="Line 34"/>
          <p:cNvSpPr>
            <a:spLocks noChangeShapeType="1"/>
          </p:cNvSpPr>
          <p:nvPr/>
        </p:nvSpPr>
        <p:spPr bwMode="auto">
          <a:xfrm>
            <a:off x="8077200" y="2720975"/>
            <a:ext cx="0" cy="685800"/>
          </a:xfrm>
          <a:prstGeom prst="line">
            <a:avLst/>
          </a:prstGeom>
          <a:noFill/>
          <a:ln w="28575">
            <a:solidFill>
              <a:schemeClr val="hlink"/>
            </a:solidFill>
            <a:round/>
            <a:headEnd/>
            <a:tailEnd type="triangle" w="med" len="med"/>
          </a:ln>
          <a:effectLst/>
        </p:spPr>
        <p:txBody>
          <a:bodyPr wrap="none" lIns="107950" tIns="53975" rIns="107950" bIns="53975" anchor="ctr"/>
          <a:lstStyle/>
          <a:p>
            <a:endParaRPr lang="en-US"/>
          </a:p>
        </p:txBody>
      </p:sp>
      <p:sp>
        <p:nvSpPr>
          <p:cNvPr id="385062" name="Line 38"/>
          <p:cNvSpPr>
            <a:spLocks noChangeAspect="1" noChangeShapeType="1"/>
          </p:cNvSpPr>
          <p:nvPr/>
        </p:nvSpPr>
        <p:spPr bwMode="auto">
          <a:xfrm rot="3088380" flipV="1">
            <a:off x="1658144" y="1647032"/>
            <a:ext cx="244475" cy="306387"/>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385069" name="Line 45"/>
          <p:cNvSpPr>
            <a:spLocks noChangeShapeType="1"/>
          </p:cNvSpPr>
          <p:nvPr/>
        </p:nvSpPr>
        <p:spPr bwMode="auto">
          <a:xfrm flipV="1">
            <a:off x="1012825" y="1898650"/>
            <a:ext cx="0" cy="1525588"/>
          </a:xfrm>
          <a:prstGeom prst="line">
            <a:avLst/>
          </a:prstGeom>
          <a:noFill/>
          <a:ln w="12700">
            <a:solidFill>
              <a:schemeClr val="tx1"/>
            </a:solidFill>
            <a:round/>
            <a:headEnd/>
            <a:tailEnd/>
          </a:ln>
          <a:effectLst/>
        </p:spPr>
        <p:txBody>
          <a:bodyPr lIns="107950" tIns="53975" rIns="107950" bIns="53975"/>
          <a:lstStyle/>
          <a:p>
            <a:endParaRPr lang="en-US"/>
          </a:p>
        </p:txBody>
      </p:sp>
      <p:sp>
        <p:nvSpPr>
          <p:cNvPr id="385070" name="Line 46"/>
          <p:cNvSpPr>
            <a:spLocks noChangeShapeType="1"/>
          </p:cNvSpPr>
          <p:nvPr/>
        </p:nvSpPr>
        <p:spPr bwMode="auto">
          <a:xfrm>
            <a:off x="1009650" y="1898650"/>
            <a:ext cx="1376363" cy="0"/>
          </a:xfrm>
          <a:prstGeom prst="line">
            <a:avLst/>
          </a:prstGeom>
          <a:noFill/>
          <a:ln w="12700">
            <a:solidFill>
              <a:schemeClr val="tx1"/>
            </a:solidFill>
            <a:round/>
            <a:headEnd/>
            <a:tailEnd/>
          </a:ln>
          <a:effectLst/>
        </p:spPr>
        <p:txBody>
          <a:bodyPr lIns="107950" tIns="53975" rIns="107950" bIns="53975"/>
          <a:lstStyle/>
          <a:p>
            <a:endParaRPr lang="en-US"/>
          </a:p>
        </p:txBody>
      </p:sp>
      <p:sp>
        <p:nvSpPr>
          <p:cNvPr id="385072" name="Line 48"/>
          <p:cNvSpPr>
            <a:spLocks noChangeShapeType="1"/>
          </p:cNvSpPr>
          <p:nvPr/>
        </p:nvSpPr>
        <p:spPr bwMode="auto">
          <a:xfrm>
            <a:off x="6138863" y="3709988"/>
            <a:ext cx="1073150" cy="0"/>
          </a:xfrm>
          <a:prstGeom prst="line">
            <a:avLst/>
          </a:prstGeom>
          <a:noFill/>
          <a:ln w="12700">
            <a:solidFill>
              <a:schemeClr val="tx1"/>
            </a:solidFill>
            <a:round/>
            <a:headEnd/>
            <a:tailEnd/>
          </a:ln>
          <a:effectLst/>
        </p:spPr>
        <p:txBody>
          <a:bodyPr lIns="107950" tIns="53975" rIns="107950" bIns="53975"/>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54" name="Line 82"/>
          <p:cNvSpPr>
            <a:spLocks noChangeShapeType="1"/>
          </p:cNvSpPr>
          <p:nvPr/>
        </p:nvSpPr>
        <p:spPr bwMode="auto">
          <a:xfrm>
            <a:off x="6650038" y="5003800"/>
            <a:ext cx="733425" cy="1588"/>
          </a:xfrm>
          <a:prstGeom prst="line">
            <a:avLst/>
          </a:prstGeom>
          <a:noFill/>
          <a:ln w="28575">
            <a:solidFill>
              <a:schemeClr val="tx1"/>
            </a:solidFill>
            <a:round/>
            <a:headEnd/>
            <a:tailEnd/>
          </a:ln>
        </p:spPr>
        <p:txBody>
          <a:bodyPr/>
          <a:lstStyle/>
          <a:p>
            <a:endParaRPr lang="en-US"/>
          </a:p>
        </p:txBody>
      </p:sp>
      <p:sp>
        <p:nvSpPr>
          <p:cNvPr id="387156" name="Line 84"/>
          <p:cNvSpPr>
            <a:spLocks noChangeShapeType="1"/>
          </p:cNvSpPr>
          <p:nvPr/>
        </p:nvSpPr>
        <p:spPr bwMode="auto">
          <a:xfrm>
            <a:off x="2362200" y="3775075"/>
            <a:ext cx="603250" cy="0"/>
          </a:xfrm>
          <a:prstGeom prst="line">
            <a:avLst/>
          </a:prstGeom>
          <a:noFill/>
          <a:ln w="28575">
            <a:solidFill>
              <a:schemeClr val="tx1"/>
            </a:solidFill>
            <a:prstDash val="lgDash"/>
            <a:round/>
            <a:headEnd/>
            <a:tailEnd type="arrow" w="med" len="med"/>
          </a:ln>
          <a:effectLst/>
        </p:spPr>
        <p:txBody>
          <a:bodyPr wrap="none" lIns="107950" tIns="53975" rIns="107950" bIns="53975" anchor="ctr"/>
          <a:lstStyle/>
          <a:p>
            <a:endParaRPr lang="en-US"/>
          </a:p>
        </p:txBody>
      </p:sp>
      <p:sp>
        <p:nvSpPr>
          <p:cNvPr id="387142" name="Line 70"/>
          <p:cNvSpPr>
            <a:spLocks noChangeShapeType="1"/>
          </p:cNvSpPr>
          <p:nvPr/>
        </p:nvSpPr>
        <p:spPr bwMode="auto">
          <a:xfrm>
            <a:off x="995363" y="2043113"/>
            <a:ext cx="246062" cy="0"/>
          </a:xfrm>
          <a:prstGeom prst="line">
            <a:avLst/>
          </a:prstGeom>
          <a:noFill/>
          <a:ln w="12700">
            <a:solidFill>
              <a:schemeClr val="tx1"/>
            </a:solidFill>
            <a:prstDash val="sysDash"/>
            <a:round/>
            <a:headEnd/>
            <a:tailEnd/>
          </a:ln>
        </p:spPr>
        <p:txBody>
          <a:bodyPr/>
          <a:lstStyle/>
          <a:p>
            <a:endParaRPr lang="en-US"/>
          </a:p>
        </p:txBody>
      </p:sp>
      <p:sp>
        <p:nvSpPr>
          <p:cNvPr id="387143" name="Line 71"/>
          <p:cNvSpPr>
            <a:spLocks noChangeShapeType="1"/>
          </p:cNvSpPr>
          <p:nvPr/>
        </p:nvSpPr>
        <p:spPr bwMode="auto">
          <a:xfrm flipH="1" flipV="1">
            <a:off x="4708525" y="2141538"/>
            <a:ext cx="1928813" cy="0"/>
          </a:xfrm>
          <a:prstGeom prst="line">
            <a:avLst/>
          </a:prstGeom>
          <a:noFill/>
          <a:ln w="0">
            <a:solidFill>
              <a:schemeClr val="tx1"/>
            </a:solidFill>
            <a:prstDash val="sysDot"/>
            <a:round/>
            <a:headEnd/>
            <a:tailEnd/>
          </a:ln>
        </p:spPr>
        <p:txBody>
          <a:bodyPr/>
          <a:lstStyle/>
          <a:p>
            <a:endParaRPr lang="en-US"/>
          </a:p>
        </p:txBody>
      </p:sp>
      <p:sp>
        <p:nvSpPr>
          <p:cNvPr id="387144" name="Line 72"/>
          <p:cNvSpPr>
            <a:spLocks noChangeShapeType="1"/>
          </p:cNvSpPr>
          <p:nvPr/>
        </p:nvSpPr>
        <p:spPr bwMode="auto">
          <a:xfrm flipV="1">
            <a:off x="2012950" y="2627313"/>
            <a:ext cx="7938" cy="827087"/>
          </a:xfrm>
          <a:prstGeom prst="line">
            <a:avLst/>
          </a:prstGeom>
          <a:noFill/>
          <a:ln w="28575">
            <a:solidFill>
              <a:schemeClr val="tx1"/>
            </a:solidFill>
            <a:round/>
            <a:headEnd/>
            <a:tailEnd type="arrow" w="lg" len="lg"/>
          </a:ln>
        </p:spPr>
        <p:txBody>
          <a:bodyPr/>
          <a:lstStyle/>
          <a:p>
            <a:endParaRPr lang="en-US"/>
          </a:p>
        </p:txBody>
      </p:sp>
      <p:sp>
        <p:nvSpPr>
          <p:cNvPr id="387146" name="Freeform 74"/>
          <p:cNvSpPr>
            <a:spLocks/>
          </p:cNvSpPr>
          <p:nvPr/>
        </p:nvSpPr>
        <p:spPr bwMode="auto">
          <a:xfrm>
            <a:off x="5345113" y="5303838"/>
            <a:ext cx="198437" cy="176212"/>
          </a:xfrm>
          <a:custGeom>
            <a:avLst/>
            <a:gdLst/>
            <a:ahLst/>
            <a:cxnLst>
              <a:cxn ang="0">
                <a:pos x="125" y="0"/>
              </a:cxn>
              <a:cxn ang="0">
                <a:pos x="56" y="111"/>
              </a:cxn>
              <a:cxn ang="0">
                <a:pos x="0" y="39"/>
              </a:cxn>
              <a:cxn ang="0">
                <a:pos x="125" y="0"/>
              </a:cxn>
            </a:cxnLst>
            <a:rect l="0" t="0" r="r" b="b"/>
            <a:pathLst>
              <a:path w="125" h="111">
                <a:moveTo>
                  <a:pt x="125" y="0"/>
                </a:moveTo>
                <a:lnTo>
                  <a:pt x="56" y="111"/>
                </a:lnTo>
                <a:lnTo>
                  <a:pt x="0" y="39"/>
                </a:lnTo>
                <a:lnTo>
                  <a:pt x="125" y="0"/>
                </a:lnTo>
                <a:close/>
              </a:path>
            </a:pathLst>
          </a:custGeom>
          <a:noFill/>
          <a:ln w="28575" cmpd="sng">
            <a:solidFill>
              <a:schemeClr val="tx1"/>
            </a:solidFill>
            <a:prstDash val="solid"/>
            <a:round/>
            <a:headEnd/>
            <a:tailEnd/>
          </a:ln>
        </p:spPr>
        <p:txBody>
          <a:bodyPr/>
          <a:lstStyle/>
          <a:p>
            <a:endParaRPr lang="en-US"/>
          </a:p>
        </p:txBody>
      </p:sp>
      <p:sp>
        <p:nvSpPr>
          <p:cNvPr id="387147" name="Line 75"/>
          <p:cNvSpPr>
            <a:spLocks noChangeShapeType="1"/>
          </p:cNvSpPr>
          <p:nvPr/>
        </p:nvSpPr>
        <p:spPr bwMode="auto">
          <a:xfrm>
            <a:off x="2847975" y="5391150"/>
            <a:ext cx="1068388" cy="485775"/>
          </a:xfrm>
          <a:prstGeom prst="line">
            <a:avLst/>
          </a:prstGeom>
          <a:noFill/>
          <a:ln w="12700">
            <a:solidFill>
              <a:schemeClr val="tx1"/>
            </a:solidFill>
            <a:prstDash val="sysDot"/>
            <a:round/>
            <a:headEnd/>
            <a:tailEnd/>
          </a:ln>
        </p:spPr>
        <p:txBody>
          <a:bodyPr/>
          <a:lstStyle/>
          <a:p>
            <a:endParaRPr lang="en-US"/>
          </a:p>
        </p:txBody>
      </p:sp>
      <p:sp>
        <p:nvSpPr>
          <p:cNvPr id="387148" name="Freeform 76"/>
          <p:cNvSpPr>
            <a:spLocks/>
          </p:cNvSpPr>
          <p:nvPr/>
        </p:nvSpPr>
        <p:spPr bwMode="auto">
          <a:xfrm>
            <a:off x="4533900" y="4184650"/>
            <a:ext cx="139700" cy="198438"/>
          </a:xfrm>
          <a:custGeom>
            <a:avLst/>
            <a:gdLst/>
            <a:ahLst/>
            <a:cxnLst>
              <a:cxn ang="0">
                <a:pos x="44" y="0"/>
              </a:cxn>
              <a:cxn ang="0">
                <a:pos x="88" y="125"/>
              </a:cxn>
              <a:cxn ang="0">
                <a:pos x="0" y="125"/>
              </a:cxn>
              <a:cxn ang="0">
                <a:pos x="44" y="0"/>
              </a:cxn>
            </a:cxnLst>
            <a:rect l="0" t="0" r="r" b="b"/>
            <a:pathLst>
              <a:path w="88" h="125">
                <a:moveTo>
                  <a:pt x="44" y="0"/>
                </a:moveTo>
                <a:lnTo>
                  <a:pt x="88" y="125"/>
                </a:lnTo>
                <a:lnTo>
                  <a:pt x="0" y="125"/>
                </a:lnTo>
                <a:lnTo>
                  <a:pt x="44" y="0"/>
                </a:lnTo>
                <a:close/>
              </a:path>
            </a:pathLst>
          </a:custGeom>
          <a:noFill/>
          <a:ln w="28575" cmpd="sng">
            <a:solidFill>
              <a:schemeClr val="tx1"/>
            </a:solidFill>
            <a:prstDash val="solid"/>
            <a:round/>
            <a:headEnd/>
            <a:tailEnd/>
          </a:ln>
        </p:spPr>
        <p:txBody>
          <a:bodyPr/>
          <a:lstStyle/>
          <a:p>
            <a:endParaRPr lang="en-US"/>
          </a:p>
        </p:txBody>
      </p:sp>
      <p:sp>
        <p:nvSpPr>
          <p:cNvPr id="387149" name="Line 77"/>
          <p:cNvSpPr>
            <a:spLocks noChangeShapeType="1"/>
          </p:cNvSpPr>
          <p:nvPr/>
        </p:nvSpPr>
        <p:spPr bwMode="auto">
          <a:xfrm flipH="1" flipV="1">
            <a:off x="4611688" y="2959100"/>
            <a:ext cx="1587" cy="395288"/>
          </a:xfrm>
          <a:prstGeom prst="line">
            <a:avLst/>
          </a:prstGeom>
          <a:noFill/>
          <a:ln w="28575">
            <a:solidFill>
              <a:schemeClr val="tx1"/>
            </a:solidFill>
            <a:round/>
            <a:headEnd/>
            <a:tailEnd/>
          </a:ln>
        </p:spPr>
        <p:txBody>
          <a:bodyPr/>
          <a:lstStyle/>
          <a:p>
            <a:endParaRPr lang="en-US"/>
          </a:p>
        </p:txBody>
      </p:sp>
      <p:sp>
        <p:nvSpPr>
          <p:cNvPr id="387150" name="Freeform 78"/>
          <p:cNvSpPr>
            <a:spLocks/>
          </p:cNvSpPr>
          <p:nvPr/>
        </p:nvSpPr>
        <p:spPr bwMode="auto">
          <a:xfrm>
            <a:off x="4537075" y="2762250"/>
            <a:ext cx="139700" cy="196850"/>
          </a:xfrm>
          <a:custGeom>
            <a:avLst/>
            <a:gdLst/>
            <a:ahLst/>
            <a:cxnLst>
              <a:cxn ang="0">
                <a:pos x="44" y="0"/>
              </a:cxn>
              <a:cxn ang="0">
                <a:pos x="88" y="124"/>
              </a:cxn>
              <a:cxn ang="0">
                <a:pos x="0" y="124"/>
              </a:cxn>
              <a:cxn ang="0">
                <a:pos x="44" y="0"/>
              </a:cxn>
            </a:cxnLst>
            <a:rect l="0" t="0" r="r" b="b"/>
            <a:pathLst>
              <a:path w="88" h="124">
                <a:moveTo>
                  <a:pt x="44" y="0"/>
                </a:moveTo>
                <a:lnTo>
                  <a:pt x="88" y="124"/>
                </a:lnTo>
                <a:lnTo>
                  <a:pt x="0" y="124"/>
                </a:lnTo>
                <a:lnTo>
                  <a:pt x="44" y="0"/>
                </a:lnTo>
                <a:close/>
              </a:path>
            </a:pathLst>
          </a:custGeom>
          <a:noFill/>
          <a:ln w="28575" cmpd="sng">
            <a:solidFill>
              <a:schemeClr val="tx1"/>
            </a:solidFill>
            <a:prstDash val="solid"/>
            <a:round/>
            <a:headEnd/>
            <a:tailEnd/>
          </a:ln>
        </p:spPr>
        <p:txBody>
          <a:bodyPr/>
          <a:lstStyle/>
          <a:p>
            <a:endParaRPr lang="en-US"/>
          </a:p>
        </p:txBody>
      </p:sp>
      <p:sp>
        <p:nvSpPr>
          <p:cNvPr id="387151" name="Line 79"/>
          <p:cNvSpPr>
            <a:spLocks noChangeShapeType="1"/>
          </p:cNvSpPr>
          <p:nvPr/>
        </p:nvSpPr>
        <p:spPr bwMode="auto">
          <a:xfrm>
            <a:off x="5300663" y="4070350"/>
            <a:ext cx="1987550" cy="701675"/>
          </a:xfrm>
          <a:prstGeom prst="line">
            <a:avLst/>
          </a:prstGeom>
          <a:noFill/>
          <a:ln w="28575">
            <a:solidFill>
              <a:schemeClr val="tx1"/>
            </a:solidFill>
            <a:prstDash val="lgDash"/>
            <a:round/>
            <a:headEnd/>
            <a:tailEnd type="arrow" w="lg" len="lg"/>
          </a:ln>
        </p:spPr>
        <p:txBody>
          <a:bodyPr/>
          <a:lstStyle/>
          <a:p>
            <a:endParaRPr lang="en-US"/>
          </a:p>
        </p:txBody>
      </p:sp>
      <p:sp>
        <p:nvSpPr>
          <p:cNvPr id="387152" name="Line 80"/>
          <p:cNvSpPr>
            <a:spLocks noChangeShapeType="1"/>
          </p:cNvSpPr>
          <p:nvPr/>
        </p:nvSpPr>
        <p:spPr bwMode="auto">
          <a:xfrm flipV="1">
            <a:off x="2700338" y="4000500"/>
            <a:ext cx="869950" cy="727075"/>
          </a:xfrm>
          <a:prstGeom prst="line">
            <a:avLst/>
          </a:prstGeom>
          <a:noFill/>
          <a:ln w="12700">
            <a:solidFill>
              <a:schemeClr val="tx1"/>
            </a:solidFill>
            <a:prstDash val="sysDot"/>
            <a:round/>
            <a:headEnd/>
            <a:tailEnd/>
          </a:ln>
        </p:spPr>
        <p:txBody>
          <a:bodyPr/>
          <a:lstStyle/>
          <a:p>
            <a:endParaRPr lang="en-US"/>
          </a:p>
        </p:txBody>
      </p:sp>
      <p:sp>
        <p:nvSpPr>
          <p:cNvPr id="387155" name="Line 83"/>
          <p:cNvSpPr>
            <a:spLocks noChangeShapeType="1"/>
          </p:cNvSpPr>
          <p:nvPr/>
        </p:nvSpPr>
        <p:spPr bwMode="auto">
          <a:xfrm>
            <a:off x="7842250" y="3722688"/>
            <a:ext cx="196850" cy="919162"/>
          </a:xfrm>
          <a:prstGeom prst="line">
            <a:avLst/>
          </a:prstGeom>
          <a:noFill/>
          <a:ln w="12700">
            <a:solidFill>
              <a:schemeClr val="tx1"/>
            </a:solidFill>
            <a:prstDash val="sysDash"/>
            <a:round/>
            <a:headEnd/>
            <a:tailEnd/>
          </a:ln>
        </p:spPr>
        <p:txBody>
          <a:bodyPr/>
          <a:lstStyle/>
          <a:p>
            <a:endParaRPr lang="en-US"/>
          </a:p>
        </p:txBody>
      </p:sp>
      <p:sp>
        <p:nvSpPr>
          <p:cNvPr id="387157" name="Line 85"/>
          <p:cNvSpPr>
            <a:spLocks noChangeShapeType="1"/>
          </p:cNvSpPr>
          <p:nvPr/>
        </p:nvSpPr>
        <p:spPr bwMode="auto">
          <a:xfrm>
            <a:off x="4611688" y="4389438"/>
            <a:ext cx="1587" cy="1487487"/>
          </a:xfrm>
          <a:prstGeom prst="line">
            <a:avLst/>
          </a:prstGeom>
          <a:noFill/>
          <a:ln w="28575">
            <a:solidFill>
              <a:schemeClr val="tx1"/>
            </a:solidFill>
            <a:prstDash val="lgDash"/>
            <a:round/>
            <a:headEnd/>
            <a:tailEnd/>
          </a:ln>
          <a:effectLst/>
        </p:spPr>
        <p:txBody>
          <a:bodyPr wrap="none" lIns="107950" tIns="53975" rIns="107950" bIns="53975" anchor="ctr"/>
          <a:lstStyle/>
          <a:p>
            <a:endParaRPr lang="en-US"/>
          </a:p>
        </p:txBody>
      </p:sp>
      <p:sp>
        <p:nvSpPr>
          <p:cNvPr id="387158" name="Line 86"/>
          <p:cNvSpPr>
            <a:spLocks noChangeShapeType="1"/>
          </p:cNvSpPr>
          <p:nvPr/>
        </p:nvSpPr>
        <p:spPr bwMode="auto">
          <a:xfrm flipH="1">
            <a:off x="4879975" y="5422900"/>
            <a:ext cx="522288" cy="523875"/>
          </a:xfrm>
          <a:prstGeom prst="line">
            <a:avLst/>
          </a:prstGeom>
          <a:noFill/>
          <a:ln w="28575">
            <a:solidFill>
              <a:schemeClr val="tx1"/>
            </a:solidFill>
            <a:round/>
            <a:headEnd/>
            <a:tailEnd/>
          </a:ln>
          <a:effectLst/>
        </p:spPr>
        <p:txBody>
          <a:bodyPr wrap="none" lIns="107950" tIns="53975" rIns="107950" bIns="53975" anchor="ctr"/>
          <a:lstStyle/>
          <a:p>
            <a:endParaRPr lang="en-US"/>
          </a:p>
        </p:txBody>
      </p:sp>
      <p:sp>
        <p:nvSpPr>
          <p:cNvPr id="387074" name="Rectangle 2"/>
          <p:cNvSpPr>
            <a:spLocks noGrp="1" noChangeArrowheads="1"/>
          </p:cNvSpPr>
          <p:nvPr>
            <p:ph type="title"/>
          </p:nvPr>
        </p:nvSpPr>
        <p:spPr/>
        <p:txBody>
          <a:bodyPr>
            <a:normAutofit fontScale="90000"/>
          </a:bodyPr>
          <a:lstStyle/>
          <a:p>
            <a:r>
              <a:rPr lang="en-US" altLang="zh-CN">
                <a:ea typeface="宋体" charset="-122"/>
              </a:rPr>
              <a:t>Remote Method Invocation (RMI) (continued)</a:t>
            </a:r>
          </a:p>
        </p:txBody>
      </p:sp>
      <p:grpSp>
        <p:nvGrpSpPr>
          <p:cNvPr id="2" name="Group 95"/>
          <p:cNvGrpSpPr>
            <a:grpSpLocks/>
          </p:cNvGrpSpPr>
          <p:nvPr/>
        </p:nvGrpSpPr>
        <p:grpSpPr bwMode="auto">
          <a:xfrm>
            <a:off x="214313" y="1720850"/>
            <a:ext cx="765175" cy="587375"/>
            <a:chOff x="135" y="884"/>
            <a:chExt cx="482" cy="370"/>
          </a:xfrm>
        </p:grpSpPr>
        <p:sp>
          <p:nvSpPr>
            <p:cNvPr id="387076" name="Freeform 4"/>
            <p:cNvSpPr>
              <a:spLocks/>
            </p:cNvSpPr>
            <p:nvPr/>
          </p:nvSpPr>
          <p:spPr bwMode="auto">
            <a:xfrm>
              <a:off x="135" y="884"/>
              <a:ext cx="482" cy="370"/>
            </a:xfrm>
            <a:custGeom>
              <a:avLst/>
              <a:gdLst/>
              <a:ahLst/>
              <a:cxnLst>
                <a:cxn ang="0">
                  <a:pos x="0" y="0"/>
                </a:cxn>
                <a:cxn ang="0">
                  <a:pos x="407" y="0"/>
                </a:cxn>
                <a:cxn ang="0">
                  <a:pos x="482" y="78"/>
                </a:cxn>
                <a:cxn ang="0">
                  <a:pos x="481" y="370"/>
                </a:cxn>
                <a:cxn ang="0">
                  <a:pos x="0" y="370"/>
                </a:cxn>
                <a:cxn ang="0">
                  <a:pos x="0" y="0"/>
                </a:cxn>
              </a:cxnLst>
              <a:rect l="0" t="0" r="r" b="b"/>
              <a:pathLst>
                <a:path w="482" h="370">
                  <a:moveTo>
                    <a:pt x="0" y="0"/>
                  </a:moveTo>
                  <a:lnTo>
                    <a:pt x="407" y="0"/>
                  </a:lnTo>
                  <a:lnTo>
                    <a:pt x="482" y="78"/>
                  </a:lnTo>
                  <a:lnTo>
                    <a:pt x="481" y="370"/>
                  </a:lnTo>
                  <a:lnTo>
                    <a:pt x="0" y="370"/>
                  </a:lnTo>
                  <a:lnTo>
                    <a:pt x="0" y="0"/>
                  </a:lnTo>
                </a:path>
              </a:pathLst>
            </a:custGeom>
            <a:solidFill>
              <a:srgbClr val="FFFFCC"/>
            </a:solidFill>
            <a:ln w="0">
              <a:solidFill>
                <a:srgbClr val="8A0E5E"/>
              </a:solidFill>
              <a:prstDash val="solid"/>
              <a:round/>
              <a:headEnd/>
              <a:tailEnd/>
            </a:ln>
          </p:spPr>
          <p:txBody>
            <a:bodyPr/>
            <a:lstStyle/>
            <a:p>
              <a:endParaRPr lang="en-US"/>
            </a:p>
          </p:txBody>
        </p:sp>
        <p:sp>
          <p:nvSpPr>
            <p:cNvPr id="387077" name="Freeform 5"/>
            <p:cNvSpPr>
              <a:spLocks/>
            </p:cNvSpPr>
            <p:nvPr/>
          </p:nvSpPr>
          <p:spPr bwMode="auto">
            <a:xfrm>
              <a:off x="541" y="884"/>
              <a:ext cx="75" cy="78"/>
            </a:xfrm>
            <a:custGeom>
              <a:avLst/>
              <a:gdLst/>
              <a:ahLst/>
              <a:cxnLst>
                <a:cxn ang="0">
                  <a:pos x="0" y="0"/>
                </a:cxn>
                <a:cxn ang="0">
                  <a:pos x="0" y="12"/>
                </a:cxn>
                <a:cxn ang="0">
                  <a:pos x="12" y="12"/>
                </a:cxn>
              </a:cxnLst>
              <a:rect l="0" t="0" r="r" b="b"/>
              <a:pathLst>
                <a:path w="12" h="12">
                  <a:moveTo>
                    <a:pt x="0" y="0"/>
                  </a:moveTo>
                  <a:lnTo>
                    <a:pt x="0" y="12"/>
                  </a:lnTo>
                  <a:lnTo>
                    <a:pt x="12" y="12"/>
                  </a:lnTo>
                </a:path>
              </a:pathLst>
            </a:custGeom>
            <a:noFill/>
            <a:ln w="0">
              <a:solidFill>
                <a:srgbClr val="8A0E5E"/>
              </a:solidFill>
              <a:prstDash val="solid"/>
              <a:round/>
              <a:headEnd/>
              <a:tailEnd/>
            </a:ln>
          </p:spPr>
          <p:txBody>
            <a:bodyPr/>
            <a:lstStyle/>
            <a:p>
              <a:endParaRPr lang="en-US"/>
            </a:p>
          </p:txBody>
        </p:sp>
        <p:sp>
          <p:nvSpPr>
            <p:cNvPr id="387078" name="Rectangle 6"/>
            <p:cNvSpPr>
              <a:spLocks noChangeArrowheads="1"/>
            </p:cNvSpPr>
            <p:nvPr/>
          </p:nvSpPr>
          <p:spPr bwMode="auto">
            <a:xfrm>
              <a:off x="178" y="913"/>
              <a:ext cx="347" cy="270"/>
            </a:xfrm>
            <a:prstGeom prst="rect">
              <a:avLst/>
            </a:prstGeom>
            <a:noFill/>
            <a:ln w="9525">
              <a:noFill/>
              <a:miter lim="800000"/>
              <a:headEnd/>
              <a:tailEnd/>
            </a:ln>
          </p:spPr>
          <p:txBody>
            <a:bodyPr wrap="none" lIns="0" tIns="0" rIns="0" bIns="0">
              <a:spAutoFit/>
            </a:bodyPr>
            <a:lstStyle/>
            <a:p>
              <a:pPr>
                <a:lnSpc>
                  <a:spcPct val="85000"/>
                </a:lnSpc>
              </a:pPr>
              <a:r>
                <a:rPr lang="en-US" altLang="zh-CN" sz="1100">
                  <a:solidFill>
                    <a:schemeClr val="bg2"/>
                  </a:solidFill>
                  <a:ea typeface="宋体" charset="-122"/>
                </a:rPr>
                <a:t>One</a:t>
              </a:r>
            </a:p>
            <a:p>
              <a:pPr>
                <a:lnSpc>
                  <a:spcPct val="85000"/>
                </a:lnSpc>
              </a:pPr>
              <a:r>
                <a:rPr lang="en-US" altLang="zh-CN" sz="1100">
                  <a:solidFill>
                    <a:schemeClr val="bg2"/>
                  </a:solidFill>
                  <a:ea typeface="宋体" charset="-122"/>
                </a:rPr>
                <a:t>Instance</a:t>
              </a:r>
            </a:p>
            <a:p>
              <a:pPr>
                <a:lnSpc>
                  <a:spcPct val="85000"/>
                </a:lnSpc>
              </a:pPr>
              <a:r>
                <a:rPr lang="en-US" altLang="zh-CN" sz="1100">
                  <a:solidFill>
                    <a:schemeClr val="bg2"/>
                  </a:solidFill>
                  <a:ea typeface="宋体" charset="-122"/>
                </a:rPr>
                <a:t>per node</a:t>
              </a:r>
            </a:p>
          </p:txBody>
        </p:sp>
      </p:grpSp>
      <p:sp>
        <p:nvSpPr>
          <p:cNvPr id="387081" name="Freeform 9"/>
          <p:cNvSpPr>
            <a:spLocks/>
          </p:cNvSpPr>
          <p:nvPr/>
        </p:nvSpPr>
        <p:spPr bwMode="auto">
          <a:xfrm>
            <a:off x="6176963" y="1657350"/>
            <a:ext cx="2776537" cy="1030288"/>
          </a:xfrm>
          <a:custGeom>
            <a:avLst/>
            <a:gdLst/>
            <a:ahLst/>
            <a:cxnLst>
              <a:cxn ang="0">
                <a:pos x="0" y="0"/>
              </a:cxn>
              <a:cxn ang="0">
                <a:pos x="268" y="0"/>
              </a:cxn>
              <a:cxn ang="0">
                <a:pos x="279" y="11"/>
              </a:cxn>
              <a:cxn ang="0">
                <a:pos x="279" y="99"/>
              </a:cxn>
              <a:cxn ang="0">
                <a:pos x="0" y="99"/>
              </a:cxn>
              <a:cxn ang="0">
                <a:pos x="0" y="0"/>
              </a:cxn>
            </a:cxnLst>
            <a:rect l="0" t="0" r="r" b="b"/>
            <a:pathLst>
              <a:path w="279" h="99">
                <a:moveTo>
                  <a:pt x="0" y="0"/>
                </a:moveTo>
                <a:lnTo>
                  <a:pt x="268" y="0"/>
                </a:lnTo>
                <a:lnTo>
                  <a:pt x="279" y="11"/>
                </a:lnTo>
                <a:lnTo>
                  <a:pt x="279" y="99"/>
                </a:lnTo>
                <a:lnTo>
                  <a:pt x="0" y="99"/>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387082" name="Freeform 10"/>
          <p:cNvSpPr>
            <a:spLocks/>
          </p:cNvSpPr>
          <p:nvPr/>
        </p:nvSpPr>
        <p:spPr bwMode="auto">
          <a:xfrm>
            <a:off x="8843963" y="1657350"/>
            <a:ext cx="109537" cy="114300"/>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12700" cmpd="sng">
            <a:solidFill>
              <a:srgbClr val="8A0E5E"/>
            </a:solidFill>
            <a:prstDash val="solid"/>
            <a:round/>
            <a:headEnd/>
            <a:tailEnd/>
          </a:ln>
        </p:spPr>
        <p:txBody>
          <a:bodyPr/>
          <a:lstStyle/>
          <a:p>
            <a:endParaRPr lang="en-US"/>
          </a:p>
        </p:txBody>
      </p:sp>
      <p:sp>
        <p:nvSpPr>
          <p:cNvPr id="387083" name="Rectangle 11"/>
          <p:cNvSpPr>
            <a:spLocks noChangeArrowheads="1"/>
          </p:cNvSpPr>
          <p:nvPr/>
        </p:nvSpPr>
        <p:spPr bwMode="auto">
          <a:xfrm>
            <a:off x="6216650" y="1677988"/>
            <a:ext cx="2411413"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For all classes that realize the Remote </a:t>
            </a:r>
            <a:endParaRPr lang="en-US" altLang="zh-CN">
              <a:solidFill>
                <a:schemeClr val="bg2"/>
              </a:solidFill>
              <a:latin typeface="ZapfHumnst BT" pitchFamily="34" charset="0"/>
              <a:ea typeface="宋体" charset="-122"/>
            </a:endParaRPr>
          </a:p>
        </p:txBody>
      </p:sp>
      <p:sp>
        <p:nvSpPr>
          <p:cNvPr id="387084" name="Rectangle 12"/>
          <p:cNvSpPr>
            <a:spLocks noChangeArrowheads="1"/>
          </p:cNvSpPr>
          <p:nvPr/>
        </p:nvSpPr>
        <p:spPr bwMode="auto">
          <a:xfrm>
            <a:off x="6216650" y="1844675"/>
            <a:ext cx="2397125"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interface, a remote stub and a remote  </a:t>
            </a:r>
            <a:endParaRPr lang="en-US" altLang="zh-CN">
              <a:solidFill>
                <a:schemeClr val="bg2"/>
              </a:solidFill>
              <a:latin typeface="ZapfHumnst BT" pitchFamily="34" charset="0"/>
              <a:ea typeface="宋体" charset="-122"/>
            </a:endParaRPr>
          </a:p>
        </p:txBody>
      </p:sp>
      <p:sp>
        <p:nvSpPr>
          <p:cNvPr id="387085" name="Rectangle 13"/>
          <p:cNvSpPr>
            <a:spLocks noChangeArrowheads="1"/>
          </p:cNvSpPr>
          <p:nvPr/>
        </p:nvSpPr>
        <p:spPr bwMode="auto">
          <a:xfrm>
            <a:off x="6216650" y="2011363"/>
            <a:ext cx="276860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skeleton are created.  These classes handle </a:t>
            </a:r>
            <a:endParaRPr lang="en-US" altLang="zh-CN">
              <a:solidFill>
                <a:schemeClr val="bg2"/>
              </a:solidFill>
              <a:latin typeface="ZapfHumnst BT" pitchFamily="34" charset="0"/>
              <a:ea typeface="宋体" charset="-122"/>
            </a:endParaRPr>
          </a:p>
        </p:txBody>
      </p:sp>
      <p:sp>
        <p:nvSpPr>
          <p:cNvPr id="387086" name="Rectangle 14"/>
          <p:cNvSpPr>
            <a:spLocks noChangeArrowheads="1"/>
          </p:cNvSpPr>
          <p:nvPr/>
        </p:nvSpPr>
        <p:spPr bwMode="auto">
          <a:xfrm>
            <a:off x="6216650" y="2178050"/>
            <a:ext cx="2352675"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the communication that must occur to </a:t>
            </a:r>
            <a:endParaRPr lang="en-US" altLang="zh-CN">
              <a:solidFill>
                <a:schemeClr val="bg2"/>
              </a:solidFill>
              <a:latin typeface="ZapfHumnst BT" pitchFamily="34" charset="0"/>
              <a:ea typeface="宋体" charset="-122"/>
            </a:endParaRPr>
          </a:p>
        </p:txBody>
      </p:sp>
      <p:sp>
        <p:nvSpPr>
          <p:cNvPr id="387087" name="Rectangle 15"/>
          <p:cNvSpPr>
            <a:spLocks noChangeArrowheads="1"/>
          </p:cNvSpPr>
          <p:nvPr/>
        </p:nvSpPr>
        <p:spPr bwMode="auto">
          <a:xfrm>
            <a:off x="6216650" y="2343150"/>
            <a:ext cx="1217613"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support distribution.</a:t>
            </a:r>
            <a:endParaRPr lang="en-US" altLang="zh-CN">
              <a:solidFill>
                <a:schemeClr val="bg2"/>
              </a:solidFill>
              <a:latin typeface="ZapfHumnst BT" pitchFamily="34" charset="0"/>
              <a:ea typeface="宋体" charset="-122"/>
            </a:endParaRPr>
          </a:p>
        </p:txBody>
      </p:sp>
      <p:sp>
        <p:nvSpPr>
          <p:cNvPr id="387088" name="Rectangle 16"/>
          <p:cNvSpPr>
            <a:spLocks noChangeArrowheads="1"/>
          </p:cNvSpPr>
          <p:nvPr/>
        </p:nvSpPr>
        <p:spPr bwMode="auto">
          <a:xfrm>
            <a:off x="1241425" y="1835150"/>
            <a:ext cx="1979613" cy="769938"/>
          </a:xfrm>
          <a:prstGeom prst="rect">
            <a:avLst/>
          </a:prstGeom>
          <a:solidFill>
            <a:srgbClr val="FFFFCC"/>
          </a:solidFill>
          <a:ln w="12700">
            <a:solidFill>
              <a:srgbClr val="8A0E5E"/>
            </a:solidFill>
            <a:miter lim="800000"/>
            <a:headEnd/>
            <a:tailEnd/>
          </a:ln>
        </p:spPr>
        <p:txBody>
          <a:bodyPr/>
          <a:lstStyle/>
          <a:p>
            <a:endParaRPr lang="en-US"/>
          </a:p>
        </p:txBody>
      </p:sp>
      <p:sp>
        <p:nvSpPr>
          <p:cNvPr id="387089" name="Rectangle 17"/>
          <p:cNvSpPr>
            <a:spLocks noChangeArrowheads="1"/>
          </p:cNvSpPr>
          <p:nvPr/>
        </p:nvSpPr>
        <p:spPr bwMode="auto">
          <a:xfrm>
            <a:off x="1984375" y="1825625"/>
            <a:ext cx="649288"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Naming</a:t>
            </a:r>
            <a:r>
              <a:rPr lang="en-US" altLang="zh-CN" sz="1100">
                <a:solidFill>
                  <a:schemeClr val="bg2"/>
                </a:solidFill>
                <a:ea typeface="宋体" charset="-122"/>
              </a:rPr>
              <a:t>.</a:t>
            </a:r>
            <a:endParaRPr lang="en-US" altLang="zh-CN">
              <a:solidFill>
                <a:schemeClr val="bg2"/>
              </a:solidFill>
              <a:latin typeface="ZapfHumnst BT" pitchFamily="34" charset="0"/>
              <a:ea typeface="宋体" charset="-122"/>
            </a:endParaRPr>
          </a:p>
        </p:txBody>
      </p:sp>
      <p:sp>
        <p:nvSpPr>
          <p:cNvPr id="387090" name="Rectangle 18"/>
          <p:cNvSpPr>
            <a:spLocks noChangeArrowheads="1"/>
          </p:cNvSpPr>
          <p:nvPr/>
        </p:nvSpPr>
        <p:spPr bwMode="auto">
          <a:xfrm>
            <a:off x="1241425" y="2209800"/>
            <a:ext cx="1979613" cy="395288"/>
          </a:xfrm>
          <a:prstGeom prst="rect">
            <a:avLst/>
          </a:prstGeom>
          <a:noFill/>
          <a:ln w="12700">
            <a:solidFill>
              <a:srgbClr val="8A0E5E"/>
            </a:solidFill>
            <a:miter lim="800000"/>
            <a:headEnd/>
            <a:tailEnd/>
          </a:ln>
        </p:spPr>
        <p:txBody>
          <a:bodyPr/>
          <a:lstStyle/>
          <a:p>
            <a:endParaRPr lang="en-US"/>
          </a:p>
        </p:txBody>
      </p:sp>
      <p:sp>
        <p:nvSpPr>
          <p:cNvPr id="387091" name="Rectangle 19"/>
          <p:cNvSpPr>
            <a:spLocks noChangeArrowheads="1"/>
          </p:cNvSpPr>
          <p:nvPr/>
        </p:nvSpPr>
        <p:spPr bwMode="auto">
          <a:xfrm>
            <a:off x="1241425" y="2292350"/>
            <a:ext cx="1979613" cy="312738"/>
          </a:xfrm>
          <a:prstGeom prst="rect">
            <a:avLst/>
          </a:prstGeom>
          <a:solidFill>
            <a:srgbClr val="FFFFCC"/>
          </a:solidFill>
          <a:ln w="12700">
            <a:solidFill>
              <a:srgbClr val="8A0E5E"/>
            </a:solidFill>
            <a:miter lim="800000"/>
            <a:headEnd/>
            <a:tailEnd/>
          </a:ln>
        </p:spPr>
        <p:txBody>
          <a:bodyPr/>
          <a:lstStyle/>
          <a:p>
            <a:endParaRPr lang="en-US"/>
          </a:p>
        </p:txBody>
      </p:sp>
      <p:sp>
        <p:nvSpPr>
          <p:cNvPr id="387092" name="Rectangle 20"/>
          <p:cNvSpPr>
            <a:spLocks noChangeArrowheads="1"/>
          </p:cNvSpPr>
          <p:nvPr/>
        </p:nvSpPr>
        <p:spPr bwMode="auto">
          <a:xfrm>
            <a:off x="1284288" y="2397125"/>
            <a:ext cx="193675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lookup(name : String) : Remote</a:t>
            </a:r>
            <a:endParaRPr lang="en-US" altLang="zh-CN">
              <a:solidFill>
                <a:schemeClr val="bg2"/>
              </a:solidFill>
              <a:latin typeface="ZapfHumnst BT" pitchFamily="34" charset="0"/>
              <a:ea typeface="宋体" charset="-122"/>
            </a:endParaRPr>
          </a:p>
        </p:txBody>
      </p:sp>
      <p:sp>
        <p:nvSpPr>
          <p:cNvPr id="387093" name="Rectangle 21"/>
          <p:cNvSpPr>
            <a:spLocks noChangeArrowheads="1"/>
          </p:cNvSpPr>
          <p:nvPr/>
        </p:nvSpPr>
        <p:spPr bwMode="auto">
          <a:xfrm>
            <a:off x="1657350" y="1987550"/>
            <a:ext cx="1141413"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(from java.rmi)</a:t>
            </a:r>
          </a:p>
        </p:txBody>
      </p:sp>
      <p:sp>
        <p:nvSpPr>
          <p:cNvPr id="387094" name="Rectangle 22"/>
          <p:cNvSpPr>
            <a:spLocks noChangeArrowheads="1"/>
          </p:cNvSpPr>
          <p:nvPr/>
        </p:nvSpPr>
        <p:spPr bwMode="auto">
          <a:xfrm>
            <a:off x="3044825" y="5876925"/>
            <a:ext cx="3106738" cy="800100"/>
          </a:xfrm>
          <a:prstGeom prst="rect">
            <a:avLst/>
          </a:prstGeom>
          <a:solidFill>
            <a:srgbClr val="99CCFF"/>
          </a:solidFill>
          <a:ln w="0">
            <a:solidFill>
              <a:srgbClr val="FF0000"/>
            </a:solidFill>
            <a:miter lim="800000"/>
            <a:headEnd/>
            <a:tailEnd/>
          </a:ln>
        </p:spPr>
        <p:txBody>
          <a:bodyPr/>
          <a:lstStyle/>
          <a:p>
            <a:endParaRPr lang="en-US"/>
          </a:p>
        </p:txBody>
      </p:sp>
      <p:sp>
        <p:nvSpPr>
          <p:cNvPr id="387095" name="Rectangle 23"/>
          <p:cNvSpPr>
            <a:spLocks noChangeArrowheads="1"/>
          </p:cNvSpPr>
          <p:nvPr/>
        </p:nvSpPr>
        <p:spPr bwMode="auto">
          <a:xfrm>
            <a:off x="3221038" y="6059488"/>
            <a:ext cx="2763837" cy="212725"/>
          </a:xfrm>
          <a:prstGeom prst="rect">
            <a:avLst/>
          </a:prstGeom>
          <a:noFill/>
          <a:ln w="9525">
            <a:noFill/>
            <a:miter lim="800000"/>
            <a:headEnd/>
            <a:tailEnd/>
          </a:ln>
        </p:spPr>
        <p:txBody>
          <a:bodyPr lIns="0" tIns="0" rIns="0" bIns="0">
            <a:spAutoFit/>
          </a:bodyPr>
          <a:lstStyle/>
          <a:p>
            <a:pPr algn="ctr"/>
            <a:r>
              <a:rPr lang="en-US" altLang="zh-CN" sz="1400">
                <a:solidFill>
                  <a:schemeClr val="bg2"/>
                </a:solidFill>
                <a:ea typeface="宋体" charset="-122"/>
              </a:rPr>
              <a:t>SampleDistributedClass</a:t>
            </a:r>
            <a:endParaRPr lang="en-US" altLang="zh-CN" sz="1400">
              <a:solidFill>
                <a:schemeClr val="bg2"/>
              </a:solidFill>
              <a:latin typeface="ZapfHumnst BT" pitchFamily="34" charset="0"/>
              <a:ea typeface="宋体" charset="-122"/>
            </a:endParaRPr>
          </a:p>
        </p:txBody>
      </p:sp>
      <p:sp>
        <p:nvSpPr>
          <p:cNvPr id="387096" name="Rectangle 24"/>
          <p:cNvSpPr>
            <a:spLocks noChangeArrowheads="1"/>
          </p:cNvSpPr>
          <p:nvPr/>
        </p:nvSpPr>
        <p:spPr bwMode="auto">
          <a:xfrm>
            <a:off x="3044825" y="6261100"/>
            <a:ext cx="3106738" cy="415925"/>
          </a:xfrm>
          <a:prstGeom prst="rect">
            <a:avLst/>
          </a:prstGeom>
          <a:noFill/>
          <a:ln w="0">
            <a:solidFill>
              <a:srgbClr val="FF0000"/>
            </a:solidFill>
            <a:miter lim="800000"/>
            <a:headEnd/>
            <a:tailEnd/>
          </a:ln>
        </p:spPr>
        <p:txBody>
          <a:bodyPr/>
          <a:lstStyle/>
          <a:p>
            <a:endParaRPr lang="en-US"/>
          </a:p>
        </p:txBody>
      </p:sp>
      <p:sp>
        <p:nvSpPr>
          <p:cNvPr id="387097" name="Rectangle 25"/>
          <p:cNvSpPr>
            <a:spLocks noChangeArrowheads="1"/>
          </p:cNvSpPr>
          <p:nvPr/>
        </p:nvSpPr>
        <p:spPr bwMode="auto">
          <a:xfrm>
            <a:off x="3044825" y="6345238"/>
            <a:ext cx="3106738" cy="331787"/>
          </a:xfrm>
          <a:prstGeom prst="rect">
            <a:avLst/>
          </a:prstGeom>
          <a:noFill/>
          <a:ln w="0">
            <a:solidFill>
              <a:srgbClr val="FF0000"/>
            </a:solidFill>
            <a:miter lim="800000"/>
            <a:headEnd/>
            <a:tailEnd/>
          </a:ln>
        </p:spPr>
        <p:txBody>
          <a:bodyPr/>
          <a:lstStyle/>
          <a:p>
            <a:endParaRPr lang="en-US"/>
          </a:p>
        </p:txBody>
      </p:sp>
      <p:sp>
        <p:nvSpPr>
          <p:cNvPr id="387098" name="Rectangle 26"/>
          <p:cNvSpPr>
            <a:spLocks noChangeArrowheads="1"/>
          </p:cNvSpPr>
          <p:nvPr/>
        </p:nvSpPr>
        <p:spPr bwMode="auto">
          <a:xfrm>
            <a:off x="3124200" y="6448425"/>
            <a:ext cx="2995613"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doSomething(aParameter : SamplePassedData)</a:t>
            </a:r>
            <a:endParaRPr lang="en-US" altLang="zh-CN">
              <a:solidFill>
                <a:schemeClr val="bg2"/>
              </a:solidFill>
              <a:latin typeface="ZapfHumnst BT" pitchFamily="34" charset="0"/>
              <a:ea typeface="宋体" charset="-122"/>
            </a:endParaRPr>
          </a:p>
        </p:txBody>
      </p:sp>
      <p:sp>
        <p:nvSpPr>
          <p:cNvPr id="387099" name="Rectangle 27"/>
          <p:cNvSpPr>
            <a:spLocks noChangeArrowheads="1"/>
          </p:cNvSpPr>
          <p:nvPr/>
        </p:nvSpPr>
        <p:spPr bwMode="auto">
          <a:xfrm>
            <a:off x="4335463" y="5889625"/>
            <a:ext cx="708025"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&lt;&lt;role&gt;&gt;</a:t>
            </a:r>
            <a:endParaRPr lang="en-US" altLang="zh-CN" sz="1400">
              <a:solidFill>
                <a:schemeClr val="bg2"/>
              </a:solidFill>
              <a:latin typeface="ZapfHumnst BT" pitchFamily="34" charset="0"/>
              <a:ea typeface="宋体" charset="-122"/>
            </a:endParaRPr>
          </a:p>
        </p:txBody>
      </p:sp>
      <p:sp>
        <p:nvSpPr>
          <p:cNvPr id="387100" name="Oval 28"/>
          <p:cNvSpPr>
            <a:spLocks noChangeArrowheads="1"/>
          </p:cNvSpPr>
          <p:nvPr/>
        </p:nvSpPr>
        <p:spPr bwMode="auto">
          <a:xfrm>
            <a:off x="4524375" y="2060575"/>
            <a:ext cx="177800" cy="177800"/>
          </a:xfrm>
          <a:prstGeom prst="ellipse">
            <a:avLst/>
          </a:prstGeom>
          <a:solidFill>
            <a:srgbClr val="FFFFCC"/>
          </a:solidFill>
          <a:ln w="0">
            <a:solidFill>
              <a:srgbClr val="8A0E5E"/>
            </a:solidFill>
            <a:round/>
            <a:headEnd/>
            <a:tailEnd/>
          </a:ln>
        </p:spPr>
        <p:txBody>
          <a:bodyPr/>
          <a:lstStyle/>
          <a:p>
            <a:endParaRPr lang="en-US"/>
          </a:p>
        </p:txBody>
      </p:sp>
      <p:sp>
        <p:nvSpPr>
          <p:cNvPr id="387101" name="Rectangle 29"/>
          <p:cNvSpPr>
            <a:spLocks noChangeArrowheads="1"/>
          </p:cNvSpPr>
          <p:nvPr/>
        </p:nvSpPr>
        <p:spPr bwMode="auto">
          <a:xfrm>
            <a:off x="4308475" y="2341563"/>
            <a:ext cx="620713" cy="212725"/>
          </a:xfrm>
          <a:prstGeom prst="rect">
            <a:avLst/>
          </a:prstGeom>
          <a:noFill/>
          <a:ln w="9525">
            <a:noFill/>
            <a:miter lim="800000"/>
            <a:headEnd/>
            <a:tailEnd/>
          </a:ln>
        </p:spPr>
        <p:txBody>
          <a:bodyPr wrap="none" lIns="0" tIns="0" rIns="0" bIns="0">
            <a:spAutoFit/>
          </a:bodyPr>
          <a:lstStyle/>
          <a:p>
            <a:r>
              <a:rPr lang="en-US" altLang="zh-CN" sz="1400">
                <a:ea typeface="宋体" charset="-122"/>
              </a:rPr>
              <a:t>Remote</a:t>
            </a:r>
            <a:endParaRPr lang="en-US" altLang="zh-CN" sz="1400">
              <a:latin typeface="ZapfHumnst BT" pitchFamily="34" charset="0"/>
              <a:ea typeface="宋体" charset="-122"/>
            </a:endParaRPr>
          </a:p>
        </p:txBody>
      </p:sp>
      <p:sp>
        <p:nvSpPr>
          <p:cNvPr id="387102" name="Rectangle 30"/>
          <p:cNvSpPr>
            <a:spLocks noChangeArrowheads="1"/>
          </p:cNvSpPr>
          <p:nvPr/>
        </p:nvSpPr>
        <p:spPr bwMode="auto">
          <a:xfrm>
            <a:off x="4151313" y="2551113"/>
            <a:ext cx="981075" cy="182562"/>
          </a:xfrm>
          <a:prstGeom prst="rect">
            <a:avLst/>
          </a:prstGeom>
          <a:noFill/>
          <a:ln w="9525">
            <a:noFill/>
            <a:miter lim="800000"/>
            <a:headEnd/>
            <a:tailEnd/>
          </a:ln>
        </p:spPr>
        <p:txBody>
          <a:bodyPr wrap="none" lIns="0" tIns="0" rIns="0" bIns="0">
            <a:spAutoFit/>
          </a:bodyPr>
          <a:lstStyle/>
          <a:p>
            <a:r>
              <a:rPr lang="en-US" altLang="zh-CN" sz="1200">
                <a:ea typeface="宋体" charset="-122"/>
              </a:rPr>
              <a:t>(from java.rmi)</a:t>
            </a:r>
            <a:endParaRPr lang="en-US" altLang="zh-CN" sz="1200">
              <a:latin typeface="ZapfHumnst BT" pitchFamily="34" charset="0"/>
              <a:ea typeface="宋体" charset="-122"/>
            </a:endParaRPr>
          </a:p>
        </p:txBody>
      </p:sp>
      <p:sp>
        <p:nvSpPr>
          <p:cNvPr id="387103" name="Rectangle 31"/>
          <p:cNvSpPr>
            <a:spLocks noChangeArrowheads="1"/>
          </p:cNvSpPr>
          <p:nvPr/>
        </p:nvSpPr>
        <p:spPr bwMode="auto">
          <a:xfrm>
            <a:off x="439738" y="3454400"/>
            <a:ext cx="2024062" cy="612775"/>
          </a:xfrm>
          <a:prstGeom prst="rect">
            <a:avLst/>
          </a:prstGeom>
          <a:solidFill>
            <a:srgbClr val="99CCFF"/>
          </a:solidFill>
          <a:ln w="12700">
            <a:solidFill>
              <a:srgbClr val="FF0000"/>
            </a:solidFill>
            <a:miter lim="800000"/>
            <a:headEnd/>
            <a:tailEnd/>
          </a:ln>
        </p:spPr>
        <p:txBody>
          <a:bodyPr/>
          <a:lstStyle/>
          <a:p>
            <a:endParaRPr lang="en-US"/>
          </a:p>
        </p:txBody>
      </p:sp>
      <p:sp>
        <p:nvSpPr>
          <p:cNvPr id="387104" name="Rectangle 32"/>
          <p:cNvSpPr>
            <a:spLocks noChangeArrowheads="1"/>
          </p:cNvSpPr>
          <p:nvPr/>
        </p:nvSpPr>
        <p:spPr bwMode="auto">
          <a:xfrm>
            <a:off x="501650" y="3648075"/>
            <a:ext cx="1852613"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SampleDistributedClassClient</a:t>
            </a:r>
            <a:endParaRPr lang="en-US" altLang="zh-CN">
              <a:solidFill>
                <a:schemeClr val="bg2"/>
              </a:solidFill>
              <a:latin typeface="ZapfHumnst BT" pitchFamily="34" charset="0"/>
              <a:ea typeface="宋体" charset="-122"/>
            </a:endParaRPr>
          </a:p>
        </p:txBody>
      </p:sp>
      <p:sp>
        <p:nvSpPr>
          <p:cNvPr id="387105" name="Rectangle 33"/>
          <p:cNvSpPr>
            <a:spLocks noChangeArrowheads="1"/>
          </p:cNvSpPr>
          <p:nvPr/>
        </p:nvSpPr>
        <p:spPr bwMode="auto">
          <a:xfrm>
            <a:off x="439738" y="3849688"/>
            <a:ext cx="2024062" cy="217487"/>
          </a:xfrm>
          <a:prstGeom prst="rect">
            <a:avLst/>
          </a:prstGeom>
          <a:noFill/>
          <a:ln w="12700">
            <a:solidFill>
              <a:srgbClr val="FF0000"/>
            </a:solidFill>
            <a:miter lim="800000"/>
            <a:headEnd/>
            <a:tailEnd/>
          </a:ln>
        </p:spPr>
        <p:txBody>
          <a:bodyPr/>
          <a:lstStyle/>
          <a:p>
            <a:endParaRPr lang="en-US"/>
          </a:p>
        </p:txBody>
      </p:sp>
      <p:sp>
        <p:nvSpPr>
          <p:cNvPr id="387106" name="Rectangle 34"/>
          <p:cNvSpPr>
            <a:spLocks noChangeArrowheads="1"/>
          </p:cNvSpPr>
          <p:nvPr/>
        </p:nvSpPr>
        <p:spPr bwMode="auto">
          <a:xfrm>
            <a:off x="439738" y="3932238"/>
            <a:ext cx="2024062" cy="134937"/>
          </a:xfrm>
          <a:prstGeom prst="rect">
            <a:avLst/>
          </a:prstGeom>
          <a:noFill/>
          <a:ln w="12700">
            <a:solidFill>
              <a:schemeClr val="hlink"/>
            </a:solidFill>
            <a:miter lim="800000"/>
            <a:headEnd/>
            <a:tailEnd/>
          </a:ln>
        </p:spPr>
        <p:txBody>
          <a:bodyPr/>
          <a:lstStyle/>
          <a:p>
            <a:endParaRPr lang="en-US"/>
          </a:p>
        </p:txBody>
      </p:sp>
      <p:sp>
        <p:nvSpPr>
          <p:cNvPr id="387107" name="Rectangle 35"/>
          <p:cNvSpPr>
            <a:spLocks noChangeArrowheads="1"/>
          </p:cNvSpPr>
          <p:nvPr/>
        </p:nvSpPr>
        <p:spPr bwMode="auto">
          <a:xfrm>
            <a:off x="1149350" y="3452813"/>
            <a:ext cx="708025"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&lt;&lt;role&gt;&gt;</a:t>
            </a:r>
            <a:endParaRPr lang="en-US" altLang="zh-CN" sz="1400">
              <a:solidFill>
                <a:schemeClr val="bg2"/>
              </a:solidFill>
              <a:latin typeface="ZapfHumnst BT" pitchFamily="34" charset="0"/>
              <a:ea typeface="宋体" charset="-122"/>
            </a:endParaRPr>
          </a:p>
        </p:txBody>
      </p:sp>
      <p:sp>
        <p:nvSpPr>
          <p:cNvPr id="387108" name="Rectangle 36"/>
          <p:cNvSpPr>
            <a:spLocks noChangeArrowheads="1"/>
          </p:cNvSpPr>
          <p:nvPr/>
        </p:nvSpPr>
        <p:spPr bwMode="auto">
          <a:xfrm>
            <a:off x="7299325" y="4660900"/>
            <a:ext cx="1333500" cy="603250"/>
          </a:xfrm>
          <a:prstGeom prst="rect">
            <a:avLst/>
          </a:prstGeom>
          <a:solidFill>
            <a:srgbClr val="99CCFF"/>
          </a:solidFill>
          <a:ln w="12700">
            <a:solidFill>
              <a:srgbClr val="FF0000"/>
            </a:solidFill>
            <a:miter lim="800000"/>
            <a:headEnd/>
            <a:tailEnd/>
          </a:ln>
        </p:spPr>
        <p:txBody>
          <a:bodyPr/>
          <a:lstStyle/>
          <a:p>
            <a:endParaRPr lang="en-US"/>
          </a:p>
        </p:txBody>
      </p:sp>
      <p:sp>
        <p:nvSpPr>
          <p:cNvPr id="387109" name="Rectangle 37"/>
          <p:cNvSpPr>
            <a:spLocks noChangeArrowheads="1"/>
          </p:cNvSpPr>
          <p:nvPr/>
        </p:nvSpPr>
        <p:spPr bwMode="auto">
          <a:xfrm>
            <a:off x="7350125" y="4830763"/>
            <a:ext cx="1236663" cy="168275"/>
          </a:xfrm>
          <a:prstGeom prst="rect">
            <a:avLst/>
          </a:prstGeom>
          <a:noFill/>
          <a:ln w="12700">
            <a:noFill/>
            <a:miter lim="800000"/>
            <a:headEnd/>
            <a:tailEnd/>
          </a:ln>
        </p:spPr>
        <p:txBody>
          <a:bodyPr wrap="none" lIns="0" tIns="0" rIns="0" bIns="0">
            <a:spAutoFit/>
          </a:bodyPr>
          <a:lstStyle/>
          <a:p>
            <a:r>
              <a:rPr lang="en-US" altLang="zh-CN" sz="1100">
                <a:solidFill>
                  <a:schemeClr val="bg2"/>
                </a:solidFill>
                <a:ea typeface="宋体" charset="-122"/>
              </a:rPr>
              <a:t>SamplePassedData</a:t>
            </a:r>
            <a:endParaRPr lang="en-US" altLang="zh-CN">
              <a:solidFill>
                <a:schemeClr val="bg2"/>
              </a:solidFill>
              <a:latin typeface="ZapfHumnst BT" pitchFamily="34" charset="0"/>
              <a:ea typeface="宋体" charset="-122"/>
            </a:endParaRPr>
          </a:p>
        </p:txBody>
      </p:sp>
      <p:sp>
        <p:nvSpPr>
          <p:cNvPr id="387110" name="Rectangle 38"/>
          <p:cNvSpPr>
            <a:spLocks noChangeArrowheads="1"/>
          </p:cNvSpPr>
          <p:nvPr/>
        </p:nvSpPr>
        <p:spPr bwMode="auto">
          <a:xfrm>
            <a:off x="7300913" y="5045075"/>
            <a:ext cx="1333500" cy="219075"/>
          </a:xfrm>
          <a:prstGeom prst="rect">
            <a:avLst/>
          </a:prstGeom>
          <a:noFill/>
          <a:ln w="12700">
            <a:solidFill>
              <a:srgbClr val="FF0000"/>
            </a:solidFill>
            <a:miter lim="800000"/>
            <a:headEnd/>
            <a:tailEnd/>
          </a:ln>
        </p:spPr>
        <p:txBody>
          <a:bodyPr/>
          <a:lstStyle/>
          <a:p>
            <a:endParaRPr lang="en-US"/>
          </a:p>
        </p:txBody>
      </p:sp>
      <p:sp>
        <p:nvSpPr>
          <p:cNvPr id="387111" name="Rectangle 39"/>
          <p:cNvSpPr>
            <a:spLocks noChangeArrowheads="1"/>
          </p:cNvSpPr>
          <p:nvPr/>
        </p:nvSpPr>
        <p:spPr bwMode="auto">
          <a:xfrm>
            <a:off x="7300913" y="5127625"/>
            <a:ext cx="1333500" cy="136525"/>
          </a:xfrm>
          <a:prstGeom prst="rect">
            <a:avLst/>
          </a:prstGeom>
          <a:noFill/>
          <a:ln w="12700">
            <a:solidFill>
              <a:srgbClr val="FF0000"/>
            </a:solidFill>
            <a:miter lim="800000"/>
            <a:headEnd/>
            <a:tailEnd/>
          </a:ln>
        </p:spPr>
        <p:txBody>
          <a:bodyPr/>
          <a:lstStyle/>
          <a:p>
            <a:endParaRPr lang="en-US"/>
          </a:p>
        </p:txBody>
      </p:sp>
      <p:sp>
        <p:nvSpPr>
          <p:cNvPr id="387112" name="Rectangle 40"/>
          <p:cNvSpPr>
            <a:spLocks noChangeArrowheads="1"/>
          </p:cNvSpPr>
          <p:nvPr/>
        </p:nvSpPr>
        <p:spPr bwMode="auto">
          <a:xfrm>
            <a:off x="7721600" y="4654550"/>
            <a:ext cx="708025" cy="212725"/>
          </a:xfrm>
          <a:prstGeom prst="rect">
            <a:avLst/>
          </a:prstGeom>
          <a:noFill/>
          <a:ln w="12700">
            <a:noFill/>
            <a:miter lim="800000"/>
            <a:headEnd/>
            <a:tailEnd/>
          </a:ln>
        </p:spPr>
        <p:txBody>
          <a:bodyPr wrap="none" lIns="0" tIns="0" rIns="0" bIns="0">
            <a:spAutoFit/>
          </a:bodyPr>
          <a:lstStyle/>
          <a:p>
            <a:r>
              <a:rPr lang="en-US" altLang="zh-CN" sz="1400">
                <a:solidFill>
                  <a:schemeClr val="bg2"/>
                </a:solidFill>
                <a:ea typeface="宋体" charset="-122"/>
              </a:rPr>
              <a:t>&lt;&lt;role&gt;&gt;</a:t>
            </a:r>
            <a:endParaRPr lang="en-US" altLang="zh-CN" sz="1400">
              <a:solidFill>
                <a:schemeClr val="bg2"/>
              </a:solidFill>
              <a:latin typeface="ZapfHumnst BT" pitchFamily="34" charset="0"/>
              <a:ea typeface="宋体" charset="-122"/>
            </a:endParaRPr>
          </a:p>
        </p:txBody>
      </p:sp>
      <p:sp>
        <p:nvSpPr>
          <p:cNvPr id="387114" name="Freeform 42"/>
          <p:cNvSpPr>
            <a:spLocks/>
          </p:cNvSpPr>
          <p:nvPr/>
        </p:nvSpPr>
        <p:spPr bwMode="auto">
          <a:xfrm>
            <a:off x="6697663" y="2857500"/>
            <a:ext cx="2259012" cy="863600"/>
          </a:xfrm>
          <a:custGeom>
            <a:avLst/>
            <a:gdLst/>
            <a:ahLst/>
            <a:cxnLst>
              <a:cxn ang="0">
                <a:pos x="0" y="0"/>
              </a:cxn>
              <a:cxn ang="0">
                <a:pos x="216" y="0"/>
              </a:cxn>
              <a:cxn ang="0">
                <a:pos x="227" y="11"/>
              </a:cxn>
              <a:cxn ang="0">
                <a:pos x="227" y="83"/>
              </a:cxn>
              <a:cxn ang="0">
                <a:pos x="0" y="83"/>
              </a:cxn>
              <a:cxn ang="0">
                <a:pos x="0" y="0"/>
              </a:cxn>
            </a:cxnLst>
            <a:rect l="0" t="0" r="r" b="b"/>
            <a:pathLst>
              <a:path w="227" h="83">
                <a:moveTo>
                  <a:pt x="0" y="0"/>
                </a:moveTo>
                <a:lnTo>
                  <a:pt x="216" y="0"/>
                </a:lnTo>
                <a:lnTo>
                  <a:pt x="227" y="11"/>
                </a:lnTo>
                <a:lnTo>
                  <a:pt x="227" y="83"/>
                </a:lnTo>
                <a:lnTo>
                  <a:pt x="0" y="83"/>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387115" name="Freeform 43"/>
          <p:cNvSpPr>
            <a:spLocks/>
          </p:cNvSpPr>
          <p:nvPr/>
        </p:nvSpPr>
        <p:spPr bwMode="auto">
          <a:xfrm>
            <a:off x="8843963" y="2863850"/>
            <a:ext cx="109537" cy="114300"/>
          </a:xfrm>
          <a:custGeom>
            <a:avLst/>
            <a:gdLst/>
            <a:ahLst/>
            <a:cxnLst>
              <a:cxn ang="0">
                <a:pos x="0" y="0"/>
              </a:cxn>
              <a:cxn ang="0">
                <a:pos x="0" y="11"/>
              </a:cxn>
              <a:cxn ang="0">
                <a:pos x="11" y="11"/>
              </a:cxn>
            </a:cxnLst>
            <a:rect l="0" t="0" r="r" b="b"/>
            <a:pathLst>
              <a:path w="11" h="11">
                <a:moveTo>
                  <a:pt x="0" y="0"/>
                </a:moveTo>
                <a:lnTo>
                  <a:pt x="0" y="11"/>
                </a:lnTo>
                <a:lnTo>
                  <a:pt x="11" y="11"/>
                </a:lnTo>
              </a:path>
            </a:pathLst>
          </a:custGeom>
          <a:noFill/>
          <a:ln w="12700" cmpd="sng">
            <a:solidFill>
              <a:srgbClr val="8A0E5E"/>
            </a:solidFill>
            <a:prstDash val="solid"/>
            <a:round/>
            <a:headEnd/>
            <a:tailEnd/>
          </a:ln>
        </p:spPr>
        <p:txBody>
          <a:bodyPr/>
          <a:lstStyle/>
          <a:p>
            <a:endParaRPr lang="en-US"/>
          </a:p>
        </p:txBody>
      </p:sp>
      <p:sp>
        <p:nvSpPr>
          <p:cNvPr id="387116" name="Rectangle 44"/>
          <p:cNvSpPr>
            <a:spLocks noChangeArrowheads="1"/>
          </p:cNvSpPr>
          <p:nvPr/>
        </p:nvSpPr>
        <p:spPr bwMode="auto">
          <a:xfrm>
            <a:off x="6734175" y="2874963"/>
            <a:ext cx="1990725"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Any Java class that you want to </a:t>
            </a:r>
            <a:endParaRPr lang="en-US" altLang="zh-CN">
              <a:solidFill>
                <a:schemeClr val="bg2"/>
              </a:solidFill>
              <a:latin typeface="ZapfHumnst BT" pitchFamily="34" charset="0"/>
              <a:ea typeface="宋体" charset="-122"/>
            </a:endParaRPr>
          </a:p>
        </p:txBody>
      </p:sp>
      <p:sp>
        <p:nvSpPr>
          <p:cNvPr id="387117" name="Rectangle 45"/>
          <p:cNvSpPr>
            <a:spLocks noChangeArrowheads="1"/>
          </p:cNvSpPr>
          <p:nvPr/>
        </p:nvSpPr>
        <p:spPr bwMode="auto">
          <a:xfrm>
            <a:off x="6734175" y="3041650"/>
            <a:ext cx="1687513"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pass as an argument to an </a:t>
            </a:r>
            <a:endParaRPr lang="en-US" altLang="zh-CN">
              <a:solidFill>
                <a:schemeClr val="bg2"/>
              </a:solidFill>
              <a:latin typeface="ZapfHumnst BT" pitchFamily="34" charset="0"/>
              <a:ea typeface="宋体" charset="-122"/>
            </a:endParaRPr>
          </a:p>
        </p:txBody>
      </p:sp>
      <p:sp>
        <p:nvSpPr>
          <p:cNvPr id="387118" name="Rectangle 46"/>
          <p:cNvSpPr>
            <a:spLocks noChangeArrowheads="1"/>
          </p:cNvSpPr>
          <p:nvPr/>
        </p:nvSpPr>
        <p:spPr bwMode="auto">
          <a:xfrm>
            <a:off x="6734175" y="3206750"/>
            <a:ext cx="197485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operation on a remote interface </a:t>
            </a:r>
            <a:endParaRPr lang="en-US" altLang="zh-CN">
              <a:solidFill>
                <a:schemeClr val="bg2"/>
              </a:solidFill>
              <a:latin typeface="ZapfHumnst BT" pitchFamily="34" charset="0"/>
              <a:ea typeface="宋体" charset="-122"/>
            </a:endParaRPr>
          </a:p>
        </p:txBody>
      </p:sp>
      <p:sp>
        <p:nvSpPr>
          <p:cNvPr id="387119" name="Rectangle 47"/>
          <p:cNvSpPr>
            <a:spLocks noChangeArrowheads="1"/>
          </p:cNvSpPr>
          <p:nvPr/>
        </p:nvSpPr>
        <p:spPr bwMode="auto">
          <a:xfrm>
            <a:off x="6734175" y="3373438"/>
            <a:ext cx="1785938"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must realize the Serializable </a:t>
            </a:r>
            <a:endParaRPr lang="en-US" altLang="zh-CN">
              <a:solidFill>
                <a:schemeClr val="bg2"/>
              </a:solidFill>
              <a:latin typeface="ZapfHumnst BT" pitchFamily="34" charset="0"/>
              <a:ea typeface="宋体" charset="-122"/>
            </a:endParaRPr>
          </a:p>
        </p:txBody>
      </p:sp>
      <p:sp>
        <p:nvSpPr>
          <p:cNvPr id="387120" name="Rectangle 48"/>
          <p:cNvSpPr>
            <a:spLocks noChangeArrowheads="1"/>
          </p:cNvSpPr>
          <p:nvPr/>
        </p:nvSpPr>
        <p:spPr bwMode="auto">
          <a:xfrm>
            <a:off x="6734175" y="3540125"/>
            <a:ext cx="579438"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Interface.</a:t>
            </a:r>
            <a:endParaRPr lang="en-US" altLang="zh-CN">
              <a:solidFill>
                <a:schemeClr val="bg2"/>
              </a:solidFill>
              <a:latin typeface="ZapfHumnst BT" pitchFamily="34" charset="0"/>
              <a:ea typeface="宋体" charset="-122"/>
            </a:endParaRPr>
          </a:p>
        </p:txBody>
      </p:sp>
      <p:sp>
        <p:nvSpPr>
          <p:cNvPr id="387121" name="Rectangle 49"/>
          <p:cNvSpPr>
            <a:spLocks noChangeArrowheads="1"/>
          </p:cNvSpPr>
          <p:nvPr/>
        </p:nvSpPr>
        <p:spPr bwMode="auto">
          <a:xfrm>
            <a:off x="5186363" y="4699000"/>
            <a:ext cx="1508125" cy="573088"/>
          </a:xfrm>
          <a:prstGeom prst="rect">
            <a:avLst/>
          </a:prstGeom>
          <a:solidFill>
            <a:srgbClr val="FFFFCC"/>
          </a:solidFill>
          <a:ln w="12700">
            <a:solidFill>
              <a:srgbClr val="8A0E5E"/>
            </a:solidFill>
            <a:miter lim="800000"/>
            <a:headEnd/>
            <a:tailEnd/>
          </a:ln>
        </p:spPr>
        <p:txBody>
          <a:bodyPr/>
          <a:lstStyle/>
          <a:p>
            <a:endParaRPr lang="en-US"/>
          </a:p>
        </p:txBody>
      </p:sp>
      <p:sp>
        <p:nvSpPr>
          <p:cNvPr id="387123" name="Rectangle 51"/>
          <p:cNvSpPr>
            <a:spLocks noChangeArrowheads="1"/>
          </p:cNvSpPr>
          <p:nvPr/>
        </p:nvSpPr>
        <p:spPr bwMode="auto">
          <a:xfrm>
            <a:off x="5186363" y="5064125"/>
            <a:ext cx="1508125" cy="207963"/>
          </a:xfrm>
          <a:prstGeom prst="rect">
            <a:avLst/>
          </a:prstGeom>
          <a:noFill/>
          <a:ln w="12700">
            <a:solidFill>
              <a:srgbClr val="8A0E5E"/>
            </a:solidFill>
            <a:miter lim="800000"/>
            <a:headEnd/>
            <a:tailEnd/>
          </a:ln>
        </p:spPr>
        <p:txBody>
          <a:bodyPr/>
          <a:lstStyle/>
          <a:p>
            <a:endParaRPr lang="en-US"/>
          </a:p>
        </p:txBody>
      </p:sp>
      <p:sp>
        <p:nvSpPr>
          <p:cNvPr id="387124" name="Rectangle 52"/>
          <p:cNvSpPr>
            <a:spLocks noChangeArrowheads="1"/>
          </p:cNvSpPr>
          <p:nvPr/>
        </p:nvSpPr>
        <p:spPr bwMode="auto">
          <a:xfrm>
            <a:off x="5186363" y="5146675"/>
            <a:ext cx="1508125" cy="125413"/>
          </a:xfrm>
          <a:prstGeom prst="rect">
            <a:avLst/>
          </a:prstGeom>
          <a:noFill/>
          <a:ln w="12700">
            <a:solidFill>
              <a:srgbClr val="8A0E5E"/>
            </a:solidFill>
            <a:miter lim="800000"/>
            <a:headEnd/>
            <a:tailEnd/>
          </a:ln>
        </p:spPr>
        <p:txBody>
          <a:bodyPr/>
          <a:lstStyle/>
          <a:p>
            <a:endParaRPr lang="en-US"/>
          </a:p>
        </p:txBody>
      </p:sp>
      <p:sp>
        <p:nvSpPr>
          <p:cNvPr id="387122" name="Rectangle 50"/>
          <p:cNvSpPr>
            <a:spLocks noChangeArrowheads="1"/>
          </p:cNvSpPr>
          <p:nvPr/>
        </p:nvSpPr>
        <p:spPr bwMode="auto">
          <a:xfrm>
            <a:off x="5256213" y="4741863"/>
            <a:ext cx="135890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UnicastRemoteObject</a:t>
            </a:r>
            <a:endParaRPr lang="en-US" altLang="zh-CN">
              <a:solidFill>
                <a:schemeClr val="bg2"/>
              </a:solidFill>
              <a:latin typeface="ZapfHumnst BT" pitchFamily="34" charset="0"/>
              <a:ea typeface="宋体" charset="-122"/>
            </a:endParaRPr>
          </a:p>
        </p:txBody>
      </p:sp>
      <p:sp>
        <p:nvSpPr>
          <p:cNvPr id="387125" name="Rectangle 53"/>
          <p:cNvSpPr>
            <a:spLocks noChangeArrowheads="1"/>
          </p:cNvSpPr>
          <p:nvPr/>
        </p:nvSpPr>
        <p:spPr bwMode="auto">
          <a:xfrm>
            <a:off x="5594350" y="4929188"/>
            <a:ext cx="598488" cy="122237"/>
          </a:xfrm>
          <a:prstGeom prst="rect">
            <a:avLst/>
          </a:prstGeom>
          <a:noFill/>
          <a:ln w="9525">
            <a:noFill/>
            <a:miter lim="800000"/>
            <a:headEnd/>
            <a:tailEnd/>
          </a:ln>
        </p:spPr>
        <p:txBody>
          <a:bodyPr wrap="none" lIns="0" tIns="0" rIns="0" bIns="0">
            <a:spAutoFit/>
          </a:bodyPr>
          <a:lstStyle/>
          <a:p>
            <a:r>
              <a:rPr lang="en-US" altLang="zh-CN" sz="800">
                <a:solidFill>
                  <a:schemeClr val="bg2"/>
                </a:solidFill>
                <a:ea typeface="宋体" charset="-122"/>
              </a:rPr>
              <a:t>(from Server)</a:t>
            </a:r>
            <a:endParaRPr lang="en-US" altLang="zh-CN">
              <a:solidFill>
                <a:schemeClr val="bg2"/>
              </a:solidFill>
              <a:latin typeface="ZapfHumnst BT" pitchFamily="34" charset="0"/>
              <a:ea typeface="宋体" charset="-122"/>
            </a:endParaRPr>
          </a:p>
        </p:txBody>
      </p:sp>
      <p:sp>
        <p:nvSpPr>
          <p:cNvPr id="387127" name="Freeform 55"/>
          <p:cNvSpPr>
            <a:spLocks/>
          </p:cNvSpPr>
          <p:nvPr/>
        </p:nvSpPr>
        <p:spPr bwMode="auto">
          <a:xfrm>
            <a:off x="323850" y="4575175"/>
            <a:ext cx="3914775" cy="893763"/>
          </a:xfrm>
          <a:custGeom>
            <a:avLst/>
            <a:gdLst/>
            <a:ahLst/>
            <a:cxnLst>
              <a:cxn ang="0">
                <a:pos x="0" y="0"/>
              </a:cxn>
              <a:cxn ang="0">
                <a:pos x="370" y="0"/>
              </a:cxn>
              <a:cxn ang="0">
                <a:pos x="382" y="11"/>
              </a:cxn>
              <a:cxn ang="0">
                <a:pos x="382" y="86"/>
              </a:cxn>
              <a:cxn ang="0">
                <a:pos x="0" y="86"/>
              </a:cxn>
              <a:cxn ang="0">
                <a:pos x="0" y="0"/>
              </a:cxn>
            </a:cxnLst>
            <a:rect l="0" t="0" r="r" b="b"/>
            <a:pathLst>
              <a:path w="382" h="86">
                <a:moveTo>
                  <a:pt x="0" y="0"/>
                </a:moveTo>
                <a:lnTo>
                  <a:pt x="370" y="0"/>
                </a:lnTo>
                <a:lnTo>
                  <a:pt x="382" y="11"/>
                </a:lnTo>
                <a:lnTo>
                  <a:pt x="382" y="86"/>
                </a:lnTo>
                <a:lnTo>
                  <a:pt x="0" y="86"/>
                </a:lnTo>
                <a:lnTo>
                  <a:pt x="0" y="0"/>
                </a:lnTo>
              </a:path>
            </a:pathLst>
          </a:custGeom>
          <a:solidFill>
            <a:srgbClr val="FFFFCC"/>
          </a:solidFill>
          <a:ln w="12700" cmpd="sng">
            <a:solidFill>
              <a:srgbClr val="8A0E5E"/>
            </a:solidFill>
            <a:prstDash val="solid"/>
            <a:round/>
            <a:headEnd/>
            <a:tailEnd/>
          </a:ln>
        </p:spPr>
        <p:txBody>
          <a:bodyPr/>
          <a:lstStyle/>
          <a:p>
            <a:endParaRPr lang="en-US"/>
          </a:p>
        </p:txBody>
      </p:sp>
      <p:sp>
        <p:nvSpPr>
          <p:cNvPr id="387128" name="Freeform 56"/>
          <p:cNvSpPr>
            <a:spLocks/>
          </p:cNvSpPr>
          <p:nvPr/>
        </p:nvSpPr>
        <p:spPr bwMode="auto">
          <a:xfrm>
            <a:off x="4119563" y="4587875"/>
            <a:ext cx="119062" cy="114300"/>
          </a:xfrm>
          <a:custGeom>
            <a:avLst/>
            <a:gdLst/>
            <a:ahLst/>
            <a:cxnLst>
              <a:cxn ang="0">
                <a:pos x="0" y="0"/>
              </a:cxn>
              <a:cxn ang="0">
                <a:pos x="0" y="11"/>
              </a:cxn>
              <a:cxn ang="0">
                <a:pos x="12" y="11"/>
              </a:cxn>
            </a:cxnLst>
            <a:rect l="0" t="0" r="r" b="b"/>
            <a:pathLst>
              <a:path w="12" h="11">
                <a:moveTo>
                  <a:pt x="0" y="0"/>
                </a:moveTo>
                <a:lnTo>
                  <a:pt x="0" y="11"/>
                </a:lnTo>
                <a:lnTo>
                  <a:pt x="12" y="11"/>
                </a:lnTo>
              </a:path>
            </a:pathLst>
          </a:custGeom>
          <a:solidFill>
            <a:srgbClr val="FFFFCC"/>
          </a:solidFill>
          <a:ln w="12700" cmpd="sng">
            <a:solidFill>
              <a:srgbClr val="8A0E5E"/>
            </a:solidFill>
            <a:prstDash val="solid"/>
            <a:round/>
            <a:headEnd/>
            <a:tailEnd/>
          </a:ln>
        </p:spPr>
        <p:txBody>
          <a:bodyPr/>
          <a:lstStyle/>
          <a:p>
            <a:endParaRPr lang="en-US"/>
          </a:p>
        </p:txBody>
      </p:sp>
      <p:sp>
        <p:nvSpPr>
          <p:cNvPr id="387129" name="Rectangle 57"/>
          <p:cNvSpPr>
            <a:spLocks noChangeArrowheads="1"/>
          </p:cNvSpPr>
          <p:nvPr/>
        </p:nvSpPr>
        <p:spPr bwMode="auto">
          <a:xfrm>
            <a:off x="363538" y="4608513"/>
            <a:ext cx="3686175"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To "distribute" a class in Java, you must define an interface </a:t>
            </a:r>
            <a:endParaRPr lang="en-US" altLang="zh-CN">
              <a:solidFill>
                <a:schemeClr val="bg2"/>
              </a:solidFill>
              <a:latin typeface="ZapfHumnst BT" pitchFamily="34" charset="0"/>
              <a:ea typeface="宋体" charset="-122"/>
            </a:endParaRPr>
          </a:p>
        </p:txBody>
      </p:sp>
      <p:sp>
        <p:nvSpPr>
          <p:cNvPr id="387130" name="Rectangle 58"/>
          <p:cNvSpPr>
            <a:spLocks noChangeArrowheads="1"/>
          </p:cNvSpPr>
          <p:nvPr/>
        </p:nvSpPr>
        <p:spPr bwMode="auto">
          <a:xfrm>
            <a:off x="363538" y="4775200"/>
            <a:ext cx="3570287"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that inherits from Remote.  The distributed class needs to </a:t>
            </a:r>
            <a:endParaRPr lang="en-US" altLang="zh-CN">
              <a:solidFill>
                <a:schemeClr val="bg2"/>
              </a:solidFill>
              <a:latin typeface="ZapfHumnst BT" pitchFamily="34" charset="0"/>
              <a:ea typeface="宋体" charset="-122"/>
            </a:endParaRPr>
          </a:p>
        </p:txBody>
      </p:sp>
      <p:sp>
        <p:nvSpPr>
          <p:cNvPr id="387131" name="Rectangle 59"/>
          <p:cNvSpPr>
            <a:spLocks noChangeArrowheads="1"/>
          </p:cNvSpPr>
          <p:nvPr/>
        </p:nvSpPr>
        <p:spPr bwMode="auto">
          <a:xfrm>
            <a:off x="363538" y="4941888"/>
            <a:ext cx="358140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realize the defined Remote interface and also inherit from </a:t>
            </a:r>
            <a:endParaRPr lang="en-US" altLang="zh-CN">
              <a:solidFill>
                <a:schemeClr val="bg2"/>
              </a:solidFill>
              <a:latin typeface="ZapfHumnst BT" pitchFamily="34" charset="0"/>
              <a:ea typeface="宋体" charset="-122"/>
            </a:endParaRPr>
          </a:p>
        </p:txBody>
      </p:sp>
      <p:sp>
        <p:nvSpPr>
          <p:cNvPr id="387132" name="Rectangle 60"/>
          <p:cNvSpPr>
            <a:spLocks noChangeArrowheads="1"/>
          </p:cNvSpPr>
          <p:nvPr/>
        </p:nvSpPr>
        <p:spPr bwMode="auto">
          <a:xfrm>
            <a:off x="363538" y="5106988"/>
            <a:ext cx="2178050"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(extend) the UnicastRemoteObject.</a:t>
            </a:r>
            <a:endParaRPr lang="en-US" altLang="zh-CN">
              <a:solidFill>
                <a:schemeClr val="bg2"/>
              </a:solidFill>
              <a:latin typeface="ZapfHumnst BT" pitchFamily="34" charset="0"/>
              <a:ea typeface="宋体" charset="-122"/>
            </a:endParaRPr>
          </a:p>
        </p:txBody>
      </p:sp>
      <p:sp>
        <p:nvSpPr>
          <p:cNvPr id="387133" name="Rectangle 61"/>
          <p:cNvSpPr>
            <a:spLocks noChangeArrowheads="1"/>
          </p:cNvSpPr>
          <p:nvPr/>
        </p:nvSpPr>
        <p:spPr bwMode="auto">
          <a:xfrm>
            <a:off x="3003550" y="3354388"/>
            <a:ext cx="3071813" cy="801687"/>
          </a:xfrm>
          <a:prstGeom prst="rect">
            <a:avLst/>
          </a:prstGeom>
          <a:solidFill>
            <a:srgbClr val="99CCFF"/>
          </a:solidFill>
          <a:ln w="12700">
            <a:solidFill>
              <a:srgbClr val="FF0000"/>
            </a:solidFill>
            <a:miter lim="800000"/>
            <a:headEnd/>
            <a:tailEnd/>
          </a:ln>
        </p:spPr>
        <p:txBody>
          <a:bodyPr/>
          <a:lstStyle/>
          <a:p>
            <a:endParaRPr lang="en-US"/>
          </a:p>
        </p:txBody>
      </p:sp>
      <p:sp>
        <p:nvSpPr>
          <p:cNvPr id="387134" name="Rectangle 62"/>
          <p:cNvSpPr>
            <a:spLocks noChangeArrowheads="1"/>
          </p:cNvSpPr>
          <p:nvPr/>
        </p:nvSpPr>
        <p:spPr bwMode="auto">
          <a:xfrm>
            <a:off x="3200400" y="3536950"/>
            <a:ext cx="2708275" cy="212725"/>
          </a:xfrm>
          <a:prstGeom prst="rect">
            <a:avLst/>
          </a:prstGeom>
          <a:noFill/>
          <a:ln w="9525">
            <a:noFill/>
            <a:miter lim="800000"/>
            <a:headEnd/>
            <a:tailEnd/>
          </a:ln>
        </p:spPr>
        <p:txBody>
          <a:bodyPr lIns="0" tIns="0" rIns="0" bIns="0">
            <a:spAutoFit/>
          </a:bodyPr>
          <a:lstStyle/>
          <a:p>
            <a:r>
              <a:rPr lang="zh-CN" altLang="en-US" sz="1400">
                <a:solidFill>
                  <a:schemeClr val="bg2"/>
                </a:solidFill>
                <a:ea typeface="宋体" charset="-122"/>
              </a:rPr>
              <a:t>         </a:t>
            </a:r>
            <a:r>
              <a:rPr lang="en-US" altLang="zh-CN" sz="1400">
                <a:solidFill>
                  <a:schemeClr val="bg2"/>
                </a:solidFill>
                <a:ea typeface="宋体" charset="-122"/>
              </a:rPr>
              <a:t>ISampleDistributedClass</a:t>
            </a:r>
            <a:endParaRPr lang="en-US" altLang="zh-CN" sz="1400">
              <a:solidFill>
                <a:schemeClr val="bg2"/>
              </a:solidFill>
              <a:latin typeface="ZapfHumnst BT" pitchFamily="34" charset="0"/>
              <a:ea typeface="宋体" charset="-122"/>
            </a:endParaRPr>
          </a:p>
        </p:txBody>
      </p:sp>
      <p:sp>
        <p:nvSpPr>
          <p:cNvPr id="387135" name="Rectangle 63"/>
          <p:cNvSpPr>
            <a:spLocks noChangeArrowheads="1"/>
          </p:cNvSpPr>
          <p:nvPr/>
        </p:nvSpPr>
        <p:spPr bwMode="auto">
          <a:xfrm>
            <a:off x="3003550" y="3740150"/>
            <a:ext cx="3071813" cy="415925"/>
          </a:xfrm>
          <a:prstGeom prst="rect">
            <a:avLst/>
          </a:prstGeom>
          <a:noFill/>
          <a:ln w="12700">
            <a:solidFill>
              <a:srgbClr val="FF0000"/>
            </a:solidFill>
            <a:miter lim="800000"/>
            <a:headEnd/>
            <a:tailEnd/>
          </a:ln>
        </p:spPr>
        <p:txBody>
          <a:bodyPr/>
          <a:lstStyle/>
          <a:p>
            <a:endParaRPr lang="en-US"/>
          </a:p>
        </p:txBody>
      </p:sp>
      <p:sp>
        <p:nvSpPr>
          <p:cNvPr id="387136" name="Rectangle 64"/>
          <p:cNvSpPr>
            <a:spLocks noChangeArrowheads="1"/>
          </p:cNvSpPr>
          <p:nvPr/>
        </p:nvSpPr>
        <p:spPr bwMode="auto">
          <a:xfrm>
            <a:off x="3003550" y="3822700"/>
            <a:ext cx="3071813" cy="333375"/>
          </a:xfrm>
          <a:prstGeom prst="rect">
            <a:avLst/>
          </a:prstGeom>
          <a:noFill/>
          <a:ln w="12700">
            <a:solidFill>
              <a:srgbClr val="FF0000"/>
            </a:solidFill>
            <a:miter lim="800000"/>
            <a:headEnd/>
            <a:tailEnd/>
          </a:ln>
        </p:spPr>
        <p:txBody>
          <a:bodyPr/>
          <a:lstStyle/>
          <a:p>
            <a:endParaRPr lang="en-US"/>
          </a:p>
        </p:txBody>
      </p:sp>
      <p:sp>
        <p:nvSpPr>
          <p:cNvPr id="387137" name="Rectangle 65"/>
          <p:cNvSpPr>
            <a:spLocks noChangeArrowheads="1"/>
          </p:cNvSpPr>
          <p:nvPr/>
        </p:nvSpPr>
        <p:spPr bwMode="auto">
          <a:xfrm>
            <a:off x="3071813" y="3937000"/>
            <a:ext cx="2995612" cy="168275"/>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doSomething(aParameter : SamplePassedData)</a:t>
            </a:r>
            <a:endParaRPr lang="en-US" altLang="zh-CN">
              <a:solidFill>
                <a:schemeClr val="bg2"/>
              </a:solidFill>
              <a:latin typeface="ZapfHumnst BT" pitchFamily="34" charset="0"/>
              <a:ea typeface="宋体" charset="-122"/>
            </a:endParaRPr>
          </a:p>
        </p:txBody>
      </p:sp>
      <p:sp>
        <p:nvSpPr>
          <p:cNvPr id="387138" name="Rectangle 66"/>
          <p:cNvSpPr>
            <a:spLocks noChangeArrowheads="1"/>
          </p:cNvSpPr>
          <p:nvPr/>
        </p:nvSpPr>
        <p:spPr bwMode="auto">
          <a:xfrm>
            <a:off x="3976688" y="3359150"/>
            <a:ext cx="1101725"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&lt;&lt;Interface&gt;&gt;</a:t>
            </a:r>
            <a:endParaRPr lang="en-US" altLang="zh-CN" sz="1400">
              <a:solidFill>
                <a:schemeClr val="bg2"/>
              </a:solidFill>
              <a:latin typeface="ZapfHumnst BT" pitchFamily="34" charset="0"/>
              <a:ea typeface="宋体" charset="-122"/>
            </a:endParaRPr>
          </a:p>
        </p:txBody>
      </p:sp>
      <p:sp>
        <p:nvSpPr>
          <p:cNvPr id="387139" name="Oval 67"/>
          <p:cNvSpPr>
            <a:spLocks noChangeArrowheads="1"/>
          </p:cNvSpPr>
          <p:nvPr/>
        </p:nvSpPr>
        <p:spPr bwMode="auto">
          <a:xfrm>
            <a:off x="6919913" y="4910138"/>
            <a:ext cx="179387" cy="187325"/>
          </a:xfrm>
          <a:prstGeom prst="ellipse">
            <a:avLst/>
          </a:prstGeom>
          <a:solidFill>
            <a:srgbClr val="FFFFCC"/>
          </a:solidFill>
          <a:ln w="12700">
            <a:solidFill>
              <a:srgbClr val="8A0E5E"/>
            </a:solidFill>
            <a:round/>
            <a:headEnd/>
            <a:tailEnd/>
          </a:ln>
        </p:spPr>
        <p:txBody>
          <a:bodyPr/>
          <a:lstStyle/>
          <a:p>
            <a:endParaRPr lang="en-US"/>
          </a:p>
        </p:txBody>
      </p:sp>
      <p:sp>
        <p:nvSpPr>
          <p:cNvPr id="387140" name="Rectangle 68"/>
          <p:cNvSpPr>
            <a:spLocks noChangeArrowheads="1"/>
          </p:cNvSpPr>
          <p:nvPr/>
        </p:nvSpPr>
        <p:spPr bwMode="auto">
          <a:xfrm>
            <a:off x="6535738" y="5292725"/>
            <a:ext cx="1046162" cy="244475"/>
          </a:xfrm>
          <a:prstGeom prst="rect">
            <a:avLst/>
          </a:prstGeom>
          <a:noFill/>
          <a:ln w="9525">
            <a:noFill/>
            <a:miter lim="800000"/>
            <a:headEnd/>
            <a:tailEnd/>
          </a:ln>
        </p:spPr>
        <p:txBody>
          <a:bodyPr wrap="none" lIns="0" tIns="0" rIns="0" bIns="0">
            <a:spAutoFit/>
          </a:bodyPr>
          <a:lstStyle/>
          <a:p>
            <a:r>
              <a:rPr lang="en-US" altLang="zh-CN" sz="1600">
                <a:ea typeface="宋体" charset="-122"/>
              </a:rPr>
              <a:t>Serializable</a:t>
            </a:r>
            <a:endParaRPr lang="en-US" altLang="zh-CN" sz="1600">
              <a:latin typeface="ZapfHumnst BT" pitchFamily="34" charset="0"/>
              <a:ea typeface="宋体" charset="-122"/>
            </a:endParaRPr>
          </a:p>
        </p:txBody>
      </p:sp>
      <p:sp>
        <p:nvSpPr>
          <p:cNvPr id="387141" name="Rectangle 69"/>
          <p:cNvSpPr>
            <a:spLocks noChangeArrowheads="1"/>
          </p:cNvSpPr>
          <p:nvPr/>
        </p:nvSpPr>
        <p:spPr bwMode="auto">
          <a:xfrm>
            <a:off x="6564313" y="5554663"/>
            <a:ext cx="887412" cy="182562"/>
          </a:xfrm>
          <a:prstGeom prst="rect">
            <a:avLst/>
          </a:prstGeom>
          <a:noFill/>
          <a:ln w="9525">
            <a:noFill/>
            <a:miter lim="800000"/>
            <a:headEnd/>
            <a:tailEnd/>
          </a:ln>
        </p:spPr>
        <p:txBody>
          <a:bodyPr wrap="none" lIns="0" tIns="0" rIns="0" bIns="0">
            <a:spAutoFit/>
          </a:bodyPr>
          <a:lstStyle/>
          <a:p>
            <a:r>
              <a:rPr lang="en-US" altLang="zh-CN" sz="1200">
                <a:ea typeface="宋体" charset="-122"/>
              </a:rPr>
              <a:t>(from java.io)</a:t>
            </a:r>
            <a:endParaRPr lang="en-US" altLang="zh-CN" sz="1200">
              <a:latin typeface="ZapfHumnst BT" pitchFamily="34" charset="0"/>
              <a:ea typeface="宋体" charset="-122"/>
            </a:endParaRPr>
          </a:p>
        </p:txBody>
      </p:sp>
      <p:sp>
        <p:nvSpPr>
          <p:cNvPr id="387159" name="Text Box 87"/>
          <p:cNvSpPr txBox="1">
            <a:spLocks noChangeArrowheads="1"/>
          </p:cNvSpPr>
          <p:nvPr/>
        </p:nvSpPr>
        <p:spPr bwMode="auto">
          <a:xfrm>
            <a:off x="3368675" y="1177925"/>
            <a:ext cx="2484438" cy="80962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500" i="1">
                <a:solidFill>
                  <a:srgbClr val="00CCFF"/>
                </a:solidFill>
                <a:ea typeface="宋体" charset="-122"/>
              </a:rPr>
              <a:t>Roles to be filled by the designer applying the </a:t>
            </a:r>
            <a:r>
              <a:rPr lang="en-US" altLang="zh-CN" sz="1600" i="1">
                <a:solidFill>
                  <a:srgbClr val="00CCFF"/>
                </a:solidFill>
                <a:ea typeface="宋体" charset="-122"/>
              </a:rPr>
              <a:t>mechanism</a:t>
            </a:r>
          </a:p>
        </p:txBody>
      </p:sp>
      <p:sp>
        <p:nvSpPr>
          <p:cNvPr id="387160" name="Line 88"/>
          <p:cNvSpPr>
            <a:spLocks noChangeShapeType="1"/>
          </p:cNvSpPr>
          <p:nvPr/>
        </p:nvSpPr>
        <p:spPr bwMode="auto">
          <a:xfrm>
            <a:off x="5033963" y="2009775"/>
            <a:ext cx="2266950" cy="2635250"/>
          </a:xfrm>
          <a:prstGeom prst="line">
            <a:avLst/>
          </a:prstGeom>
          <a:noFill/>
          <a:ln w="28575">
            <a:solidFill>
              <a:srgbClr val="FF0000"/>
            </a:solidFill>
            <a:round/>
            <a:headEnd/>
            <a:tailEnd type="triangle" w="med" len="med"/>
          </a:ln>
          <a:effectLst/>
        </p:spPr>
        <p:txBody>
          <a:bodyPr wrap="none" lIns="107950" tIns="53975" rIns="107950" bIns="53975" anchor="ctr"/>
          <a:lstStyle/>
          <a:p>
            <a:endParaRPr lang="en-US"/>
          </a:p>
        </p:txBody>
      </p:sp>
      <p:sp>
        <p:nvSpPr>
          <p:cNvPr id="387161" name="Line 89"/>
          <p:cNvSpPr>
            <a:spLocks noChangeShapeType="1"/>
          </p:cNvSpPr>
          <p:nvPr/>
        </p:nvSpPr>
        <p:spPr bwMode="auto">
          <a:xfrm flipH="1">
            <a:off x="3657600" y="2012950"/>
            <a:ext cx="598488" cy="1306513"/>
          </a:xfrm>
          <a:prstGeom prst="line">
            <a:avLst/>
          </a:prstGeom>
          <a:noFill/>
          <a:ln w="28575">
            <a:solidFill>
              <a:srgbClr val="FF0000"/>
            </a:solidFill>
            <a:round/>
            <a:headEnd/>
            <a:tailEnd type="triangle" w="med" len="med"/>
          </a:ln>
          <a:effectLst/>
        </p:spPr>
        <p:txBody>
          <a:bodyPr wrap="none" lIns="107950" tIns="53975" rIns="107950" bIns="53975" anchor="ctr"/>
          <a:lstStyle/>
          <a:p>
            <a:endParaRPr lang="en-US"/>
          </a:p>
        </p:txBody>
      </p:sp>
      <p:sp>
        <p:nvSpPr>
          <p:cNvPr id="387162" name="Line 90"/>
          <p:cNvSpPr>
            <a:spLocks noChangeShapeType="1"/>
          </p:cNvSpPr>
          <p:nvPr/>
        </p:nvSpPr>
        <p:spPr bwMode="auto">
          <a:xfrm flipH="1">
            <a:off x="2489200" y="1990725"/>
            <a:ext cx="1609725" cy="1470025"/>
          </a:xfrm>
          <a:prstGeom prst="line">
            <a:avLst/>
          </a:prstGeom>
          <a:noFill/>
          <a:ln w="28575">
            <a:solidFill>
              <a:srgbClr val="FF0000"/>
            </a:solidFill>
            <a:round/>
            <a:headEnd/>
            <a:tailEnd type="triangle" w="med" len="med"/>
          </a:ln>
          <a:effectLst/>
        </p:spPr>
        <p:txBody>
          <a:bodyPr wrap="none" lIns="107950" tIns="53975" rIns="107950" bIns="53975" anchor="ctr"/>
          <a:lstStyle/>
          <a:p>
            <a:endParaRPr lang="en-US"/>
          </a:p>
        </p:txBody>
      </p:sp>
      <p:sp>
        <p:nvSpPr>
          <p:cNvPr id="387169" name="Freeform 97"/>
          <p:cNvSpPr>
            <a:spLocks/>
          </p:cNvSpPr>
          <p:nvPr/>
        </p:nvSpPr>
        <p:spPr bwMode="auto">
          <a:xfrm>
            <a:off x="6159500" y="5321300"/>
            <a:ext cx="1905000" cy="1066800"/>
          </a:xfrm>
          <a:custGeom>
            <a:avLst/>
            <a:gdLst/>
            <a:ahLst/>
            <a:cxnLst>
              <a:cxn ang="0">
                <a:pos x="0" y="672"/>
              </a:cxn>
              <a:cxn ang="0">
                <a:pos x="1200" y="672"/>
              </a:cxn>
              <a:cxn ang="0">
                <a:pos x="1200" y="0"/>
              </a:cxn>
            </a:cxnLst>
            <a:rect l="0" t="0" r="r" b="b"/>
            <a:pathLst>
              <a:path w="1200" h="672">
                <a:moveTo>
                  <a:pt x="0" y="672"/>
                </a:moveTo>
                <a:lnTo>
                  <a:pt x="1200" y="672"/>
                </a:lnTo>
                <a:lnTo>
                  <a:pt x="1200" y="0"/>
                </a:lnTo>
              </a:path>
            </a:pathLst>
          </a:custGeom>
          <a:noFill/>
          <a:ln w="28575" cap="flat" cmpd="sng">
            <a:solidFill>
              <a:schemeClr val="tx1"/>
            </a:solidFill>
            <a:prstDash val="lgDash"/>
            <a:round/>
            <a:headEnd/>
            <a:tailEnd type="arrow" w="lg" len="lg"/>
          </a:ln>
          <a:effectLst/>
        </p:spPr>
        <p:txBody>
          <a:bodyPr lIns="107950" tIns="53975" rIns="107950" bIns="53975"/>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ChangeArrowheads="1"/>
          </p:cNvSpPr>
          <p:nvPr>
            <p:ph idx="1"/>
          </p:nvPr>
        </p:nvSpPr>
        <p:spPr>
          <a:xfrm>
            <a:off x="654050" y="1001713"/>
            <a:ext cx="8337550" cy="5043487"/>
          </a:xfrm>
        </p:spPr>
        <p:txBody>
          <a:bodyPr/>
          <a:lstStyle/>
          <a:p>
            <a:pPr marL="609600" indent="-609600">
              <a:buFont typeface="Wingdings" pitchFamily="2" charset="2"/>
              <a:buAutoNum type="arabicPeriod"/>
            </a:pPr>
            <a:r>
              <a:rPr lang="en-US" altLang="zh-CN" sz="2800" dirty="0">
                <a:ea typeface="宋体" charset="-122"/>
              </a:rPr>
              <a:t>Provide access to RMI support classes (e.g., Remote and </a:t>
            </a:r>
            <a:r>
              <a:rPr lang="en-US" altLang="zh-CN" sz="2800" dirty="0" err="1">
                <a:ea typeface="宋体" charset="-122"/>
              </a:rPr>
              <a:t>Serializable</a:t>
            </a:r>
            <a:r>
              <a:rPr lang="en-US" altLang="zh-CN" sz="2800" dirty="0">
                <a:ea typeface="宋体" charset="-122"/>
              </a:rPr>
              <a:t> interfaces, Naming Service)</a:t>
            </a:r>
          </a:p>
          <a:p>
            <a:pPr marL="987425" lvl="1" indent="-533400"/>
            <a:r>
              <a:rPr lang="en-US" altLang="zh-CN" sz="2300" i="1" dirty="0" err="1">
                <a:solidFill>
                  <a:srgbClr val="00CCFF"/>
                </a:solidFill>
                <a:ea typeface="宋体" charset="-122"/>
              </a:rPr>
              <a:t>java.rmi</a:t>
            </a:r>
            <a:r>
              <a:rPr lang="en-US" altLang="zh-CN" sz="2300" i="1" dirty="0">
                <a:solidFill>
                  <a:srgbClr val="00CCFF"/>
                </a:solidFill>
                <a:ea typeface="宋体" charset="-122"/>
              </a:rPr>
              <a:t> and java.io package in Middleware layer</a:t>
            </a:r>
          </a:p>
          <a:p>
            <a:pPr marL="609600" indent="-609600">
              <a:buFont typeface="Wingdings" pitchFamily="2" charset="2"/>
              <a:buAutoNum type="arabicPeriod"/>
            </a:pPr>
            <a:r>
              <a:rPr lang="en-US" altLang="zh-CN" sz="2800" dirty="0">
                <a:ea typeface="宋体" charset="-122"/>
              </a:rPr>
              <a:t>For each class to be distributed:</a:t>
            </a:r>
          </a:p>
          <a:p>
            <a:pPr marL="987425" lvl="1" indent="-533400"/>
            <a:r>
              <a:rPr lang="en-US" altLang="zh-CN" sz="2300" i="1" dirty="0">
                <a:solidFill>
                  <a:srgbClr val="00CCFF"/>
                </a:solidFill>
                <a:ea typeface="宋体" charset="-122"/>
              </a:rPr>
              <a:t>Controllers to be distributed are in the Application layer </a:t>
            </a:r>
          </a:p>
          <a:p>
            <a:pPr marL="987425" lvl="1" indent="-533400"/>
            <a:r>
              <a:rPr lang="en-US" altLang="zh-CN" sz="2300" i="1" dirty="0">
                <a:solidFill>
                  <a:srgbClr val="00CCFF"/>
                </a:solidFill>
                <a:ea typeface="宋体" charset="-122"/>
              </a:rPr>
              <a:t>Dependency from the Application to the Middleware layer is needed to access java packages</a:t>
            </a:r>
            <a:r>
              <a:rPr lang="en-US" altLang="zh-CN" sz="2400" dirty="0">
                <a:solidFill>
                  <a:srgbClr val="00CCFF"/>
                </a:solidFill>
                <a:ea typeface="宋体" charset="-122"/>
              </a:rPr>
              <a:t> </a:t>
            </a:r>
          </a:p>
          <a:p>
            <a:pPr marL="987425" lvl="1" indent="-533400"/>
            <a:r>
              <a:rPr lang="en-US" altLang="zh-CN" sz="2400" dirty="0">
                <a:ea typeface="宋体" charset="-122"/>
              </a:rPr>
              <a:t>Define interface for class that realizes Remote</a:t>
            </a:r>
          </a:p>
          <a:p>
            <a:pPr marL="987425" lvl="1" indent="-533400"/>
            <a:r>
              <a:rPr lang="en-US" altLang="zh-CN" sz="2400" dirty="0">
                <a:ea typeface="宋体" charset="-122"/>
              </a:rPr>
              <a:t>Have class inherit from </a:t>
            </a:r>
            <a:r>
              <a:rPr lang="en-US" altLang="zh-CN" sz="2400" dirty="0" err="1">
                <a:ea typeface="宋体" charset="-122"/>
              </a:rPr>
              <a:t>UnicastRemoteObject</a:t>
            </a:r>
            <a:endParaRPr lang="en-US" altLang="zh-CN" sz="2400" dirty="0">
              <a:ea typeface="宋体" charset="-122"/>
            </a:endParaRPr>
          </a:p>
        </p:txBody>
      </p:sp>
      <p:sp>
        <p:nvSpPr>
          <p:cNvPr id="389123" name="Rectangle 3"/>
          <p:cNvSpPr>
            <a:spLocks noGrp="1" noChangeArrowheads="1"/>
          </p:cNvSpPr>
          <p:nvPr>
            <p:ph type="title"/>
          </p:nvPr>
        </p:nvSpPr>
        <p:spPr>
          <a:xfrm>
            <a:off x="426720" y="122238"/>
            <a:ext cx="8229600" cy="1143000"/>
          </a:xfrm>
        </p:spPr>
        <p:txBody>
          <a:bodyPr/>
          <a:lstStyle/>
          <a:p>
            <a:r>
              <a:rPr lang="en-US" altLang="zh-CN" dirty="0">
                <a:ea typeface="宋体" charset="-122"/>
              </a:rPr>
              <a:t>Incorporating RMI: Steps</a:t>
            </a:r>
          </a:p>
        </p:txBody>
      </p:sp>
      <p:sp>
        <p:nvSpPr>
          <p:cNvPr id="389125" name="Text Box 5"/>
          <p:cNvSpPr txBox="1">
            <a:spLocks noChangeArrowheads="1"/>
          </p:cNvSpPr>
          <p:nvPr/>
        </p:nvSpPr>
        <p:spPr bwMode="auto">
          <a:xfrm>
            <a:off x="0" y="5330305"/>
            <a:ext cx="1143000" cy="344453"/>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800" i="1" dirty="0">
                <a:solidFill>
                  <a:srgbClr val="FF0000"/>
                </a:solidFill>
                <a:ea typeface="宋体" charset="-122"/>
              </a:rPr>
              <a:t>Deferred</a:t>
            </a:r>
          </a:p>
        </p:txBody>
      </p:sp>
      <p:sp>
        <p:nvSpPr>
          <p:cNvPr id="389126" name="AutoShape 6"/>
          <p:cNvSpPr>
            <a:spLocks/>
          </p:cNvSpPr>
          <p:nvPr/>
        </p:nvSpPr>
        <p:spPr bwMode="auto">
          <a:xfrm>
            <a:off x="1104900" y="5089005"/>
            <a:ext cx="76200" cy="914400"/>
          </a:xfrm>
          <a:prstGeom prst="leftBrace">
            <a:avLst>
              <a:gd name="adj1" fmla="val 100000"/>
              <a:gd name="adj2" fmla="val 50000"/>
            </a:avLst>
          </a:prstGeom>
          <a:noFill/>
          <a:ln w="25400">
            <a:solidFill>
              <a:schemeClr val="hlink"/>
            </a:solidFill>
            <a:round/>
            <a:headEnd/>
            <a:tailEnd/>
          </a:ln>
          <a:effectLst/>
        </p:spPr>
        <p:txBody>
          <a:bodyPr wrap="none" lIns="107950" tIns="53975" rIns="107950" bIns="53975"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idx="1"/>
          </p:nvPr>
        </p:nvSpPr>
        <p:spPr>
          <a:xfrm>
            <a:off x="463550" y="1455928"/>
            <a:ext cx="8229600" cy="4525963"/>
          </a:xfrm>
        </p:spPr>
        <p:txBody>
          <a:bodyPr/>
          <a:lstStyle/>
          <a:p>
            <a:pPr marL="609600" indent="-609600">
              <a:buFont typeface="Wingdings" pitchFamily="2" charset="2"/>
              <a:buAutoNum type="arabicPeriod" startAt="3"/>
            </a:pPr>
            <a:r>
              <a:rPr lang="en-US" altLang="zh-CN">
                <a:ea typeface="宋体" charset="-122"/>
              </a:rPr>
              <a:t>Have classes for data passed to distributed objects realize the Serializable interface</a:t>
            </a:r>
          </a:p>
          <a:p>
            <a:pPr marL="987425" lvl="1" indent="-533400"/>
            <a:r>
              <a:rPr lang="en-US" altLang="zh-CN" i="1">
                <a:solidFill>
                  <a:srgbClr val="00CCFF"/>
                </a:solidFill>
                <a:ea typeface="宋体" charset="-122"/>
              </a:rPr>
              <a:t>Core data types are in Business Services layer</a:t>
            </a:r>
          </a:p>
          <a:p>
            <a:pPr marL="987425" lvl="1" indent="-533400"/>
            <a:r>
              <a:rPr lang="en-US" altLang="zh-CN" i="1">
                <a:solidFill>
                  <a:srgbClr val="00CCFF"/>
                </a:solidFill>
                <a:ea typeface="宋体" charset="-122"/>
              </a:rPr>
              <a:t>Dependency from Business Services layer to the Middleware layer is needed to access java.rmi</a:t>
            </a:r>
          </a:p>
          <a:p>
            <a:pPr marL="987425" lvl="1" indent="-533400"/>
            <a:r>
              <a:rPr lang="en-US" altLang="zh-CN">
                <a:solidFill>
                  <a:schemeClr val="tx1"/>
                </a:solidFill>
                <a:ea typeface="宋体" charset="-122"/>
              </a:rPr>
              <a:t>Add the realization relationships</a:t>
            </a:r>
          </a:p>
          <a:p>
            <a:pPr marL="609600" indent="-609600">
              <a:buFont typeface="Wingdings" pitchFamily="2" charset="2"/>
              <a:buAutoNum type="arabicPeriod" startAt="4"/>
            </a:pPr>
            <a:r>
              <a:rPr lang="en-US" altLang="zh-CN">
                <a:ea typeface="宋体" charset="-122"/>
              </a:rPr>
              <a:t>Run pre-processor</a:t>
            </a:r>
          </a:p>
        </p:txBody>
      </p:sp>
      <p:sp>
        <p:nvSpPr>
          <p:cNvPr id="391175" name="Rectangle 7"/>
          <p:cNvSpPr>
            <a:spLocks noGrp="1" noChangeArrowheads="1"/>
          </p:cNvSpPr>
          <p:nvPr>
            <p:ph type="title"/>
          </p:nvPr>
        </p:nvSpPr>
        <p:spPr/>
        <p:txBody>
          <a:bodyPr>
            <a:normAutofit fontScale="90000"/>
          </a:bodyPr>
          <a:lstStyle/>
          <a:p>
            <a:r>
              <a:rPr lang="en-US" altLang="zh-CN">
                <a:ea typeface="宋体" charset="-122"/>
              </a:rPr>
              <a:t>Incorporating RMI: Steps (continued)</a:t>
            </a:r>
          </a:p>
        </p:txBody>
      </p:sp>
      <p:sp>
        <p:nvSpPr>
          <p:cNvPr id="391171" name="Text Box 3"/>
          <p:cNvSpPr txBox="1">
            <a:spLocks noChangeArrowheads="1"/>
          </p:cNvSpPr>
          <p:nvPr/>
        </p:nvSpPr>
        <p:spPr bwMode="auto">
          <a:xfrm>
            <a:off x="4477096" y="3897284"/>
            <a:ext cx="1993900" cy="344453"/>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800" i="1" dirty="0">
                <a:solidFill>
                  <a:schemeClr val="tx1"/>
                </a:solidFill>
                <a:ea typeface="宋体" charset="-122"/>
              </a:rPr>
              <a:t>Out of scope</a:t>
            </a:r>
          </a:p>
        </p:txBody>
      </p:sp>
      <p:sp>
        <p:nvSpPr>
          <p:cNvPr id="391173" name="Text Box 5"/>
          <p:cNvSpPr txBox="1">
            <a:spLocks noChangeArrowheads="1"/>
          </p:cNvSpPr>
          <p:nvPr/>
        </p:nvSpPr>
        <p:spPr bwMode="auto">
          <a:xfrm>
            <a:off x="6438900" y="3506124"/>
            <a:ext cx="1295400" cy="344453"/>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800" i="1" dirty="0">
                <a:solidFill>
                  <a:schemeClr val="tx1"/>
                </a:solidFill>
                <a:ea typeface="宋体" charset="-122"/>
              </a:rPr>
              <a:t>Deferred</a:t>
            </a:r>
          </a:p>
        </p:txBody>
      </p:sp>
      <p:sp>
        <p:nvSpPr>
          <p:cNvPr id="391174" name="AutoShape 6"/>
          <p:cNvSpPr>
            <a:spLocks/>
          </p:cNvSpPr>
          <p:nvPr/>
        </p:nvSpPr>
        <p:spPr bwMode="auto">
          <a:xfrm>
            <a:off x="6337300" y="3480724"/>
            <a:ext cx="215900" cy="457200"/>
          </a:xfrm>
          <a:prstGeom prst="rightBrace">
            <a:avLst>
              <a:gd name="adj1" fmla="val 17647"/>
              <a:gd name="adj2" fmla="val 50000"/>
            </a:avLst>
          </a:prstGeom>
          <a:noFill/>
          <a:ln w="25400">
            <a:solidFill>
              <a:srgbClr val="FF0000"/>
            </a:solidFill>
            <a:round/>
            <a:headEnd/>
            <a:tailEnd/>
          </a:ln>
          <a:effectLst/>
        </p:spPr>
        <p:txBody>
          <a:bodyPr wrap="none" lIns="107950" tIns="53975" rIns="107950" bIns="53975" anchor="ctr"/>
          <a:lstStyle/>
          <a:p>
            <a:endParaRPr lang="en-US"/>
          </a:p>
        </p:txBody>
      </p:sp>
      <p:sp>
        <p:nvSpPr>
          <p:cNvPr id="391177" name="AutoShape 9"/>
          <p:cNvSpPr>
            <a:spLocks/>
          </p:cNvSpPr>
          <p:nvPr/>
        </p:nvSpPr>
        <p:spPr bwMode="auto">
          <a:xfrm>
            <a:off x="4515196" y="3859184"/>
            <a:ext cx="215900" cy="457200"/>
          </a:xfrm>
          <a:prstGeom prst="rightBrace">
            <a:avLst>
              <a:gd name="adj1" fmla="val 17647"/>
              <a:gd name="adj2" fmla="val 50000"/>
            </a:avLst>
          </a:prstGeom>
          <a:noFill/>
          <a:ln w="25400">
            <a:solidFill>
              <a:srgbClr val="FF0000"/>
            </a:solidFill>
            <a:round/>
            <a:headEnd/>
            <a:tailEnd/>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ext Box 2"/>
          <p:cNvSpPr txBox="1">
            <a:spLocks noChangeArrowheads="1"/>
          </p:cNvSpPr>
          <p:nvPr/>
        </p:nvSpPr>
        <p:spPr bwMode="auto">
          <a:xfrm>
            <a:off x="7921625" y="5070475"/>
            <a:ext cx="1295400" cy="344453"/>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800" i="1" dirty="0">
                <a:solidFill>
                  <a:schemeClr val="tx1"/>
                </a:solidFill>
                <a:ea typeface="宋体" charset="-122"/>
              </a:rPr>
              <a:t>Deferred</a:t>
            </a:r>
          </a:p>
        </p:txBody>
      </p:sp>
      <p:sp>
        <p:nvSpPr>
          <p:cNvPr id="393219" name="AutoShape 3"/>
          <p:cNvSpPr>
            <a:spLocks/>
          </p:cNvSpPr>
          <p:nvPr/>
        </p:nvSpPr>
        <p:spPr bwMode="auto">
          <a:xfrm>
            <a:off x="7620000" y="4473575"/>
            <a:ext cx="457200" cy="1587500"/>
          </a:xfrm>
          <a:prstGeom prst="rightBrace">
            <a:avLst>
              <a:gd name="adj1" fmla="val 28935"/>
              <a:gd name="adj2" fmla="val 50000"/>
            </a:avLst>
          </a:prstGeom>
          <a:noFill/>
          <a:ln w="25400">
            <a:solidFill>
              <a:srgbClr val="FF0000"/>
            </a:solidFill>
            <a:round/>
            <a:headEnd/>
            <a:tailEnd/>
          </a:ln>
          <a:effectLst/>
        </p:spPr>
        <p:txBody>
          <a:bodyPr wrap="none" lIns="107950" tIns="53975" rIns="107950" bIns="53975" anchor="ctr"/>
          <a:lstStyle/>
          <a:p>
            <a:endParaRPr lang="en-US"/>
          </a:p>
        </p:txBody>
      </p:sp>
      <p:sp>
        <p:nvSpPr>
          <p:cNvPr id="393221" name="Rectangle 5"/>
          <p:cNvSpPr>
            <a:spLocks noGrp="1" noChangeArrowheads="1"/>
          </p:cNvSpPr>
          <p:nvPr>
            <p:ph idx="1"/>
          </p:nvPr>
        </p:nvSpPr>
        <p:spPr>
          <a:xfrm>
            <a:off x="333375" y="1342073"/>
            <a:ext cx="7588250" cy="5043487"/>
          </a:xfrm>
        </p:spPr>
        <p:txBody>
          <a:bodyPr/>
          <a:lstStyle/>
          <a:p>
            <a:pPr marL="609600" indent="-609600">
              <a:buFont typeface="Wingdings" pitchFamily="2" charset="2"/>
              <a:buAutoNum type="arabicPeriod" startAt="5"/>
            </a:pPr>
            <a:r>
              <a:rPr lang="en-US" altLang="zh-CN" dirty="0">
                <a:ea typeface="宋体" charset="-122"/>
              </a:rPr>
              <a:t>Have distributed class clients lookup the remote objects using the Naming service</a:t>
            </a:r>
          </a:p>
          <a:p>
            <a:pPr marL="987425" lvl="1" indent="-533400"/>
            <a:r>
              <a:rPr lang="en-US" altLang="zh-CN" i="1" dirty="0">
                <a:solidFill>
                  <a:srgbClr val="00CCFF"/>
                </a:solidFill>
                <a:ea typeface="宋体" charset="-122"/>
              </a:rPr>
              <a:t>Most Distributed Class Clients are forms</a:t>
            </a:r>
          </a:p>
          <a:p>
            <a:pPr marL="987425" lvl="1" indent="-533400"/>
            <a:r>
              <a:rPr lang="en-US" altLang="zh-CN" i="1" dirty="0">
                <a:solidFill>
                  <a:srgbClr val="00CCFF"/>
                </a:solidFill>
                <a:ea typeface="宋体" charset="-122"/>
              </a:rPr>
              <a:t>Forms are in the Application layer</a:t>
            </a:r>
          </a:p>
          <a:p>
            <a:pPr marL="987425" lvl="1" indent="-533400"/>
            <a:r>
              <a:rPr lang="en-US" altLang="zh-CN" i="1" dirty="0">
                <a:solidFill>
                  <a:srgbClr val="00CCFF"/>
                </a:solidFill>
                <a:ea typeface="宋体" charset="-122"/>
              </a:rPr>
              <a:t>Dependency from the Application layer to the Middleware layer is needed to access </a:t>
            </a:r>
            <a:r>
              <a:rPr lang="en-US" altLang="zh-CN" i="1" dirty="0" err="1">
                <a:solidFill>
                  <a:srgbClr val="00CCFF"/>
                </a:solidFill>
                <a:ea typeface="宋体" charset="-122"/>
              </a:rPr>
              <a:t>java.rmi</a:t>
            </a:r>
            <a:endParaRPr lang="en-US" altLang="zh-CN" i="1" dirty="0">
              <a:solidFill>
                <a:srgbClr val="00CCFF"/>
              </a:solidFill>
              <a:ea typeface="宋体" charset="-122"/>
            </a:endParaRPr>
          </a:p>
          <a:p>
            <a:pPr marL="987425" lvl="1" indent="-533400"/>
            <a:r>
              <a:rPr lang="en-US" altLang="zh-CN" dirty="0">
                <a:solidFill>
                  <a:schemeClr val="tx1"/>
                </a:solidFill>
                <a:ea typeface="宋体" charset="-122"/>
              </a:rPr>
              <a:t>Add relationship from Distributed Class Clients  to Naming Service</a:t>
            </a:r>
          </a:p>
          <a:p>
            <a:pPr marL="609600" indent="-609600">
              <a:buFont typeface="Wingdings" pitchFamily="2" charset="2"/>
              <a:buAutoNum type="arabicPeriod" startAt="6"/>
            </a:pPr>
            <a:r>
              <a:rPr lang="en-US" altLang="zh-CN" dirty="0">
                <a:ea typeface="宋体" charset="-122"/>
              </a:rPr>
              <a:t>Create and update interaction diagrams with distribution processing</a:t>
            </a:r>
          </a:p>
        </p:txBody>
      </p:sp>
      <p:sp>
        <p:nvSpPr>
          <p:cNvPr id="393220" name="Rectangle 4"/>
          <p:cNvSpPr>
            <a:spLocks noGrp="1" noChangeArrowheads="1"/>
          </p:cNvSpPr>
          <p:nvPr>
            <p:ph type="title"/>
          </p:nvPr>
        </p:nvSpPr>
        <p:spPr/>
        <p:txBody>
          <a:bodyPr>
            <a:normAutofit fontScale="90000"/>
          </a:bodyPr>
          <a:lstStyle/>
          <a:p>
            <a:r>
              <a:rPr lang="en-US" altLang="zh-CN">
                <a:ea typeface="宋体" charset="-122"/>
              </a:rPr>
              <a:t>Incorporating RMI: Steps (continued)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4" name="Line 40"/>
          <p:cNvSpPr>
            <a:spLocks noChangeShapeType="1"/>
          </p:cNvSpPr>
          <p:nvPr/>
        </p:nvSpPr>
        <p:spPr bwMode="auto">
          <a:xfrm>
            <a:off x="7699375" y="2335213"/>
            <a:ext cx="1588" cy="1031875"/>
          </a:xfrm>
          <a:prstGeom prst="line">
            <a:avLst/>
          </a:prstGeom>
          <a:noFill/>
          <a:ln w="28575">
            <a:solidFill>
              <a:schemeClr val="tx1"/>
            </a:solidFill>
            <a:prstDash val="lgDash"/>
            <a:round/>
            <a:headEnd/>
            <a:tailEnd type="arrow" w="lg" len="lg"/>
          </a:ln>
        </p:spPr>
        <p:txBody>
          <a:bodyPr/>
          <a:lstStyle/>
          <a:p>
            <a:endParaRPr lang="en-US"/>
          </a:p>
        </p:txBody>
      </p:sp>
      <p:sp>
        <p:nvSpPr>
          <p:cNvPr id="395305" name="Line 41"/>
          <p:cNvSpPr>
            <a:spLocks noChangeShapeType="1"/>
          </p:cNvSpPr>
          <p:nvPr/>
        </p:nvSpPr>
        <p:spPr bwMode="auto">
          <a:xfrm>
            <a:off x="7699375" y="4129088"/>
            <a:ext cx="1588" cy="890587"/>
          </a:xfrm>
          <a:prstGeom prst="line">
            <a:avLst/>
          </a:prstGeom>
          <a:noFill/>
          <a:ln w="28575">
            <a:solidFill>
              <a:schemeClr val="tx1"/>
            </a:solidFill>
            <a:prstDash val="lgDash"/>
            <a:round/>
            <a:headEnd/>
            <a:tailEnd type="arrow" w="lg" len="lg"/>
          </a:ln>
        </p:spPr>
        <p:txBody>
          <a:bodyPr/>
          <a:lstStyle/>
          <a:p>
            <a:endParaRPr lang="en-US"/>
          </a:p>
        </p:txBody>
      </p:sp>
      <p:sp>
        <p:nvSpPr>
          <p:cNvPr id="395290" name="Line 26"/>
          <p:cNvSpPr>
            <a:spLocks noChangeShapeType="1"/>
          </p:cNvSpPr>
          <p:nvPr/>
        </p:nvSpPr>
        <p:spPr bwMode="auto">
          <a:xfrm flipH="1">
            <a:off x="2641600" y="2417763"/>
            <a:ext cx="1320800" cy="641350"/>
          </a:xfrm>
          <a:prstGeom prst="line">
            <a:avLst/>
          </a:prstGeom>
          <a:noFill/>
          <a:ln w="28575">
            <a:solidFill>
              <a:schemeClr val="tx1"/>
            </a:solidFill>
            <a:prstDash val="lgDash"/>
            <a:round/>
            <a:headEnd/>
            <a:tailEnd type="arrow" w="lg" len="lg"/>
          </a:ln>
        </p:spPr>
        <p:txBody>
          <a:bodyPr/>
          <a:lstStyle/>
          <a:p>
            <a:endParaRPr lang="en-US"/>
          </a:p>
        </p:txBody>
      </p:sp>
      <p:sp>
        <p:nvSpPr>
          <p:cNvPr id="395330" name="Text Box 66"/>
          <p:cNvSpPr txBox="1">
            <a:spLocks noChangeArrowheads="1"/>
          </p:cNvSpPr>
          <p:nvPr/>
        </p:nvSpPr>
        <p:spPr bwMode="auto">
          <a:xfrm>
            <a:off x="101600" y="1727200"/>
            <a:ext cx="1676400"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200">
                <a:ea typeface="宋体" charset="-122"/>
              </a:rPr>
              <a:t>&lt;&lt;layer&gt;&gt;</a:t>
            </a:r>
            <a:br>
              <a:rPr lang="en-US" altLang="zh-CN" sz="1200">
                <a:ea typeface="宋体" charset="-122"/>
              </a:rPr>
            </a:br>
            <a:r>
              <a:rPr lang="en-US" altLang="zh-CN" sz="1200">
                <a:ea typeface="宋体" charset="-122"/>
              </a:rPr>
              <a:t>Business Services</a:t>
            </a:r>
          </a:p>
        </p:txBody>
      </p:sp>
      <p:sp>
        <p:nvSpPr>
          <p:cNvPr id="395310" name="Rectangle 46"/>
          <p:cNvSpPr>
            <a:spLocks noGrp="1" noChangeArrowheads="1"/>
          </p:cNvSpPr>
          <p:nvPr>
            <p:ph type="title"/>
          </p:nvPr>
        </p:nvSpPr>
        <p:spPr>
          <a:xfrm>
            <a:off x="469900" y="164470"/>
            <a:ext cx="8229600" cy="1143000"/>
          </a:xfrm>
        </p:spPr>
        <p:txBody>
          <a:bodyPr/>
          <a:lstStyle/>
          <a:p>
            <a:r>
              <a:rPr lang="en-US" altLang="zh-CN" dirty="0">
                <a:ea typeface="宋体" charset="-122"/>
              </a:rPr>
              <a:t>Example: Incorporating RMI</a:t>
            </a:r>
          </a:p>
        </p:txBody>
      </p:sp>
      <p:sp>
        <p:nvSpPr>
          <p:cNvPr id="395269" name="Rectangle 5"/>
          <p:cNvSpPr>
            <a:spLocks noChangeArrowheads="1"/>
          </p:cNvSpPr>
          <p:nvPr/>
        </p:nvSpPr>
        <p:spPr bwMode="auto">
          <a:xfrm>
            <a:off x="428625" y="4983163"/>
            <a:ext cx="1825625" cy="1055687"/>
          </a:xfrm>
          <a:prstGeom prst="rect">
            <a:avLst/>
          </a:prstGeom>
          <a:solidFill>
            <a:srgbClr val="99CCFF"/>
          </a:solidFill>
          <a:ln w="0">
            <a:solidFill>
              <a:srgbClr val="FF0000"/>
            </a:solidFill>
            <a:miter lim="800000"/>
            <a:headEnd/>
            <a:tailEnd/>
          </a:ln>
        </p:spPr>
        <p:txBody>
          <a:bodyPr/>
          <a:lstStyle/>
          <a:p>
            <a:endParaRPr lang="en-US"/>
          </a:p>
        </p:txBody>
      </p:sp>
      <p:sp>
        <p:nvSpPr>
          <p:cNvPr id="395324" name="Rectangle 60"/>
          <p:cNvSpPr>
            <a:spLocks noChangeArrowheads="1"/>
          </p:cNvSpPr>
          <p:nvPr/>
        </p:nvSpPr>
        <p:spPr bwMode="auto">
          <a:xfrm>
            <a:off x="534988" y="5097463"/>
            <a:ext cx="1409700" cy="769937"/>
          </a:xfrm>
          <a:prstGeom prst="rect">
            <a:avLst/>
          </a:prstGeom>
          <a:solidFill>
            <a:srgbClr val="99CCFF"/>
          </a:solidFill>
          <a:ln w="0">
            <a:solidFill>
              <a:schemeClr val="hlink"/>
            </a:solidFill>
            <a:miter lim="800000"/>
            <a:headEnd/>
            <a:tailEnd/>
          </a:ln>
        </p:spPr>
        <p:txBody>
          <a:bodyPr/>
          <a:lstStyle/>
          <a:p>
            <a:endParaRPr lang="en-US"/>
          </a:p>
        </p:txBody>
      </p:sp>
      <p:sp>
        <p:nvSpPr>
          <p:cNvPr id="395311" name="Rectangle 47"/>
          <p:cNvSpPr>
            <a:spLocks noChangeArrowheads="1"/>
          </p:cNvSpPr>
          <p:nvPr/>
        </p:nvSpPr>
        <p:spPr bwMode="auto">
          <a:xfrm>
            <a:off x="2443163" y="4711700"/>
            <a:ext cx="3581400" cy="1741488"/>
          </a:xfrm>
          <a:prstGeom prst="rect">
            <a:avLst/>
          </a:prstGeom>
          <a:solidFill>
            <a:srgbClr val="99CCFF"/>
          </a:solidFill>
          <a:ln w="0">
            <a:solidFill>
              <a:srgbClr val="FF0000"/>
            </a:solidFill>
            <a:miter lim="800000"/>
            <a:headEnd/>
            <a:tailEnd/>
          </a:ln>
        </p:spPr>
        <p:txBody>
          <a:bodyPr/>
          <a:lstStyle/>
          <a:p>
            <a:endParaRPr lang="en-US"/>
          </a:p>
        </p:txBody>
      </p:sp>
      <p:sp>
        <p:nvSpPr>
          <p:cNvPr id="395271" name="Rectangle 7"/>
          <p:cNvSpPr>
            <a:spLocks noChangeArrowheads="1"/>
          </p:cNvSpPr>
          <p:nvPr/>
        </p:nvSpPr>
        <p:spPr bwMode="auto">
          <a:xfrm>
            <a:off x="3611563" y="1219200"/>
            <a:ext cx="915987" cy="473075"/>
          </a:xfrm>
          <a:prstGeom prst="rect">
            <a:avLst/>
          </a:prstGeom>
          <a:noFill/>
          <a:ln w="0">
            <a:solidFill>
              <a:srgbClr val="FFFF99"/>
            </a:solidFill>
            <a:miter lim="800000"/>
            <a:headEnd/>
            <a:tailEnd/>
          </a:ln>
        </p:spPr>
        <p:txBody>
          <a:bodyPr/>
          <a:lstStyle/>
          <a:p>
            <a:endParaRPr lang="en-US"/>
          </a:p>
        </p:txBody>
      </p:sp>
      <p:grpSp>
        <p:nvGrpSpPr>
          <p:cNvPr id="2" name="Group 2"/>
          <p:cNvGrpSpPr>
            <a:grpSpLocks/>
          </p:cNvGrpSpPr>
          <p:nvPr/>
        </p:nvGrpSpPr>
        <p:grpSpPr bwMode="auto">
          <a:xfrm>
            <a:off x="4183063" y="4870450"/>
            <a:ext cx="1635125" cy="1365250"/>
            <a:chOff x="3577" y="78"/>
            <a:chExt cx="781" cy="609"/>
          </a:xfrm>
        </p:grpSpPr>
        <p:sp>
          <p:nvSpPr>
            <p:cNvPr id="395267" name="Rectangle 3"/>
            <p:cNvSpPr>
              <a:spLocks noChangeArrowheads="1"/>
            </p:cNvSpPr>
            <p:nvPr/>
          </p:nvSpPr>
          <p:spPr bwMode="auto">
            <a:xfrm>
              <a:off x="3577" y="216"/>
              <a:ext cx="781" cy="471"/>
            </a:xfrm>
            <a:prstGeom prst="rect">
              <a:avLst/>
            </a:prstGeom>
            <a:solidFill>
              <a:srgbClr val="99CCFF"/>
            </a:solidFill>
            <a:ln w="0">
              <a:solidFill>
                <a:srgbClr val="FF0000"/>
              </a:solidFill>
              <a:miter lim="800000"/>
              <a:headEnd/>
              <a:tailEnd/>
            </a:ln>
          </p:spPr>
          <p:txBody>
            <a:bodyPr/>
            <a:lstStyle/>
            <a:p>
              <a:endParaRPr lang="en-US"/>
            </a:p>
          </p:txBody>
        </p:sp>
        <p:sp>
          <p:nvSpPr>
            <p:cNvPr id="395268" name="Rectangle 4"/>
            <p:cNvSpPr>
              <a:spLocks noChangeArrowheads="1"/>
            </p:cNvSpPr>
            <p:nvPr/>
          </p:nvSpPr>
          <p:spPr bwMode="auto">
            <a:xfrm>
              <a:off x="3577" y="78"/>
              <a:ext cx="309" cy="138"/>
            </a:xfrm>
            <a:prstGeom prst="rect">
              <a:avLst/>
            </a:prstGeom>
            <a:solidFill>
              <a:srgbClr val="99CCFF"/>
            </a:solidFill>
            <a:ln w="9525">
              <a:solidFill>
                <a:srgbClr val="FF0000"/>
              </a:solidFill>
              <a:miter lim="800000"/>
              <a:headEnd/>
              <a:tailEnd/>
            </a:ln>
          </p:spPr>
          <p:txBody>
            <a:bodyPr/>
            <a:lstStyle/>
            <a:p>
              <a:endParaRPr lang="en-US"/>
            </a:p>
          </p:txBody>
        </p:sp>
      </p:grpSp>
      <p:sp>
        <p:nvSpPr>
          <p:cNvPr id="395270" name="Rectangle 6"/>
          <p:cNvSpPr>
            <a:spLocks noChangeArrowheads="1"/>
          </p:cNvSpPr>
          <p:nvPr/>
        </p:nvSpPr>
        <p:spPr bwMode="auto">
          <a:xfrm>
            <a:off x="200025" y="2200275"/>
            <a:ext cx="2667000" cy="1458913"/>
          </a:xfrm>
          <a:prstGeom prst="rect">
            <a:avLst/>
          </a:prstGeom>
          <a:noFill/>
          <a:ln w="0">
            <a:solidFill>
              <a:srgbClr val="FFFF99"/>
            </a:solidFill>
            <a:miter lim="800000"/>
            <a:headEnd/>
            <a:tailEnd/>
          </a:ln>
        </p:spPr>
        <p:txBody>
          <a:bodyPr/>
          <a:lstStyle/>
          <a:p>
            <a:endParaRPr lang="en-US"/>
          </a:p>
        </p:txBody>
      </p:sp>
      <p:sp>
        <p:nvSpPr>
          <p:cNvPr id="395272" name="Rectangle 8"/>
          <p:cNvSpPr>
            <a:spLocks noChangeArrowheads="1"/>
          </p:cNvSpPr>
          <p:nvPr/>
        </p:nvSpPr>
        <p:spPr bwMode="auto">
          <a:xfrm>
            <a:off x="3611563" y="1692275"/>
            <a:ext cx="2000250" cy="1281113"/>
          </a:xfrm>
          <a:prstGeom prst="rect">
            <a:avLst/>
          </a:prstGeom>
          <a:noFill/>
          <a:ln w="0">
            <a:solidFill>
              <a:srgbClr val="FFFF99"/>
            </a:solidFill>
            <a:miter lim="800000"/>
            <a:headEnd/>
            <a:tailEnd/>
          </a:ln>
        </p:spPr>
        <p:txBody>
          <a:bodyPr/>
          <a:lstStyle/>
          <a:p>
            <a:endParaRPr lang="en-US"/>
          </a:p>
        </p:txBody>
      </p:sp>
      <p:grpSp>
        <p:nvGrpSpPr>
          <p:cNvPr id="3" name="Group 9"/>
          <p:cNvGrpSpPr>
            <a:grpSpLocks/>
          </p:cNvGrpSpPr>
          <p:nvPr/>
        </p:nvGrpSpPr>
        <p:grpSpPr bwMode="auto">
          <a:xfrm>
            <a:off x="200025" y="3775075"/>
            <a:ext cx="6022975" cy="2819400"/>
            <a:chOff x="955" y="2250"/>
            <a:chExt cx="2976" cy="1776"/>
          </a:xfrm>
        </p:grpSpPr>
        <p:sp>
          <p:nvSpPr>
            <p:cNvPr id="395274" name="Rectangle 10"/>
            <p:cNvSpPr>
              <a:spLocks noChangeArrowheads="1"/>
            </p:cNvSpPr>
            <p:nvPr/>
          </p:nvSpPr>
          <p:spPr bwMode="auto">
            <a:xfrm>
              <a:off x="955" y="2592"/>
              <a:ext cx="2976" cy="1434"/>
            </a:xfrm>
            <a:prstGeom prst="rect">
              <a:avLst/>
            </a:prstGeom>
            <a:noFill/>
            <a:ln w="0">
              <a:solidFill>
                <a:srgbClr val="99CCFF"/>
              </a:solidFill>
              <a:miter lim="800000"/>
              <a:headEnd/>
              <a:tailEnd/>
            </a:ln>
          </p:spPr>
          <p:txBody>
            <a:bodyPr/>
            <a:lstStyle/>
            <a:p>
              <a:endParaRPr lang="en-US"/>
            </a:p>
          </p:txBody>
        </p:sp>
        <p:sp>
          <p:nvSpPr>
            <p:cNvPr id="395275" name="Rectangle 11"/>
            <p:cNvSpPr>
              <a:spLocks noChangeArrowheads="1"/>
            </p:cNvSpPr>
            <p:nvPr/>
          </p:nvSpPr>
          <p:spPr bwMode="auto">
            <a:xfrm>
              <a:off x="955" y="2250"/>
              <a:ext cx="1134" cy="342"/>
            </a:xfrm>
            <a:prstGeom prst="rect">
              <a:avLst/>
            </a:prstGeom>
            <a:noFill/>
            <a:ln w="9525">
              <a:solidFill>
                <a:srgbClr val="99CCFF"/>
              </a:solidFill>
              <a:miter lim="800000"/>
              <a:headEnd/>
              <a:tailEnd/>
            </a:ln>
          </p:spPr>
          <p:txBody>
            <a:bodyPr/>
            <a:lstStyle/>
            <a:p>
              <a:endParaRPr lang="en-US"/>
            </a:p>
          </p:txBody>
        </p:sp>
      </p:grpSp>
      <p:sp>
        <p:nvSpPr>
          <p:cNvPr id="395276" name="Rectangle 12"/>
          <p:cNvSpPr>
            <a:spLocks noChangeArrowheads="1"/>
          </p:cNvSpPr>
          <p:nvPr/>
        </p:nvSpPr>
        <p:spPr bwMode="auto">
          <a:xfrm>
            <a:off x="401638" y="3775075"/>
            <a:ext cx="1168400" cy="549275"/>
          </a:xfrm>
          <a:prstGeom prst="rect">
            <a:avLst/>
          </a:prstGeom>
          <a:noFill/>
          <a:ln w="9525">
            <a:noFill/>
            <a:miter lim="800000"/>
            <a:headEnd/>
            <a:tailEnd/>
          </a:ln>
        </p:spPr>
        <p:txBody>
          <a:bodyPr wrap="none" lIns="0" tIns="0" rIns="0" bIns="0">
            <a:spAutoFit/>
          </a:bodyPr>
          <a:lstStyle/>
          <a:p>
            <a:pPr algn="ctr"/>
            <a:r>
              <a:rPr lang="en-US" altLang="zh-CN" sz="1800">
                <a:ea typeface="宋体" charset="-122"/>
              </a:rPr>
              <a:t>&lt;&lt;layer&gt;&gt;</a:t>
            </a:r>
          </a:p>
          <a:p>
            <a:pPr algn="ctr"/>
            <a:r>
              <a:rPr lang="en-US" altLang="zh-CN" sz="1800">
                <a:ea typeface="宋体" charset="-122"/>
              </a:rPr>
              <a:t>Middleware</a:t>
            </a:r>
            <a:endParaRPr lang="en-US" altLang="zh-CN" sz="1800">
              <a:latin typeface="ZapfHumnst BT" pitchFamily="34" charset="0"/>
              <a:ea typeface="宋体" charset="-122"/>
            </a:endParaRPr>
          </a:p>
        </p:txBody>
      </p:sp>
      <p:sp>
        <p:nvSpPr>
          <p:cNvPr id="395277" name="Line 13"/>
          <p:cNvSpPr>
            <a:spLocks noChangeShapeType="1"/>
          </p:cNvSpPr>
          <p:nvPr/>
        </p:nvSpPr>
        <p:spPr bwMode="auto">
          <a:xfrm>
            <a:off x="4572000" y="2809875"/>
            <a:ext cx="0" cy="1833563"/>
          </a:xfrm>
          <a:prstGeom prst="line">
            <a:avLst/>
          </a:prstGeom>
          <a:noFill/>
          <a:ln w="28575">
            <a:solidFill>
              <a:schemeClr val="tx1"/>
            </a:solidFill>
            <a:prstDash val="lgDash"/>
            <a:round/>
            <a:headEnd/>
            <a:tailEnd type="arrow" w="lg" len="lg"/>
          </a:ln>
        </p:spPr>
        <p:txBody>
          <a:bodyPr/>
          <a:lstStyle/>
          <a:p>
            <a:endParaRPr lang="en-US"/>
          </a:p>
        </p:txBody>
      </p:sp>
      <p:sp>
        <p:nvSpPr>
          <p:cNvPr id="395278" name="Text Box 14"/>
          <p:cNvSpPr txBox="1">
            <a:spLocks noChangeArrowheads="1"/>
          </p:cNvSpPr>
          <p:nvPr/>
        </p:nvSpPr>
        <p:spPr bwMode="auto">
          <a:xfrm>
            <a:off x="3478213" y="1219200"/>
            <a:ext cx="1228725" cy="473075"/>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1200">
                <a:ea typeface="宋体" charset="-122"/>
              </a:rPr>
              <a:t>&lt;&lt;layer&gt;&gt;</a:t>
            </a:r>
            <a:br>
              <a:rPr lang="en-US" altLang="zh-CN" sz="1200">
                <a:ea typeface="宋体" charset="-122"/>
              </a:rPr>
            </a:br>
            <a:r>
              <a:rPr lang="en-US" altLang="zh-CN" sz="1200">
                <a:ea typeface="宋体" charset="-122"/>
              </a:rPr>
              <a:t>Application</a:t>
            </a:r>
          </a:p>
        </p:txBody>
      </p:sp>
      <p:grpSp>
        <p:nvGrpSpPr>
          <p:cNvPr id="4" name="Group 19"/>
          <p:cNvGrpSpPr>
            <a:grpSpLocks/>
          </p:cNvGrpSpPr>
          <p:nvPr/>
        </p:nvGrpSpPr>
        <p:grpSpPr bwMode="auto">
          <a:xfrm>
            <a:off x="479425" y="2438400"/>
            <a:ext cx="2136775" cy="1008063"/>
            <a:chOff x="4560" y="2572"/>
            <a:chExt cx="1418" cy="635"/>
          </a:xfrm>
        </p:grpSpPr>
        <p:sp>
          <p:nvSpPr>
            <p:cNvPr id="395284" name="Rectangle 20"/>
            <p:cNvSpPr>
              <a:spLocks noChangeArrowheads="1"/>
            </p:cNvSpPr>
            <p:nvPr/>
          </p:nvSpPr>
          <p:spPr bwMode="auto">
            <a:xfrm>
              <a:off x="4560" y="2718"/>
              <a:ext cx="1418" cy="489"/>
            </a:xfrm>
            <a:prstGeom prst="rect">
              <a:avLst/>
            </a:prstGeom>
            <a:solidFill>
              <a:srgbClr val="FFFFCC"/>
            </a:solidFill>
            <a:ln w="0">
              <a:solidFill>
                <a:srgbClr val="8A0E5E"/>
              </a:solidFill>
              <a:miter lim="800000"/>
              <a:headEnd/>
              <a:tailEnd/>
            </a:ln>
          </p:spPr>
          <p:txBody>
            <a:bodyPr/>
            <a:lstStyle/>
            <a:p>
              <a:endParaRPr lang="en-US"/>
            </a:p>
          </p:txBody>
        </p:sp>
        <p:sp>
          <p:nvSpPr>
            <p:cNvPr id="395285" name="Rectangle 21"/>
            <p:cNvSpPr>
              <a:spLocks noChangeArrowheads="1"/>
            </p:cNvSpPr>
            <p:nvPr/>
          </p:nvSpPr>
          <p:spPr bwMode="auto">
            <a:xfrm>
              <a:off x="4560" y="2572"/>
              <a:ext cx="562" cy="146"/>
            </a:xfrm>
            <a:prstGeom prst="rect">
              <a:avLst/>
            </a:prstGeom>
            <a:solidFill>
              <a:srgbClr val="FFFFCC"/>
            </a:solidFill>
            <a:ln w="0">
              <a:solidFill>
                <a:srgbClr val="8A0E5E"/>
              </a:solidFill>
              <a:miter lim="800000"/>
              <a:headEnd/>
              <a:tailEnd/>
            </a:ln>
          </p:spPr>
          <p:txBody>
            <a:bodyPr/>
            <a:lstStyle/>
            <a:p>
              <a:endParaRPr lang="en-US"/>
            </a:p>
          </p:txBody>
        </p:sp>
      </p:grpSp>
      <p:sp>
        <p:nvSpPr>
          <p:cNvPr id="395286" name="Rectangle 22"/>
          <p:cNvSpPr>
            <a:spLocks noChangeArrowheads="1"/>
          </p:cNvSpPr>
          <p:nvPr/>
        </p:nvSpPr>
        <p:spPr bwMode="auto">
          <a:xfrm>
            <a:off x="806450" y="2811463"/>
            <a:ext cx="1470025" cy="212725"/>
          </a:xfrm>
          <a:prstGeom prst="rect">
            <a:avLst/>
          </a:prstGeom>
          <a:solidFill>
            <a:srgbClr val="FFFFCC"/>
          </a:solidFill>
          <a:ln w="9525">
            <a:noFill/>
            <a:miter lim="800000"/>
            <a:headEnd/>
            <a:tailEnd/>
          </a:ln>
        </p:spPr>
        <p:txBody>
          <a:bodyPr wrap="none" lIns="0" tIns="0" rIns="0" bIns="0">
            <a:spAutoFit/>
          </a:bodyPr>
          <a:lstStyle/>
          <a:p>
            <a:r>
              <a:rPr lang="en-US" altLang="zh-CN" sz="1400">
                <a:solidFill>
                  <a:schemeClr val="bg2"/>
                </a:solidFill>
                <a:ea typeface="宋体" charset="-122"/>
              </a:rPr>
              <a:t>University Artifacts</a:t>
            </a:r>
            <a:endParaRPr lang="en-US" altLang="zh-CN">
              <a:solidFill>
                <a:schemeClr val="bg2"/>
              </a:solidFill>
              <a:latin typeface="ZapfHumnst BT" pitchFamily="34" charset="0"/>
              <a:ea typeface="宋体" charset="-122"/>
            </a:endParaRPr>
          </a:p>
        </p:txBody>
      </p:sp>
      <p:sp>
        <p:nvSpPr>
          <p:cNvPr id="395287" name="Rectangle 23"/>
          <p:cNvSpPr>
            <a:spLocks noChangeArrowheads="1"/>
          </p:cNvSpPr>
          <p:nvPr/>
        </p:nvSpPr>
        <p:spPr bwMode="auto">
          <a:xfrm>
            <a:off x="555625" y="3044825"/>
            <a:ext cx="1971675" cy="212725"/>
          </a:xfrm>
          <a:prstGeom prst="rect">
            <a:avLst/>
          </a:prstGeom>
          <a:solidFill>
            <a:srgbClr val="FFFFCC"/>
          </a:solidFill>
          <a:ln w="9525">
            <a:noFill/>
            <a:miter lim="800000"/>
            <a:headEnd/>
            <a:tailEnd/>
          </a:ln>
        </p:spPr>
        <p:txBody>
          <a:bodyPr wrap="none" lIns="0" tIns="0" rIns="0" bIns="0">
            <a:spAutoFit/>
          </a:bodyPr>
          <a:lstStyle/>
          <a:p>
            <a:r>
              <a:rPr lang="en-US" altLang="zh-CN" sz="1400">
                <a:solidFill>
                  <a:schemeClr val="bg2"/>
                </a:solidFill>
                <a:ea typeface="宋体" charset="-122"/>
              </a:rPr>
              <a:t>(from Business Services)</a:t>
            </a:r>
            <a:endParaRPr lang="en-US" altLang="zh-CN">
              <a:solidFill>
                <a:schemeClr val="bg2"/>
              </a:solidFill>
              <a:latin typeface="ZapfHumnst BT" pitchFamily="34" charset="0"/>
              <a:ea typeface="宋体" charset="-122"/>
            </a:endParaRPr>
          </a:p>
        </p:txBody>
      </p:sp>
      <p:sp>
        <p:nvSpPr>
          <p:cNvPr id="395288" name="Rectangle 24"/>
          <p:cNvSpPr>
            <a:spLocks noChangeArrowheads="1"/>
          </p:cNvSpPr>
          <p:nvPr/>
        </p:nvSpPr>
        <p:spPr bwMode="auto">
          <a:xfrm>
            <a:off x="200025" y="1725613"/>
            <a:ext cx="1468438" cy="474662"/>
          </a:xfrm>
          <a:prstGeom prst="rect">
            <a:avLst/>
          </a:prstGeom>
          <a:noFill/>
          <a:ln w="0">
            <a:solidFill>
              <a:srgbClr val="FFFF99"/>
            </a:solidFill>
            <a:miter lim="800000"/>
            <a:headEnd/>
            <a:tailEnd/>
          </a:ln>
        </p:spPr>
        <p:txBody>
          <a:bodyPr/>
          <a:lstStyle/>
          <a:p>
            <a:endParaRPr lang="en-US"/>
          </a:p>
        </p:txBody>
      </p:sp>
      <p:sp>
        <p:nvSpPr>
          <p:cNvPr id="395289" name="Line 25"/>
          <p:cNvSpPr>
            <a:spLocks noChangeShapeType="1"/>
          </p:cNvSpPr>
          <p:nvPr/>
        </p:nvSpPr>
        <p:spPr bwMode="auto">
          <a:xfrm>
            <a:off x="1698625" y="3484563"/>
            <a:ext cx="0" cy="1473200"/>
          </a:xfrm>
          <a:prstGeom prst="line">
            <a:avLst/>
          </a:prstGeom>
          <a:noFill/>
          <a:ln w="28575">
            <a:solidFill>
              <a:schemeClr val="tx1"/>
            </a:solidFill>
            <a:prstDash val="lgDash"/>
            <a:round/>
            <a:headEnd/>
            <a:tailEnd type="arrow" w="lg" len="lg"/>
          </a:ln>
        </p:spPr>
        <p:txBody>
          <a:bodyPr/>
          <a:lstStyle/>
          <a:p>
            <a:endParaRPr lang="en-US"/>
          </a:p>
        </p:txBody>
      </p:sp>
      <p:sp>
        <p:nvSpPr>
          <p:cNvPr id="395291" name="Rectangle 27"/>
          <p:cNvSpPr>
            <a:spLocks noChangeArrowheads="1"/>
          </p:cNvSpPr>
          <p:nvPr/>
        </p:nvSpPr>
        <p:spPr bwMode="auto">
          <a:xfrm>
            <a:off x="7004050" y="5121275"/>
            <a:ext cx="1239838" cy="747713"/>
          </a:xfrm>
          <a:prstGeom prst="rect">
            <a:avLst/>
          </a:prstGeom>
          <a:solidFill>
            <a:srgbClr val="FFFFCC"/>
          </a:solidFill>
          <a:ln w="0">
            <a:solidFill>
              <a:srgbClr val="8A0E5E"/>
            </a:solidFill>
            <a:miter lim="800000"/>
            <a:headEnd/>
            <a:tailEnd/>
          </a:ln>
        </p:spPr>
        <p:txBody>
          <a:bodyPr/>
          <a:lstStyle/>
          <a:p>
            <a:endParaRPr lang="en-US"/>
          </a:p>
        </p:txBody>
      </p:sp>
      <p:sp>
        <p:nvSpPr>
          <p:cNvPr id="395292" name="Rectangle 28"/>
          <p:cNvSpPr>
            <a:spLocks noChangeArrowheads="1"/>
          </p:cNvSpPr>
          <p:nvPr/>
        </p:nvSpPr>
        <p:spPr bwMode="auto">
          <a:xfrm>
            <a:off x="7004050" y="4902200"/>
            <a:ext cx="490538" cy="219075"/>
          </a:xfrm>
          <a:prstGeom prst="rect">
            <a:avLst/>
          </a:prstGeom>
          <a:solidFill>
            <a:srgbClr val="FFFFCC"/>
          </a:solidFill>
          <a:ln w="9525">
            <a:solidFill>
              <a:srgbClr val="8A0E5E"/>
            </a:solidFill>
            <a:miter lim="800000"/>
            <a:headEnd/>
            <a:tailEnd/>
          </a:ln>
        </p:spPr>
        <p:txBody>
          <a:bodyPr/>
          <a:lstStyle/>
          <a:p>
            <a:endParaRPr lang="en-US"/>
          </a:p>
        </p:txBody>
      </p:sp>
      <p:sp>
        <p:nvSpPr>
          <p:cNvPr id="395293" name="Rectangle 29"/>
          <p:cNvSpPr>
            <a:spLocks noChangeArrowheads="1"/>
          </p:cNvSpPr>
          <p:nvPr/>
        </p:nvSpPr>
        <p:spPr bwMode="auto">
          <a:xfrm>
            <a:off x="7146925" y="5353050"/>
            <a:ext cx="977900" cy="228600"/>
          </a:xfrm>
          <a:prstGeom prst="rect">
            <a:avLst/>
          </a:prstGeom>
          <a:noFill/>
          <a:ln w="9525">
            <a:noFill/>
            <a:miter lim="800000"/>
            <a:headEnd/>
            <a:tailEnd/>
          </a:ln>
        </p:spPr>
        <p:txBody>
          <a:bodyPr wrap="none" lIns="0" tIns="0" rIns="0" bIns="0">
            <a:spAutoFit/>
          </a:bodyPr>
          <a:lstStyle/>
          <a:p>
            <a:r>
              <a:rPr lang="en-US" altLang="zh-CN" sz="1500">
                <a:solidFill>
                  <a:schemeClr val="bg2"/>
                </a:solidFill>
                <a:ea typeface="宋体" charset="-122"/>
              </a:rPr>
              <a:t>Middleware</a:t>
            </a:r>
            <a:endParaRPr lang="en-US" altLang="zh-CN" sz="1500">
              <a:solidFill>
                <a:schemeClr val="bg2"/>
              </a:solidFill>
              <a:latin typeface="ZapfHumnst BT" pitchFamily="34" charset="0"/>
              <a:ea typeface="宋体" charset="-122"/>
            </a:endParaRPr>
          </a:p>
        </p:txBody>
      </p:sp>
      <p:sp>
        <p:nvSpPr>
          <p:cNvPr id="395294" name="Rectangle 30"/>
          <p:cNvSpPr>
            <a:spLocks noChangeArrowheads="1"/>
          </p:cNvSpPr>
          <p:nvPr/>
        </p:nvSpPr>
        <p:spPr bwMode="auto">
          <a:xfrm>
            <a:off x="7172325" y="5146675"/>
            <a:ext cx="858838" cy="228600"/>
          </a:xfrm>
          <a:prstGeom prst="rect">
            <a:avLst/>
          </a:prstGeom>
          <a:noFill/>
          <a:ln w="9525">
            <a:noFill/>
            <a:miter lim="800000"/>
            <a:headEnd/>
            <a:tailEnd/>
          </a:ln>
        </p:spPr>
        <p:txBody>
          <a:bodyPr wrap="none" lIns="0" tIns="0" rIns="0" bIns="0">
            <a:spAutoFit/>
          </a:bodyPr>
          <a:lstStyle/>
          <a:p>
            <a:r>
              <a:rPr lang="en-US" altLang="zh-CN" sz="1500">
                <a:solidFill>
                  <a:schemeClr val="bg2"/>
                </a:solidFill>
                <a:ea typeface="宋体" charset="-122"/>
              </a:rPr>
              <a:t>&lt;&lt;layer&gt;&gt;</a:t>
            </a:r>
            <a:endParaRPr lang="en-US" altLang="zh-CN" sz="1500">
              <a:solidFill>
                <a:schemeClr val="bg2"/>
              </a:solidFill>
              <a:latin typeface="ZapfHumnst BT" pitchFamily="34" charset="0"/>
              <a:ea typeface="宋体" charset="-122"/>
            </a:endParaRPr>
          </a:p>
        </p:txBody>
      </p:sp>
      <p:sp>
        <p:nvSpPr>
          <p:cNvPr id="395295" name="Rectangle 31"/>
          <p:cNvSpPr>
            <a:spLocks noChangeArrowheads="1"/>
          </p:cNvSpPr>
          <p:nvPr/>
        </p:nvSpPr>
        <p:spPr bwMode="auto">
          <a:xfrm>
            <a:off x="7004050" y="1689100"/>
            <a:ext cx="1239838" cy="747713"/>
          </a:xfrm>
          <a:prstGeom prst="rect">
            <a:avLst/>
          </a:prstGeom>
          <a:solidFill>
            <a:srgbClr val="FFFFCC"/>
          </a:solidFill>
          <a:ln w="0">
            <a:solidFill>
              <a:srgbClr val="8A0E5E"/>
            </a:solidFill>
            <a:miter lim="800000"/>
            <a:headEnd/>
            <a:tailEnd/>
          </a:ln>
        </p:spPr>
        <p:txBody>
          <a:bodyPr/>
          <a:lstStyle/>
          <a:p>
            <a:endParaRPr lang="en-US"/>
          </a:p>
        </p:txBody>
      </p:sp>
      <p:sp>
        <p:nvSpPr>
          <p:cNvPr id="395296" name="Rectangle 32"/>
          <p:cNvSpPr>
            <a:spLocks noChangeArrowheads="1"/>
          </p:cNvSpPr>
          <p:nvPr/>
        </p:nvSpPr>
        <p:spPr bwMode="auto">
          <a:xfrm>
            <a:off x="7004050" y="1470025"/>
            <a:ext cx="490538" cy="219075"/>
          </a:xfrm>
          <a:prstGeom prst="rect">
            <a:avLst/>
          </a:prstGeom>
          <a:solidFill>
            <a:srgbClr val="FFFFCC"/>
          </a:solidFill>
          <a:ln w="9525">
            <a:solidFill>
              <a:srgbClr val="8A0E5E"/>
            </a:solidFill>
            <a:miter lim="800000"/>
            <a:headEnd/>
            <a:tailEnd/>
          </a:ln>
        </p:spPr>
        <p:txBody>
          <a:bodyPr/>
          <a:lstStyle/>
          <a:p>
            <a:endParaRPr lang="en-US"/>
          </a:p>
        </p:txBody>
      </p:sp>
      <p:sp>
        <p:nvSpPr>
          <p:cNvPr id="395297" name="Rectangle 33"/>
          <p:cNvSpPr>
            <a:spLocks noChangeArrowheads="1"/>
          </p:cNvSpPr>
          <p:nvPr/>
        </p:nvSpPr>
        <p:spPr bwMode="auto">
          <a:xfrm>
            <a:off x="7170738" y="1920875"/>
            <a:ext cx="935037" cy="228600"/>
          </a:xfrm>
          <a:prstGeom prst="rect">
            <a:avLst/>
          </a:prstGeom>
          <a:solidFill>
            <a:srgbClr val="FFFFCC"/>
          </a:solidFill>
          <a:ln w="9525">
            <a:noFill/>
            <a:miter lim="800000"/>
            <a:headEnd/>
            <a:tailEnd/>
          </a:ln>
        </p:spPr>
        <p:txBody>
          <a:bodyPr wrap="none" lIns="0" tIns="0" rIns="0" bIns="0">
            <a:spAutoFit/>
          </a:bodyPr>
          <a:lstStyle/>
          <a:p>
            <a:r>
              <a:rPr lang="en-US" altLang="zh-CN" sz="1500">
                <a:solidFill>
                  <a:schemeClr val="bg2"/>
                </a:solidFill>
                <a:ea typeface="宋体" charset="-122"/>
              </a:rPr>
              <a:t>Application</a:t>
            </a:r>
            <a:endParaRPr lang="en-US" altLang="zh-CN" sz="1500">
              <a:solidFill>
                <a:schemeClr val="bg2"/>
              </a:solidFill>
              <a:latin typeface="ZapfHumnst BT" pitchFamily="34" charset="0"/>
              <a:ea typeface="宋体" charset="-122"/>
            </a:endParaRPr>
          </a:p>
        </p:txBody>
      </p:sp>
      <p:sp>
        <p:nvSpPr>
          <p:cNvPr id="395298" name="Rectangle 34"/>
          <p:cNvSpPr>
            <a:spLocks noChangeArrowheads="1"/>
          </p:cNvSpPr>
          <p:nvPr/>
        </p:nvSpPr>
        <p:spPr bwMode="auto">
          <a:xfrm>
            <a:off x="7197725" y="1714500"/>
            <a:ext cx="858838" cy="228600"/>
          </a:xfrm>
          <a:prstGeom prst="rect">
            <a:avLst/>
          </a:prstGeom>
          <a:solidFill>
            <a:srgbClr val="FFFFCC"/>
          </a:solidFill>
          <a:ln w="9525">
            <a:noFill/>
            <a:miter lim="800000"/>
            <a:headEnd/>
            <a:tailEnd/>
          </a:ln>
        </p:spPr>
        <p:txBody>
          <a:bodyPr wrap="none" lIns="0" tIns="0" rIns="0" bIns="0">
            <a:spAutoFit/>
          </a:bodyPr>
          <a:lstStyle/>
          <a:p>
            <a:r>
              <a:rPr lang="en-US" altLang="zh-CN" sz="1500">
                <a:solidFill>
                  <a:schemeClr val="bg2"/>
                </a:solidFill>
                <a:ea typeface="宋体" charset="-122"/>
              </a:rPr>
              <a:t>&lt;&lt;layer&gt;&gt;</a:t>
            </a:r>
            <a:endParaRPr lang="en-US" altLang="zh-CN" sz="1500">
              <a:solidFill>
                <a:schemeClr val="bg2"/>
              </a:solidFill>
              <a:latin typeface="ZapfHumnst BT" pitchFamily="34" charset="0"/>
              <a:ea typeface="宋体" charset="-122"/>
            </a:endParaRPr>
          </a:p>
        </p:txBody>
      </p:sp>
      <p:sp>
        <p:nvSpPr>
          <p:cNvPr id="395299" name="Rectangle 35"/>
          <p:cNvSpPr>
            <a:spLocks noChangeArrowheads="1"/>
          </p:cNvSpPr>
          <p:nvPr/>
        </p:nvSpPr>
        <p:spPr bwMode="auto">
          <a:xfrm>
            <a:off x="7004050" y="3468688"/>
            <a:ext cx="1239838" cy="749300"/>
          </a:xfrm>
          <a:prstGeom prst="rect">
            <a:avLst/>
          </a:prstGeom>
          <a:solidFill>
            <a:srgbClr val="FFFFCC"/>
          </a:solidFill>
          <a:ln w="0">
            <a:solidFill>
              <a:srgbClr val="8A0E5E"/>
            </a:solidFill>
            <a:miter lim="800000"/>
            <a:headEnd/>
            <a:tailEnd/>
          </a:ln>
        </p:spPr>
        <p:txBody>
          <a:bodyPr/>
          <a:lstStyle/>
          <a:p>
            <a:endParaRPr lang="en-US"/>
          </a:p>
        </p:txBody>
      </p:sp>
      <p:sp>
        <p:nvSpPr>
          <p:cNvPr id="395300" name="Rectangle 36"/>
          <p:cNvSpPr>
            <a:spLocks noChangeArrowheads="1"/>
          </p:cNvSpPr>
          <p:nvPr/>
        </p:nvSpPr>
        <p:spPr bwMode="auto">
          <a:xfrm>
            <a:off x="7004050" y="3249613"/>
            <a:ext cx="490538" cy="219075"/>
          </a:xfrm>
          <a:prstGeom prst="rect">
            <a:avLst/>
          </a:prstGeom>
          <a:solidFill>
            <a:srgbClr val="FFFFCC"/>
          </a:solidFill>
          <a:ln w="9525">
            <a:solidFill>
              <a:srgbClr val="8A0E5E"/>
            </a:solidFill>
            <a:miter lim="800000"/>
            <a:headEnd/>
            <a:tailEnd/>
          </a:ln>
        </p:spPr>
        <p:txBody>
          <a:bodyPr/>
          <a:lstStyle/>
          <a:p>
            <a:endParaRPr lang="en-US"/>
          </a:p>
        </p:txBody>
      </p:sp>
      <p:sp>
        <p:nvSpPr>
          <p:cNvPr id="395301" name="Rectangle 37"/>
          <p:cNvSpPr>
            <a:spLocks noChangeArrowheads="1"/>
          </p:cNvSpPr>
          <p:nvPr/>
        </p:nvSpPr>
        <p:spPr bwMode="auto">
          <a:xfrm>
            <a:off x="7248525" y="3702050"/>
            <a:ext cx="827088" cy="228600"/>
          </a:xfrm>
          <a:prstGeom prst="rect">
            <a:avLst/>
          </a:prstGeom>
          <a:solidFill>
            <a:srgbClr val="FFFFCC"/>
          </a:solidFill>
          <a:ln w="9525">
            <a:noFill/>
            <a:miter lim="800000"/>
            <a:headEnd/>
            <a:tailEnd/>
          </a:ln>
        </p:spPr>
        <p:txBody>
          <a:bodyPr wrap="none" lIns="0" tIns="0" rIns="0" bIns="0">
            <a:spAutoFit/>
          </a:bodyPr>
          <a:lstStyle/>
          <a:p>
            <a:r>
              <a:rPr lang="en-US" altLang="zh-CN" sz="1500">
                <a:solidFill>
                  <a:schemeClr val="bg2"/>
                </a:solidFill>
                <a:ea typeface="宋体" charset="-122"/>
              </a:rPr>
              <a:t>Business </a:t>
            </a:r>
            <a:endParaRPr lang="en-US" altLang="zh-CN" sz="1500">
              <a:solidFill>
                <a:schemeClr val="bg2"/>
              </a:solidFill>
              <a:latin typeface="ZapfHumnst BT" pitchFamily="34" charset="0"/>
              <a:ea typeface="宋体" charset="-122"/>
            </a:endParaRPr>
          </a:p>
        </p:txBody>
      </p:sp>
      <p:sp>
        <p:nvSpPr>
          <p:cNvPr id="395302" name="Rectangle 38"/>
          <p:cNvSpPr>
            <a:spLocks noChangeArrowheads="1"/>
          </p:cNvSpPr>
          <p:nvPr/>
        </p:nvSpPr>
        <p:spPr bwMode="auto">
          <a:xfrm>
            <a:off x="7288213" y="3908425"/>
            <a:ext cx="731837" cy="228600"/>
          </a:xfrm>
          <a:prstGeom prst="rect">
            <a:avLst/>
          </a:prstGeom>
          <a:solidFill>
            <a:srgbClr val="FFFFCC"/>
          </a:solidFill>
          <a:ln w="9525">
            <a:noFill/>
            <a:miter lim="800000"/>
            <a:headEnd/>
            <a:tailEnd/>
          </a:ln>
        </p:spPr>
        <p:txBody>
          <a:bodyPr wrap="none" lIns="0" tIns="0" rIns="0" bIns="0">
            <a:spAutoFit/>
          </a:bodyPr>
          <a:lstStyle/>
          <a:p>
            <a:r>
              <a:rPr lang="en-US" altLang="zh-CN" sz="1500">
                <a:solidFill>
                  <a:schemeClr val="bg2"/>
                </a:solidFill>
                <a:ea typeface="宋体" charset="-122"/>
              </a:rPr>
              <a:t>Services</a:t>
            </a:r>
            <a:endParaRPr lang="en-US" altLang="zh-CN" sz="1500">
              <a:solidFill>
                <a:schemeClr val="bg2"/>
              </a:solidFill>
              <a:latin typeface="ZapfHumnst BT" pitchFamily="34" charset="0"/>
              <a:ea typeface="宋体" charset="-122"/>
            </a:endParaRPr>
          </a:p>
        </p:txBody>
      </p:sp>
      <p:sp>
        <p:nvSpPr>
          <p:cNvPr id="395303" name="Rectangle 39"/>
          <p:cNvSpPr>
            <a:spLocks noChangeArrowheads="1"/>
          </p:cNvSpPr>
          <p:nvPr/>
        </p:nvSpPr>
        <p:spPr bwMode="auto">
          <a:xfrm>
            <a:off x="7197725" y="3495675"/>
            <a:ext cx="858838" cy="228600"/>
          </a:xfrm>
          <a:prstGeom prst="rect">
            <a:avLst/>
          </a:prstGeom>
          <a:solidFill>
            <a:srgbClr val="FFFFCC"/>
          </a:solidFill>
          <a:ln w="9525">
            <a:noFill/>
            <a:miter lim="800000"/>
            <a:headEnd/>
            <a:tailEnd/>
          </a:ln>
        </p:spPr>
        <p:txBody>
          <a:bodyPr wrap="none" lIns="0" tIns="0" rIns="0" bIns="0">
            <a:spAutoFit/>
          </a:bodyPr>
          <a:lstStyle/>
          <a:p>
            <a:r>
              <a:rPr lang="en-US" altLang="zh-CN" sz="1500">
                <a:solidFill>
                  <a:schemeClr val="bg2"/>
                </a:solidFill>
                <a:ea typeface="宋体" charset="-122"/>
              </a:rPr>
              <a:t>&lt;&lt;layer&gt;&gt;</a:t>
            </a:r>
            <a:endParaRPr lang="en-US" altLang="zh-CN" sz="1500">
              <a:solidFill>
                <a:schemeClr val="bg2"/>
              </a:solidFill>
              <a:latin typeface="ZapfHumnst BT" pitchFamily="34" charset="0"/>
              <a:ea typeface="宋体" charset="-122"/>
            </a:endParaRPr>
          </a:p>
        </p:txBody>
      </p:sp>
      <p:grpSp>
        <p:nvGrpSpPr>
          <p:cNvPr id="5" name="Group 68"/>
          <p:cNvGrpSpPr>
            <a:grpSpLocks/>
          </p:cNvGrpSpPr>
          <p:nvPr/>
        </p:nvGrpSpPr>
        <p:grpSpPr bwMode="auto">
          <a:xfrm>
            <a:off x="8096250" y="1989138"/>
            <a:ext cx="801688" cy="3043237"/>
            <a:chOff x="5180" y="1061"/>
            <a:chExt cx="505" cy="1917"/>
          </a:xfrm>
        </p:grpSpPr>
        <p:sp>
          <p:nvSpPr>
            <p:cNvPr id="395307" name="Line 43"/>
            <p:cNvSpPr>
              <a:spLocks noChangeShapeType="1"/>
            </p:cNvSpPr>
            <p:nvPr/>
          </p:nvSpPr>
          <p:spPr bwMode="auto">
            <a:xfrm>
              <a:off x="5273" y="1061"/>
              <a:ext cx="412" cy="1024"/>
            </a:xfrm>
            <a:prstGeom prst="line">
              <a:avLst/>
            </a:prstGeom>
            <a:noFill/>
            <a:ln w="28575">
              <a:solidFill>
                <a:schemeClr val="tx1"/>
              </a:solidFill>
              <a:prstDash val="lgDash"/>
              <a:round/>
              <a:headEnd/>
              <a:tailEnd/>
            </a:ln>
            <a:effectLst/>
          </p:spPr>
          <p:txBody>
            <a:bodyPr wrap="none" lIns="107950" tIns="53975" rIns="107950" bIns="53975" anchor="ctr"/>
            <a:lstStyle/>
            <a:p>
              <a:endParaRPr lang="en-US"/>
            </a:p>
          </p:txBody>
        </p:sp>
        <p:sp>
          <p:nvSpPr>
            <p:cNvPr id="395308" name="Line 44"/>
            <p:cNvSpPr>
              <a:spLocks noChangeShapeType="1"/>
            </p:cNvSpPr>
            <p:nvPr/>
          </p:nvSpPr>
          <p:spPr bwMode="auto">
            <a:xfrm flipH="1">
              <a:off x="5180" y="2085"/>
              <a:ext cx="505" cy="893"/>
            </a:xfrm>
            <a:prstGeom prst="line">
              <a:avLst/>
            </a:prstGeom>
            <a:noFill/>
            <a:ln w="28575">
              <a:solidFill>
                <a:schemeClr val="tx1"/>
              </a:solidFill>
              <a:prstDash val="lgDash"/>
              <a:round/>
              <a:headEnd/>
              <a:tailEnd type="arrow" w="lg" len="lg"/>
            </a:ln>
            <a:effectLst/>
          </p:spPr>
          <p:txBody>
            <a:bodyPr wrap="none" lIns="107950" tIns="53975" rIns="107950" bIns="53975" anchor="ctr"/>
            <a:lstStyle/>
            <a:p>
              <a:endParaRPr lang="en-US"/>
            </a:p>
          </p:txBody>
        </p:sp>
      </p:grpSp>
      <p:sp>
        <p:nvSpPr>
          <p:cNvPr id="395309" name="AutoShape 45"/>
          <p:cNvSpPr>
            <a:spLocks noChangeArrowheads="1"/>
          </p:cNvSpPr>
          <p:nvPr/>
        </p:nvSpPr>
        <p:spPr bwMode="auto">
          <a:xfrm>
            <a:off x="6221413" y="3498850"/>
            <a:ext cx="700087" cy="666750"/>
          </a:xfrm>
          <a:prstGeom prst="rightArrow">
            <a:avLst>
              <a:gd name="adj1" fmla="val 46898"/>
              <a:gd name="adj2" fmla="val 49399"/>
            </a:avLst>
          </a:prstGeom>
          <a:solidFill>
            <a:srgbClr val="FF0000"/>
          </a:solidFill>
          <a:ln w="9525">
            <a:noFill/>
            <a:miter lim="800000"/>
            <a:headEnd/>
            <a:tailEnd/>
          </a:ln>
          <a:effectLst/>
        </p:spPr>
        <p:txBody>
          <a:bodyPr wrap="none" lIns="107950" tIns="53975" rIns="107950" bIns="53975" anchor="ctr"/>
          <a:lstStyle/>
          <a:p>
            <a:endParaRPr lang="en-US"/>
          </a:p>
        </p:txBody>
      </p:sp>
      <p:sp>
        <p:nvSpPr>
          <p:cNvPr id="395312" name="Rectangle 48"/>
          <p:cNvSpPr>
            <a:spLocks noChangeArrowheads="1"/>
          </p:cNvSpPr>
          <p:nvPr/>
        </p:nvSpPr>
        <p:spPr bwMode="auto">
          <a:xfrm>
            <a:off x="2443163" y="4433888"/>
            <a:ext cx="939800" cy="265112"/>
          </a:xfrm>
          <a:prstGeom prst="rect">
            <a:avLst/>
          </a:prstGeom>
          <a:solidFill>
            <a:srgbClr val="99CCFF"/>
          </a:solidFill>
          <a:ln w="9525">
            <a:solidFill>
              <a:srgbClr val="FF0000"/>
            </a:solidFill>
            <a:miter lim="800000"/>
            <a:headEnd/>
            <a:tailEnd/>
          </a:ln>
        </p:spPr>
        <p:txBody>
          <a:bodyPr/>
          <a:lstStyle/>
          <a:p>
            <a:endParaRPr lang="zh-CN" altLang="en-US">
              <a:solidFill>
                <a:schemeClr val="bg2"/>
              </a:solidFill>
              <a:ea typeface="宋体" charset="-122"/>
            </a:endParaRPr>
          </a:p>
        </p:txBody>
      </p:sp>
      <p:sp>
        <p:nvSpPr>
          <p:cNvPr id="395313" name="Rectangle 49"/>
          <p:cNvSpPr>
            <a:spLocks noChangeArrowheads="1"/>
          </p:cNvSpPr>
          <p:nvPr/>
        </p:nvSpPr>
        <p:spPr bwMode="auto">
          <a:xfrm>
            <a:off x="2566988" y="4441825"/>
            <a:ext cx="711200" cy="244475"/>
          </a:xfrm>
          <a:prstGeom prst="rect">
            <a:avLst/>
          </a:prstGeom>
          <a:noFill/>
          <a:ln w="9525">
            <a:noFill/>
            <a:miter lim="800000"/>
            <a:headEnd/>
            <a:tailEnd/>
          </a:ln>
        </p:spPr>
        <p:txBody>
          <a:bodyPr wrap="none" lIns="0" tIns="0" rIns="0" bIns="0">
            <a:spAutoFit/>
          </a:bodyPr>
          <a:lstStyle/>
          <a:p>
            <a:r>
              <a:rPr lang="en-US" altLang="zh-CN" sz="1600">
                <a:solidFill>
                  <a:schemeClr val="bg2"/>
                </a:solidFill>
                <a:ea typeface="宋体" charset="-122"/>
              </a:rPr>
              <a:t>java.rmi</a:t>
            </a:r>
            <a:endParaRPr lang="en-US" altLang="zh-CN" sz="1600">
              <a:solidFill>
                <a:schemeClr val="bg2"/>
              </a:solidFill>
              <a:latin typeface="ZapfHumnst BT" pitchFamily="34" charset="0"/>
              <a:ea typeface="宋体" charset="-122"/>
            </a:endParaRPr>
          </a:p>
        </p:txBody>
      </p:sp>
      <p:sp>
        <p:nvSpPr>
          <p:cNvPr id="395314" name="Rectangle 50"/>
          <p:cNvSpPr>
            <a:spLocks noChangeArrowheads="1"/>
          </p:cNvSpPr>
          <p:nvPr/>
        </p:nvSpPr>
        <p:spPr bwMode="auto">
          <a:xfrm>
            <a:off x="2597150" y="5588000"/>
            <a:ext cx="1409700" cy="769938"/>
          </a:xfrm>
          <a:prstGeom prst="rect">
            <a:avLst/>
          </a:prstGeom>
          <a:solidFill>
            <a:srgbClr val="99CCFF"/>
          </a:solidFill>
          <a:ln w="0">
            <a:solidFill>
              <a:srgbClr val="FF0000"/>
            </a:solidFill>
            <a:miter lim="800000"/>
            <a:headEnd/>
            <a:tailEnd/>
          </a:ln>
        </p:spPr>
        <p:txBody>
          <a:bodyPr/>
          <a:lstStyle/>
          <a:p>
            <a:endParaRPr lang="en-US"/>
          </a:p>
        </p:txBody>
      </p:sp>
      <p:sp>
        <p:nvSpPr>
          <p:cNvPr id="395315" name="Rectangle 51"/>
          <p:cNvSpPr>
            <a:spLocks noChangeArrowheads="1"/>
          </p:cNvSpPr>
          <p:nvPr/>
        </p:nvSpPr>
        <p:spPr bwMode="auto">
          <a:xfrm>
            <a:off x="2755900" y="5664200"/>
            <a:ext cx="1092200" cy="425450"/>
          </a:xfrm>
          <a:prstGeom prst="rect">
            <a:avLst/>
          </a:prstGeom>
          <a:noFill/>
          <a:ln w="9525">
            <a:noFill/>
            <a:miter lim="800000"/>
            <a:headEnd/>
            <a:tailEnd/>
          </a:ln>
        </p:spPr>
        <p:txBody>
          <a:bodyPr wrap="none" lIns="0" tIns="0" rIns="0" bIns="0">
            <a:spAutoFit/>
          </a:bodyPr>
          <a:lstStyle/>
          <a:p>
            <a:pPr algn="ctr"/>
            <a:r>
              <a:rPr lang="en-US" altLang="zh-CN" sz="1400">
                <a:solidFill>
                  <a:schemeClr val="bg2"/>
                </a:solidFill>
                <a:ea typeface="宋体" charset="-122"/>
              </a:rPr>
              <a:t>&lt;&lt;interface&gt;&gt;</a:t>
            </a:r>
          </a:p>
          <a:p>
            <a:pPr algn="ctr"/>
            <a:r>
              <a:rPr lang="en-US" altLang="zh-CN" sz="1400">
                <a:solidFill>
                  <a:schemeClr val="bg2"/>
                </a:solidFill>
                <a:ea typeface="宋体" charset="-122"/>
              </a:rPr>
              <a:t>remote</a:t>
            </a:r>
            <a:endParaRPr lang="en-US" altLang="zh-CN">
              <a:solidFill>
                <a:schemeClr val="bg2"/>
              </a:solidFill>
              <a:latin typeface="ZapfHumnst BT" pitchFamily="34" charset="0"/>
              <a:ea typeface="宋体" charset="-122"/>
            </a:endParaRPr>
          </a:p>
        </p:txBody>
      </p:sp>
      <p:sp>
        <p:nvSpPr>
          <p:cNvPr id="395316" name="Rectangle 52"/>
          <p:cNvSpPr>
            <a:spLocks noChangeArrowheads="1"/>
          </p:cNvSpPr>
          <p:nvPr/>
        </p:nvSpPr>
        <p:spPr bwMode="auto">
          <a:xfrm>
            <a:off x="2892425" y="6129338"/>
            <a:ext cx="905697" cy="143886"/>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(from java.rmi)</a:t>
            </a:r>
            <a:endParaRPr lang="en-US" altLang="zh-CN" sz="1100">
              <a:solidFill>
                <a:schemeClr val="bg2"/>
              </a:solidFill>
              <a:latin typeface="ZapfHumnst BT" pitchFamily="34" charset="0"/>
              <a:ea typeface="宋体" charset="-122"/>
            </a:endParaRPr>
          </a:p>
        </p:txBody>
      </p:sp>
      <p:sp>
        <p:nvSpPr>
          <p:cNvPr id="395317" name="Rectangle 53"/>
          <p:cNvSpPr>
            <a:spLocks noChangeArrowheads="1"/>
          </p:cNvSpPr>
          <p:nvPr/>
        </p:nvSpPr>
        <p:spPr bwMode="auto">
          <a:xfrm>
            <a:off x="2646363" y="4818063"/>
            <a:ext cx="1257300" cy="533400"/>
          </a:xfrm>
          <a:prstGeom prst="rect">
            <a:avLst/>
          </a:prstGeom>
          <a:solidFill>
            <a:srgbClr val="99CCFF"/>
          </a:solidFill>
          <a:ln w="0">
            <a:solidFill>
              <a:srgbClr val="FF0000"/>
            </a:solidFill>
            <a:miter lim="800000"/>
            <a:headEnd/>
            <a:tailEnd/>
          </a:ln>
        </p:spPr>
        <p:txBody>
          <a:bodyPr/>
          <a:lstStyle/>
          <a:p>
            <a:endParaRPr lang="en-US"/>
          </a:p>
        </p:txBody>
      </p:sp>
      <p:sp>
        <p:nvSpPr>
          <p:cNvPr id="395318" name="Rectangle 54"/>
          <p:cNvSpPr>
            <a:spLocks noChangeArrowheads="1"/>
          </p:cNvSpPr>
          <p:nvPr/>
        </p:nvSpPr>
        <p:spPr bwMode="auto">
          <a:xfrm>
            <a:off x="2962275" y="4895850"/>
            <a:ext cx="611188" cy="212725"/>
          </a:xfrm>
          <a:prstGeom prst="rect">
            <a:avLst/>
          </a:prstGeom>
          <a:noFill/>
          <a:ln w="9525">
            <a:noFill/>
            <a:miter lim="800000"/>
            <a:headEnd/>
            <a:tailEnd/>
          </a:ln>
        </p:spPr>
        <p:txBody>
          <a:bodyPr wrap="none" lIns="0" tIns="0" rIns="0" bIns="0">
            <a:spAutoFit/>
          </a:bodyPr>
          <a:lstStyle/>
          <a:p>
            <a:r>
              <a:rPr lang="en-US" altLang="zh-CN" sz="1400">
                <a:solidFill>
                  <a:schemeClr val="bg2"/>
                </a:solidFill>
                <a:ea typeface="宋体" charset="-122"/>
              </a:rPr>
              <a:t>Naming</a:t>
            </a:r>
            <a:endParaRPr lang="en-US" altLang="zh-CN">
              <a:solidFill>
                <a:schemeClr val="bg2"/>
              </a:solidFill>
              <a:latin typeface="ZapfHumnst BT" pitchFamily="34" charset="0"/>
              <a:ea typeface="宋体" charset="-122"/>
            </a:endParaRPr>
          </a:p>
        </p:txBody>
      </p:sp>
      <p:sp>
        <p:nvSpPr>
          <p:cNvPr id="395319" name="Rectangle 55"/>
          <p:cNvSpPr>
            <a:spLocks noChangeArrowheads="1"/>
          </p:cNvSpPr>
          <p:nvPr/>
        </p:nvSpPr>
        <p:spPr bwMode="auto">
          <a:xfrm>
            <a:off x="2859088" y="5121275"/>
            <a:ext cx="905697" cy="143886"/>
          </a:xfrm>
          <a:prstGeom prst="rect">
            <a:avLst/>
          </a:prstGeom>
          <a:noFill/>
          <a:ln w="9525">
            <a:noFill/>
            <a:miter lim="800000"/>
            <a:headEnd/>
            <a:tailEnd/>
          </a:ln>
        </p:spPr>
        <p:txBody>
          <a:bodyPr wrap="none" lIns="0" tIns="0" rIns="0" bIns="0">
            <a:spAutoFit/>
          </a:bodyPr>
          <a:lstStyle/>
          <a:p>
            <a:r>
              <a:rPr lang="en-US" altLang="zh-CN" sz="1100" dirty="0">
                <a:solidFill>
                  <a:schemeClr val="bg2"/>
                </a:solidFill>
                <a:ea typeface="宋体" charset="-122"/>
              </a:rPr>
              <a:t>(from java.rmi)</a:t>
            </a:r>
            <a:endParaRPr lang="en-US" altLang="zh-CN" sz="1100" dirty="0">
              <a:solidFill>
                <a:schemeClr val="bg2"/>
              </a:solidFill>
              <a:latin typeface="ZapfHumnst BT" pitchFamily="34" charset="0"/>
              <a:ea typeface="宋体" charset="-122"/>
            </a:endParaRPr>
          </a:p>
        </p:txBody>
      </p:sp>
      <p:sp>
        <p:nvSpPr>
          <p:cNvPr id="395320" name="Rectangle 56"/>
          <p:cNvSpPr>
            <a:spLocks noChangeArrowheads="1"/>
          </p:cNvSpPr>
          <p:nvPr/>
        </p:nvSpPr>
        <p:spPr bwMode="auto">
          <a:xfrm>
            <a:off x="4289425" y="5294313"/>
            <a:ext cx="1409700" cy="769937"/>
          </a:xfrm>
          <a:prstGeom prst="rect">
            <a:avLst/>
          </a:prstGeom>
          <a:noFill/>
          <a:ln w="0">
            <a:solidFill>
              <a:schemeClr val="hlink"/>
            </a:solidFill>
            <a:miter lim="800000"/>
            <a:headEnd/>
            <a:tailEnd/>
          </a:ln>
        </p:spPr>
        <p:txBody>
          <a:bodyPr/>
          <a:lstStyle/>
          <a:p>
            <a:endParaRPr lang="en-US"/>
          </a:p>
        </p:txBody>
      </p:sp>
      <p:sp>
        <p:nvSpPr>
          <p:cNvPr id="395321" name="Rectangle 57"/>
          <p:cNvSpPr>
            <a:spLocks noChangeArrowheads="1"/>
          </p:cNvSpPr>
          <p:nvPr/>
        </p:nvSpPr>
        <p:spPr bwMode="auto">
          <a:xfrm>
            <a:off x="4392613" y="5370513"/>
            <a:ext cx="1212850" cy="425450"/>
          </a:xfrm>
          <a:prstGeom prst="rect">
            <a:avLst/>
          </a:prstGeom>
          <a:noFill/>
          <a:ln w="9525">
            <a:noFill/>
            <a:miter lim="800000"/>
            <a:headEnd/>
            <a:tailEnd/>
          </a:ln>
        </p:spPr>
        <p:txBody>
          <a:bodyPr wrap="none" lIns="0" tIns="0" rIns="0" bIns="0">
            <a:spAutoFit/>
          </a:bodyPr>
          <a:lstStyle/>
          <a:p>
            <a:pPr algn="ctr"/>
            <a:r>
              <a:rPr lang="en-US" altLang="zh-CN" sz="1400">
                <a:solidFill>
                  <a:schemeClr val="bg2"/>
                </a:solidFill>
                <a:ea typeface="宋体" charset="-122"/>
              </a:rPr>
              <a:t>UnicastRemote</a:t>
            </a:r>
            <a:br>
              <a:rPr lang="en-US" altLang="zh-CN" sz="1400">
                <a:solidFill>
                  <a:schemeClr val="bg2"/>
                </a:solidFill>
                <a:ea typeface="宋体" charset="-122"/>
              </a:rPr>
            </a:br>
            <a:r>
              <a:rPr lang="en-US" altLang="zh-CN" sz="1400">
                <a:solidFill>
                  <a:schemeClr val="bg2"/>
                </a:solidFill>
                <a:ea typeface="宋体" charset="-122"/>
              </a:rPr>
              <a:t>Object</a:t>
            </a:r>
            <a:endParaRPr lang="en-US" altLang="zh-CN">
              <a:solidFill>
                <a:schemeClr val="bg2"/>
              </a:solidFill>
              <a:latin typeface="ZapfHumnst BT" pitchFamily="34" charset="0"/>
              <a:ea typeface="宋体" charset="-122"/>
            </a:endParaRPr>
          </a:p>
        </p:txBody>
      </p:sp>
      <p:sp>
        <p:nvSpPr>
          <p:cNvPr id="395322" name="Rectangle 58"/>
          <p:cNvSpPr>
            <a:spLocks noChangeArrowheads="1"/>
          </p:cNvSpPr>
          <p:nvPr/>
        </p:nvSpPr>
        <p:spPr bwMode="auto">
          <a:xfrm>
            <a:off x="4584700" y="5835650"/>
            <a:ext cx="827150" cy="143886"/>
          </a:xfrm>
          <a:prstGeom prst="rect">
            <a:avLst/>
          </a:prstGeom>
          <a:noFill/>
          <a:ln w="9525">
            <a:noFill/>
            <a:miter lim="800000"/>
            <a:headEnd/>
            <a:tailEnd/>
          </a:ln>
        </p:spPr>
        <p:txBody>
          <a:bodyPr wrap="none" lIns="0" tIns="0" rIns="0" bIns="0">
            <a:spAutoFit/>
          </a:bodyPr>
          <a:lstStyle/>
          <a:p>
            <a:r>
              <a:rPr lang="en-US" altLang="zh-CN" sz="1100">
                <a:solidFill>
                  <a:schemeClr val="bg2"/>
                </a:solidFill>
                <a:ea typeface="宋体" charset="-122"/>
              </a:rPr>
              <a:t>(from Server)</a:t>
            </a:r>
            <a:endParaRPr lang="en-US" altLang="zh-CN" sz="1100">
              <a:solidFill>
                <a:schemeClr val="bg2"/>
              </a:solidFill>
              <a:latin typeface="ZapfHumnst BT" pitchFamily="34" charset="0"/>
              <a:ea typeface="宋体" charset="-122"/>
            </a:endParaRPr>
          </a:p>
        </p:txBody>
      </p:sp>
      <p:sp>
        <p:nvSpPr>
          <p:cNvPr id="395323" name="Rectangle 59"/>
          <p:cNvSpPr>
            <a:spLocks noChangeArrowheads="1"/>
          </p:cNvSpPr>
          <p:nvPr/>
        </p:nvSpPr>
        <p:spPr bwMode="auto">
          <a:xfrm>
            <a:off x="4243388" y="4913313"/>
            <a:ext cx="561975" cy="228600"/>
          </a:xfrm>
          <a:prstGeom prst="rect">
            <a:avLst/>
          </a:prstGeom>
          <a:noFill/>
          <a:ln w="9525">
            <a:noFill/>
            <a:miter lim="800000"/>
            <a:headEnd/>
            <a:tailEnd/>
          </a:ln>
        </p:spPr>
        <p:txBody>
          <a:bodyPr wrap="none" lIns="0" tIns="0" rIns="0" bIns="0">
            <a:spAutoFit/>
          </a:bodyPr>
          <a:lstStyle/>
          <a:p>
            <a:r>
              <a:rPr lang="en-US" altLang="zh-CN" sz="1500">
                <a:solidFill>
                  <a:schemeClr val="bg2"/>
                </a:solidFill>
                <a:ea typeface="宋体" charset="-122"/>
              </a:rPr>
              <a:t>Server</a:t>
            </a:r>
            <a:endParaRPr lang="en-US" altLang="zh-CN" sz="1500">
              <a:solidFill>
                <a:schemeClr val="bg2"/>
              </a:solidFill>
              <a:latin typeface="ZapfHumnst BT" pitchFamily="34" charset="0"/>
              <a:ea typeface="宋体" charset="-122"/>
            </a:endParaRPr>
          </a:p>
        </p:txBody>
      </p:sp>
      <p:sp>
        <p:nvSpPr>
          <p:cNvPr id="395325" name="Rectangle 61"/>
          <p:cNvSpPr>
            <a:spLocks noChangeArrowheads="1"/>
          </p:cNvSpPr>
          <p:nvPr/>
        </p:nvSpPr>
        <p:spPr bwMode="auto">
          <a:xfrm>
            <a:off x="693738" y="5173663"/>
            <a:ext cx="1092200" cy="425450"/>
          </a:xfrm>
          <a:prstGeom prst="rect">
            <a:avLst/>
          </a:prstGeom>
          <a:solidFill>
            <a:srgbClr val="99CCFF"/>
          </a:solidFill>
          <a:ln w="9525">
            <a:noFill/>
            <a:miter lim="800000"/>
            <a:headEnd/>
            <a:tailEnd/>
          </a:ln>
        </p:spPr>
        <p:txBody>
          <a:bodyPr wrap="none" lIns="0" tIns="0" rIns="0" bIns="0">
            <a:spAutoFit/>
          </a:bodyPr>
          <a:lstStyle/>
          <a:p>
            <a:pPr algn="ctr"/>
            <a:r>
              <a:rPr lang="en-US" altLang="zh-CN" sz="1400">
                <a:solidFill>
                  <a:schemeClr val="bg2"/>
                </a:solidFill>
                <a:ea typeface="宋体" charset="-122"/>
              </a:rPr>
              <a:t>&lt;&lt;interface&gt;&gt;</a:t>
            </a:r>
          </a:p>
          <a:p>
            <a:pPr algn="ctr"/>
            <a:r>
              <a:rPr lang="en-US" altLang="zh-CN" sz="1400">
                <a:solidFill>
                  <a:schemeClr val="bg2"/>
                </a:solidFill>
                <a:ea typeface="宋体" charset="-122"/>
              </a:rPr>
              <a:t>Serializable</a:t>
            </a:r>
            <a:endParaRPr lang="en-US" altLang="zh-CN">
              <a:solidFill>
                <a:schemeClr val="bg2"/>
              </a:solidFill>
              <a:latin typeface="ZapfHumnst BT" pitchFamily="34" charset="0"/>
              <a:ea typeface="宋体" charset="-122"/>
            </a:endParaRPr>
          </a:p>
        </p:txBody>
      </p:sp>
      <p:sp>
        <p:nvSpPr>
          <p:cNvPr id="395326" name="Rectangle 62"/>
          <p:cNvSpPr>
            <a:spLocks noChangeArrowheads="1"/>
          </p:cNvSpPr>
          <p:nvPr/>
        </p:nvSpPr>
        <p:spPr bwMode="auto">
          <a:xfrm>
            <a:off x="830263" y="5638800"/>
            <a:ext cx="820738" cy="143886"/>
          </a:xfrm>
          <a:prstGeom prst="rect">
            <a:avLst/>
          </a:prstGeom>
          <a:solidFill>
            <a:srgbClr val="99CCFF"/>
          </a:solidFill>
          <a:ln w="9525">
            <a:noFill/>
            <a:miter lim="800000"/>
            <a:headEnd/>
            <a:tailEnd/>
          </a:ln>
        </p:spPr>
        <p:txBody>
          <a:bodyPr wrap="none" lIns="0" tIns="0" rIns="0" bIns="0">
            <a:spAutoFit/>
          </a:bodyPr>
          <a:lstStyle/>
          <a:p>
            <a:r>
              <a:rPr lang="en-US" altLang="zh-CN" sz="1100" dirty="0">
                <a:solidFill>
                  <a:schemeClr val="bg2"/>
                </a:solidFill>
                <a:ea typeface="宋体" charset="-122"/>
              </a:rPr>
              <a:t>(from java.io)</a:t>
            </a:r>
            <a:endParaRPr lang="en-US" altLang="zh-CN" sz="1100" dirty="0">
              <a:solidFill>
                <a:schemeClr val="bg2"/>
              </a:solidFill>
              <a:latin typeface="ZapfHumnst BT" pitchFamily="34" charset="0"/>
              <a:ea typeface="宋体" charset="-122"/>
            </a:endParaRPr>
          </a:p>
        </p:txBody>
      </p:sp>
      <p:sp>
        <p:nvSpPr>
          <p:cNvPr id="395327" name="Rectangle 63"/>
          <p:cNvSpPr>
            <a:spLocks noChangeArrowheads="1"/>
          </p:cNvSpPr>
          <p:nvPr/>
        </p:nvSpPr>
        <p:spPr bwMode="auto">
          <a:xfrm>
            <a:off x="428625" y="4673600"/>
            <a:ext cx="722313" cy="309563"/>
          </a:xfrm>
          <a:prstGeom prst="rect">
            <a:avLst/>
          </a:prstGeom>
          <a:solidFill>
            <a:srgbClr val="99CCFF"/>
          </a:solidFill>
          <a:ln w="9525">
            <a:solidFill>
              <a:srgbClr val="FF0000"/>
            </a:solidFill>
            <a:miter lim="800000"/>
            <a:headEnd/>
            <a:tailEnd/>
          </a:ln>
        </p:spPr>
        <p:txBody>
          <a:bodyPr/>
          <a:lstStyle/>
          <a:p>
            <a:endParaRPr lang="en-US"/>
          </a:p>
        </p:txBody>
      </p:sp>
      <p:sp>
        <p:nvSpPr>
          <p:cNvPr id="395328" name="Rectangle 64"/>
          <p:cNvSpPr>
            <a:spLocks noChangeArrowheads="1"/>
          </p:cNvSpPr>
          <p:nvPr/>
        </p:nvSpPr>
        <p:spPr bwMode="auto">
          <a:xfrm>
            <a:off x="501650" y="4729163"/>
            <a:ext cx="604838" cy="228600"/>
          </a:xfrm>
          <a:prstGeom prst="rect">
            <a:avLst/>
          </a:prstGeom>
          <a:solidFill>
            <a:srgbClr val="99CCFF"/>
          </a:solidFill>
          <a:ln w="9525">
            <a:noFill/>
            <a:miter lim="800000"/>
            <a:headEnd/>
            <a:tailEnd/>
          </a:ln>
        </p:spPr>
        <p:txBody>
          <a:bodyPr wrap="none" lIns="0" tIns="0" rIns="0" bIns="0">
            <a:spAutoFit/>
          </a:bodyPr>
          <a:lstStyle/>
          <a:p>
            <a:r>
              <a:rPr lang="en-US" altLang="zh-CN" sz="1500">
                <a:solidFill>
                  <a:schemeClr val="bg2"/>
                </a:solidFill>
                <a:ea typeface="宋体" charset="-122"/>
              </a:rPr>
              <a:t>Java.io</a:t>
            </a:r>
            <a:endParaRPr lang="en-US" altLang="zh-CN" sz="1500">
              <a:solidFill>
                <a:schemeClr val="bg2"/>
              </a:solidFill>
              <a:latin typeface="ZapfHumnst BT" pitchFamily="34" charset="0"/>
              <a:ea typeface="宋体" charset="-122"/>
            </a:endParaRPr>
          </a:p>
        </p:txBody>
      </p:sp>
      <p:sp>
        <p:nvSpPr>
          <p:cNvPr id="395329" name="Line 65"/>
          <p:cNvSpPr>
            <a:spLocks noChangeShapeType="1"/>
          </p:cNvSpPr>
          <p:nvPr/>
        </p:nvSpPr>
        <p:spPr bwMode="auto">
          <a:xfrm>
            <a:off x="5181600" y="2794000"/>
            <a:ext cx="0" cy="2362200"/>
          </a:xfrm>
          <a:prstGeom prst="line">
            <a:avLst/>
          </a:prstGeom>
          <a:noFill/>
          <a:ln w="28575">
            <a:solidFill>
              <a:schemeClr val="tx1"/>
            </a:solidFill>
            <a:prstDash val="lgDash"/>
            <a:round/>
            <a:headEnd/>
            <a:tailEnd type="arrow" w="lg" len="lg"/>
          </a:ln>
        </p:spPr>
        <p:txBody>
          <a:bodyPr/>
          <a:lstStyle/>
          <a:p>
            <a:endParaRPr lang="en-US"/>
          </a:p>
        </p:txBody>
      </p:sp>
      <p:grpSp>
        <p:nvGrpSpPr>
          <p:cNvPr id="6" name="Group 15"/>
          <p:cNvGrpSpPr>
            <a:grpSpLocks/>
          </p:cNvGrpSpPr>
          <p:nvPr/>
        </p:nvGrpSpPr>
        <p:grpSpPr bwMode="auto">
          <a:xfrm>
            <a:off x="3865563" y="1808163"/>
            <a:ext cx="1504950" cy="1008062"/>
            <a:chOff x="2310" y="804"/>
            <a:chExt cx="900" cy="635"/>
          </a:xfrm>
        </p:grpSpPr>
        <p:sp>
          <p:nvSpPr>
            <p:cNvPr id="395280" name="Rectangle 16"/>
            <p:cNvSpPr>
              <a:spLocks noChangeArrowheads="1"/>
            </p:cNvSpPr>
            <p:nvPr/>
          </p:nvSpPr>
          <p:spPr bwMode="auto">
            <a:xfrm>
              <a:off x="2310" y="950"/>
              <a:ext cx="900" cy="489"/>
            </a:xfrm>
            <a:prstGeom prst="rect">
              <a:avLst/>
            </a:prstGeom>
            <a:solidFill>
              <a:srgbClr val="FFFFCC"/>
            </a:solidFill>
            <a:ln w="0">
              <a:solidFill>
                <a:srgbClr val="8A0E5E"/>
              </a:solidFill>
              <a:miter lim="800000"/>
              <a:headEnd/>
              <a:tailEnd/>
            </a:ln>
          </p:spPr>
          <p:txBody>
            <a:bodyPr/>
            <a:lstStyle/>
            <a:p>
              <a:endParaRPr lang="en-US"/>
            </a:p>
          </p:txBody>
        </p:sp>
        <p:sp>
          <p:nvSpPr>
            <p:cNvPr id="395281" name="Rectangle 17"/>
            <p:cNvSpPr>
              <a:spLocks noChangeArrowheads="1"/>
            </p:cNvSpPr>
            <p:nvPr/>
          </p:nvSpPr>
          <p:spPr bwMode="auto">
            <a:xfrm>
              <a:off x="2310" y="804"/>
              <a:ext cx="360" cy="146"/>
            </a:xfrm>
            <a:prstGeom prst="rect">
              <a:avLst/>
            </a:prstGeom>
            <a:solidFill>
              <a:srgbClr val="FFFFCC"/>
            </a:solidFill>
            <a:ln w="0">
              <a:solidFill>
                <a:srgbClr val="8A0E5E"/>
              </a:solidFill>
              <a:miter lim="800000"/>
              <a:headEnd/>
              <a:tailEnd/>
            </a:ln>
          </p:spPr>
          <p:txBody>
            <a:bodyPr/>
            <a:lstStyle/>
            <a:p>
              <a:endParaRPr lang="en-US"/>
            </a:p>
          </p:txBody>
        </p:sp>
      </p:grpSp>
      <p:sp>
        <p:nvSpPr>
          <p:cNvPr id="395282" name="Rectangle 18"/>
          <p:cNvSpPr>
            <a:spLocks noChangeArrowheads="1"/>
          </p:cNvSpPr>
          <p:nvPr/>
        </p:nvSpPr>
        <p:spPr bwMode="auto">
          <a:xfrm>
            <a:off x="3919538" y="2112963"/>
            <a:ext cx="1389062" cy="638175"/>
          </a:xfrm>
          <a:prstGeom prst="rect">
            <a:avLst/>
          </a:prstGeom>
          <a:noFill/>
          <a:ln w="9525">
            <a:noFill/>
            <a:miter lim="800000"/>
            <a:headEnd/>
            <a:tailEnd/>
          </a:ln>
        </p:spPr>
        <p:txBody>
          <a:bodyPr wrap="none" lIns="0" tIns="0" rIns="0" bIns="0">
            <a:spAutoFit/>
          </a:bodyPr>
          <a:lstStyle/>
          <a:p>
            <a:pPr algn="ctr"/>
            <a:r>
              <a:rPr lang="en-US" altLang="zh-CN" sz="1400">
                <a:solidFill>
                  <a:schemeClr val="bg2"/>
                </a:solidFill>
                <a:ea typeface="宋体" charset="-122"/>
              </a:rPr>
              <a:t>Registration </a:t>
            </a:r>
          </a:p>
          <a:p>
            <a:pPr algn="ctr"/>
            <a:r>
              <a:rPr lang="en-US" altLang="zh-CN" sz="1400">
                <a:solidFill>
                  <a:schemeClr val="bg2"/>
                </a:solidFill>
                <a:ea typeface="宋体" charset="-122"/>
              </a:rPr>
              <a:t>Package</a:t>
            </a:r>
          </a:p>
          <a:p>
            <a:pPr algn="ctr"/>
            <a:r>
              <a:rPr lang="en-US" altLang="zh-CN" sz="1400">
                <a:solidFill>
                  <a:schemeClr val="bg2"/>
                </a:solidFill>
                <a:ea typeface="宋体" charset="-122"/>
              </a:rPr>
              <a:t>(from Application)</a:t>
            </a:r>
            <a:endParaRPr lang="en-US" altLang="zh-CN">
              <a:solidFill>
                <a:schemeClr val="bg2"/>
              </a:solidFill>
              <a:latin typeface="ZapfHumnst BT" pitchFamily="34" charset="0"/>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AutoShape 2"/>
          <p:cNvSpPr>
            <a:spLocks noChangeArrowheads="1"/>
          </p:cNvSpPr>
          <p:nvPr/>
        </p:nvSpPr>
        <p:spPr bwMode="auto">
          <a:xfrm>
            <a:off x="3784600" y="3005138"/>
            <a:ext cx="1965325" cy="1025525"/>
          </a:xfrm>
          <a:prstGeom prst="homePlate">
            <a:avLst>
              <a:gd name="adj" fmla="val 50776"/>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altLang="zh-CN" sz="2000" b="1">
                <a:solidFill>
                  <a:schemeClr val="bg2"/>
                </a:solidFill>
                <a:ea typeface="宋体" charset="-122"/>
              </a:rPr>
              <a:t>Describe</a:t>
            </a:r>
            <a:br>
              <a:rPr lang="en-US" altLang="zh-CN" sz="2000" b="1">
                <a:solidFill>
                  <a:schemeClr val="bg2"/>
                </a:solidFill>
                <a:ea typeface="宋体" charset="-122"/>
              </a:rPr>
            </a:br>
            <a:r>
              <a:rPr lang="en-US" altLang="zh-CN" sz="2000" b="1">
                <a:solidFill>
                  <a:schemeClr val="bg2"/>
                </a:solidFill>
                <a:ea typeface="宋体" charset="-122"/>
              </a:rPr>
              <a:t>Distribution</a:t>
            </a:r>
            <a:endParaRPr lang="en-US" altLang="zh-CN" sz="1800">
              <a:solidFill>
                <a:schemeClr val="bg2"/>
              </a:solidFill>
              <a:ea typeface="宋体" charset="-122"/>
            </a:endParaRPr>
          </a:p>
        </p:txBody>
      </p:sp>
      <p:sp>
        <p:nvSpPr>
          <p:cNvPr id="344067" name="Line 3"/>
          <p:cNvSpPr>
            <a:spLocks noChangeShapeType="1"/>
          </p:cNvSpPr>
          <p:nvPr/>
        </p:nvSpPr>
        <p:spPr bwMode="auto">
          <a:xfrm>
            <a:off x="2482850" y="2444750"/>
            <a:ext cx="1187450" cy="706438"/>
          </a:xfrm>
          <a:prstGeom prst="line">
            <a:avLst/>
          </a:prstGeom>
          <a:noFill/>
          <a:ln w="28575">
            <a:solidFill>
              <a:schemeClr val="hlink"/>
            </a:solidFill>
            <a:round/>
            <a:headEnd type="triangle" w="lg" len="med"/>
            <a:tailEnd type="triangle" w="lg" len="med"/>
          </a:ln>
          <a:effectLst/>
        </p:spPr>
        <p:txBody>
          <a:bodyPr wrap="none" anchor="ctr"/>
          <a:lstStyle/>
          <a:p>
            <a:endParaRPr lang="en-US"/>
          </a:p>
        </p:txBody>
      </p:sp>
      <p:sp>
        <p:nvSpPr>
          <p:cNvPr id="344068" name="Line 4"/>
          <p:cNvSpPr>
            <a:spLocks noChangeShapeType="1"/>
          </p:cNvSpPr>
          <p:nvPr/>
        </p:nvSpPr>
        <p:spPr bwMode="auto">
          <a:xfrm flipV="1">
            <a:off x="2644775" y="3913188"/>
            <a:ext cx="1036638" cy="714375"/>
          </a:xfrm>
          <a:prstGeom prst="line">
            <a:avLst/>
          </a:prstGeom>
          <a:noFill/>
          <a:ln w="28575">
            <a:solidFill>
              <a:schemeClr val="hlink"/>
            </a:solidFill>
            <a:round/>
            <a:headEnd type="none" w="sm" len="sm"/>
            <a:tailEnd type="triangle" w="lg" len="med"/>
          </a:ln>
          <a:effectLst/>
        </p:spPr>
        <p:txBody>
          <a:bodyPr wrap="none" anchor="ctr"/>
          <a:lstStyle/>
          <a:p>
            <a:endParaRPr lang="en-US"/>
          </a:p>
        </p:txBody>
      </p:sp>
      <p:sp>
        <p:nvSpPr>
          <p:cNvPr id="344103" name="Text Box 39"/>
          <p:cNvSpPr txBox="1">
            <a:spLocks noChangeArrowheads="1"/>
          </p:cNvSpPr>
          <p:nvPr/>
        </p:nvSpPr>
        <p:spPr bwMode="auto">
          <a:xfrm>
            <a:off x="473075" y="5553075"/>
            <a:ext cx="25019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800">
                <a:ea typeface="宋体" charset="-122"/>
              </a:rPr>
              <a:t>Implementation Model</a:t>
            </a:r>
          </a:p>
        </p:txBody>
      </p:sp>
      <p:sp>
        <p:nvSpPr>
          <p:cNvPr id="344105" name="Rectangle 41"/>
          <p:cNvSpPr>
            <a:spLocks noGrp="1" noChangeArrowheads="1"/>
          </p:cNvSpPr>
          <p:nvPr>
            <p:ph type="title"/>
          </p:nvPr>
        </p:nvSpPr>
        <p:spPr>
          <a:xfrm>
            <a:off x="434975" y="12700"/>
            <a:ext cx="8229600" cy="1143000"/>
          </a:xfrm>
        </p:spPr>
        <p:txBody>
          <a:bodyPr/>
          <a:lstStyle/>
          <a:p>
            <a:r>
              <a:rPr lang="en-US" altLang="zh-CN" dirty="0">
                <a:ea typeface="宋体" charset="-122"/>
              </a:rPr>
              <a:t>Describe Distribution Overview</a:t>
            </a:r>
          </a:p>
        </p:txBody>
      </p:sp>
      <p:grpSp>
        <p:nvGrpSpPr>
          <p:cNvPr id="2" name="Group 42"/>
          <p:cNvGrpSpPr>
            <a:grpSpLocks/>
          </p:cNvGrpSpPr>
          <p:nvPr/>
        </p:nvGrpSpPr>
        <p:grpSpPr bwMode="auto">
          <a:xfrm>
            <a:off x="1054100" y="1130300"/>
            <a:ext cx="1403350" cy="2120900"/>
            <a:chOff x="2796" y="585"/>
            <a:chExt cx="884" cy="1336"/>
          </a:xfrm>
        </p:grpSpPr>
        <p:grpSp>
          <p:nvGrpSpPr>
            <p:cNvPr id="3" name="Group 43"/>
            <p:cNvGrpSpPr>
              <a:grpSpLocks/>
            </p:cNvGrpSpPr>
            <p:nvPr/>
          </p:nvGrpSpPr>
          <p:grpSpPr bwMode="auto">
            <a:xfrm>
              <a:off x="3022" y="585"/>
              <a:ext cx="432" cy="720"/>
              <a:chOff x="1249" y="2496"/>
              <a:chExt cx="432" cy="720"/>
            </a:xfrm>
          </p:grpSpPr>
          <p:sp>
            <p:nvSpPr>
              <p:cNvPr id="344108" name="Rectangle 4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09" name="Line 4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0" name="Line 4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1" name="Line 4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2" name="Line 4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3" name="Line 4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4" name="Line 5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5" name="Line 5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6" name="Line 5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7" name="Line 5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8" name="Line 5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19" name="Line 5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0" name="Line 5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1" name="Line 5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2" name="Line 5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3" name="Line 5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4" name="Line 6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5" name="Line 6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26" name="Text Box 62"/>
            <p:cNvSpPr txBox="1">
              <a:spLocks noChangeArrowheads="1"/>
            </p:cNvSpPr>
            <p:nvPr/>
          </p:nvSpPr>
          <p:spPr bwMode="auto">
            <a:xfrm>
              <a:off x="2796" y="1344"/>
              <a:ext cx="884" cy="577"/>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charset="-122"/>
                </a:rPr>
                <a:t>Software</a:t>
              </a:r>
            </a:p>
            <a:p>
              <a:pPr algn="ctr"/>
              <a:r>
                <a:rPr lang="en-US" altLang="zh-CN" sz="1800">
                  <a:ea typeface="宋体" charset="-122"/>
                </a:rPr>
                <a:t>Architecture</a:t>
              </a:r>
            </a:p>
            <a:p>
              <a:pPr algn="ctr"/>
              <a:r>
                <a:rPr lang="en-US" altLang="zh-CN" sz="1800">
                  <a:ea typeface="宋体" charset="-122"/>
                </a:rPr>
                <a:t>Document</a:t>
              </a:r>
            </a:p>
          </p:txBody>
        </p:sp>
      </p:grpSp>
      <p:sp>
        <p:nvSpPr>
          <p:cNvPr id="344183" name="Line 119"/>
          <p:cNvSpPr>
            <a:spLocks noChangeShapeType="1"/>
          </p:cNvSpPr>
          <p:nvPr/>
        </p:nvSpPr>
        <p:spPr bwMode="auto">
          <a:xfrm>
            <a:off x="5799138" y="3521075"/>
            <a:ext cx="841375" cy="0"/>
          </a:xfrm>
          <a:prstGeom prst="line">
            <a:avLst/>
          </a:prstGeom>
          <a:noFill/>
          <a:ln w="28575">
            <a:solidFill>
              <a:schemeClr val="hlink"/>
            </a:solidFill>
            <a:round/>
            <a:headEnd type="triangle" w="lg" len="med"/>
            <a:tailEnd type="triangle" w="lg" len="med"/>
          </a:ln>
          <a:effectLst/>
        </p:spPr>
        <p:txBody>
          <a:bodyPr lIns="107950" tIns="53975" rIns="107950" bIns="53975"/>
          <a:lstStyle/>
          <a:p>
            <a:endParaRPr lang="en-US"/>
          </a:p>
        </p:txBody>
      </p:sp>
      <p:sp>
        <p:nvSpPr>
          <p:cNvPr id="344182" name="Text Box 118"/>
          <p:cNvSpPr txBox="1">
            <a:spLocks noChangeArrowheads="1"/>
          </p:cNvSpPr>
          <p:nvPr/>
        </p:nvSpPr>
        <p:spPr bwMode="auto">
          <a:xfrm>
            <a:off x="6578600" y="4079875"/>
            <a:ext cx="21082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a:ea typeface="宋体" charset="-122"/>
              </a:rPr>
              <a:t>Deployment Model</a:t>
            </a:r>
          </a:p>
        </p:txBody>
      </p:sp>
      <p:grpSp>
        <p:nvGrpSpPr>
          <p:cNvPr id="4" name="Group 195"/>
          <p:cNvGrpSpPr>
            <a:grpSpLocks/>
          </p:cNvGrpSpPr>
          <p:nvPr/>
        </p:nvGrpSpPr>
        <p:grpSpPr bwMode="auto">
          <a:xfrm>
            <a:off x="6737350" y="2587625"/>
            <a:ext cx="1870075" cy="1190625"/>
            <a:chOff x="3884" y="3110"/>
            <a:chExt cx="1178" cy="750"/>
          </a:xfrm>
        </p:grpSpPr>
        <p:sp>
          <p:nvSpPr>
            <p:cNvPr id="344242" name="Line 178"/>
            <p:cNvSpPr>
              <a:spLocks noChangeShapeType="1"/>
            </p:cNvSpPr>
            <p:nvPr/>
          </p:nvSpPr>
          <p:spPr bwMode="auto">
            <a:xfrm flipH="1" flipV="1">
              <a:off x="4002" y="3470"/>
              <a:ext cx="330" cy="179"/>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3" name="Line 179"/>
            <p:cNvSpPr>
              <a:spLocks noChangeShapeType="1"/>
            </p:cNvSpPr>
            <p:nvPr/>
          </p:nvSpPr>
          <p:spPr bwMode="auto">
            <a:xfrm flipV="1">
              <a:off x="4187" y="3224"/>
              <a:ext cx="302" cy="121"/>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4" name="Line 180"/>
            <p:cNvSpPr>
              <a:spLocks noChangeShapeType="1"/>
            </p:cNvSpPr>
            <p:nvPr/>
          </p:nvSpPr>
          <p:spPr bwMode="auto">
            <a:xfrm flipV="1">
              <a:off x="4453" y="3658"/>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5" name="Line 181"/>
            <p:cNvSpPr>
              <a:spLocks noChangeShapeType="1"/>
            </p:cNvSpPr>
            <p:nvPr/>
          </p:nvSpPr>
          <p:spPr bwMode="auto">
            <a:xfrm flipV="1">
              <a:off x="4338" y="3311"/>
              <a:ext cx="305" cy="338"/>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46" name="AutoShape 182"/>
            <p:cNvSpPr>
              <a:spLocks noChangeArrowheads="1"/>
            </p:cNvSpPr>
            <p:nvPr/>
          </p:nvSpPr>
          <p:spPr bwMode="auto">
            <a:xfrm>
              <a:off x="4139" y="3662"/>
              <a:ext cx="308" cy="198"/>
            </a:xfrm>
            <a:prstGeom prst="cube">
              <a:avLst>
                <a:gd name="adj" fmla="val 25000"/>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44247" name="AutoShape 183"/>
            <p:cNvSpPr>
              <a:spLocks noChangeArrowheads="1"/>
            </p:cNvSpPr>
            <p:nvPr/>
          </p:nvSpPr>
          <p:spPr bwMode="auto">
            <a:xfrm>
              <a:off x="4487" y="3110"/>
              <a:ext cx="308" cy="198"/>
            </a:xfrm>
            <a:prstGeom prst="cube">
              <a:avLst>
                <a:gd name="adj" fmla="val 25000"/>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44248" name="AutoShape 184"/>
            <p:cNvSpPr>
              <a:spLocks noChangeArrowheads="1"/>
            </p:cNvSpPr>
            <p:nvPr/>
          </p:nvSpPr>
          <p:spPr bwMode="auto">
            <a:xfrm>
              <a:off x="3884" y="3275"/>
              <a:ext cx="308" cy="198"/>
            </a:xfrm>
            <a:prstGeom prst="cube">
              <a:avLst>
                <a:gd name="adj" fmla="val 25000"/>
              </a:avLst>
            </a:prstGeom>
            <a:noFill/>
            <a:ln w="28575">
              <a:solidFill>
                <a:schemeClr val="tx1"/>
              </a:solidFill>
              <a:miter lim="800000"/>
              <a:headEnd/>
              <a:tailEnd/>
            </a:ln>
            <a:effectLst/>
          </p:spPr>
          <p:txBody>
            <a:bodyPr wrap="none" lIns="107950" tIns="53975" rIns="107950" bIns="53975" anchor="ctr"/>
            <a:lstStyle/>
            <a:p>
              <a:endParaRPr lang="en-US"/>
            </a:p>
          </p:txBody>
        </p:sp>
        <p:sp>
          <p:nvSpPr>
            <p:cNvPr id="344249" name="AutoShape 185"/>
            <p:cNvSpPr>
              <a:spLocks noChangeArrowheads="1"/>
            </p:cNvSpPr>
            <p:nvPr/>
          </p:nvSpPr>
          <p:spPr bwMode="auto">
            <a:xfrm>
              <a:off x="4754" y="3512"/>
              <a:ext cx="308" cy="198"/>
            </a:xfrm>
            <a:prstGeom prst="cube">
              <a:avLst>
                <a:gd name="adj" fmla="val 25000"/>
              </a:avLst>
            </a:prstGeom>
            <a:noFill/>
            <a:ln w="28575">
              <a:solidFill>
                <a:schemeClr val="tx1"/>
              </a:solidFill>
              <a:miter lim="800000"/>
              <a:headEnd/>
              <a:tailEnd/>
            </a:ln>
            <a:effectLst/>
          </p:spPr>
          <p:txBody>
            <a:bodyPr wrap="none" lIns="107950" tIns="53975" rIns="107950" bIns="53975" anchor="ctr"/>
            <a:lstStyle/>
            <a:p>
              <a:endParaRPr lang="en-US"/>
            </a:p>
          </p:txBody>
        </p:sp>
      </p:grpSp>
      <p:grpSp>
        <p:nvGrpSpPr>
          <p:cNvPr id="5" name="Group 186"/>
          <p:cNvGrpSpPr>
            <a:grpSpLocks/>
          </p:cNvGrpSpPr>
          <p:nvPr/>
        </p:nvGrpSpPr>
        <p:grpSpPr bwMode="auto">
          <a:xfrm>
            <a:off x="809625" y="4344988"/>
            <a:ext cx="1828800" cy="1012825"/>
            <a:chOff x="440" y="2937"/>
            <a:chExt cx="1152" cy="638"/>
          </a:xfrm>
        </p:grpSpPr>
        <p:sp>
          <p:nvSpPr>
            <p:cNvPr id="344251" name="Rectangle 187"/>
            <p:cNvSpPr>
              <a:spLocks noChangeArrowheads="1"/>
            </p:cNvSpPr>
            <p:nvPr/>
          </p:nvSpPr>
          <p:spPr bwMode="auto">
            <a:xfrm>
              <a:off x="440" y="3069"/>
              <a:ext cx="279" cy="14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52" name="Rectangle 188"/>
            <p:cNvSpPr>
              <a:spLocks noChangeArrowheads="1"/>
            </p:cNvSpPr>
            <p:nvPr/>
          </p:nvSpPr>
          <p:spPr bwMode="auto">
            <a:xfrm>
              <a:off x="1033" y="2937"/>
              <a:ext cx="280" cy="14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53" name="Rectangle 189"/>
            <p:cNvSpPr>
              <a:spLocks noChangeArrowheads="1"/>
            </p:cNvSpPr>
            <p:nvPr/>
          </p:nvSpPr>
          <p:spPr bwMode="auto">
            <a:xfrm>
              <a:off x="754" y="3429"/>
              <a:ext cx="279" cy="14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54" name="Rectangle 190"/>
            <p:cNvSpPr>
              <a:spLocks noChangeArrowheads="1"/>
            </p:cNvSpPr>
            <p:nvPr/>
          </p:nvSpPr>
          <p:spPr bwMode="auto">
            <a:xfrm>
              <a:off x="1313" y="3361"/>
              <a:ext cx="279" cy="14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55" name="Line 191"/>
            <p:cNvSpPr>
              <a:spLocks noChangeShapeType="1"/>
            </p:cNvSpPr>
            <p:nvPr/>
          </p:nvSpPr>
          <p:spPr bwMode="auto">
            <a:xfrm flipH="1" flipV="1">
              <a:off x="582" y="3215"/>
              <a:ext cx="289" cy="21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6" name="Line 192"/>
            <p:cNvSpPr>
              <a:spLocks noChangeShapeType="1"/>
            </p:cNvSpPr>
            <p:nvPr/>
          </p:nvSpPr>
          <p:spPr bwMode="auto">
            <a:xfrm flipV="1">
              <a:off x="719" y="3010"/>
              <a:ext cx="314" cy="128"/>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7" name="Line 193"/>
            <p:cNvSpPr>
              <a:spLocks noChangeShapeType="1"/>
            </p:cNvSpPr>
            <p:nvPr/>
          </p:nvSpPr>
          <p:spPr bwMode="auto">
            <a:xfrm flipV="1">
              <a:off x="1033" y="3429"/>
              <a:ext cx="280" cy="69"/>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58" name="Line 194"/>
            <p:cNvSpPr>
              <a:spLocks noChangeShapeType="1"/>
            </p:cNvSpPr>
            <p:nvPr/>
          </p:nvSpPr>
          <p:spPr bwMode="auto">
            <a:xfrm flipV="1">
              <a:off x="871" y="3083"/>
              <a:ext cx="305" cy="346"/>
            </a:xfrm>
            <a:prstGeom prst="line">
              <a:avLst/>
            </a:prstGeom>
            <a:noFill/>
            <a:ln w="28575">
              <a:solidFill>
                <a:schemeClr val="tx1"/>
              </a:solidFill>
              <a:round/>
              <a:headEnd type="none" w="sm" len="sm"/>
              <a:tailEnd type="none" w="lg" len="lg"/>
            </a:ln>
            <a:effectLst/>
          </p:spPr>
          <p:txBody>
            <a:bodyPr wrap="none" anchor="ctr"/>
            <a:lstStyle/>
            <a:p>
              <a:endParaRPr lang="en-US"/>
            </a:p>
          </p:txBody>
        </p:sp>
      </p:grpSp>
      <p:grpSp>
        <p:nvGrpSpPr>
          <p:cNvPr id="6" name="Group 196"/>
          <p:cNvGrpSpPr>
            <a:grpSpLocks/>
          </p:cNvGrpSpPr>
          <p:nvPr/>
        </p:nvGrpSpPr>
        <p:grpSpPr bwMode="auto">
          <a:xfrm>
            <a:off x="4089400" y="4572000"/>
            <a:ext cx="1976438" cy="1673225"/>
            <a:chOff x="512" y="2416"/>
            <a:chExt cx="1245" cy="1054"/>
          </a:xfrm>
        </p:grpSpPr>
        <p:grpSp>
          <p:nvGrpSpPr>
            <p:cNvPr id="7" name="Group 197"/>
            <p:cNvGrpSpPr>
              <a:grpSpLocks/>
            </p:cNvGrpSpPr>
            <p:nvPr/>
          </p:nvGrpSpPr>
          <p:grpSpPr bwMode="auto">
            <a:xfrm>
              <a:off x="512" y="2416"/>
              <a:ext cx="1245" cy="766"/>
              <a:chOff x="1309" y="1072"/>
              <a:chExt cx="1245" cy="766"/>
            </a:xfrm>
          </p:grpSpPr>
          <p:grpSp>
            <p:nvGrpSpPr>
              <p:cNvPr id="8" name="Group 198"/>
              <p:cNvGrpSpPr>
                <a:grpSpLocks/>
              </p:cNvGrpSpPr>
              <p:nvPr/>
            </p:nvGrpSpPr>
            <p:grpSpPr bwMode="auto">
              <a:xfrm>
                <a:off x="1309" y="1231"/>
                <a:ext cx="302" cy="175"/>
                <a:chOff x="144" y="1440"/>
                <a:chExt cx="881" cy="510"/>
              </a:xfrm>
            </p:grpSpPr>
            <p:sp>
              <p:nvSpPr>
                <p:cNvPr id="344263" name="Rectangle 19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64" name="Line 20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65" name="Line 20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9" name="Group 202"/>
              <p:cNvGrpSpPr>
                <a:grpSpLocks/>
              </p:cNvGrpSpPr>
              <p:nvPr/>
            </p:nvGrpSpPr>
            <p:grpSpPr bwMode="auto">
              <a:xfrm>
                <a:off x="1950" y="1072"/>
                <a:ext cx="302" cy="175"/>
                <a:chOff x="144" y="1440"/>
                <a:chExt cx="881" cy="510"/>
              </a:xfrm>
            </p:grpSpPr>
            <p:sp>
              <p:nvSpPr>
                <p:cNvPr id="344267" name="Rectangle 20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68" name="Line 20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69" name="Line 20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0" name="Group 206"/>
              <p:cNvGrpSpPr>
                <a:grpSpLocks/>
              </p:cNvGrpSpPr>
              <p:nvPr/>
            </p:nvGrpSpPr>
            <p:grpSpPr bwMode="auto">
              <a:xfrm>
                <a:off x="1648" y="1663"/>
                <a:ext cx="302" cy="175"/>
                <a:chOff x="144" y="1440"/>
                <a:chExt cx="881" cy="510"/>
              </a:xfrm>
            </p:grpSpPr>
            <p:sp>
              <p:nvSpPr>
                <p:cNvPr id="344271" name="Rectangle 20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72" name="Line 20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73" name="Line 20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1" name="Group 210"/>
              <p:cNvGrpSpPr>
                <a:grpSpLocks/>
              </p:cNvGrpSpPr>
              <p:nvPr/>
            </p:nvGrpSpPr>
            <p:grpSpPr bwMode="auto">
              <a:xfrm>
                <a:off x="2252" y="1581"/>
                <a:ext cx="302" cy="175"/>
                <a:chOff x="144" y="1440"/>
                <a:chExt cx="881" cy="510"/>
              </a:xfrm>
            </p:grpSpPr>
            <p:sp>
              <p:nvSpPr>
                <p:cNvPr id="344275" name="Rectangle 2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76" name="Line 2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77" name="Line 2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278" name="Line 21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79" name="Line 21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0" name="Line 21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1" name="Line 21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82" name="Text Box 218"/>
            <p:cNvSpPr txBox="1">
              <a:spLocks noChangeArrowheads="1"/>
            </p:cNvSpPr>
            <p:nvPr/>
          </p:nvSpPr>
          <p:spPr bwMode="auto">
            <a:xfrm>
              <a:off x="629" y="3239"/>
              <a:ext cx="996"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charset="-122"/>
                </a:rPr>
                <a:t>Design Model</a:t>
              </a:r>
            </a:p>
          </p:txBody>
        </p:sp>
      </p:grpSp>
      <p:grpSp>
        <p:nvGrpSpPr>
          <p:cNvPr id="12" name="Group 219"/>
          <p:cNvGrpSpPr>
            <a:grpSpLocks/>
          </p:cNvGrpSpPr>
          <p:nvPr/>
        </p:nvGrpSpPr>
        <p:grpSpPr bwMode="auto">
          <a:xfrm>
            <a:off x="4495800" y="927100"/>
            <a:ext cx="1720850" cy="1860550"/>
            <a:chOff x="3971" y="1776"/>
            <a:chExt cx="1084" cy="1172"/>
          </a:xfrm>
        </p:grpSpPr>
        <p:grpSp>
          <p:nvGrpSpPr>
            <p:cNvPr id="13" name="Group 220"/>
            <p:cNvGrpSpPr>
              <a:grpSpLocks/>
            </p:cNvGrpSpPr>
            <p:nvPr/>
          </p:nvGrpSpPr>
          <p:grpSpPr bwMode="auto">
            <a:xfrm>
              <a:off x="4297" y="1776"/>
              <a:ext cx="432" cy="720"/>
              <a:chOff x="1249" y="2496"/>
              <a:chExt cx="432" cy="720"/>
            </a:xfrm>
          </p:grpSpPr>
          <p:sp>
            <p:nvSpPr>
              <p:cNvPr id="344285" name="Rectangle 221"/>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286" name="Line 222"/>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7" name="Line 223"/>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8" name="Line 224"/>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89" name="Line 225"/>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0" name="Line 226"/>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1" name="Line 227"/>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2" name="Line 228"/>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3" name="Line 229"/>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4" name="Line 230"/>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5" name="Line 231"/>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6" name="Line 232"/>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7" name="Line 233"/>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8" name="Line 234"/>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9" name="Line 235"/>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0" name="Line 236"/>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1" name="Line 237"/>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2" name="Line 238"/>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03" name="Text Box 239"/>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charset="-122"/>
                </a:rPr>
                <a:t>Supplementary</a:t>
              </a:r>
            </a:p>
            <a:p>
              <a:pPr algn="ctr"/>
              <a:r>
                <a:rPr lang="en-US" altLang="zh-CN" sz="1800">
                  <a:ea typeface="宋体" charset="-122"/>
                </a:rPr>
                <a:t>Specifications</a:t>
              </a:r>
            </a:p>
          </p:txBody>
        </p:sp>
      </p:grpSp>
      <p:sp>
        <p:nvSpPr>
          <p:cNvPr id="344304" name="Line 240"/>
          <p:cNvSpPr>
            <a:spLocks noChangeShapeType="1"/>
          </p:cNvSpPr>
          <p:nvPr/>
        </p:nvSpPr>
        <p:spPr bwMode="auto">
          <a:xfrm flipH="1" flipV="1">
            <a:off x="4811713" y="4078288"/>
            <a:ext cx="4762" cy="777875"/>
          </a:xfrm>
          <a:prstGeom prst="line">
            <a:avLst/>
          </a:prstGeom>
          <a:noFill/>
          <a:ln w="28575">
            <a:solidFill>
              <a:schemeClr val="hlink"/>
            </a:solidFill>
            <a:round/>
            <a:headEnd type="none" w="sm" len="sm"/>
            <a:tailEnd type="triangle" w="lg" len="med"/>
          </a:ln>
          <a:effectLst/>
        </p:spPr>
        <p:txBody>
          <a:bodyPr wrap="none" anchor="ctr"/>
          <a:lstStyle/>
          <a:p>
            <a:endParaRPr lang="en-US"/>
          </a:p>
        </p:txBody>
      </p:sp>
      <p:sp>
        <p:nvSpPr>
          <p:cNvPr id="344305" name="Line 241"/>
          <p:cNvSpPr>
            <a:spLocks noChangeShapeType="1"/>
          </p:cNvSpPr>
          <p:nvPr/>
        </p:nvSpPr>
        <p:spPr bwMode="auto">
          <a:xfrm flipH="1">
            <a:off x="4303713" y="1693863"/>
            <a:ext cx="4762" cy="1279525"/>
          </a:xfrm>
          <a:prstGeom prst="line">
            <a:avLst/>
          </a:prstGeom>
          <a:noFill/>
          <a:ln w="28575">
            <a:solidFill>
              <a:schemeClr val="hlink"/>
            </a:solidFill>
            <a:round/>
            <a:headEnd type="none" w="sm" len="sm"/>
            <a:tailEnd type="triangle" w="lg" len="med"/>
          </a:ln>
          <a:effectLst/>
        </p:spPr>
        <p:txBody>
          <a:bodyPr wrap="none" anchor="ctr"/>
          <a:lstStyle/>
          <a:p>
            <a:endParaRPr lang="en-US"/>
          </a:p>
        </p:txBody>
      </p:sp>
      <p:sp>
        <p:nvSpPr>
          <p:cNvPr id="344306" name="Line 242"/>
          <p:cNvSpPr>
            <a:spLocks noChangeShapeType="1"/>
          </p:cNvSpPr>
          <p:nvPr/>
        </p:nvSpPr>
        <p:spPr bwMode="auto">
          <a:xfrm>
            <a:off x="4292600" y="1701800"/>
            <a:ext cx="698500" cy="0"/>
          </a:xfrm>
          <a:prstGeom prst="line">
            <a:avLst/>
          </a:prstGeom>
          <a:noFill/>
          <a:ln w="28575">
            <a:solidFill>
              <a:schemeClr val="hlink"/>
            </a:solidFill>
            <a:round/>
            <a:headEnd/>
            <a:tailEnd/>
          </a:ln>
          <a:effectLst/>
        </p:spPr>
        <p:txBody>
          <a:bodyPr lIns="107950" tIns="53975" rIns="107950" bIns="53975"/>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57" name="Rectangle 45"/>
          <p:cNvSpPr>
            <a:spLocks noGrp="1" noChangeArrowheads="1"/>
          </p:cNvSpPr>
          <p:nvPr>
            <p:ph type="title"/>
          </p:nvPr>
        </p:nvSpPr>
        <p:spPr/>
        <p:txBody>
          <a:bodyPr>
            <a:normAutofit fontScale="90000"/>
          </a:bodyPr>
          <a:lstStyle/>
          <a:p>
            <a:r>
              <a:rPr lang="en-US" altLang="ko-KR">
                <a:ea typeface="굴림" charset="-127"/>
              </a:rPr>
              <a:t>Key Concepts: The Deployment View</a:t>
            </a:r>
          </a:p>
        </p:txBody>
      </p:sp>
      <p:sp>
        <p:nvSpPr>
          <p:cNvPr id="346158" name="Text Box 46"/>
          <p:cNvSpPr txBox="1">
            <a:spLocks noChangeArrowheads="1"/>
          </p:cNvSpPr>
          <p:nvPr/>
        </p:nvSpPr>
        <p:spPr bwMode="auto">
          <a:xfrm>
            <a:off x="671513" y="5562600"/>
            <a:ext cx="7667625" cy="838200"/>
          </a:xfrm>
          <a:prstGeom prst="rect">
            <a:avLst/>
          </a:prstGeom>
          <a:noFill/>
          <a:ln w="9525">
            <a:noFill/>
            <a:miter lim="800000"/>
            <a:headEnd/>
            <a:tailEnd/>
          </a:ln>
          <a:effectLst/>
        </p:spPr>
        <p:txBody>
          <a:bodyPr lIns="107950" tIns="53975" rIns="107950" bIns="53975">
            <a:spAutoFit/>
          </a:bodyPr>
          <a:lstStyle/>
          <a:p>
            <a:pPr algn="ctr">
              <a:spcBef>
                <a:spcPct val="50000"/>
              </a:spcBef>
            </a:pPr>
            <a:r>
              <a:rPr lang="en-US" altLang="zh-CN" sz="2400" dirty="0">
                <a:solidFill>
                  <a:srgbClr val="00FFFF"/>
                </a:solidFill>
                <a:ea typeface="宋体" charset="-122"/>
              </a:rPr>
              <a:t>The Deployment View is an “architecturally significant” </a:t>
            </a:r>
            <a:br>
              <a:rPr lang="en-US" altLang="zh-CN" sz="2400" dirty="0">
                <a:solidFill>
                  <a:srgbClr val="00FFFF"/>
                </a:solidFill>
                <a:ea typeface="宋体" charset="-122"/>
              </a:rPr>
            </a:br>
            <a:r>
              <a:rPr lang="en-US" altLang="zh-CN" sz="2400" dirty="0">
                <a:solidFill>
                  <a:srgbClr val="00FFFF"/>
                </a:solidFill>
                <a:ea typeface="宋体" charset="-122"/>
              </a:rPr>
              <a:t>slice of the Deployment Model.</a:t>
            </a:r>
          </a:p>
        </p:txBody>
      </p:sp>
      <p:grpSp>
        <p:nvGrpSpPr>
          <p:cNvPr id="133" name="Group 49"/>
          <p:cNvGrpSpPr>
            <a:grpSpLocks/>
          </p:cNvGrpSpPr>
          <p:nvPr/>
        </p:nvGrpSpPr>
        <p:grpSpPr bwMode="auto">
          <a:xfrm>
            <a:off x="1295400" y="1355725"/>
            <a:ext cx="3217863" cy="1992313"/>
            <a:chOff x="2832" y="1944"/>
            <a:chExt cx="1632" cy="1011"/>
          </a:xfrm>
        </p:grpSpPr>
        <p:sp>
          <p:nvSpPr>
            <p:cNvPr id="134" name="Rectangle 50"/>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135" name="Rectangle 51"/>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136" name="Group 52"/>
          <p:cNvGrpSpPr>
            <a:grpSpLocks/>
          </p:cNvGrpSpPr>
          <p:nvPr/>
        </p:nvGrpSpPr>
        <p:grpSpPr bwMode="auto">
          <a:xfrm>
            <a:off x="1295400" y="3390900"/>
            <a:ext cx="3217863" cy="1992313"/>
            <a:chOff x="2832" y="1944"/>
            <a:chExt cx="1632" cy="1011"/>
          </a:xfrm>
        </p:grpSpPr>
        <p:sp>
          <p:nvSpPr>
            <p:cNvPr id="137" name="Rectangle 53"/>
            <p:cNvSpPr>
              <a:spLocks noChangeArrowheads="1"/>
            </p:cNvSpPr>
            <p:nvPr/>
          </p:nvSpPr>
          <p:spPr bwMode="auto">
            <a:xfrm>
              <a:off x="2832" y="1944"/>
              <a:ext cx="1632" cy="1011"/>
            </a:xfrm>
            <a:prstGeom prst="rect">
              <a:avLst/>
            </a:prstGeom>
            <a:solidFill>
              <a:schemeClr val="tx1"/>
            </a:solidFill>
            <a:ln w="57150">
              <a:solidFill>
                <a:srgbClr val="990033"/>
              </a:solidFill>
              <a:miter lim="800000"/>
              <a:headEnd/>
              <a:tailEnd/>
            </a:ln>
          </p:spPr>
          <p:txBody>
            <a:bodyPr/>
            <a:lstStyle/>
            <a:p>
              <a:endParaRPr lang="en-US"/>
            </a:p>
          </p:txBody>
        </p:sp>
        <p:sp>
          <p:nvSpPr>
            <p:cNvPr id="138" name="Rectangle 54"/>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139" name="Rectangle 56"/>
          <p:cNvSpPr>
            <a:spLocks noChangeArrowheads="1"/>
          </p:cNvSpPr>
          <p:nvPr/>
        </p:nvSpPr>
        <p:spPr bwMode="auto">
          <a:xfrm>
            <a:off x="4554538" y="3390900"/>
            <a:ext cx="3217862" cy="1992313"/>
          </a:xfrm>
          <a:prstGeom prst="rect">
            <a:avLst/>
          </a:prstGeom>
          <a:solidFill>
            <a:schemeClr val="accent2">
              <a:lumMod val="20000"/>
              <a:lumOff val="80000"/>
            </a:schemeClr>
          </a:solidFill>
          <a:ln w="9525">
            <a:noFill/>
            <a:miter lim="800000"/>
            <a:headEnd/>
            <a:tailEnd/>
          </a:ln>
        </p:spPr>
        <p:txBody>
          <a:bodyPr/>
          <a:lstStyle/>
          <a:p>
            <a:endParaRPr lang="en-US"/>
          </a:p>
        </p:txBody>
      </p:sp>
      <p:sp>
        <p:nvSpPr>
          <p:cNvPr id="140" name="Rectangle 57"/>
          <p:cNvSpPr>
            <a:spLocks noChangeArrowheads="1"/>
          </p:cNvSpPr>
          <p:nvPr/>
        </p:nvSpPr>
        <p:spPr bwMode="auto">
          <a:xfrm>
            <a:off x="4554538" y="3390900"/>
            <a:ext cx="3217862" cy="1992313"/>
          </a:xfrm>
          <a:prstGeom prst="rect">
            <a:avLst/>
          </a:prstGeom>
          <a:noFill/>
          <a:ln w="12700">
            <a:solidFill>
              <a:srgbClr val="5F5F5F"/>
            </a:solidFill>
            <a:miter lim="800000"/>
            <a:headEnd/>
            <a:tailEnd/>
          </a:ln>
        </p:spPr>
        <p:txBody>
          <a:bodyPr/>
          <a:lstStyle/>
          <a:p>
            <a:endParaRPr lang="en-US"/>
          </a:p>
        </p:txBody>
      </p:sp>
      <p:grpSp>
        <p:nvGrpSpPr>
          <p:cNvPr id="141" name="Group 58"/>
          <p:cNvGrpSpPr>
            <a:grpSpLocks/>
          </p:cNvGrpSpPr>
          <p:nvPr/>
        </p:nvGrpSpPr>
        <p:grpSpPr bwMode="auto">
          <a:xfrm>
            <a:off x="4554538" y="1355725"/>
            <a:ext cx="3217862" cy="1992313"/>
            <a:chOff x="2832" y="1944"/>
            <a:chExt cx="1632" cy="1011"/>
          </a:xfrm>
        </p:grpSpPr>
        <p:sp>
          <p:nvSpPr>
            <p:cNvPr id="142" name="Rectangle 59"/>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143" name="Rectangle 60"/>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144" name="Rectangle 61"/>
          <p:cNvSpPr>
            <a:spLocks noChangeArrowheads="1"/>
          </p:cNvSpPr>
          <p:nvPr/>
        </p:nvSpPr>
        <p:spPr bwMode="auto">
          <a:xfrm>
            <a:off x="2695575" y="4130675"/>
            <a:ext cx="1144588" cy="214313"/>
          </a:xfrm>
          <a:prstGeom prst="rect">
            <a:avLst/>
          </a:prstGeom>
          <a:noFill/>
          <a:ln w="9525">
            <a:noFill/>
            <a:miter lim="800000"/>
            <a:headEnd/>
            <a:tailEnd/>
          </a:ln>
        </p:spPr>
        <p:txBody>
          <a:bodyPr wrap="none" lIns="0" tIns="0" rIns="0" bIns="0">
            <a:spAutoFit/>
          </a:bodyPr>
          <a:lstStyle/>
          <a:p>
            <a:r>
              <a:rPr lang="en-US" sz="1400" b="1">
                <a:solidFill>
                  <a:srgbClr val="000000"/>
                </a:solidFill>
              </a:rPr>
              <a:t>Process View</a:t>
            </a:r>
            <a:endParaRPr lang="en-US"/>
          </a:p>
        </p:txBody>
      </p:sp>
      <p:sp>
        <p:nvSpPr>
          <p:cNvPr id="145" name="Rectangle 62"/>
          <p:cNvSpPr>
            <a:spLocks noChangeArrowheads="1"/>
          </p:cNvSpPr>
          <p:nvPr/>
        </p:nvSpPr>
        <p:spPr bwMode="auto">
          <a:xfrm>
            <a:off x="4913313" y="4130675"/>
            <a:ext cx="1468437" cy="214313"/>
          </a:xfrm>
          <a:prstGeom prst="rect">
            <a:avLst/>
          </a:prstGeom>
          <a:noFill/>
          <a:ln w="9525">
            <a:noFill/>
            <a:miter lim="800000"/>
            <a:headEnd/>
            <a:tailEnd/>
          </a:ln>
        </p:spPr>
        <p:txBody>
          <a:bodyPr wrap="none" lIns="0" tIns="0" rIns="0" bIns="0">
            <a:spAutoFit/>
          </a:bodyPr>
          <a:lstStyle/>
          <a:p>
            <a:r>
              <a:rPr lang="en-US" sz="1400" b="1" dirty="0">
                <a:solidFill>
                  <a:srgbClr val="000000"/>
                </a:solidFill>
              </a:rPr>
              <a:t>Deployment View</a:t>
            </a:r>
            <a:endParaRPr lang="en-US" dirty="0"/>
          </a:p>
        </p:txBody>
      </p:sp>
      <p:sp>
        <p:nvSpPr>
          <p:cNvPr id="146" name="Rectangle 63"/>
          <p:cNvSpPr>
            <a:spLocks noChangeArrowheads="1"/>
          </p:cNvSpPr>
          <p:nvPr/>
        </p:nvSpPr>
        <p:spPr bwMode="auto">
          <a:xfrm>
            <a:off x="2695575" y="2127250"/>
            <a:ext cx="10715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Logical View</a:t>
            </a:r>
            <a:endParaRPr lang="en-US"/>
          </a:p>
        </p:txBody>
      </p:sp>
      <p:sp>
        <p:nvSpPr>
          <p:cNvPr id="147" name="Freeform 64"/>
          <p:cNvSpPr>
            <a:spLocks/>
          </p:cNvSpPr>
          <p:nvPr/>
        </p:nvSpPr>
        <p:spPr bwMode="auto">
          <a:xfrm>
            <a:off x="3282950" y="2609850"/>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headEnd/>
            <a:tailEnd/>
          </a:ln>
        </p:spPr>
        <p:txBody>
          <a:bodyPr/>
          <a:lstStyle/>
          <a:p>
            <a:endParaRPr lang="en-US"/>
          </a:p>
        </p:txBody>
      </p:sp>
      <p:sp>
        <p:nvSpPr>
          <p:cNvPr id="148" name="Freeform 65"/>
          <p:cNvSpPr>
            <a:spLocks/>
          </p:cNvSpPr>
          <p:nvPr/>
        </p:nvSpPr>
        <p:spPr bwMode="auto">
          <a:xfrm>
            <a:off x="3300413" y="2603500"/>
            <a:ext cx="2498725" cy="1474788"/>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p:spPr>
        <p:txBody>
          <a:bodyPr/>
          <a:lstStyle/>
          <a:p>
            <a:endParaRPr lang="en-US"/>
          </a:p>
        </p:txBody>
      </p:sp>
      <p:sp>
        <p:nvSpPr>
          <p:cNvPr id="149" name="Rectangle 66"/>
          <p:cNvSpPr>
            <a:spLocks noChangeArrowheads="1"/>
          </p:cNvSpPr>
          <p:nvPr/>
        </p:nvSpPr>
        <p:spPr bwMode="auto">
          <a:xfrm>
            <a:off x="3749675" y="3211513"/>
            <a:ext cx="1262063" cy="212725"/>
          </a:xfrm>
          <a:prstGeom prst="rect">
            <a:avLst/>
          </a:prstGeom>
          <a:noFill/>
          <a:ln w="9525">
            <a:noFill/>
            <a:miter lim="800000"/>
            <a:headEnd/>
            <a:tailEnd/>
          </a:ln>
        </p:spPr>
        <p:txBody>
          <a:bodyPr wrap="none" lIns="0" tIns="0" rIns="0" bIns="0">
            <a:spAutoFit/>
          </a:bodyPr>
          <a:lstStyle/>
          <a:p>
            <a:r>
              <a:rPr lang="en-US" sz="1400" b="1">
                <a:solidFill>
                  <a:srgbClr val="000000"/>
                </a:solidFill>
              </a:rPr>
              <a:t>Use-Case View</a:t>
            </a:r>
            <a:endParaRPr lang="en-US"/>
          </a:p>
        </p:txBody>
      </p:sp>
      <p:sp>
        <p:nvSpPr>
          <p:cNvPr id="150" name="Freeform 67"/>
          <p:cNvSpPr>
            <a:spLocks/>
          </p:cNvSpPr>
          <p:nvPr/>
        </p:nvSpPr>
        <p:spPr bwMode="auto">
          <a:xfrm>
            <a:off x="3944938" y="2846388"/>
            <a:ext cx="79375" cy="85725"/>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p:spPr>
        <p:txBody>
          <a:bodyPr/>
          <a:lstStyle/>
          <a:p>
            <a:endParaRPr lang="en-US"/>
          </a:p>
        </p:txBody>
      </p:sp>
      <p:sp>
        <p:nvSpPr>
          <p:cNvPr id="151" name="Freeform 68"/>
          <p:cNvSpPr>
            <a:spLocks/>
          </p:cNvSpPr>
          <p:nvPr/>
        </p:nvSpPr>
        <p:spPr bwMode="auto">
          <a:xfrm>
            <a:off x="3910013" y="2940050"/>
            <a:ext cx="79375" cy="168275"/>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headEnd/>
            <a:tailEnd/>
          </a:ln>
        </p:spPr>
        <p:txBody>
          <a:bodyPr/>
          <a:lstStyle/>
          <a:p>
            <a:endParaRPr lang="en-US"/>
          </a:p>
        </p:txBody>
      </p:sp>
      <p:sp>
        <p:nvSpPr>
          <p:cNvPr id="152" name="Line 69"/>
          <p:cNvSpPr>
            <a:spLocks noChangeShapeType="1"/>
          </p:cNvSpPr>
          <p:nvPr/>
        </p:nvSpPr>
        <p:spPr bwMode="auto">
          <a:xfrm>
            <a:off x="4005263" y="3035300"/>
            <a:ext cx="77787" cy="92075"/>
          </a:xfrm>
          <a:prstGeom prst="line">
            <a:avLst/>
          </a:prstGeom>
          <a:noFill/>
          <a:ln w="3175">
            <a:solidFill>
              <a:srgbClr val="000000"/>
            </a:solidFill>
            <a:round/>
            <a:headEnd/>
            <a:tailEnd/>
          </a:ln>
        </p:spPr>
        <p:txBody>
          <a:bodyPr/>
          <a:lstStyle/>
          <a:p>
            <a:endParaRPr lang="en-US"/>
          </a:p>
        </p:txBody>
      </p:sp>
      <p:grpSp>
        <p:nvGrpSpPr>
          <p:cNvPr id="153" name="Group 70"/>
          <p:cNvGrpSpPr>
            <a:grpSpLocks/>
          </p:cNvGrpSpPr>
          <p:nvPr/>
        </p:nvGrpSpPr>
        <p:grpSpPr bwMode="auto">
          <a:xfrm>
            <a:off x="4306888" y="2635250"/>
            <a:ext cx="831850" cy="530225"/>
            <a:chOff x="2736" y="2410"/>
            <a:chExt cx="422" cy="269"/>
          </a:xfrm>
        </p:grpSpPr>
        <p:sp>
          <p:nvSpPr>
            <p:cNvPr id="154" name="Line 71"/>
            <p:cNvSpPr>
              <a:spLocks noChangeShapeType="1"/>
            </p:cNvSpPr>
            <p:nvPr/>
          </p:nvSpPr>
          <p:spPr bwMode="auto">
            <a:xfrm>
              <a:off x="2883" y="2520"/>
              <a:ext cx="31" cy="27"/>
            </a:xfrm>
            <a:prstGeom prst="line">
              <a:avLst/>
            </a:prstGeom>
            <a:noFill/>
            <a:ln w="3175">
              <a:solidFill>
                <a:srgbClr val="CCCCCC"/>
              </a:solidFill>
              <a:round/>
              <a:headEnd/>
              <a:tailEnd/>
            </a:ln>
          </p:spPr>
          <p:txBody>
            <a:bodyPr/>
            <a:lstStyle/>
            <a:p>
              <a:endParaRPr lang="en-US"/>
            </a:p>
          </p:txBody>
        </p:sp>
        <p:sp>
          <p:nvSpPr>
            <p:cNvPr id="155" name="Line 72"/>
            <p:cNvSpPr>
              <a:spLocks noChangeShapeType="1"/>
            </p:cNvSpPr>
            <p:nvPr/>
          </p:nvSpPr>
          <p:spPr bwMode="auto">
            <a:xfrm flipH="1">
              <a:off x="2991" y="2518"/>
              <a:ext cx="29" cy="29"/>
            </a:xfrm>
            <a:prstGeom prst="line">
              <a:avLst/>
            </a:prstGeom>
            <a:noFill/>
            <a:ln w="3175">
              <a:solidFill>
                <a:srgbClr val="CCCCCC"/>
              </a:solidFill>
              <a:round/>
              <a:headEnd/>
              <a:tailEnd/>
            </a:ln>
          </p:spPr>
          <p:txBody>
            <a:bodyPr/>
            <a:lstStyle/>
            <a:p>
              <a:endParaRPr lang="en-US"/>
            </a:p>
          </p:txBody>
        </p:sp>
        <p:sp>
          <p:nvSpPr>
            <p:cNvPr id="156" name="Freeform 73"/>
            <p:cNvSpPr>
              <a:spLocks/>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157" name="Freeform 74"/>
            <p:cNvSpPr>
              <a:spLocks/>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p:spPr>
          <p:txBody>
            <a:bodyPr/>
            <a:lstStyle/>
            <a:p>
              <a:endParaRPr lang="en-US"/>
            </a:p>
          </p:txBody>
        </p:sp>
        <p:sp>
          <p:nvSpPr>
            <p:cNvPr id="158" name="Freeform 75"/>
            <p:cNvSpPr>
              <a:spLocks/>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headEnd/>
              <a:tailEnd/>
            </a:ln>
          </p:spPr>
          <p:txBody>
            <a:bodyPr/>
            <a:lstStyle/>
            <a:p>
              <a:endParaRPr lang="en-US"/>
            </a:p>
          </p:txBody>
        </p:sp>
        <p:sp>
          <p:nvSpPr>
            <p:cNvPr id="159" name="Line 76"/>
            <p:cNvSpPr>
              <a:spLocks noChangeShapeType="1"/>
            </p:cNvSpPr>
            <p:nvPr/>
          </p:nvSpPr>
          <p:spPr bwMode="auto">
            <a:xfrm flipH="1" flipV="1">
              <a:off x="2987" y="2514"/>
              <a:ext cx="94" cy="112"/>
            </a:xfrm>
            <a:prstGeom prst="line">
              <a:avLst/>
            </a:prstGeom>
            <a:noFill/>
            <a:ln w="3175">
              <a:solidFill>
                <a:srgbClr val="CCCCCC"/>
              </a:solidFill>
              <a:round/>
              <a:headEnd/>
              <a:tailEnd/>
            </a:ln>
          </p:spPr>
          <p:txBody>
            <a:bodyPr/>
            <a:lstStyle/>
            <a:p>
              <a:endParaRPr lang="en-US"/>
            </a:p>
          </p:txBody>
        </p:sp>
        <p:sp>
          <p:nvSpPr>
            <p:cNvPr id="160" name="Freeform 77"/>
            <p:cNvSpPr>
              <a:spLocks/>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headEnd/>
              <a:tailEnd/>
            </a:ln>
          </p:spPr>
          <p:txBody>
            <a:bodyPr/>
            <a:lstStyle/>
            <a:p>
              <a:endParaRPr lang="en-US"/>
            </a:p>
          </p:txBody>
        </p:sp>
        <p:sp>
          <p:nvSpPr>
            <p:cNvPr id="161" name="Freeform 78"/>
            <p:cNvSpPr>
              <a:spLocks/>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162" name="Freeform 79"/>
            <p:cNvSpPr>
              <a:spLocks/>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p:spPr>
          <p:txBody>
            <a:bodyPr/>
            <a:lstStyle/>
            <a:p>
              <a:endParaRPr lang="en-US"/>
            </a:p>
          </p:txBody>
        </p:sp>
        <p:sp>
          <p:nvSpPr>
            <p:cNvPr id="163" name="Freeform 80"/>
            <p:cNvSpPr>
              <a:spLocks/>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164" name="Freeform 81"/>
            <p:cNvSpPr>
              <a:spLocks/>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p:spPr>
          <p:txBody>
            <a:bodyPr/>
            <a:lstStyle/>
            <a:p>
              <a:endParaRPr lang="en-US"/>
            </a:p>
          </p:txBody>
        </p:sp>
        <p:sp>
          <p:nvSpPr>
            <p:cNvPr id="165" name="Freeform 82"/>
            <p:cNvSpPr>
              <a:spLocks/>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166" name="Freeform 83"/>
            <p:cNvSpPr>
              <a:spLocks/>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p:spPr>
          <p:txBody>
            <a:bodyPr/>
            <a:lstStyle/>
            <a:p>
              <a:endParaRPr lang="en-US"/>
            </a:p>
          </p:txBody>
        </p:sp>
        <p:sp>
          <p:nvSpPr>
            <p:cNvPr id="167" name="Line 84"/>
            <p:cNvSpPr>
              <a:spLocks noChangeShapeType="1"/>
            </p:cNvSpPr>
            <p:nvPr/>
          </p:nvSpPr>
          <p:spPr bwMode="auto">
            <a:xfrm flipV="1">
              <a:off x="2816" y="2497"/>
              <a:ext cx="85" cy="108"/>
            </a:xfrm>
            <a:prstGeom prst="line">
              <a:avLst/>
            </a:prstGeom>
            <a:noFill/>
            <a:ln w="3175">
              <a:solidFill>
                <a:srgbClr val="000000"/>
              </a:solidFill>
              <a:round/>
              <a:headEnd/>
              <a:tailEnd/>
            </a:ln>
          </p:spPr>
          <p:txBody>
            <a:bodyPr/>
            <a:lstStyle/>
            <a:p>
              <a:endParaRPr lang="en-US"/>
            </a:p>
          </p:txBody>
        </p:sp>
        <p:sp>
          <p:nvSpPr>
            <p:cNvPr id="168" name="Freeform 85"/>
            <p:cNvSpPr>
              <a:spLocks/>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headEnd/>
              <a:tailEnd/>
            </a:ln>
          </p:spPr>
          <p:txBody>
            <a:bodyPr/>
            <a:lstStyle/>
            <a:p>
              <a:endParaRPr lang="en-US"/>
            </a:p>
          </p:txBody>
        </p:sp>
        <p:sp>
          <p:nvSpPr>
            <p:cNvPr id="169" name="Freeform 86"/>
            <p:cNvSpPr>
              <a:spLocks/>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170" name="Freeform 87"/>
            <p:cNvSpPr>
              <a:spLocks/>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171" name="Freeform 88"/>
            <p:cNvSpPr>
              <a:spLocks/>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headEnd/>
              <a:tailEnd/>
            </a:ln>
          </p:spPr>
          <p:txBody>
            <a:bodyPr/>
            <a:lstStyle/>
            <a:p>
              <a:endParaRPr lang="en-US"/>
            </a:p>
          </p:txBody>
        </p:sp>
        <p:sp>
          <p:nvSpPr>
            <p:cNvPr id="172" name="Freeform 89"/>
            <p:cNvSpPr>
              <a:spLocks/>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173" name="Line 90"/>
            <p:cNvSpPr>
              <a:spLocks noChangeShapeType="1"/>
            </p:cNvSpPr>
            <p:nvPr/>
          </p:nvSpPr>
          <p:spPr bwMode="auto">
            <a:xfrm>
              <a:off x="2870" y="2503"/>
              <a:ext cx="29" cy="30"/>
            </a:xfrm>
            <a:prstGeom prst="line">
              <a:avLst/>
            </a:prstGeom>
            <a:noFill/>
            <a:ln w="3175">
              <a:solidFill>
                <a:srgbClr val="000000"/>
              </a:solidFill>
              <a:round/>
              <a:headEnd/>
              <a:tailEnd/>
            </a:ln>
          </p:spPr>
          <p:txBody>
            <a:bodyPr/>
            <a:lstStyle/>
            <a:p>
              <a:endParaRPr lang="en-US"/>
            </a:p>
          </p:txBody>
        </p:sp>
        <p:sp>
          <p:nvSpPr>
            <p:cNvPr id="174" name="Line 91"/>
            <p:cNvSpPr>
              <a:spLocks noChangeShapeType="1"/>
            </p:cNvSpPr>
            <p:nvPr/>
          </p:nvSpPr>
          <p:spPr bwMode="auto">
            <a:xfrm flipH="1">
              <a:off x="2974" y="2501"/>
              <a:ext cx="30" cy="30"/>
            </a:xfrm>
            <a:prstGeom prst="line">
              <a:avLst/>
            </a:prstGeom>
            <a:noFill/>
            <a:ln w="3175">
              <a:solidFill>
                <a:srgbClr val="000000"/>
              </a:solidFill>
              <a:round/>
              <a:headEnd/>
              <a:tailEnd/>
            </a:ln>
          </p:spPr>
          <p:txBody>
            <a:bodyPr/>
            <a:lstStyle/>
            <a:p>
              <a:endParaRPr lang="en-US"/>
            </a:p>
          </p:txBody>
        </p:sp>
        <p:sp>
          <p:nvSpPr>
            <p:cNvPr id="175" name="Freeform 92"/>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headEnd/>
              <a:tailEnd/>
            </a:ln>
          </p:spPr>
          <p:txBody>
            <a:bodyPr/>
            <a:lstStyle/>
            <a:p>
              <a:endParaRPr lang="en-US"/>
            </a:p>
          </p:txBody>
        </p:sp>
        <p:sp>
          <p:nvSpPr>
            <p:cNvPr id="176" name="Freeform 93"/>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p:spPr>
          <p:txBody>
            <a:bodyPr/>
            <a:lstStyle/>
            <a:p>
              <a:endParaRPr lang="en-US"/>
            </a:p>
          </p:txBody>
        </p:sp>
        <p:sp>
          <p:nvSpPr>
            <p:cNvPr id="177" name="Freeform 94"/>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headEnd/>
              <a:tailEnd/>
            </a:ln>
          </p:spPr>
          <p:txBody>
            <a:bodyPr/>
            <a:lstStyle/>
            <a:p>
              <a:endParaRPr lang="en-US"/>
            </a:p>
          </p:txBody>
        </p:sp>
        <p:sp>
          <p:nvSpPr>
            <p:cNvPr id="178" name="Freeform 95"/>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p:spPr>
          <p:txBody>
            <a:bodyPr/>
            <a:lstStyle/>
            <a:p>
              <a:endParaRPr lang="en-US"/>
            </a:p>
          </p:txBody>
        </p:sp>
        <p:sp>
          <p:nvSpPr>
            <p:cNvPr id="179" name="Freeform 96"/>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headEnd/>
              <a:tailEnd/>
            </a:ln>
          </p:spPr>
          <p:txBody>
            <a:bodyPr/>
            <a:lstStyle/>
            <a:p>
              <a:endParaRPr lang="en-US"/>
            </a:p>
          </p:txBody>
        </p:sp>
        <p:sp>
          <p:nvSpPr>
            <p:cNvPr id="180" name="Freeform 97"/>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p:spPr>
          <p:txBody>
            <a:bodyPr/>
            <a:lstStyle/>
            <a:p>
              <a:endParaRPr lang="en-US"/>
            </a:p>
          </p:txBody>
        </p:sp>
        <p:sp>
          <p:nvSpPr>
            <p:cNvPr id="181" name="Line 98"/>
            <p:cNvSpPr>
              <a:spLocks noChangeShapeType="1"/>
            </p:cNvSpPr>
            <p:nvPr/>
          </p:nvSpPr>
          <p:spPr bwMode="auto">
            <a:xfrm flipH="1" flipV="1">
              <a:off x="2974" y="2497"/>
              <a:ext cx="63" cy="80"/>
            </a:xfrm>
            <a:prstGeom prst="line">
              <a:avLst/>
            </a:prstGeom>
            <a:noFill/>
            <a:ln w="3175">
              <a:solidFill>
                <a:srgbClr val="000000"/>
              </a:solidFill>
              <a:round/>
              <a:headEnd/>
              <a:tailEnd/>
            </a:ln>
          </p:spPr>
          <p:txBody>
            <a:bodyPr/>
            <a:lstStyle/>
            <a:p>
              <a:endParaRPr lang="en-US"/>
            </a:p>
          </p:txBody>
        </p:sp>
        <p:sp>
          <p:nvSpPr>
            <p:cNvPr id="182" name="Freeform 99"/>
            <p:cNvSpPr>
              <a:spLocks/>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headEnd/>
              <a:tailEnd/>
            </a:ln>
          </p:spPr>
          <p:txBody>
            <a:bodyPr/>
            <a:lstStyle/>
            <a:p>
              <a:endParaRPr lang="en-US"/>
            </a:p>
          </p:txBody>
        </p:sp>
        <p:sp>
          <p:nvSpPr>
            <p:cNvPr id="183" name="Freeform 100"/>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headEnd/>
              <a:tailEnd/>
            </a:ln>
          </p:spPr>
          <p:txBody>
            <a:bodyPr/>
            <a:lstStyle/>
            <a:p>
              <a:endParaRPr lang="en-US"/>
            </a:p>
          </p:txBody>
        </p:sp>
        <p:sp>
          <p:nvSpPr>
            <p:cNvPr id="184" name="Freeform 101"/>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p:spPr>
          <p:txBody>
            <a:bodyPr/>
            <a:lstStyle/>
            <a:p>
              <a:endParaRPr lang="en-US"/>
            </a:p>
          </p:txBody>
        </p:sp>
      </p:grpSp>
      <p:sp>
        <p:nvSpPr>
          <p:cNvPr id="185" name="Rectangle 102"/>
          <p:cNvSpPr>
            <a:spLocks noChangeArrowheads="1"/>
          </p:cNvSpPr>
          <p:nvPr/>
        </p:nvSpPr>
        <p:spPr bwMode="auto">
          <a:xfrm>
            <a:off x="4913313" y="2127250"/>
            <a:ext cx="1762125" cy="212725"/>
          </a:xfrm>
          <a:prstGeom prst="rect">
            <a:avLst/>
          </a:prstGeom>
          <a:noFill/>
          <a:ln w="9525">
            <a:noFill/>
            <a:miter lim="800000"/>
            <a:headEnd/>
            <a:tailEnd/>
          </a:ln>
        </p:spPr>
        <p:txBody>
          <a:bodyPr wrap="none" lIns="0" tIns="0" rIns="0" bIns="0">
            <a:spAutoFit/>
          </a:bodyPr>
          <a:lstStyle/>
          <a:p>
            <a:r>
              <a:rPr lang="en-US" sz="1400" b="1">
                <a:solidFill>
                  <a:srgbClr val="000000"/>
                </a:solidFill>
              </a:rPr>
              <a:t>Implementation View</a:t>
            </a:r>
            <a:endParaRPr lang="en-US"/>
          </a:p>
        </p:txBody>
      </p:sp>
      <p:sp>
        <p:nvSpPr>
          <p:cNvPr id="186" name="Rectangle 103"/>
          <p:cNvSpPr>
            <a:spLocks noChangeArrowheads="1"/>
          </p:cNvSpPr>
          <p:nvPr/>
        </p:nvSpPr>
        <p:spPr bwMode="auto">
          <a:xfrm>
            <a:off x="4195763" y="3541713"/>
            <a:ext cx="608012" cy="168275"/>
          </a:xfrm>
          <a:prstGeom prst="rect">
            <a:avLst/>
          </a:prstGeom>
          <a:noFill/>
          <a:ln w="9525">
            <a:noFill/>
            <a:miter lim="800000"/>
            <a:headEnd/>
            <a:tailEnd/>
          </a:ln>
        </p:spPr>
        <p:txBody>
          <a:bodyPr wrap="none" lIns="0" tIns="0" rIns="0" bIns="0">
            <a:spAutoFit/>
          </a:bodyPr>
          <a:lstStyle/>
          <a:p>
            <a:r>
              <a:rPr lang="en-US" sz="1100" b="1">
                <a:solidFill>
                  <a:srgbClr val="FF3300"/>
                </a:solidFill>
              </a:rPr>
              <a:t>End-user</a:t>
            </a:r>
            <a:endParaRPr lang="en-US"/>
          </a:p>
        </p:txBody>
      </p:sp>
      <p:sp>
        <p:nvSpPr>
          <p:cNvPr id="187" name="Rectangle 104"/>
          <p:cNvSpPr>
            <a:spLocks noChangeArrowheads="1"/>
          </p:cNvSpPr>
          <p:nvPr/>
        </p:nvSpPr>
        <p:spPr bwMode="auto">
          <a:xfrm>
            <a:off x="4033838" y="3751263"/>
            <a:ext cx="868362" cy="169862"/>
          </a:xfrm>
          <a:prstGeom prst="rect">
            <a:avLst/>
          </a:prstGeom>
          <a:noFill/>
          <a:ln w="9525">
            <a:noFill/>
            <a:miter lim="800000"/>
            <a:headEnd/>
            <a:tailEnd/>
          </a:ln>
        </p:spPr>
        <p:txBody>
          <a:bodyPr wrap="none" lIns="0" tIns="0" rIns="0" bIns="0">
            <a:spAutoFit/>
          </a:bodyPr>
          <a:lstStyle/>
          <a:p>
            <a:r>
              <a:rPr lang="en-US" sz="1100" b="1" i="1">
                <a:solidFill>
                  <a:srgbClr val="000000"/>
                </a:solidFill>
              </a:rPr>
              <a:t>Functionality</a:t>
            </a:r>
            <a:endParaRPr lang="en-US"/>
          </a:p>
        </p:txBody>
      </p:sp>
      <p:sp>
        <p:nvSpPr>
          <p:cNvPr id="188" name="Rectangle 105"/>
          <p:cNvSpPr>
            <a:spLocks noChangeArrowheads="1"/>
          </p:cNvSpPr>
          <p:nvPr/>
        </p:nvSpPr>
        <p:spPr bwMode="auto">
          <a:xfrm>
            <a:off x="6702425" y="2727325"/>
            <a:ext cx="909638" cy="168275"/>
          </a:xfrm>
          <a:prstGeom prst="rect">
            <a:avLst/>
          </a:prstGeom>
          <a:noFill/>
          <a:ln w="9525">
            <a:noFill/>
            <a:miter lim="800000"/>
            <a:headEnd/>
            <a:tailEnd/>
          </a:ln>
        </p:spPr>
        <p:txBody>
          <a:bodyPr wrap="none" lIns="0" tIns="0" rIns="0" bIns="0">
            <a:spAutoFit/>
          </a:bodyPr>
          <a:lstStyle/>
          <a:p>
            <a:r>
              <a:rPr lang="en-US" sz="1100" b="1">
                <a:solidFill>
                  <a:srgbClr val="FF3300"/>
                </a:solidFill>
              </a:rPr>
              <a:t>Programmers</a:t>
            </a:r>
            <a:endParaRPr lang="en-US"/>
          </a:p>
        </p:txBody>
      </p:sp>
      <p:sp>
        <p:nvSpPr>
          <p:cNvPr id="189" name="Rectangle 106"/>
          <p:cNvSpPr>
            <a:spLocks noChangeArrowheads="1"/>
          </p:cNvSpPr>
          <p:nvPr/>
        </p:nvSpPr>
        <p:spPr bwMode="auto">
          <a:xfrm>
            <a:off x="5638800" y="2921000"/>
            <a:ext cx="2189702" cy="209288"/>
          </a:xfrm>
          <a:prstGeom prst="rect">
            <a:avLst/>
          </a:prstGeom>
          <a:noFill/>
          <a:ln w="9525">
            <a:noFill/>
            <a:miter lim="800000"/>
            <a:headEnd/>
            <a:tailEnd/>
          </a:ln>
        </p:spPr>
        <p:txBody>
          <a:bodyPr wrap="none" lIns="0" tIns="0" rIns="0" bIns="0">
            <a:spAutoFit/>
          </a:bodyPr>
          <a:lstStyle/>
          <a:p>
            <a:r>
              <a:rPr lang="en-US" sz="1600" b="1" i="1" dirty="0">
                <a:solidFill>
                  <a:srgbClr val="000000"/>
                </a:solidFill>
              </a:rPr>
              <a:t>Software management</a:t>
            </a:r>
            <a:endParaRPr lang="en-US" sz="1600" dirty="0"/>
          </a:p>
        </p:txBody>
      </p:sp>
      <p:sp>
        <p:nvSpPr>
          <p:cNvPr id="190" name="Rectangle 107"/>
          <p:cNvSpPr>
            <a:spLocks noChangeArrowheads="1"/>
          </p:cNvSpPr>
          <p:nvPr/>
        </p:nvSpPr>
        <p:spPr bwMode="auto">
          <a:xfrm>
            <a:off x="1408113" y="5016500"/>
            <a:ext cx="3104761" cy="183127"/>
          </a:xfrm>
          <a:prstGeom prst="rect">
            <a:avLst/>
          </a:prstGeom>
          <a:noFill/>
          <a:ln w="9525">
            <a:noFill/>
            <a:miter lim="800000"/>
            <a:headEnd/>
            <a:tailEnd/>
          </a:ln>
        </p:spPr>
        <p:txBody>
          <a:bodyPr wrap="none" lIns="0" tIns="0" rIns="0" bIns="0">
            <a:spAutoFit/>
          </a:bodyPr>
          <a:lstStyle/>
          <a:p>
            <a:r>
              <a:rPr lang="en-US" sz="1400" b="1" i="1" dirty="0">
                <a:solidFill>
                  <a:srgbClr val="000000"/>
                </a:solidFill>
              </a:rPr>
              <a:t>Performance, scalability, throughput</a:t>
            </a:r>
          </a:p>
        </p:txBody>
      </p:sp>
      <p:sp>
        <p:nvSpPr>
          <p:cNvPr id="191" name="Rectangle 108"/>
          <p:cNvSpPr>
            <a:spLocks noChangeArrowheads="1"/>
          </p:cNvSpPr>
          <p:nvPr/>
        </p:nvSpPr>
        <p:spPr bwMode="auto">
          <a:xfrm>
            <a:off x="1408113" y="4786313"/>
            <a:ext cx="1263650" cy="169862"/>
          </a:xfrm>
          <a:prstGeom prst="rect">
            <a:avLst/>
          </a:prstGeom>
          <a:noFill/>
          <a:ln w="9525">
            <a:noFill/>
            <a:miter lim="800000"/>
            <a:headEnd/>
            <a:tailEnd/>
          </a:ln>
        </p:spPr>
        <p:txBody>
          <a:bodyPr wrap="none" lIns="0" tIns="0" rIns="0" bIns="0">
            <a:spAutoFit/>
          </a:bodyPr>
          <a:lstStyle/>
          <a:p>
            <a:r>
              <a:rPr lang="en-US" sz="1100" b="1">
                <a:solidFill>
                  <a:srgbClr val="FF3300"/>
                </a:solidFill>
              </a:rPr>
              <a:t>System integrators</a:t>
            </a:r>
            <a:endParaRPr lang="en-US"/>
          </a:p>
        </p:txBody>
      </p:sp>
      <p:sp>
        <p:nvSpPr>
          <p:cNvPr id="192" name="Rectangle 109"/>
          <p:cNvSpPr>
            <a:spLocks noChangeArrowheads="1"/>
          </p:cNvSpPr>
          <p:nvPr/>
        </p:nvSpPr>
        <p:spPr bwMode="auto">
          <a:xfrm>
            <a:off x="4668838" y="4827588"/>
            <a:ext cx="2943225" cy="455509"/>
          </a:xfrm>
          <a:prstGeom prst="rect">
            <a:avLst/>
          </a:prstGeom>
          <a:noFill/>
          <a:ln w="9525">
            <a:noFill/>
            <a:miter lim="800000"/>
            <a:headEnd/>
            <a:tailEnd/>
          </a:ln>
        </p:spPr>
        <p:txBody>
          <a:bodyPr lIns="0" tIns="0" rIns="0" bIns="0">
            <a:spAutoFit/>
          </a:bodyPr>
          <a:lstStyle/>
          <a:p>
            <a:pPr algn="r"/>
            <a:r>
              <a:rPr lang="en-US" sz="1600" b="1" i="1" dirty="0">
                <a:solidFill>
                  <a:srgbClr val="000000"/>
                </a:solidFill>
              </a:rPr>
              <a:t>System topology, delivery, </a:t>
            </a:r>
          </a:p>
          <a:p>
            <a:pPr algn="r"/>
            <a:r>
              <a:rPr lang="en-US" sz="1600" b="1" i="1" dirty="0">
                <a:solidFill>
                  <a:srgbClr val="000000"/>
                </a:solidFill>
              </a:rPr>
              <a:t>installation, communication</a:t>
            </a:r>
            <a:endParaRPr lang="en-US" sz="1600" dirty="0"/>
          </a:p>
        </p:txBody>
      </p:sp>
      <p:sp>
        <p:nvSpPr>
          <p:cNvPr id="193" name="Rectangle 110"/>
          <p:cNvSpPr>
            <a:spLocks noChangeArrowheads="1"/>
          </p:cNvSpPr>
          <p:nvPr/>
        </p:nvSpPr>
        <p:spPr bwMode="auto">
          <a:xfrm>
            <a:off x="6284913" y="4610100"/>
            <a:ext cx="1327150" cy="168275"/>
          </a:xfrm>
          <a:prstGeom prst="rect">
            <a:avLst/>
          </a:prstGeom>
          <a:noFill/>
          <a:ln w="9525">
            <a:noFill/>
            <a:miter lim="800000"/>
            <a:headEnd/>
            <a:tailEnd/>
          </a:ln>
        </p:spPr>
        <p:txBody>
          <a:bodyPr wrap="none" lIns="0" tIns="0" rIns="0" bIns="0">
            <a:spAutoFit/>
          </a:bodyPr>
          <a:lstStyle/>
          <a:p>
            <a:r>
              <a:rPr lang="en-US" sz="1100" b="1">
                <a:solidFill>
                  <a:srgbClr val="FF3300"/>
                </a:solidFill>
              </a:rPr>
              <a:t>System engineering</a:t>
            </a:r>
            <a:endParaRPr lang="en-US"/>
          </a:p>
        </p:txBody>
      </p:sp>
      <p:sp>
        <p:nvSpPr>
          <p:cNvPr id="194" name="Rectangle 178"/>
          <p:cNvSpPr>
            <a:spLocks noChangeArrowheads="1"/>
          </p:cNvSpPr>
          <p:nvPr/>
        </p:nvSpPr>
        <p:spPr bwMode="auto">
          <a:xfrm>
            <a:off x="1431925" y="2727325"/>
            <a:ext cx="1296988" cy="168275"/>
          </a:xfrm>
          <a:prstGeom prst="rect">
            <a:avLst/>
          </a:prstGeom>
          <a:noFill/>
          <a:ln w="9525">
            <a:noFill/>
            <a:miter lim="800000"/>
            <a:headEnd/>
            <a:tailEnd/>
          </a:ln>
        </p:spPr>
        <p:txBody>
          <a:bodyPr wrap="none" lIns="0" tIns="0" rIns="0" bIns="0">
            <a:spAutoFit/>
          </a:bodyPr>
          <a:lstStyle/>
          <a:p>
            <a:r>
              <a:rPr lang="en-US" sz="1100" b="1">
                <a:solidFill>
                  <a:srgbClr val="FF0033"/>
                </a:solidFill>
              </a:rPr>
              <a:t>Analysts/Designers</a:t>
            </a:r>
            <a:endParaRPr lang="en-US"/>
          </a:p>
        </p:txBody>
      </p:sp>
      <p:sp>
        <p:nvSpPr>
          <p:cNvPr id="195" name="Rectangle 179"/>
          <p:cNvSpPr>
            <a:spLocks noChangeArrowheads="1"/>
          </p:cNvSpPr>
          <p:nvPr/>
        </p:nvSpPr>
        <p:spPr bwMode="auto">
          <a:xfrm>
            <a:off x="1395413" y="2970213"/>
            <a:ext cx="1139736" cy="261610"/>
          </a:xfrm>
          <a:prstGeom prst="rect">
            <a:avLst/>
          </a:prstGeom>
          <a:noFill/>
          <a:ln w="9525">
            <a:noFill/>
            <a:miter lim="800000"/>
            <a:headEnd/>
            <a:tailEnd/>
          </a:ln>
        </p:spPr>
        <p:txBody>
          <a:bodyPr wrap="none" lIns="0" tIns="0" rIns="0" bIns="0">
            <a:spAutoFit/>
          </a:bodyPr>
          <a:lstStyle/>
          <a:p>
            <a:r>
              <a:rPr lang="en-US" sz="2000" b="1" i="1" dirty="0">
                <a:solidFill>
                  <a:srgbClr val="000000"/>
                </a:solidFill>
              </a:rPr>
              <a:t>Structure</a:t>
            </a:r>
            <a:endParaRPr lang="en-US" dirty="0"/>
          </a:p>
        </p:txBody>
      </p:sp>
      <p:sp>
        <p:nvSpPr>
          <p:cNvPr id="196" name="Line 180"/>
          <p:cNvSpPr>
            <a:spLocks noChangeShapeType="1"/>
          </p:cNvSpPr>
          <p:nvPr/>
        </p:nvSpPr>
        <p:spPr bwMode="auto">
          <a:xfrm>
            <a:off x="3910013" y="2987675"/>
            <a:ext cx="188912" cy="0"/>
          </a:xfrm>
          <a:prstGeom prst="line">
            <a:avLst/>
          </a:prstGeom>
          <a:noFill/>
          <a:ln w="9525">
            <a:solidFill>
              <a:schemeClr val="bg2"/>
            </a:solidFill>
            <a:round/>
            <a:headEnd/>
            <a:tailEnd/>
          </a:ln>
          <a:effectLst/>
        </p:spPr>
        <p:txBody>
          <a:bodyPr lIns="107950" tIns="53975" rIns="107950" bIns="53975"/>
          <a:lstStyle/>
          <a:p>
            <a:endParaRPr lang="en-US"/>
          </a:p>
        </p:txBody>
      </p:sp>
      <p:grpSp>
        <p:nvGrpSpPr>
          <p:cNvPr id="197" name="Group 306"/>
          <p:cNvGrpSpPr>
            <a:grpSpLocks/>
          </p:cNvGrpSpPr>
          <p:nvPr/>
        </p:nvGrpSpPr>
        <p:grpSpPr bwMode="auto">
          <a:xfrm>
            <a:off x="1552575" y="3730625"/>
            <a:ext cx="808038" cy="563563"/>
            <a:chOff x="924" y="2546"/>
            <a:chExt cx="509" cy="355"/>
          </a:xfrm>
        </p:grpSpPr>
        <p:sp>
          <p:nvSpPr>
            <p:cNvPr id="198" name="Line 307"/>
            <p:cNvSpPr>
              <a:spLocks noChangeShapeType="1"/>
            </p:cNvSpPr>
            <p:nvPr/>
          </p:nvSpPr>
          <p:spPr bwMode="auto">
            <a:xfrm flipV="1">
              <a:off x="1026" y="2587"/>
              <a:ext cx="139" cy="57"/>
            </a:xfrm>
            <a:prstGeom prst="line">
              <a:avLst/>
            </a:prstGeom>
            <a:noFill/>
            <a:ln w="3175">
              <a:solidFill>
                <a:srgbClr val="000000"/>
              </a:solidFill>
              <a:round/>
              <a:headEnd/>
              <a:tailEnd/>
            </a:ln>
          </p:spPr>
          <p:txBody>
            <a:bodyPr/>
            <a:lstStyle/>
            <a:p>
              <a:endParaRPr lang="en-US"/>
            </a:p>
          </p:txBody>
        </p:sp>
        <p:sp>
          <p:nvSpPr>
            <p:cNvPr id="199" name="Line 308"/>
            <p:cNvSpPr>
              <a:spLocks noChangeShapeType="1"/>
            </p:cNvSpPr>
            <p:nvPr/>
          </p:nvSpPr>
          <p:spPr bwMode="auto">
            <a:xfrm flipH="1">
              <a:off x="1184" y="2644"/>
              <a:ext cx="32" cy="159"/>
            </a:xfrm>
            <a:prstGeom prst="line">
              <a:avLst/>
            </a:prstGeom>
            <a:noFill/>
            <a:ln w="3175">
              <a:solidFill>
                <a:srgbClr val="000000"/>
              </a:solidFill>
              <a:round/>
              <a:headEnd/>
              <a:tailEnd/>
            </a:ln>
          </p:spPr>
          <p:txBody>
            <a:bodyPr/>
            <a:lstStyle/>
            <a:p>
              <a:endParaRPr lang="en-US"/>
            </a:p>
          </p:txBody>
        </p:sp>
        <p:sp>
          <p:nvSpPr>
            <p:cNvPr id="200" name="Line 309"/>
            <p:cNvSpPr>
              <a:spLocks noChangeShapeType="1"/>
            </p:cNvSpPr>
            <p:nvPr/>
          </p:nvSpPr>
          <p:spPr bwMode="auto">
            <a:xfrm>
              <a:off x="984" y="2708"/>
              <a:ext cx="123" cy="99"/>
            </a:xfrm>
            <a:prstGeom prst="line">
              <a:avLst/>
            </a:prstGeom>
            <a:noFill/>
            <a:ln w="3175">
              <a:solidFill>
                <a:srgbClr val="000000"/>
              </a:solidFill>
              <a:round/>
              <a:headEnd/>
              <a:tailEnd/>
            </a:ln>
          </p:spPr>
          <p:txBody>
            <a:bodyPr/>
            <a:lstStyle/>
            <a:p>
              <a:endParaRPr lang="en-US"/>
            </a:p>
          </p:txBody>
        </p:sp>
        <p:sp>
          <p:nvSpPr>
            <p:cNvPr id="201" name="Line 310"/>
            <p:cNvSpPr>
              <a:spLocks noChangeShapeType="1"/>
            </p:cNvSpPr>
            <p:nvPr/>
          </p:nvSpPr>
          <p:spPr bwMode="auto">
            <a:xfrm flipV="1">
              <a:off x="1219" y="2814"/>
              <a:ext cx="120" cy="59"/>
            </a:xfrm>
            <a:prstGeom prst="line">
              <a:avLst/>
            </a:prstGeom>
            <a:noFill/>
            <a:ln w="3175">
              <a:solidFill>
                <a:srgbClr val="000000"/>
              </a:solidFill>
              <a:round/>
              <a:headEnd/>
              <a:tailEnd/>
            </a:ln>
          </p:spPr>
          <p:txBody>
            <a:bodyPr/>
            <a:lstStyle/>
            <a:p>
              <a:endParaRPr lang="en-US"/>
            </a:p>
          </p:txBody>
        </p:sp>
        <p:sp>
          <p:nvSpPr>
            <p:cNvPr id="202" name="Rectangle 311"/>
            <p:cNvSpPr>
              <a:spLocks noChangeArrowheads="1"/>
            </p:cNvSpPr>
            <p:nvPr/>
          </p:nvSpPr>
          <p:spPr bwMode="auto">
            <a:xfrm>
              <a:off x="924" y="2614"/>
              <a:ext cx="78" cy="76"/>
            </a:xfrm>
            <a:prstGeom prst="rect">
              <a:avLst/>
            </a:prstGeom>
            <a:solidFill>
              <a:srgbClr val="669999"/>
            </a:solidFill>
            <a:ln w="9525">
              <a:noFill/>
              <a:miter lim="800000"/>
              <a:headEnd/>
              <a:tailEnd/>
            </a:ln>
          </p:spPr>
          <p:txBody>
            <a:bodyPr/>
            <a:lstStyle/>
            <a:p>
              <a:endParaRPr lang="en-US"/>
            </a:p>
          </p:txBody>
        </p:sp>
        <p:sp>
          <p:nvSpPr>
            <p:cNvPr id="203" name="Rectangle 312"/>
            <p:cNvSpPr>
              <a:spLocks noChangeArrowheads="1"/>
            </p:cNvSpPr>
            <p:nvPr/>
          </p:nvSpPr>
          <p:spPr bwMode="auto">
            <a:xfrm>
              <a:off x="924" y="2614"/>
              <a:ext cx="78" cy="76"/>
            </a:xfrm>
            <a:prstGeom prst="rect">
              <a:avLst/>
            </a:prstGeom>
            <a:noFill/>
            <a:ln w="3175">
              <a:solidFill>
                <a:srgbClr val="000000"/>
              </a:solidFill>
              <a:miter lim="800000"/>
              <a:headEnd/>
              <a:tailEnd/>
            </a:ln>
          </p:spPr>
          <p:txBody>
            <a:bodyPr/>
            <a:lstStyle/>
            <a:p>
              <a:endParaRPr lang="en-US"/>
            </a:p>
          </p:txBody>
        </p:sp>
        <p:sp>
          <p:nvSpPr>
            <p:cNvPr id="204" name="Line 313"/>
            <p:cNvSpPr>
              <a:spLocks noChangeShapeType="1"/>
            </p:cNvSpPr>
            <p:nvPr/>
          </p:nvSpPr>
          <p:spPr bwMode="auto">
            <a:xfrm>
              <a:off x="924" y="2643"/>
              <a:ext cx="78" cy="1"/>
            </a:xfrm>
            <a:prstGeom prst="line">
              <a:avLst/>
            </a:prstGeom>
            <a:noFill/>
            <a:ln w="3175">
              <a:solidFill>
                <a:srgbClr val="000000"/>
              </a:solidFill>
              <a:round/>
              <a:headEnd/>
              <a:tailEnd/>
            </a:ln>
          </p:spPr>
          <p:txBody>
            <a:bodyPr/>
            <a:lstStyle/>
            <a:p>
              <a:endParaRPr lang="en-US"/>
            </a:p>
          </p:txBody>
        </p:sp>
        <p:sp>
          <p:nvSpPr>
            <p:cNvPr id="205" name="Line 314"/>
            <p:cNvSpPr>
              <a:spLocks noChangeShapeType="1"/>
            </p:cNvSpPr>
            <p:nvPr/>
          </p:nvSpPr>
          <p:spPr bwMode="auto">
            <a:xfrm>
              <a:off x="924" y="2662"/>
              <a:ext cx="78" cy="1"/>
            </a:xfrm>
            <a:prstGeom prst="line">
              <a:avLst/>
            </a:prstGeom>
            <a:noFill/>
            <a:ln w="3175">
              <a:solidFill>
                <a:srgbClr val="000000"/>
              </a:solidFill>
              <a:round/>
              <a:headEnd/>
              <a:tailEnd/>
            </a:ln>
          </p:spPr>
          <p:txBody>
            <a:bodyPr/>
            <a:lstStyle/>
            <a:p>
              <a:endParaRPr lang="en-US"/>
            </a:p>
          </p:txBody>
        </p:sp>
        <p:sp>
          <p:nvSpPr>
            <p:cNvPr id="206" name="Rectangle 315"/>
            <p:cNvSpPr>
              <a:spLocks noChangeArrowheads="1"/>
            </p:cNvSpPr>
            <p:nvPr/>
          </p:nvSpPr>
          <p:spPr bwMode="auto">
            <a:xfrm>
              <a:off x="1350" y="2767"/>
              <a:ext cx="83" cy="76"/>
            </a:xfrm>
            <a:prstGeom prst="rect">
              <a:avLst/>
            </a:prstGeom>
            <a:solidFill>
              <a:srgbClr val="669999"/>
            </a:solidFill>
            <a:ln w="9525">
              <a:noFill/>
              <a:miter lim="800000"/>
              <a:headEnd/>
              <a:tailEnd/>
            </a:ln>
          </p:spPr>
          <p:txBody>
            <a:bodyPr/>
            <a:lstStyle/>
            <a:p>
              <a:endParaRPr lang="en-US"/>
            </a:p>
          </p:txBody>
        </p:sp>
        <p:sp>
          <p:nvSpPr>
            <p:cNvPr id="207" name="Rectangle 316"/>
            <p:cNvSpPr>
              <a:spLocks noChangeArrowheads="1"/>
            </p:cNvSpPr>
            <p:nvPr/>
          </p:nvSpPr>
          <p:spPr bwMode="auto">
            <a:xfrm>
              <a:off x="1350" y="2767"/>
              <a:ext cx="83" cy="76"/>
            </a:xfrm>
            <a:prstGeom prst="rect">
              <a:avLst/>
            </a:prstGeom>
            <a:noFill/>
            <a:ln w="3175">
              <a:solidFill>
                <a:srgbClr val="000000"/>
              </a:solidFill>
              <a:miter lim="800000"/>
              <a:headEnd/>
              <a:tailEnd/>
            </a:ln>
          </p:spPr>
          <p:txBody>
            <a:bodyPr/>
            <a:lstStyle/>
            <a:p>
              <a:endParaRPr lang="en-US"/>
            </a:p>
          </p:txBody>
        </p:sp>
        <p:sp>
          <p:nvSpPr>
            <p:cNvPr id="208" name="Line 317"/>
            <p:cNvSpPr>
              <a:spLocks noChangeShapeType="1"/>
            </p:cNvSpPr>
            <p:nvPr/>
          </p:nvSpPr>
          <p:spPr bwMode="auto">
            <a:xfrm>
              <a:off x="1350" y="2798"/>
              <a:ext cx="83" cy="1"/>
            </a:xfrm>
            <a:prstGeom prst="line">
              <a:avLst/>
            </a:prstGeom>
            <a:noFill/>
            <a:ln w="3175">
              <a:solidFill>
                <a:srgbClr val="000000"/>
              </a:solidFill>
              <a:round/>
              <a:headEnd/>
              <a:tailEnd/>
            </a:ln>
          </p:spPr>
          <p:txBody>
            <a:bodyPr/>
            <a:lstStyle/>
            <a:p>
              <a:endParaRPr lang="en-US"/>
            </a:p>
          </p:txBody>
        </p:sp>
        <p:sp>
          <p:nvSpPr>
            <p:cNvPr id="209" name="Line 318"/>
            <p:cNvSpPr>
              <a:spLocks noChangeShapeType="1"/>
            </p:cNvSpPr>
            <p:nvPr/>
          </p:nvSpPr>
          <p:spPr bwMode="auto">
            <a:xfrm>
              <a:off x="1350" y="2814"/>
              <a:ext cx="83" cy="2"/>
            </a:xfrm>
            <a:prstGeom prst="line">
              <a:avLst/>
            </a:prstGeom>
            <a:noFill/>
            <a:ln w="3175">
              <a:solidFill>
                <a:srgbClr val="000000"/>
              </a:solidFill>
              <a:round/>
              <a:headEnd/>
              <a:tailEnd/>
            </a:ln>
          </p:spPr>
          <p:txBody>
            <a:bodyPr/>
            <a:lstStyle/>
            <a:p>
              <a:endParaRPr lang="en-US"/>
            </a:p>
          </p:txBody>
        </p:sp>
        <p:sp>
          <p:nvSpPr>
            <p:cNvPr id="210" name="Rectangle 319"/>
            <p:cNvSpPr>
              <a:spLocks noChangeArrowheads="1"/>
            </p:cNvSpPr>
            <p:nvPr/>
          </p:nvSpPr>
          <p:spPr bwMode="auto">
            <a:xfrm>
              <a:off x="1121" y="2822"/>
              <a:ext cx="81" cy="79"/>
            </a:xfrm>
            <a:prstGeom prst="rect">
              <a:avLst/>
            </a:prstGeom>
            <a:solidFill>
              <a:srgbClr val="669999"/>
            </a:solidFill>
            <a:ln w="9525">
              <a:noFill/>
              <a:miter lim="800000"/>
              <a:headEnd/>
              <a:tailEnd/>
            </a:ln>
          </p:spPr>
          <p:txBody>
            <a:bodyPr/>
            <a:lstStyle/>
            <a:p>
              <a:endParaRPr lang="en-US"/>
            </a:p>
          </p:txBody>
        </p:sp>
        <p:sp>
          <p:nvSpPr>
            <p:cNvPr id="211" name="Rectangle 320"/>
            <p:cNvSpPr>
              <a:spLocks noChangeArrowheads="1"/>
            </p:cNvSpPr>
            <p:nvPr/>
          </p:nvSpPr>
          <p:spPr bwMode="auto">
            <a:xfrm>
              <a:off x="1121" y="2822"/>
              <a:ext cx="81" cy="79"/>
            </a:xfrm>
            <a:prstGeom prst="rect">
              <a:avLst/>
            </a:prstGeom>
            <a:noFill/>
            <a:ln w="3175">
              <a:solidFill>
                <a:srgbClr val="000000"/>
              </a:solidFill>
              <a:miter lim="800000"/>
              <a:headEnd/>
              <a:tailEnd/>
            </a:ln>
          </p:spPr>
          <p:txBody>
            <a:bodyPr/>
            <a:lstStyle/>
            <a:p>
              <a:endParaRPr lang="en-US"/>
            </a:p>
          </p:txBody>
        </p:sp>
        <p:sp>
          <p:nvSpPr>
            <p:cNvPr id="212" name="Line 321"/>
            <p:cNvSpPr>
              <a:spLocks noChangeShapeType="1"/>
            </p:cNvSpPr>
            <p:nvPr/>
          </p:nvSpPr>
          <p:spPr bwMode="auto">
            <a:xfrm>
              <a:off x="1121" y="2850"/>
              <a:ext cx="81" cy="2"/>
            </a:xfrm>
            <a:prstGeom prst="line">
              <a:avLst/>
            </a:prstGeom>
            <a:noFill/>
            <a:ln w="3175">
              <a:solidFill>
                <a:srgbClr val="000000"/>
              </a:solidFill>
              <a:round/>
              <a:headEnd/>
              <a:tailEnd/>
            </a:ln>
          </p:spPr>
          <p:txBody>
            <a:bodyPr/>
            <a:lstStyle/>
            <a:p>
              <a:endParaRPr lang="en-US"/>
            </a:p>
          </p:txBody>
        </p:sp>
        <p:sp>
          <p:nvSpPr>
            <p:cNvPr id="213" name="Line 322"/>
            <p:cNvSpPr>
              <a:spLocks noChangeShapeType="1"/>
            </p:cNvSpPr>
            <p:nvPr/>
          </p:nvSpPr>
          <p:spPr bwMode="auto">
            <a:xfrm>
              <a:off x="1121" y="2869"/>
              <a:ext cx="81" cy="1"/>
            </a:xfrm>
            <a:prstGeom prst="line">
              <a:avLst/>
            </a:prstGeom>
            <a:noFill/>
            <a:ln w="3175">
              <a:solidFill>
                <a:srgbClr val="000000"/>
              </a:solidFill>
              <a:round/>
              <a:headEnd/>
              <a:tailEnd/>
            </a:ln>
          </p:spPr>
          <p:txBody>
            <a:bodyPr/>
            <a:lstStyle/>
            <a:p>
              <a:endParaRPr lang="en-US"/>
            </a:p>
          </p:txBody>
        </p:sp>
        <p:sp>
          <p:nvSpPr>
            <p:cNvPr id="214" name="Rectangle 323"/>
            <p:cNvSpPr>
              <a:spLocks noChangeArrowheads="1"/>
            </p:cNvSpPr>
            <p:nvPr/>
          </p:nvSpPr>
          <p:spPr bwMode="auto">
            <a:xfrm>
              <a:off x="1181" y="2546"/>
              <a:ext cx="81" cy="78"/>
            </a:xfrm>
            <a:prstGeom prst="rect">
              <a:avLst/>
            </a:prstGeom>
            <a:solidFill>
              <a:srgbClr val="669999"/>
            </a:solidFill>
            <a:ln w="9525">
              <a:noFill/>
              <a:miter lim="800000"/>
              <a:headEnd/>
              <a:tailEnd/>
            </a:ln>
          </p:spPr>
          <p:txBody>
            <a:bodyPr/>
            <a:lstStyle/>
            <a:p>
              <a:endParaRPr lang="en-US"/>
            </a:p>
          </p:txBody>
        </p:sp>
        <p:sp>
          <p:nvSpPr>
            <p:cNvPr id="215" name="Rectangle 324"/>
            <p:cNvSpPr>
              <a:spLocks noChangeArrowheads="1"/>
            </p:cNvSpPr>
            <p:nvPr/>
          </p:nvSpPr>
          <p:spPr bwMode="auto">
            <a:xfrm>
              <a:off x="1181" y="2546"/>
              <a:ext cx="81" cy="78"/>
            </a:xfrm>
            <a:prstGeom prst="rect">
              <a:avLst/>
            </a:prstGeom>
            <a:noFill/>
            <a:ln w="3175">
              <a:solidFill>
                <a:srgbClr val="000000"/>
              </a:solidFill>
              <a:miter lim="800000"/>
              <a:headEnd/>
              <a:tailEnd/>
            </a:ln>
          </p:spPr>
          <p:txBody>
            <a:bodyPr/>
            <a:lstStyle/>
            <a:p>
              <a:endParaRPr lang="en-US"/>
            </a:p>
          </p:txBody>
        </p:sp>
        <p:sp>
          <p:nvSpPr>
            <p:cNvPr id="216" name="Line 325"/>
            <p:cNvSpPr>
              <a:spLocks noChangeShapeType="1"/>
            </p:cNvSpPr>
            <p:nvPr/>
          </p:nvSpPr>
          <p:spPr bwMode="auto">
            <a:xfrm>
              <a:off x="1181" y="2577"/>
              <a:ext cx="81" cy="1"/>
            </a:xfrm>
            <a:prstGeom prst="line">
              <a:avLst/>
            </a:prstGeom>
            <a:noFill/>
            <a:ln w="3175">
              <a:solidFill>
                <a:srgbClr val="000000"/>
              </a:solidFill>
              <a:round/>
              <a:headEnd/>
              <a:tailEnd/>
            </a:ln>
          </p:spPr>
          <p:txBody>
            <a:bodyPr/>
            <a:lstStyle/>
            <a:p>
              <a:endParaRPr lang="en-US"/>
            </a:p>
          </p:txBody>
        </p:sp>
        <p:sp>
          <p:nvSpPr>
            <p:cNvPr id="217" name="Line 326"/>
            <p:cNvSpPr>
              <a:spLocks noChangeShapeType="1"/>
            </p:cNvSpPr>
            <p:nvPr/>
          </p:nvSpPr>
          <p:spPr bwMode="auto">
            <a:xfrm>
              <a:off x="1181" y="2596"/>
              <a:ext cx="81" cy="1"/>
            </a:xfrm>
            <a:prstGeom prst="line">
              <a:avLst/>
            </a:prstGeom>
            <a:noFill/>
            <a:ln w="3175">
              <a:solidFill>
                <a:srgbClr val="000000"/>
              </a:solidFill>
              <a:round/>
              <a:headEnd/>
              <a:tailEnd/>
            </a:ln>
          </p:spPr>
          <p:txBody>
            <a:bodyPr/>
            <a:lstStyle/>
            <a:p>
              <a:endParaRPr lang="en-US"/>
            </a:p>
          </p:txBody>
        </p:sp>
      </p:grpSp>
      <p:grpSp>
        <p:nvGrpSpPr>
          <p:cNvPr id="218" name="Group 327"/>
          <p:cNvGrpSpPr>
            <a:grpSpLocks/>
          </p:cNvGrpSpPr>
          <p:nvPr/>
        </p:nvGrpSpPr>
        <p:grpSpPr bwMode="auto">
          <a:xfrm>
            <a:off x="1552575" y="1616075"/>
            <a:ext cx="808038" cy="561975"/>
            <a:chOff x="924" y="1214"/>
            <a:chExt cx="509" cy="354"/>
          </a:xfrm>
        </p:grpSpPr>
        <p:sp>
          <p:nvSpPr>
            <p:cNvPr id="219" name="Line 328"/>
            <p:cNvSpPr>
              <a:spLocks noChangeShapeType="1"/>
            </p:cNvSpPr>
            <p:nvPr/>
          </p:nvSpPr>
          <p:spPr bwMode="auto">
            <a:xfrm flipV="1">
              <a:off x="1026" y="1255"/>
              <a:ext cx="139" cy="57"/>
            </a:xfrm>
            <a:prstGeom prst="line">
              <a:avLst/>
            </a:prstGeom>
            <a:noFill/>
            <a:ln w="3175">
              <a:solidFill>
                <a:srgbClr val="000000"/>
              </a:solidFill>
              <a:round/>
              <a:headEnd/>
              <a:tailEnd/>
            </a:ln>
          </p:spPr>
          <p:txBody>
            <a:bodyPr/>
            <a:lstStyle/>
            <a:p>
              <a:endParaRPr lang="en-US"/>
            </a:p>
          </p:txBody>
        </p:sp>
        <p:sp>
          <p:nvSpPr>
            <p:cNvPr id="220" name="Line 329"/>
            <p:cNvSpPr>
              <a:spLocks noChangeShapeType="1"/>
            </p:cNvSpPr>
            <p:nvPr/>
          </p:nvSpPr>
          <p:spPr bwMode="auto">
            <a:xfrm flipH="1">
              <a:off x="1184" y="1308"/>
              <a:ext cx="32" cy="163"/>
            </a:xfrm>
            <a:prstGeom prst="line">
              <a:avLst/>
            </a:prstGeom>
            <a:noFill/>
            <a:ln w="3175">
              <a:solidFill>
                <a:srgbClr val="000000"/>
              </a:solidFill>
              <a:round/>
              <a:headEnd/>
              <a:tailEnd/>
            </a:ln>
          </p:spPr>
          <p:txBody>
            <a:bodyPr/>
            <a:lstStyle/>
            <a:p>
              <a:endParaRPr lang="en-US"/>
            </a:p>
          </p:txBody>
        </p:sp>
        <p:sp>
          <p:nvSpPr>
            <p:cNvPr id="221" name="Line 330"/>
            <p:cNvSpPr>
              <a:spLocks noChangeShapeType="1"/>
            </p:cNvSpPr>
            <p:nvPr/>
          </p:nvSpPr>
          <p:spPr bwMode="auto">
            <a:xfrm>
              <a:off x="987" y="1376"/>
              <a:ext cx="120" cy="98"/>
            </a:xfrm>
            <a:prstGeom prst="line">
              <a:avLst/>
            </a:prstGeom>
            <a:noFill/>
            <a:ln w="3175">
              <a:solidFill>
                <a:srgbClr val="000000"/>
              </a:solidFill>
              <a:round/>
              <a:headEnd/>
              <a:tailEnd/>
            </a:ln>
          </p:spPr>
          <p:txBody>
            <a:bodyPr/>
            <a:lstStyle/>
            <a:p>
              <a:endParaRPr lang="en-US"/>
            </a:p>
          </p:txBody>
        </p:sp>
        <p:sp>
          <p:nvSpPr>
            <p:cNvPr id="222" name="Line 331"/>
            <p:cNvSpPr>
              <a:spLocks noChangeShapeType="1"/>
            </p:cNvSpPr>
            <p:nvPr/>
          </p:nvSpPr>
          <p:spPr bwMode="auto">
            <a:xfrm flipV="1">
              <a:off x="1218" y="1482"/>
              <a:ext cx="121" cy="55"/>
            </a:xfrm>
            <a:prstGeom prst="line">
              <a:avLst/>
            </a:prstGeom>
            <a:noFill/>
            <a:ln w="3175">
              <a:solidFill>
                <a:srgbClr val="000000"/>
              </a:solidFill>
              <a:round/>
              <a:headEnd/>
              <a:tailEnd/>
            </a:ln>
          </p:spPr>
          <p:txBody>
            <a:bodyPr/>
            <a:lstStyle/>
            <a:p>
              <a:endParaRPr lang="en-US"/>
            </a:p>
          </p:txBody>
        </p:sp>
        <p:sp>
          <p:nvSpPr>
            <p:cNvPr id="223" name="Rectangle 332"/>
            <p:cNvSpPr>
              <a:spLocks noChangeArrowheads="1"/>
            </p:cNvSpPr>
            <p:nvPr/>
          </p:nvSpPr>
          <p:spPr bwMode="auto">
            <a:xfrm>
              <a:off x="924" y="1282"/>
              <a:ext cx="78" cy="76"/>
            </a:xfrm>
            <a:prstGeom prst="rect">
              <a:avLst/>
            </a:prstGeom>
            <a:solidFill>
              <a:srgbClr val="669999"/>
            </a:solidFill>
            <a:ln w="9525">
              <a:noFill/>
              <a:miter lim="800000"/>
              <a:headEnd/>
              <a:tailEnd/>
            </a:ln>
          </p:spPr>
          <p:txBody>
            <a:bodyPr/>
            <a:lstStyle/>
            <a:p>
              <a:endParaRPr lang="en-US"/>
            </a:p>
          </p:txBody>
        </p:sp>
        <p:sp>
          <p:nvSpPr>
            <p:cNvPr id="224" name="Rectangle 333"/>
            <p:cNvSpPr>
              <a:spLocks noChangeArrowheads="1"/>
            </p:cNvSpPr>
            <p:nvPr/>
          </p:nvSpPr>
          <p:spPr bwMode="auto">
            <a:xfrm>
              <a:off x="924" y="1282"/>
              <a:ext cx="78" cy="76"/>
            </a:xfrm>
            <a:prstGeom prst="rect">
              <a:avLst/>
            </a:prstGeom>
            <a:noFill/>
            <a:ln w="3175">
              <a:solidFill>
                <a:srgbClr val="000000"/>
              </a:solidFill>
              <a:miter lim="800000"/>
              <a:headEnd/>
              <a:tailEnd/>
            </a:ln>
          </p:spPr>
          <p:txBody>
            <a:bodyPr/>
            <a:lstStyle/>
            <a:p>
              <a:endParaRPr lang="en-US"/>
            </a:p>
          </p:txBody>
        </p:sp>
        <p:sp>
          <p:nvSpPr>
            <p:cNvPr id="225" name="Line 334"/>
            <p:cNvSpPr>
              <a:spLocks noChangeShapeType="1"/>
            </p:cNvSpPr>
            <p:nvPr/>
          </p:nvSpPr>
          <p:spPr bwMode="auto">
            <a:xfrm>
              <a:off x="924" y="1311"/>
              <a:ext cx="78" cy="1"/>
            </a:xfrm>
            <a:prstGeom prst="line">
              <a:avLst/>
            </a:prstGeom>
            <a:noFill/>
            <a:ln w="3175">
              <a:solidFill>
                <a:srgbClr val="000000"/>
              </a:solidFill>
              <a:round/>
              <a:headEnd/>
              <a:tailEnd/>
            </a:ln>
          </p:spPr>
          <p:txBody>
            <a:bodyPr/>
            <a:lstStyle/>
            <a:p>
              <a:endParaRPr lang="en-US"/>
            </a:p>
          </p:txBody>
        </p:sp>
        <p:sp>
          <p:nvSpPr>
            <p:cNvPr id="226" name="Line 335"/>
            <p:cNvSpPr>
              <a:spLocks noChangeShapeType="1"/>
            </p:cNvSpPr>
            <p:nvPr/>
          </p:nvSpPr>
          <p:spPr bwMode="auto">
            <a:xfrm>
              <a:off x="924" y="1329"/>
              <a:ext cx="78" cy="1"/>
            </a:xfrm>
            <a:prstGeom prst="line">
              <a:avLst/>
            </a:prstGeom>
            <a:noFill/>
            <a:ln w="3175">
              <a:solidFill>
                <a:srgbClr val="000000"/>
              </a:solidFill>
              <a:round/>
              <a:headEnd/>
              <a:tailEnd/>
            </a:ln>
          </p:spPr>
          <p:txBody>
            <a:bodyPr/>
            <a:lstStyle/>
            <a:p>
              <a:endParaRPr lang="en-US"/>
            </a:p>
          </p:txBody>
        </p:sp>
        <p:sp>
          <p:nvSpPr>
            <p:cNvPr id="227" name="Rectangle 336"/>
            <p:cNvSpPr>
              <a:spLocks noChangeArrowheads="1"/>
            </p:cNvSpPr>
            <p:nvPr/>
          </p:nvSpPr>
          <p:spPr bwMode="auto">
            <a:xfrm>
              <a:off x="1350" y="1435"/>
              <a:ext cx="83" cy="75"/>
            </a:xfrm>
            <a:prstGeom prst="rect">
              <a:avLst/>
            </a:prstGeom>
            <a:solidFill>
              <a:srgbClr val="669999"/>
            </a:solidFill>
            <a:ln w="9525">
              <a:noFill/>
              <a:miter lim="800000"/>
              <a:headEnd/>
              <a:tailEnd/>
            </a:ln>
          </p:spPr>
          <p:txBody>
            <a:bodyPr/>
            <a:lstStyle/>
            <a:p>
              <a:endParaRPr lang="en-US"/>
            </a:p>
          </p:txBody>
        </p:sp>
        <p:sp>
          <p:nvSpPr>
            <p:cNvPr id="228" name="Rectangle 337"/>
            <p:cNvSpPr>
              <a:spLocks noChangeArrowheads="1"/>
            </p:cNvSpPr>
            <p:nvPr/>
          </p:nvSpPr>
          <p:spPr bwMode="auto">
            <a:xfrm>
              <a:off x="1350" y="1435"/>
              <a:ext cx="83" cy="75"/>
            </a:xfrm>
            <a:prstGeom prst="rect">
              <a:avLst/>
            </a:prstGeom>
            <a:noFill/>
            <a:ln w="3175">
              <a:solidFill>
                <a:srgbClr val="000000"/>
              </a:solidFill>
              <a:miter lim="800000"/>
              <a:headEnd/>
              <a:tailEnd/>
            </a:ln>
          </p:spPr>
          <p:txBody>
            <a:bodyPr/>
            <a:lstStyle/>
            <a:p>
              <a:endParaRPr lang="en-US"/>
            </a:p>
          </p:txBody>
        </p:sp>
        <p:sp>
          <p:nvSpPr>
            <p:cNvPr id="229" name="Line 338"/>
            <p:cNvSpPr>
              <a:spLocks noChangeShapeType="1"/>
            </p:cNvSpPr>
            <p:nvPr/>
          </p:nvSpPr>
          <p:spPr bwMode="auto">
            <a:xfrm>
              <a:off x="1350" y="1466"/>
              <a:ext cx="83" cy="1"/>
            </a:xfrm>
            <a:prstGeom prst="line">
              <a:avLst/>
            </a:prstGeom>
            <a:noFill/>
            <a:ln w="3175">
              <a:solidFill>
                <a:srgbClr val="000000"/>
              </a:solidFill>
              <a:round/>
              <a:headEnd/>
              <a:tailEnd/>
            </a:ln>
          </p:spPr>
          <p:txBody>
            <a:bodyPr/>
            <a:lstStyle/>
            <a:p>
              <a:endParaRPr lang="en-US"/>
            </a:p>
          </p:txBody>
        </p:sp>
        <p:sp>
          <p:nvSpPr>
            <p:cNvPr id="230" name="Line 339"/>
            <p:cNvSpPr>
              <a:spLocks noChangeShapeType="1"/>
            </p:cNvSpPr>
            <p:nvPr/>
          </p:nvSpPr>
          <p:spPr bwMode="auto">
            <a:xfrm>
              <a:off x="1350" y="1482"/>
              <a:ext cx="83" cy="1"/>
            </a:xfrm>
            <a:prstGeom prst="line">
              <a:avLst/>
            </a:prstGeom>
            <a:noFill/>
            <a:ln w="3175">
              <a:solidFill>
                <a:srgbClr val="000000"/>
              </a:solidFill>
              <a:round/>
              <a:headEnd/>
              <a:tailEnd/>
            </a:ln>
          </p:spPr>
          <p:txBody>
            <a:bodyPr/>
            <a:lstStyle/>
            <a:p>
              <a:endParaRPr lang="en-US"/>
            </a:p>
          </p:txBody>
        </p:sp>
        <p:sp>
          <p:nvSpPr>
            <p:cNvPr id="231" name="Rectangle 340"/>
            <p:cNvSpPr>
              <a:spLocks noChangeArrowheads="1"/>
            </p:cNvSpPr>
            <p:nvPr/>
          </p:nvSpPr>
          <p:spPr bwMode="auto">
            <a:xfrm>
              <a:off x="1121" y="1489"/>
              <a:ext cx="81" cy="79"/>
            </a:xfrm>
            <a:prstGeom prst="rect">
              <a:avLst/>
            </a:prstGeom>
            <a:solidFill>
              <a:srgbClr val="669999"/>
            </a:solidFill>
            <a:ln w="9525">
              <a:noFill/>
              <a:miter lim="800000"/>
              <a:headEnd/>
              <a:tailEnd/>
            </a:ln>
          </p:spPr>
          <p:txBody>
            <a:bodyPr/>
            <a:lstStyle/>
            <a:p>
              <a:endParaRPr lang="en-US"/>
            </a:p>
          </p:txBody>
        </p:sp>
        <p:sp>
          <p:nvSpPr>
            <p:cNvPr id="232" name="Rectangle 341"/>
            <p:cNvSpPr>
              <a:spLocks noChangeArrowheads="1"/>
            </p:cNvSpPr>
            <p:nvPr/>
          </p:nvSpPr>
          <p:spPr bwMode="auto">
            <a:xfrm>
              <a:off x="1121" y="1489"/>
              <a:ext cx="81" cy="79"/>
            </a:xfrm>
            <a:prstGeom prst="rect">
              <a:avLst/>
            </a:prstGeom>
            <a:noFill/>
            <a:ln w="3175">
              <a:solidFill>
                <a:srgbClr val="000000"/>
              </a:solidFill>
              <a:miter lim="800000"/>
              <a:headEnd/>
              <a:tailEnd/>
            </a:ln>
          </p:spPr>
          <p:txBody>
            <a:bodyPr/>
            <a:lstStyle/>
            <a:p>
              <a:endParaRPr lang="en-US"/>
            </a:p>
          </p:txBody>
        </p:sp>
        <p:sp>
          <p:nvSpPr>
            <p:cNvPr id="233" name="Line 342"/>
            <p:cNvSpPr>
              <a:spLocks noChangeShapeType="1"/>
            </p:cNvSpPr>
            <p:nvPr/>
          </p:nvSpPr>
          <p:spPr bwMode="auto">
            <a:xfrm>
              <a:off x="1121" y="1518"/>
              <a:ext cx="81" cy="1"/>
            </a:xfrm>
            <a:prstGeom prst="line">
              <a:avLst/>
            </a:prstGeom>
            <a:noFill/>
            <a:ln w="3175">
              <a:solidFill>
                <a:srgbClr val="000000"/>
              </a:solidFill>
              <a:round/>
              <a:headEnd/>
              <a:tailEnd/>
            </a:ln>
          </p:spPr>
          <p:txBody>
            <a:bodyPr/>
            <a:lstStyle/>
            <a:p>
              <a:endParaRPr lang="en-US"/>
            </a:p>
          </p:txBody>
        </p:sp>
        <p:sp>
          <p:nvSpPr>
            <p:cNvPr id="234" name="Line 343"/>
            <p:cNvSpPr>
              <a:spLocks noChangeShapeType="1"/>
            </p:cNvSpPr>
            <p:nvPr/>
          </p:nvSpPr>
          <p:spPr bwMode="auto">
            <a:xfrm>
              <a:off x="1121" y="1536"/>
              <a:ext cx="81" cy="1"/>
            </a:xfrm>
            <a:prstGeom prst="line">
              <a:avLst/>
            </a:prstGeom>
            <a:noFill/>
            <a:ln w="3175">
              <a:solidFill>
                <a:srgbClr val="000000"/>
              </a:solidFill>
              <a:round/>
              <a:headEnd/>
              <a:tailEnd/>
            </a:ln>
          </p:spPr>
          <p:txBody>
            <a:bodyPr/>
            <a:lstStyle/>
            <a:p>
              <a:endParaRPr lang="en-US"/>
            </a:p>
          </p:txBody>
        </p:sp>
        <p:sp>
          <p:nvSpPr>
            <p:cNvPr id="235" name="Rectangle 344"/>
            <p:cNvSpPr>
              <a:spLocks noChangeArrowheads="1"/>
            </p:cNvSpPr>
            <p:nvPr/>
          </p:nvSpPr>
          <p:spPr bwMode="auto">
            <a:xfrm>
              <a:off x="1181" y="1214"/>
              <a:ext cx="81" cy="78"/>
            </a:xfrm>
            <a:prstGeom prst="rect">
              <a:avLst/>
            </a:prstGeom>
            <a:solidFill>
              <a:srgbClr val="669999"/>
            </a:solidFill>
            <a:ln w="9525">
              <a:noFill/>
              <a:miter lim="800000"/>
              <a:headEnd/>
              <a:tailEnd/>
            </a:ln>
          </p:spPr>
          <p:txBody>
            <a:bodyPr/>
            <a:lstStyle/>
            <a:p>
              <a:endParaRPr lang="en-US"/>
            </a:p>
          </p:txBody>
        </p:sp>
        <p:sp>
          <p:nvSpPr>
            <p:cNvPr id="236" name="Rectangle 345"/>
            <p:cNvSpPr>
              <a:spLocks noChangeArrowheads="1"/>
            </p:cNvSpPr>
            <p:nvPr/>
          </p:nvSpPr>
          <p:spPr bwMode="auto">
            <a:xfrm>
              <a:off x="1181" y="1214"/>
              <a:ext cx="81" cy="78"/>
            </a:xfrm>
            <a:prstGeom prst="rect">
              <a:avLst/>
            </a:prstGeom>
            <a:noFill/>
            <a:ln w="3175">
              <a:solidFill>
                <a:srgbClr val="000000"/>
              </a:solidFill>
              <a:miter lim="800000"/>
              <a:headEnd/>
              <a:tailEnd/>
            </a:ln>
          </p:spPr>
          <p:txBody>
            <a:bodyPr/>
            <a:lstStyle/>
            <a:p>
              <a:endParaRPr lang="en-US"/>
            </a:p>
          </p:txBody>
        </p:sp>
        <p:sp>
          <p:nvSpPr>
            <p:cNvPr id="237" name="Line 346"/>
            <p:cNvSpPr>
              <a:spLocks noChangeShapeType="1"/>
            </p:cNvSpPr>
            <p:nvPr/>
          </p:nvSpPr>
          <p:spPr bwMode="auto">
            <a:xfrm>
              <a:off x="1181" y="1245"/>
              <a:ext cx="81" cy="1"/>
            </a:xfrm>
            <a:prstGeom prst="line">
              <a:avLst/>
            </a:prstGeom>
            <a:noFill/>
            <a:ln w="3175">
              <a:solidFill>
                <a:srgbClr val="000000"/>
              </a:solidFill>
              <a:round/>
              <a:headEnd/>
              <a:tailEnd/>
            </a:ln>
          </p:spPr>
          <p:txBody>
            <a:bodyPr/>
            <a:lstStyle/>
            <a:p>
              <a:endParaRPr lang="en-US"/>
            </a:p>
          </p:txBody>
        </p:sp>
        <p:sp>
          <p:nvSpPr>
            <p:cNvPr id="238" name="Line 347"/>
            <p:cNvSpPr>
              <a:spLocks noChangeShapeType="1"/>
            </p:cNvSpPr>
            <p:nvPr/>
          </p:nvSpPr>
          <p:spPr bwMode="auto">
            <a:xfrm>
              <a:off x="1181" y="1264"/>
              <a:ext cx="81" cy="1"/>
            </a:xfrm>
            <a:prstGeom prst="line">
              <a:avLst/>
            </a:prstGeom>
            <a:noFill/>
            <a:ln w="3175">
              <a:solidFill>
                <a:srgbClr val="000000"/>
              </a:solidFill>
              <a:round/>
              <a:headEnd/>
              <a:tailEnd/>
            </a:ln>
          </p:spPr>
          <p:txBody>
            <a:bodyPr/>
            <a:lstStyle/>
            <a:p>
              <a:endParaRPr lang="en-US"/>
            </a:p>
          </p:txBody>
        </p:sp>
      </p:grpSp>
      <p:grpSp>
        <p:nvGrpSpPr>
          <p:cNvPr id="239" name="Group 348"/>
          <p:cNvGrpSpPr>
            <a:grpSpLocks/>
          </p:cNvGrpSpPr>
          <p:nvPr/>
        </p:nvGrpSpPr>
        <p:grpSpPr bwMode="auto">
          <a:xfrm>
            <a:off x="6678613" y="3627438"/>
            <a:ext cx="785812" cy="615950"/>
            <a:chOff x="4255" y="2481"/>
            <a:chExt cx="495" cy="388"/>
          </a:xfrm>
        </p:grpSpPr>
        <p:sp>
          <p:nvSpPr>
            <p:cNvPr id="240" name="Line 349"/>
            <p:cNvSpPr>
              <a:spLocks noChangeShapeType="1"/>
            </p:cNvSpPr>
            <p:nvPr/>
          </p:nvSpPr>
          <p:spPr bwMode="auto">
            <a:xfrm flipV="1">
              <a:off x="4397" y="2527"/>
              <a:ext cx="106" cy="42"/>
            </a:xfrm>
            <a:prstGeom prst="line">
              <a:avLst/>
            </a:prstGeom>
            <a:noFill/>
            <a:ln w="3175">
              <a:solidFill>
                <a:srgbClr val="000000"/>
              </a:solidFill>
              <a:round/>
              <a:headEnd/>
              <a:tailEnd/>
            </a:ln>
          </p:spPr>
          <p:txBody>
            <a:bodyPr/>
            <a:lstStyle/>
            <a:p>
              <a:endParaRPr lang="en-US"/>
            </a:p>
          </p:txBody>
        </p:sp>
        <p:sp>
          <p:nvSpPr>
            <p:cNvPr id="241" name="Line 350"/>
            <p:cNvSpPr>
              <a:spLocks noChangeShapeType="1"/>
            </p:cNvSpPr>
            <p:nvPr/>
          </p:nvSpPr>
          <p:spPr bwMode="auto">
            <a:xfrm flipH="1">
              <a:off x="4522" y="2593"/>
              <a:ext cx="30" cy="150"/>
            </a:xfrm>
            <a:prstGeom prst="line">
              <a:avLst/>
            </a:prstGeom>
            <a:noFill/>
            <a:ln w="3175">
              <a:solidFill>
                <a:srgbClr val="000000"/>
              </a:solidFill>
              <a:round/>
              <a:headEnd/>
              <a:tailEnd/>
            </a:ln>
          </p:spPr>
          <p:txBody>
            <a:bodyPr/>
            <a:lstStyle/>
            <a:p>
              <a:endParaRPr lang="en-US"/>
            </a:p>
          </p:txBody>
        </p:sp>
        <p:sp>
          <p:nvSpPr>
            <p:cNvPr id="242" name="Line 351"/>
            <p:cNvSpPr>
              <a:spLocks noChangeShapeType="1"/>
            </p:cNvSpPr>
            <p:nvPr/>
          </p:nvSpPr>
          <p:spPr bwMode="auto">
            <a:xfrm>
              <a:off x="4355" y="2673"/>
              <a:ext cx="90" cy="74"/>
            </a:xfrm>
            <a:prstGeom prst="line">
              <a:avLst/>
            </a:prstGeom>
            <a:noFill/>
            <a:ln w="3175">
              <a:solidFill>
                <a:srgbClr val="000000"/>
              </a:solidFill>
              <a:round/>
              <a:headEnd/>
              <a:tailEnd/>
            </a:ln>
          </p:spPr>
          <p:txBody>
            <a:bodyPr/>
            <a:lstStyle/>
            <a:p>
              <a:endParaRPr lang="en-US"/>
            </a:p>
          </p:txBody>
        </p:sp>
        <p:sp>
          <p:nvSpPr>
            <p:cNvPr id="243" name="Line 352"/>
            <p:cNvSpPr>
              <a:spLocks noChangeShapeType="1"/>
            </p:cNvSpPr>
            <p:nvPr/>
          </p:nvSpPr>
          <p:spPr bwMode="auto">
            <a:xfrm flipV="1">
              <a:off x="4567" y="2762"/>
              <a:ext cx="92" cy="45"/>
            </a:xfrm>
            <a:prstGeom prst="line">
              <a:avLst/>
            </a:prstGeom>
            <a:noFill/>
            <a:ln w="3175">
              <a:solidFill>
                <a:srgbClr val="000000"/>
              </a:solidFill>
              <a:round/>
              <a:headEnd/>
              <a:tailEnd/>
            </a:ln>
          </p:spPr>
          <p:txBody>
            <a:bodyPr/>
            <a:lstStyle/>
            <a:p>
              <a:endParaRPr lang="en-US"/>
            </a:p>
          </p:txBody>
        </p:sp>
        <p:sp>
          <p:nvSpPr>
            <p:cNvPr id="244" name="Rectangle 353"/>
            <p:cNvSpPr>
              <a:spLocks noChangeArrowheads="1"/>
            </p:cNvSpPr>
            <p:nvPr/>
          </p:nvSpPr>
          <p:spPr bwMode="auto">
            <a:xfrm>
              <a:off x="4255" y="257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245" name="Rectangle 354"/>
            <p:cNvSpPr>
              <a:spLocks noChangeArrowheads="1"/>
            </p:cNvSpPr>
            <p:nvPr/>
          </p:nvSpPr>
          <p:spPr bwMode="auto">
            <a:xfrm>
              <a:off x="4429" y="2775"/>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246" name="Rectangle 355"/>
            <p:cNvSpPr>
              <a:spLocks noChangeArrowheads="1"/>
            </p:cNvSpPr>
            <p:nvPr/>
          </p:nvSpPr>
          <p:spPr bwMode="auto">
            <a:xfrm>
              <a:off x="4519" y="2481"/>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247" name="Rectangle 356"/>
            <p:cNvSpPr>
              <a:spLocks noChangeArrowheads="1"/>
            </p:cNvSpPr>
            <p:nvPr/>
          </p:nvSpPr>
          <p:spPr bwMode="auto">
            <a:xfrm>
              <a:off x="4669" y="266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grpSp>
        <p:nvGrpSpPr>
          <p:cNvPr id="248" name="Group 357"/>
          <p:cNvGrpSpPr>
            <a:grpSpLocks/>
          </p:cNvGrpSpPr>
          <p:nvPr/>
        </p:nvGrpSpPr>
        <p:grpSpPr bwMode="auto">
          <a:xfrm>
            <a:off x="6667500" y="1554163"/>
            <a:ext cx="808038" cy="563562"/>
            <a:chOff x="4248" y="1194"/>
            <a:chExt cx="509" cy="355"/>
          </a:xfrm>
        </p:grpSpPr>
        <p:sp>
          <p:nvSpPr>
            <p:cNvPr id="249" name="Line 358"/>
            <p:cNvSpPr>
              <a:spLocks noChangeShapeType="1"/>
            </p:cNvSpPr>
            <p:nvPr/>
          </p:nvSpPr>
          <p:spPr bwMode="auto">
            <a:xfrm flipV="1">
              <a:off x="4343" y="1235"/>
              <a:ext cx="146" cy="58"/>
            </a:xfrm>
            <a:prstGeom prst="line">
              <a:avLst/>
            </a:prstGeom>
            <a:noFill/>
            <a:ln w="3175">
              <a:solidFill>
                <a:srgbClr val="000000"/>
              </a:solidFill>
              <a:round/>
              <a:headEnd/>
              <a:tailEnd/>
            </a:ln>
          </p:spPr>
          <p:txBody>
            <a:bodyPr/>
            <a:lstStyle/>
            <a:p>
              <a:endParaRPr lang="en-US"/>
            </a:p>
          </p:txBody>
        </p:sp>
        <p:sp>
          <p:nvSpPr>
            <p:cNvPr id="250" name="Line 359"/>
            <p:cNvSpPr>
              <a:spLocks noChangeShapeType="1"/>
            </p:cNvSpPr>
            <p:nvPr/>
          </p:nvSpPr>
          <p:spPr bwMode="auto">
            <a:xfrm flipH="1">
              <a:off x="4508" y="1289"/>
              <a:ext cx="32" cy="162"/>
            </a:xfrm>
            <a:prstGeom prst="line">
              <a:avLst/>
            </a:prstGeom>
            <a:noFill/>
            <a:ln w="3175">
              <a:solidFill>
                <a:srgbClr val="000000"/>
              </a:solidFill>
              <a:round/>
              <a:headEnd/>
              <a:tailEnd/>
            </a:ln>
          </p:spPr>
          <p:txBody>
            <a:bodyPr/>
            <a:lstStyle/>
            <a:p>
              <a:endParaRPr lang="en-US"/>
            </a:p>
          </p:txBody>
        </p:sp>
        <p:sp>
          <p:nvSpPr>
            <p:cNvPr id="251" name="Line 360"/>
            <p:cNvSpPr>
              <a:spLocks noChangeShapeType="1"/>
            </p:cNvSpPr>
            <p:nvPr/>
          </p:nvSpPr>
          <p:spPr bwMode="auto">
            <a:xfrm>
              <a:off x="4307" y="1353"/>
              <a:ext cx="124" cy="102"/>
            </a:xfrm>
            <a:prstGeom prst="line">
              <a:avLst/>
            </a:prstGeom>
            <a:noFill/>
            <a:ln w="3175">
              <a:solidFill>
                <a:srgbClr val="000000"/>
              </a:solidFill>
              <a:round/>
              <a:headEnd/>
              <a:tailEnd/>
            </a:ln>
          </p:spPr>
          <p:txBody>
            <a:bodyPr/>
            <a:lstStyle/>
            <a:p>
              <a:endParaRPr lang="en-US"/>
            </a:p>
          </p:txBody>
        </p:sp>
        <p:sp>
          <p:nvSpPr>
            <p:cNvPr id="252" name="Line 361"/>
            <p:cNvSpPr>
              <a:spLocks noChangeShapeType="1"/>
            </p:cNvSpPr>
            <p:nvPr/>
          </p:nvSpPr>
          <p:spPr bwMode="auto">
            <a:xfrm flipV="1">
              <a:off x="4543" y="1462"/>
              <a:ext cx="120" cy="57"/>
            </a:xfrm>
            <a:prstGeom prst="line">
              <a:avLst/>
            </a:prstGeom>
            <a:noFill/>
            <a:ln w="3175">
              <a:solidFill>
                <a:srgbClr val="000000"/>
              </a:solidFill>
              <a:round/>
              <a:headEnd/>
              <a:tailEnd/>
            </a:ln>
          </p:spPr>
          <p:txBody>
            <a:bodyPr/>
            <a:lstStyle/>
            <a:p>
              <a:endParaRPr lang="en-US"/>
            </a:p>
          </p:txBody>
        </p:sp>
        <p:sp>
          <p:nvSpPr>
            <p:cNvPr id="253" name="Rectangle 362"/>
            <p:cNvSpPr>
              <a:spLocks noChangeArrowheads="1"/>
            </p:cNvSpPr>
            <p:nvPr/>
          </p:nvSpPr>
          <p:spPr bwMode="auto">
            <a:xfrm>
              <a:off x="4248" y="1262"/>
              <a:ext cx="78" cy="76"/>
            </a:xfrm>
            <a:prstGeom prst="rect">
              <a:avLst/>
            </a:prstGeom>
            <a:solidFill>
              <a:srgbClr val="669999"/>
            </a:solidFill>
            <a:ln w="9525">
              <a:noFill/>
              <a:miter lim="800000"/>
              <a:headEnd/>
              <a:tailEnd/>
            </a:ln>
          </p:spPr>
          <p:txBody>
            <a:bodyPr/>
            <a:lstStyle/>
            <a:p>
              <a:endParaRPr lang="en-US"/>
            </a:p>
          </p:txBody>
        </p:sp>
        <p:sp>
          <p:nvSpPr>
            <p:cNvPr id="254" name="Rectangle 363"/>
            <p:cNvSpPr>
              <a:spLocks noChangeArrowheads="1"/>
            </p:cNvSpPr>
            <p:nvPr/>
          </p:nvSpPr>
          <p:spPr bwMode="auto">
            <a:xfrm>
              <a:off x="4248" y="1262"/>
              <a:ext cx="78" cy="76"/>
            </a:xfrm>
            <a:prstGeom prst="rect">
              <a:avLst/>
            </a:prstGeom>
            <a:noFill/>
            <a:ln w="3175">
              <a:solidFill>
                <a:srgbClr val="000000"/>
              </a:solidFill>
              <a:miter lim="800000"/>
              <a:headEnd/>
              <a:tailEnd/>
            </a:ln>
          </p:spPr>
          <p:txBody>
            <a:bodyPr/>
            <a:lstStyle/>
            <a:p>
              <a:endParaRPr lang="en-US"/>
            </a:p>
          </p:txBody>
        </p:sp>
        <p:sp>
          <p:nvSpPr>
            <p:cNvPr id="255" name="Rectangle 364"/>
            <p:cNvSpPr>
              <a:spLocks noChangeArrowheads="1"/>
            </p:cNvSpPr>
            <p:nvPr/>
          </p:nvSpPr>
          <p:spPr bwMode="auto">
            <a:xfrm>
              <a:off x="4674" y="1415"/>
              <a:ext cx="83" cy="76"/>
            </a:xfrm>
            <a:prstGeom prst="rect">
              <a:avLst/>
            </a:prstGeom>
            <a:solidFill>
              <a:srgbClr val="669999"/>
            </a:solidFill>
            <a:ln w="9525">
              <a:noFill/>
              <a:miter lim="800000"/>
              <a:headEnd/>
              <a:tailEnd/>
            </a:ln>
          </p:spPr>
          <p:txBody>
            <a:bodyPr/>
            <a:lstStyle/>
            <a:p>
              <a:endParaRPr lang="en-US"/>
            </a:p>
          </p:txBody>
        </p:sp>
        <p:sp>
          <p:nvSpPr>
            <p:cNvPr id="256" name="Rectangle 365"/>
            <p:cNvSpPr>
              <a:spLocks noChangeArrowheads="1"/>
            </p:cNvSpPr>
            <p:nvPr/>
          </p:nvSpPr>
          <p:spPr bwMode="auto">
            <a:xfrm>
              <a:off x="4674" y="1415"/>
              <a:ext cx="83" cy="76"/>
            </a:xfrm>
            <a:prstGeom prst="rect">
              <a:avLst/>
            </a:prstGeom>
            <a:noFill/>
            <a:ln w="3175">
              <a:solidFill>
                <a:srgbClr val="000000"/>
              </a:solidFill>
              <a:miter lim="800000"/>
              <a:headEnd/>
              <a:tailEnd/>
            </a:ln>
          </p:spPr>
          <p:txBody>
            <a:bodyPr/>
            <a:lstStyle/>
            <a:p>
              <a:endParaRPr lang="en-US"/>
            </a:p>
          </p:txBody>
        </p:sp>
        <p:sp>
          <p:nvSpPr>
            <p:cNvPr id="257" name="Rectangle 366"/>
            <p:cNvSpPr>
              <a:spLocks noChangeArrowheads="1"/>
            </p:cNvSpPr>
            <p:nvPr/>
          </p:nvSpPr>
          <p:spPr bwMode="auto">
            <a:xfrm>
              <a:off x="4445" y="1470"/>
              <a:ext cx="81" cy="79"/>
            </a:xfrm>
            <a:prstGeom prst="rect">
              <a:avLst/>
            </a:prstGeom>
            <a:solidFill>
              <a:srgbClr val="669999"/>
            </a:solidFill>
            <a:ln w="9525">
              <a:noFill/>
              <a:miter lim="800000"/>
              <a:headEnd/>
              <a:tailEnd/>
            </a:ln>
          </p:spPr>
          <p:txBody>
            <a:bodyPr/>
            <a:lstStyle/>
            <a:p>
              <a:endParaRPr lang="en-US"/>
            </a:p>
          </p:txBody>
        </p:sp>
        <p:sp>
          <p:nvSpPr>
            <p:cNvPr id="258" name="Rectangle 367"/>
            <p:cNvSpPr>
              <a:spLocks noChangeArrowheads="1"/>
            </p:cNvSpPr>
            <p:nvPr/>
          </p:nvSpPr>
          <p:spPr bwMode="auto">
            <a:xfrm>
              <a:off x="4445" y="1470"/>
              <a:ext cx="81" cy="79"/>
            </a:xfrm>
            <a:prstGeom prst="rect">
              <a:avLst/>
            </a:prstGeom>
            <a:noFill/>
            <a:ln w="3175">
              <a:solidFill>
                <a:srgbClr val="000000"/>
              </a:solidFill>
              <a:miter lim="800000"/>
              <a:headEnd/>
              <a:tailEnd/>
            </a:ln>
          </p:spPr>
          <p:txBody>
            <a:bodyPr/>
            <a:lstStyle/>
            <a:p>
              <a:endParaRPr lang="en-US"/>
            </a:p>
          </p:txBody>
        </p:sp>
        <p:sp>
          <p:nvSpPr>
            <p:cNvPr id="259" name="Rectangle 368"/>
            <p:cNvSpPr>
              <a:spLocks noChangeArrowheads="1"/>
            </p:cNvSpPr>
            <p:nvPr/>
          </p:nvSpPr>
          <p:spPr bwMode="auto">
            <a:xfrm>
              <a:off x="4505" y="1194"/>
              <a:ext cx="81" cy="78"/>
            </a:xfrm>
            <a:prstGeom prst="rect">
              <a:avLst/>
            </a:prstGeom>
            <a:solidFill>
              <a:srgbClr val="669999"/>
            </a:solidFill>
            <a:ln w="9525">
              <a:noFill/>
              <a:miter lim="800000"/>
              <a:headEnd/>
              <a:tailEnd/>
            </a:ln>
          </p:spPr>
          <p:txBody>
            <a:bodyPr/>
            <a:lstStyle/>
            <a:p>
              <a:endParaRPr lang="en-US"/>
            </a:p>
          </p:txBody>
        </p:sp>
        <p:sp>
          <p:nvSpPr>
            <p:cNvPr id="260" name="Rectangle 369"/>
            <p:cNvSpPr>
              <a:spLocks noChangeArrowheads="1"/>
            </p:cNvSpPr>
            <p:nvPr/>
          </p:nvSpPr>
          <p:spPr bwMode="auto">
            <a:xfrm>
              <a:off x="4505" y="1194"/>
              <a:ext cx="81" cy="78"/>
            </a:xfrm>
            <a:prstGeom prst="rect">
              <a:avLst/>
            </a:prstGeom>
            <a:noFill/>
            <a:ln w="3175">
              <a:solidFill>
                <a:srgbClr val="000000"/>
              </a:solidFill>
              <a:miter lim="800000"/>
              <a:headEnd/>
              <a:tailEn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idx="1"/>
          </p:nvPr>
        </p:nvSpPr>
        <p:spPr>
          <a:xfrm>
            <a:off x="398463" y="1153318"/>
            <a:ext cx="6038850" cy="5043487"/>
          </a:xfrm>
        </p:spPr>
        <p:txBody>
          <a:bodyPr/>
          <a:lstStyle/>
          <a:p>
            <a:r>
              <a:rPr lang="en-US" altLang="zh-CN" dirty="0">
                <a:ea typeface="宋体" charset="-122"/>
              </a:rPr>
              <a:t>Reduce processor load</a:t>
            </a:r>
          </a:p>
          <a:p>
            <a:r>
              <a:rPr lang="en-US" altLang="zh-CN" dirty="0">
                <a:ea typeface="宋体" charset="-122"/>
              </a:rPr>
              <a:t>Special processing requirements</a:t>
            </a:r>
          </a:p>
          <a:p>
            <a:r>
              <a:rPr lang="en-US" altLang="zh-CN" dirty="0">
                <a:ea typeface="宋体" charset="-122"/>
              </a:rPr>
              <a:t>Scaling concerns</a:t>
            </a:r>
          </a:p>
          <a:p>
            <a:r>
              <a:rPr lang="en-US" altLang="zh-CN" dirty="0">
                <a:ea typeface="宋体" charset="-122"/>
              </a:rPr>
              <a:t>Economic concerns</a:t>
            </a:r>
          </a:p>
          <a:p>
            <a:r>
              <a:rPr lang="en-US" altLang="zh-CN" dirty="0">
                <a:ea typeface="宋体" charset="-122"/>
              </a:rPr>
              <a:t>Distributed access to the system</a:t>
            </a:r>
          </a:p>
          <a:p>
            <a:endParaRPr lang="zh-CN" altLang="en-US" dirty="0">
              <a:ea typeface="宋体" charset="-122"/>
            </a:endParaRPr>
          </a:p>
        </p:txBody>
      </p:sp>
      <p:sp>
        <p:nvSpPr>
          <p:cNvPr id="348162" name="Rectangle 2"/>
          <p:cNvSpPr>
            <a:spLocks noGrp="1" noChangeArrowheads="1"/>
          </p:cNvSpPr>
          <p:nvPr>
            <p:ph type="title"/>
          </p:nvPr>
        </p:nvSpPr>
        <p:spPr>
          <a:xfrm>
            <a:off x="439738" y="185738"/>
            <a:ext cx="8229600" cy="1143000"/>
          </a:xfrm>
        </p:spPr>
        <p:txBody>
          <a:bodyPr/>
          <a:lstStyle/>
          <a:p>
            <a:r>
              <a:rPr lang="en-US" altLang="zh-CN" dirty="0">
                <a:ea typeface="宋体" charset="-122"/>
              </a:rPr>
              <a:t>Why Distribute?</a:t>
            </a:r>
          </a:p>
        </p:txBody>
      </p:sp>
      <p:sp>
        <p:nvSpPr>
          <p:cNvPr id="348165" name="Freeform 5"/>
          <p:cNvSpPr>
            <a:spLocks/>
          </p:cNvSpPr>
          <p:nvPr/>
        </p:nvSpPr>
        <p:spPr bwMode="auto">
          <a:xfrm>
            <a:off x="5983288" y="3371850"/>
            <a:ext cx="2981325" cy="2647950"/>
          </a:xfrm>
          <a:custGeom>
            <a:avLst/>
            <a:gdLst/>
            <a:ahLst/>
            <a:cxnLst>
              <a:cxn ang="0">
                <a:pos x="1876" y="1075"/>
              </a:cxn>
              <a:cxn ang="0">
                <a:pos x="1878" y="1144"/>
              </a:cxn>
              <a:cxn ang="0">
                <a:pos x="1861" y="1228"/>
              </a:cxn>
              <a:cxn ang="0">
                <a:pos x="1824" y="1297"/>
              </a:cxn>
              <a:cxn ang="0">
                <a:pos x="1790" y="1336"/>
              </a:cxn>
              <a:cxn ang="0">
                <a:pos x="1744" y="1368"/>
              </a:cxn>
              <a:cxn ang="0">
                <a:pos x="1700" y="1386"/>
              </a:cxn>
              <a:cxn ang="0">
                <a:pos x="1604" y="1399"/>
              </a:cxn>
              <a:cxn ang="0">
                <a:pos x="1519" y="1397"/>
              </a:cxn>
              <a:cxn ang="0">
                <a:pos x="1420" y="1376"/>
              </a:cxn>
              <a:cxn ang="0">
                <a:pos x="1345" y="1353"/>
              </a:cxn>
              <a:cxn ang="0">
                <a:pos x="1278" y="1342"/>
              </a:cxn>
              <a:cxn ang="0">
                <a:pos x="1189" y="1342"/>
              </a:cxn>
              <a:cxn ang="0">
                <a:pos x="1093" y="1365"/>
              </a:cxn>
              <a:cxn ang="0">
                <a:pos x="1030" y="1399"/>
              </a:cxn>
              <a:cxn ang="0">
                <a:pos x="982" y="1441"/>
              </a:cxn>
              <a:cxn ang="0">
                <a:pos x="844" y="1545"/>
              </a:cxn>
              <a:cxn ang="0">
                <a:pos x="706" y="1618"/>
              </a:cxn>
              <a:cxn ang="0">
                <a:pos x="612" y="1651"/>
              </a:cxn>
              <a:cxn ang="0">
                <a:pos x="512" y="1666"/>
              </a:cxn>
              <a:cxn ang="0">
                <a:pos x="408" y="1662"/>
              </a:cxn>
              <a:cxn ang="0">
                <a:pos x="303" y="1631"/>
              </a:cxn>
              <a:cxn ang="0">
                <a:pos x="199" y="1568"/>
              </a:cxn>
              <a:cxn ang="0">
                <a:pos x="126" y="1495"/>
              </a:cxn>
              <a:cxn ang="0">
                <a:pos x="53" y="1384"/>
              </a:cxn>
              <a:cxn ang="0">
                <a:pos x="25" y="1313"/>
              </a:cxn>
              <a:cxn ang="0">
                <a:pos x="6" y="1230"/>
              </a:cxn>
              <a:cxn ang="0">
                <a:pos x="0" y="1136"/>
              </a:cxn>
              <a:cxn ang="0">
                <a:pos x="13" y="1034"/>
              </a:cxn>
              <a:cxn ang="0">
                <a:pos x="50" y="923"/>
              </a:cxn>
              <a:cxn ang="0">
                <a:pos x="84" y="860"/>
              </a:cxn>
              <a:cxn ang="0">
                <a:pos x="167" y="773"/>
              </a:cxn>
              <a:cxn ang="0">
                <a:pos x="261" y="702"/>
              </a:cxn>
              <a:cxn ang="0">
                <a:pos x="393" y="626"/>
              </a:cxn>
              <a:cxn ang="0">
                <a:pos x="472" y="558"/>
              </a:cxn>
              <a:cxn ang="0">
                <a:pos x="575" y="422"/>
              </a:cxn>
              <a:cxn ang="0">
                <a:pos x="677" y="315"/>
              </a:cxn>
              <a:cxn ang="0">
                <a:pos x="808" y="203"/>
              </a:cxn>
              <a:cxn ang="0">
                <a:pos x="980" y="105"/>
              </a:cxn>
              <a:cxn ang="0">
                <a:pos x="1147" y="42"/>
              </a:cxn>
              <a:cxn ang="0">
                <a:pos x="1264" y="13"/>
              </a:cxn>
              <a:cxn ang="0">
                <a:pos x="1385" y="0"/>
              </a:cxn>
              <a:cxn ang="0">
                <a:pos x="1504" y="11"/>
              </a:cxn>
              <a:cxn ang="0">
                <a:pos x="1615" y="52"/>
              </a:cxn>
              <a:cxn ang="0">
                <a:pos x="1709" y="132"/>
              </a:cxn>
              <a:cxn ang="0">
                <a:pos x="1780" y="259"/>
              </a:cxn>
              <a:cxn ang="0">
                <a:pos x="1803" y="336"/>
              </a:cxn>
              <a:cxn ang="0">
                <a:pos x="1803" y="422"/>
              </a:cxn>
              <a:cxn ang="0">
                <a:pos x="1788" y="503"/>
              </a:cxn>
              <a:cxn ang="0">
                <a:pos x="1755" y="599"/>
              </a:cxn>
              <a:cxn ang="0">
                <a:pos x="1732" y="652"/>
              </a:cxn>
              <a:cxn ang="0">
                <a:pos x="1727" y="720"/>
              </a:cxn>
              <a:cxn ang="0">
                <a:pos x="1738" y="775"/>
              </a:cxn>
              <a:cxn ang="0">
                <a:pos x="1775" y="841"/>
              </a:cxn>
              <a:cxn ang="0">
                <a:pos x="1801" y="877"/>
              </a:cxn>
              <a:cxn ang="0">
                <a:pos x="1840" y="940"/>
              </a:cxn>
              <a:cxn ang="0">
                <a:pos x="1871" y="1034"/>
              </a:cxn>
            </a:cxnLst>
            <a:rect l="0" t="0" r="r" b="b"/>
            <a:pathLst>
              <a:path w="1878" h="1668">
                <a:moveTo>
                  <a:pt x="1871" y="1034"/>
                </a:moveTo>
                <a:lnTo>
                  <a:pt x="1872" y="1046"/>
                </a:lnTo>
                <a:lnTo>
                  <a:pt x="1876" y="1075"/>
                </a:lnTo>
                <a:lnTo>
                  <a:pt x="1878" y="1096"/>
                </a:lnTo>
                <a:lnTo>
                  <a:pt x="1878" y="1119"/>
                </a:lnTo>
                <a:lnTo>
                  <a:pt x="1878" y="1144"/>
                </a:lnTo>
                <a:lnTo>
                  <a:pt x="1874" y="1171"/>
                </a:lnTo>
                <a:lnTo>
                  <a:pt x="1871" y="1200"/>
                </a:lnTo>
                <a:lnTo>
                  <a:pt x="1861" y="1228"/>
                </a:lnTo>
                <a:lnTo>
                  <a:pt x="1849" y="1255"/>
                </a:lnTo>
                <a:lnTo>
                  <a:pt x="1834" y="1284"/>
                </a:lnTo>
                <a:lnTo>
                  <a:pt x="1824" y="1297"/>
                </a:lnTo>
                <a:lnTo>
                  <a:pt x="1815" y="1311"/>
                </a:lnTo>
                <a:lnTo>
                  <a:pt x="1803" y="1324"/>
                </a:lnTo>
                <a:lnTo>
                  <a:pt x="1790" y="1336"/>
                </a:lnTo>
                <a:lnTo>
                  <a:pt x="1777" y="1347"/>
                </a:lnTo>
                <a:lnTo>
                  <a:pt x="1761" y="1359"/>
                </a:lnTo>
                <a:lnTo>
                  <a:pt x="1744" y="1368"/>
                </a:lnTo>
                <a:lnTo>
                  <a:pt x="1727" y="1378"/>
                </a:lnTo>
                <a:lnTo>
                  <a:pt x="1719" y="1380"/>
                </a:lnTo>
                <a:lnTo>
                  <a:pt x="1700" y="1386"/>
                </a:lnTo>
                <a:lnTo>
                  <a:pt x="1669" y="1392"/>
                </a:lnTo>
                <a:lnTo>
                  <a:pt x="1629" y="1397"/>
                </a:lnTo>
                <a:lnTo>
                  <a:pt x="1604" y="1399"/>
                </a:lnTo>
                <a:lnTo>
                  <a:pt x="1579" y="1401"/>
                </a:lnTo>
                <a:lnTo>
                  <a:pt x="1550" y="1399"/>
                </a:lnTo>
                <a:lnTo>
                  <a:pt x="1519" y="1397"/>
                </a:lnTo>
                <a:lnTo>
                  <a:pt x="1489" y="1393"/>
                </a:lnTo>
                <a:lnTo>
                  <a:pt x="1454" y="1386"/>
                </a:lnTo>
                <a:lnTo>
                  <a:pt x="1420" y="1376"/>
                </a:lnTo>
                <a:lnTo>
                  <a:pt x="1383" y="1365"/>
                </a:lnTo>
                <a:lnTo>
                  <a:pt x="1374" y="1361"/>
                </a:lnTo>
                <a:lnTo>
                  <a:pt x="1345" y="1353"/>
                </a:lnTo>
                <a:lnTo>
                  <a:pt x="1326" y="1349"/>
                </a:lnTo>
                <a:lnTo>
                  <a:pt x="1303" y="1345"/>
                </a:lnTo>
                <a:lnTo>
                  <a:pt x="1278" y="1342"/>
                </a:lnTo>
                <a:lnTo>
                  <a:pt x="1249" y="1340"/>
                </a:lnTo>
                <a:lnTo>
                  <a:pt x="1220" y="1340"/>
                </a:lnTo>
                <a:lnTo>
                  <a:pt x="1189" y="1342"/>
                </a:lnTo>
                <a:lnTo>
                  <a:pt x="1157" y="1345"/>
                </a:lnTo>
                <a:lnTo>
                  <a:pt x="1126" y="1353"/>
                </a:lnTo>
                <a:lnTo>
                  <a:pt x="1093" y="1365"/>
                </a:lnTo>
                <a:lnTo>
                  <a:pt x="1061" y="1380"/>
                </a:lnTo>
                <a:lnTo>
                  <a:pt x="1045" y="1390"/>
                </a:lnTo>
                <a:lnTo>
                  <a:pt x="1030" y="1399"/>
                </a:lnTo>
                <a:lnTo>
                  <a:pt x="1017" y="1411"/>
                </a:lnTo>
                <a:lnTo>
                  <a:pt x="1001" y="1424"/>
                </a:lnTo>
                <a:lnTo>
                  <a:pt x="982" y="1441"/>
                </a:lnTo>
                <a:lnTo>
                  <a:pt x="927" y="1488"/>
                </a:lnTo>
                <a:lnTo>
                  <a:pt x="888" y="1516"/>
                </a:lnTo>
                <a:lnTo>
                  <a:pt x="844" y="1545"/>
                </a:lnTo>
                <a:lnTo>
                  <a:pt x="792" y="1576"/>
                </a:lnTo>
                <a:lnTo>
                  <a:pt x="737" y="1605"/>
                </a:lnTo>
                <a:lnTo>
                  <a:pt x="706" y="1618"/>
                </a:lnTo>
                <a:lnTo>
                  <a:pt x="675" y="1630"/>
                </a:lnTo>
                <a:lnTo>
                  <a:pt x="644" y="1641"/>
                </a:lnTo>
                <a:lnTo>
                  <a:pt x="612" y="1651"/>
                </a:lnTo>
                <a:lnTo>
                  <a:pt x="579" y="1658"/>
                </a:lnTo>
                <a:lnTo>
                  <a:pt x="547" y="1664"/>
                </a:lnTo>
                <a:lnTo>
                  <a:pt x="512" y="1666"/>
                </a:lnTo>
                <a:lnTo>
                  <a:pt x="478" y="1668"/>
                </a:lnTo>
                <a:lnTo>
                  <a:pt x="443" y="1666"/>
                </a:lnTo>
                <a:lnTo>
                  <a:pt x="408" y="1662"/>
                </a:lnTo>
                <a:lnTo>
                  <a:pt x="372" y="1656"/>
                </a:lnTo>
                <a:lnTo>
                  <a:pt x="337" y="1645"/>
                </a:lnTo>
                <a:lnTo>
                  <a:pt x="303" y="1631"/>
                </a:lnTo>
                <a:lnTo>
                  <a:pt x="268" y="1614"/>
                </a:lnTo>
                <a:lnTo>
                  <a:pt x="234" y="1593"/>
                </a:lnTo>
                <a:lnTo>
                  <a:pt x="199" y="1568"/>
                </a:lnTo>
                <a:lnTo>
                  <a:pt x="184" y="1557"/>
                </a:lnTo>
                <a:lnTo>
                  <a:pt x="149" y="1520"/>
                </a:lnTo>
                <a:lnTo>
                  <a:pt x="126" y="1495"/>
                </a:lnTo>
                <a:lnTo>
                  <a:pt x="101" y="1463"/>
                </a:lnTo>
                <a:lnTo>
                  <a:pt x="78" y="1426"/>
                </a:lnTo>
                <a:lnTo>
                  <a:pt x="53" y="1384"/>
                </a:lnTo>
                <a:lnTo>
                  <a:pt x="44" y="1361"/>
                </a:lnTo>
                <a:lnTo>
                  <a:pt x="34" y="1338"/>
                </a:lnTo>
                <a:lnTo>
                  <a:pt x="25" y="1313"/>
                </a:lnTo>
                <a:lnTo>
                  <a:pt x="17" y="1286"/>
                </a:lnTo>
                <a:lnTo>
                  <a:pt x="9" y="1259"/>
                </a:lnTo>
                <a:lnTo>
                  <a:pt x="6" y="1230"/>
                </a:lnTo>
                <a:lnTo>
                  <a:pt x="2" y="1200"/>
                </a:lnTo>
                <a:lnTo>
                  <a:pt x="0" y="1169"/>
                </a:lnTo>
                <a:lnTo>
                  <a:pt x="0" y="1136"/>
                </a:lnTo>
                <a:lnTo>
                  <a:pt x="2" y="1104"/>
                </a:lnTo>
                <a:lnTo>
                  <a:pt x="6" y="1069"/>
                </a:lnTo>
                <a:lnTo>
                  <a:pt x="13" y="1034"/>
                </a:lnTo>
                <a:lnTo>
                  <a:pt x="23" y="998"/>
                </a:lnTo>
                <a:lnTo>
                  <a:pt x="34" y="962"/>
                </a:lnTo>
                <a:lnTo>
                  <a:pt x="50" y="923"/>
                </a:lnTo>
                <a:lnTo>
                  <a:pt x="67" y="885"/>
                </a:lnTo>
                <a:lnTo>
                  <a:pt x="71" y="877"/>
                </a:lnTo>
                <a:lnTo>
                  <a:pt x="84" y="860"/>
                </a:lnTo>
                <a:lnTo>
                  <a:pt x="107" y="831"/>
                </a:lnTo>
                <a:lnTo>
                  <a:pt x="144" y="795"/>
                </a:lnTo>
                <a:lnTo>
                  <a:pt x="167" y="773"/>
                </a:lnTo>
                <a:lnTo>
                  <a:pt x="194" y="752"/>
                </a:lnTo>
                <a:lnTo>
                  <a:pt x="226" y="727"/>
                </a:lnTo>
                <a:lnTo>
                  <a:pt x="261" y="702"/>
                </a:lnTo>
                <a:lnTo>
                  <a:pt x="301" y="677"/>
                </a:lnTo>
                <a:lnTo>
                  <a:pt x="345" y="652"/>
                </a:lnTo>
                <a:lnTo>
                  <a:pt x="393" y="626"/>
                </a:lnTo>
                <a:lnTo>
                  <a:pt x="447" y="599"/>
                </a:lnTo>
                <a:lnTo>
                  <a:pt x="454" y="587"/>
                </a:lnTo>
                <a:lnTo>
                  <a:pt x="472" y="558"/>
                </a:lnTo>
                <a:lnTo>
                  <a:pt x="504" y="512"/>
                </a:lnTo>
                <a:lnTo>
                  <a:pt x="549" y="455"/>
                </a:lnTo>
                <a:lnTo>
                  <a:pt x="575" y="422"/>
                </a:lnTo>
                <a:lnTo>
                  <a:pt x="606" y="388"/>
                </a:lnTo>
                <a:lnTo>
                  <a:pt x="641" y="351"/>
                </a:lnTo>
                <a:lnTo>
                  <a:pt x="677" y="315"/>
                </a:lnTo>
                <a:lnTo>
                  <a:pt x="717" y="278"/>
                </a:lnTo>
                <a:lnTo>
                  <a:pt x="760" y="240"/>
                </a:lnTo>
                <a:lnTo>
                  <a:pt x="808" y="203"/>
                </a:lnTo>
                <a:lnTo>
                  <a:pt x="857" y="167"/>
                </a:lnTo>
                <a:lnTo>
                  <a:pt x="890" y="148"/>
                </a:lnTo>
                <a:lnTo>
                  <a:pt x="980" y="105"/>
                </a:lnTo>
                <a:lnTo>
                  <a:pt x="1042" y="78"/>
                </a:lnTo>
                <a:lnTo>
                  <a:pt x="1111" y="54"/>
                </a:lnTo>
                <a:lnTo>
                  <a:pt x="1147" y="42"/>
                </a:lnTo>
                <a:lnTo>
                  <a:pt x="1186" y="31"/>
                </a:lnTo>
                <a:lnTo>
                  <a:pt x="1224" y="21"/>
                </a:lnTo>
                <a:lnTo>
                  <a:pt x="1264" y="13"/>
                </a:lnTo>
                <a:lnTo>
                  <a:pt x="1304" y="7"/>
                </a:lnTo>
                <a:lnTo>
                  <a:pt x="1345" y="2"/>
                </a:lnTo>
                <a:lnTo>
                  <a:pt x="1385" y="0"/>
                </a:lnTo>
                <a:lnTo>
                  <a:pt x="1425" y="0"/>
                </a:lnTo>
                <a:lnTo>
                  <a:pt x="1466" y="4"/>
                </a:lnTo>
                <a:lnTo>
                  <a:pt x="1504" y="11"/>
                </a:lnTo>
                <a:lnTo>
                  <a:pt x="1542" y="21"/>
                </a:lnTo>
                <a:lnTo>
                  <a:pt x="1579" y="34"/>
                </a:lnTo>
                <a:lnTo>
                  <a:pt x="1615" y="52"/>
                </a:lnTo>
                <a:lnTo>
                  <a:pt x="1648" y="75"/>
                </a:lnTo>
                <a:lnTo>
                  <a:pt x="1681" y="102"/>
                </a:lnTo>
                <a:lnTo>
                  <a:pt x="1709" y="132"/>
                </a:lnTo>
                <a:lnTo>
                  <a:pt x="1736" y="169"/>
                </a:lnTo>
                <a:lnTo>
                  <a:pt x="1759" y="211"/>
                </a:lnTo>
                <a:lnTo>
                  <a:pt x="1780" y="259"/>
                </a:lnTo>
                <a:lnTo>
                  <a:pt x="1798" y="313"/>
                </a:lnTo>
                <a:lnTo>
                  <a:pt x="1800" y="318"/>
                </a:lnTo>
                <a:lnTo>
                  <a:pt x="1803" y="336"/>
                </a:lnTo>
                <a:lnTo>
                  <a:pt x="1805" y="363"/>
                </a:lnTo>
                <a:lnTo>
                  <a:pt x="1803" y="401"/>
                </a:lnTo>
                <a:lnTo>
                  <a:pt x="1803" y="422"/>
                </a:lnTo>
                <a:lnTo>
                  <a:pt x="1800" y="447"/>
                </a:lnTo>
                <a:lnTo>
                  <a:pt x="1796" y="474"/>
                </a:lnTo>
                <a:lnTo>
                  <a:pt x="1788" y="503"/>
                </a:lnTo>
                <a:lnTo>
                  <a:pt x="1780" y="533"/>
                </a:lnTo>
                <a:lnTo>
                  <a:pt x="1769" y="564"/>
                </a:lnTo>
                <a:lnTo>
                  <a:pt x="1755" y="599"/>
                </a:lnTo>
                <a:lnTo>
                  <a:pt x="1740" y="635"/>
                </a:lnTo>
                <a:lnTo>
                  <a:pt x="1738" y="639"/>
                </a:lnTo>
                <a:lnTo>
                  <a:pt x="1732" y="652"/>
                </a:lnTo>
                <a:lnTo>
                  <a:pt x="1729" y="676"/>
                </a:lnTo>
                <a:lnTo>
                  <a:pt x="1727" y="702"/>
                </a:lnTo>
                <a:lnTo>
                  <a:pt x="1727" y="720"/>
                </a:lnTo>
                <a:lnTo>
                  <a:pt x="1729" y="737"/>
                </a:lnTo>
                <a:lnTo>
                  <a:pt x="1732" y="756"/>
                </a:lnTo>
                <a:lnTo>
                  <a:pt x="1738" y="775"/>
                </a:lnTo>
                <a:lnTo>
                  <a:pt x="1748" y="796"/>
                </a:lnTo>
                <a:lnTo>
                  <a:pt x="1759" y="818"/>
                </a:lnTo>
                <a:lnTo>
                  <a:pt x="1775" y="841"/>
                </a:lnTo>
                <a:lnTo>
                  <a:pt x="1792" y="864"/>
                </a:lnTo>
                <a:lnTo>
                  <a:pt x="1794" y="867"/>
                </a:lnTo>
                <a:lnTo>
                  <a:pt x="1801" y="877"/>
                </a:lnTo>
                <a:lnTo>
                  <a:pt x="1813" y="894"/>
                </a:lnTo>
                <a:lnTo>
                  <a:pt x="1826" y="915"/>
                </a:lnTo>
                <a:lnTo>
                  <a:pt x="1840" y="940"/>
                </a:lnTo>
                <a:lnTo>
                  <a:pt x="1853" y="969"/>
                </a:lnTo>
                <a:lnTo>
                  <a:pt x="1863" y="1002"/>
                </a:lnTo>
                <a:lnTo>
                  <a:pt x="1871" y="1034"/>
                </a:lnTo>
                <a:close/>
              </a:path>
            </a:pathLst>
          </a:custGeom>
          <a:solidFill>
            <a:srgbClr val="000000"/>
          </a:solidFill>
          <a:ln w="9525">
            <a:noFill/>
            <a:round/>
            <a:headEnd/>
            <a:tailEnd/>
          </a:ln>
        </p:spPr>
        <p:txBody>
          <a:bodyPr/>
          <a:lstStyle/>
          <a:p>
            <a:endParaRPr lang="en-US"/>
          </a:p>
        </p:txBody>
      </p:sp>
      <p:sp>
        <p:nvSpPr>
          <p:cNvPr id="348166" name="Freeform 6"/>
          <p:cNvSpPr>
            <a:spLocks/>
          </p:cNvSpPr>
          <p:nvPr/>
        </p:nvSpPr>
        <p:spPr bwMode="auto">
          <a:xfrm>
            <a:off x="6026150" y="3414713"/>
            <a:ext cx="2895600" cy="2568575"/>
          </a:xfrm>
          <a:custGeom>
            <a:avLst/>
            <a:gdLst/>
            <a:ahLst/>
            <a:cxnLst>
              <a:cxn ang="0">
                <a:pos x="1822" y="1042"/>
              </a:cxn>
              <a:cxn ang="0">
                <a:pos x="1824" y="1107"/>
              </a:cxn>
              <a:cxn ang="0">
                <a:pos x="1809" y="1190"/>
              </a:cxn>
              <a:cxn ang="0">
                <a:pos x="1774" y="1257"/>
              </a:cxn>
              <a:cxn ang="0">
                <a:pos x="1740" y="1294"/>
              </a:cxn>
              <a:cxn ang="0">
                <a:pos x="1694" y="1326"/>
              </a:cxn>
              <a:cxn ang="0">
                <a:pos x="1652" y="1343"/>
              </a:cxn>
              <a:cxn ang="0">
                <a:pos x="1558" y="1357"/>
              </a:cxn>
              <a:cxn ang="0">
                <a:pos x="1475" y="1355"/>
              </a:cxn>
              <a:cxn ang="0">
                <a:pos x="1379" y="1334"/>
              </a:cxn>
              <a:cxn ang="0">
                <a:pos x="1306" y="1313"/>
              </a:cxn>
              <a:cxn ang="0">
                <a:pos x="1239" y="1301"/>
              </a:cxn>
              <a:cxn ang="0">
                <a:pos x="1155" y="1301"/>
              </a:cxn>
              <a:cxn ang="0">
                <a:pos x="1061" y="1322"/>
              </a:cxn>
              <a:cxn ang="0">
                <a:pos x="1001" y="1357"/>
              </a:cxn>
              <a:cxn ang="0">
                <a:pos x="953" y="1397"/>
              </a:cxn>
              <a:cxn ang="0">
                <a:pos x="819" y="1499"/>
              </a:cxn>
              <a:cxn ang="0">
                <a:pos x="687" y="1568"/>
              </a:cxn>
              <a:cxn ang="0">
                <a:pos x="594" y="1601"/>
              </a:cxn>
              <a:cxn ang="0">
                <a:pos x="497" y="1616"/>
              </a:cxn>
              <a:cxn ang="0">
                <a:pos x="397" y="1612"/>
              </a:cxn>
              <a:cxn ang="0">
                <a:pos x="295" y="1581"/>
              </a:cxn>
              <a:cxn ang="0">
                <a:pos x="193" y="1520"/>
              </a:cxn>
              <a:cxn ang="0">
                <a:pos x="122" y="1449"/>
              </a:cxn>
              <a:cxn ang="0">
                <a:pos x="53" y="1341"/>
              </a:cxn>
              <a:cxn ang="0">
                <a:pos x="25" y="1272"/>
              </a:cxn>
              <a:cxn ang="0">
                <a:pos x="3" y="1192"/>
              </a:cxn>
              <a:cxn ang="0">
                <a:pos x="0" y="1102"/>
              </a:cxn>
              <a:cxn ang="0">
                <a:pos x="11" y="1002"/>
              </a:cxn>
              <a:cxn ang="0">
                <a:pos x="48" y="894"/>
              </a:cxn>
              <a:cxn ang="0">
                <a:pos x="82" y="833"/>
              </a:cxn>
              <a:cxn ang="0">
                <a:pos x="163" y="748"/>
              </a:cxn>
              <a:cxn ang="0">
                <a:pos x="253" y="681"/>
              </a:cxn>
              <a:cxn ang="0">
                <a:pos x="381" y="606"/>
              </a:cxn>
              <a:cxn ang="0">
                <a:pos x="458" y="541"/>
              </a:cxn>
              <a:cxn ang="0">
                <a:pos x="558" y="409"/>
              </a:cxn>
              <a:cxn ang="0">
                <a:pos x="656" y="305"/>
              </a:cxn>
              <a:cxn ang="0">
                <a:pos x="782" y="195"/>
              </a:cxn>
              <a:cxn ang="0">
                <a:pos x="951" y="99"/>
              </a:cxn>
              <a:cxn ang="0">
                <a:pos x="1112" y="40"/>
              </a:cxn>
              <a:cxn ang="0">
                <a:pos x="1226" y="11"/>
              </a:cxn>
              <a:cxn ang="0">
                <a:pos x="1345" y="0"/>
              </a:cxn>
              <a:cxn ang="0">
                <a:pos x="1460" y="9"/>
              </a:cxn>
              <a:cxn ang="0">
                <a:pos x="1567" y="50"/>
              </a:cxn>
              <a:cxn ang="0">
                <a:pos x="1659" y="126"/>
              </a:cxn>
              <a:cxn ang="0">
                <a:pos x="1728" y="249"/>
              </a:cxn>
              <a:cxn ang="0">
                <a:pos x="1750" y="324"/>
              </a:cxn>
              <a:cxn ang="0">
                <a:pos x="1751" y="412"/>
              </a:cxn>
              <a:cxn ang="0">
                <a:pos x="1738" y="489"/>
              </a:cxn>
              <a:cxn ang="0">
                <a:pos x="1705" y="581"/>
              </a:cxn>
              <a:cxn ang="0">
                <a:pos x="1682" y="633"/>
              </a:cxn>
              <a:cxn ang="0">
                <a:pos x="1677" y="696"/>
              </a:cxn>
              <a:cxn ang="0">
                <a:pos x="1688" y="752"/>
              </a:cxn>
              <a:cxn ang="0">
                <a:pos x="1723" y="814"/>
              </a:cxn>
              <a:cxn ang="0">
                <a:pos x="1750" y="850"/>
              </a:cxn>
              <a:cxn ang="0">
                <a:pos x="1786" y="911"/>
              </a:cxn>
              <a:cxn ang="0">
                <a:pos x="1817" y="1004"/>
              </a:cxn>
            </a:cxnLst>
            <a:rect l="0" t="0" r="r" b="b"/>
            <a:pathLst>
              <a:path w="1824" h="1618">
                <a:moveTo>
                  <a:pt x="1817" y="1004"/>
                </a:moveTo>
                <a:lnTo>
                  <a:pt x="1819" y="1013"/>
                </a:lnTo>
                <a:lnTo>
                  <a:pt x="1822" y="1042"/>
                </a:lnTo>
                <a:lnTo>
                  <a:pt x="1824" y="1061"/>
                </a:lnTo>
                <a:lnTo>
                  <a:pt x="1824" y="1084"/>
                </a:lnTo>
                <a:lnTo>
                  <a:pt x="1824" y="1107"/>
                </a:lnTo>
                <a:lnTo>
                  <a:pt x="1820" y="1134"/>
                </a:lnTo>
                <a:lnTo>
                  <a:pt x="1817" y="1161"/>
                </a:lnTo>
                <a:lnTo>
                  <a:pt x="1809" y="1190"/>
                </a:lnTo>
                <a:lnTo>
                  <a:pt x="1797" y="1217"/>
                </a:lnTo>
                <a:lnTo>
                  <a:pt x="1782" y="1244"/>
                </a:lnTo>
                <a:lnTo>
                  <a:pt x="1774" y="1257"/>
                </a:lnTo>
                <a:lnTo>
                  <a:pt x="1763" y="1270"/>
                </a:lnTo>
                <a:lnTo>
                  <a:pt x="1751" y="1282"/>
                </a:lnTo>
                <a:lnTo>
                  <a:pt x="1740" y="1294"/>
                </a:lnTo>
                <a:lnTo>
                  <a:pt x="1726" y="1305"/>
                </a:lnTo>
                <a:lnTo>
                  <a:pt x="1711" y="1317"/>
                </a:lnTo>
                <a:lnTo>
                  <a:pt x="1694" y="1326"/>
                </a:lnTo>
                <a:lnTo>
                  <a:pt x="1677" y="1336"/>
                </a:lnTo>
                <a:lnTo>
                  <a:pt x="1669" y="1338"/>
                </a:lnTo>
                <a:lnTo>
                  <a:pt x="1652" y="1343"/>
                </a:lnTo>
                <a:lnTo>
                  <a:pt x="1621" y="1349"/>
                </a:lnTo>
                <a:lnTo>
                  <a:pt x="1581" y="1355"/>
                </a:lnTo>
                <a:lnTo>
                  <a:pt x="1558" y="1357"/>
                </a:lnTo>
                <a:lnTo>
                  <a:pt x="1533" y="1357"/>
                </a:lnTo>
                <a:lnTo>
                  <a:pt x="1506" y="1357"/>
                </a:lnTo>
                <a:lnTo>
                  <a:pt x="1475" y="1355"/>
                </a:lnTo>
                <a:lnTo>
                  <a:pt x="1444" y="1349"/>
                </a:lnTo>
                <a:lnTo>
                  <a:pt x="1412" y="1343"/>
                </a:lnTo>
                <a:lnTo>
                  <a:pt x="1379" y="1334"/>
                </a:lnTo>
                <a:lnTo>
                  <a:pt x="1343" y="1322"/>
                </a:lnTo>
                <a:lnTo>
                  <a:pt x="1333" y="1318"/>
                </a:lnTo>
                <a:lnTo>
                  <a:pt x="1306" y="1313"/>
                </a:lnTo>
                <a:lnTo>
                  <a:pt x="1287" y="1307"/>
                </a:lnTo>
                <a:lnTo>
                  <a:pt x="1264" y="1303"/>
                </a:lnTo>
                <a:lnTo>
                  <a:pt x="1239" y="1301"/>
                </a:lnTo>
                <a:lnTo>
                  <a:pt x="1212" y="1299"/>
                </a:lnTo>
                <a:lnTo>
                  <a:pt x="1183" y="1299"/>
                </a:lnTo>
                <a:lnTo>
                  <a:pt x="1155" y="1301"/>
                </a:lnTo>
                <a:lnTo>
                  <a:pt x="1124" y="1305"/>
                </a:lnTo>
                <a:lnTo>
                  <a:pt x="1091" y="1313"/>
                </a:lnTo>
                <a:lnTo>
                  <a:pt x="1061" y="1322"/>
                </a:lnTo>
                <a:lnTo>
                  <a:pt x="1030" y="1338"/>
                </a:lnTo>
                <a:lnTo>
                  <a:pt x="1015" y="1347"/>
                </a:lnTo>
                <a:lnTo>
                  <a:pt x="1001" y="1357"/>
                </a:lnTo>
                <a:lnTo>
                  <a:pt x="986" y="1368"/>
                </a:lnTo>
                <a:lnTo>
                  <a:pt x="972" y="1380"/>
                </a:lnTo>
                <a:lnTo>
                  <a:pt x="953" y="1397"/>
                </a:lnTo>
                <a:lnTo>
                  <a:pt x="900" y="1441"/>
                </a:lnTo>
                <a:lnTo>
                  <a:pt x="863" y="1470"/>
                </a:lnTo>
                <a:lnTo>
                  <a:pt x="819" y="1499"/>
                </a:lnTo>
                <a:lnTo>
                  <a:pt x="769" y="1528"/>
                </a:lnTo>
                <a:lnTo>
                  <a:pt x="715" y="1556"/>
                </a:lnTo>
                <a:lnTo>
                  <a:pt x="687" y="1568"/>
                </a:lnTo>
                <a:lnTo>
                  <a:pt x="656" y="1580"/>
                </a:lnTo>
                <a:lnTo>
                  <a:pt x="625" y="1591"/>
                </a:lnTo>
                <a:lnTo>
                  <a:pt x="594" y="1601"/>
                </a:lnTo>
                <a:lnTo>
                  <a:pt x="562" y="1606"/>
                </a:lnTo>
                <a:lnTo>
                  <a:pt x="529" y="1612"/>
                </a:lnTo>
                <a:lnTo>
                  <a:pt x="497" y="1616"/>
                </a:lnTo>
                <a:lnTo>
                  <a:pt x="464" y="1618"/>
                </a:lnTo>
                <a:lnTo>
                  <a:pt x="429" y="1616"/>
                </a:lnTo>
                <a:lnTo>
                  <a:pt x="397" y="1612"/>
                </a:lnTo>
                <a:lnTo>
                  <a:pt x="362" y="1604"/>
                </a:lnTo>
                <a:lnTo>
                  <a:pt x="328" y="1595"/>
                </a:lnTo>
                <a:lnTo>
                  <a:pt x="295" y="1581"/>
                </a:lnTo>
                <a:lnTo>
                  <a:pt x="261" y="1566"/>
                </a:lnTo>
                <a:lnTo>
                  <a:pt x="226" y="1545"/>
                </a:lnTo>
                <a:lnTo>
                  <a:pt x="193" y="1520"/>
                </a:lnTo>
                <a:lnTo>
                  <a:pt x="180" y="1509"/>
                </a:lnTo>
                <a:lnTo>
                  <a:pt x="145" y="1474"/>
                </a:lnTo>
                <a:lnTo>
                  <a:pt x="122" y="1449"/>
                </a:lnTo>
                <a:lnTo>
                  <a:pt x="99" y="1418"/>
                </a:lnTo>
                <a:lnTo>
                  <a:pt x="74" y="1382"/>
                </a:lnTo>
                <a:lnTo>
                  <a:pt x="53" y="1341"/>
                </a:lnTo>
                <a:lnTo>
                  <a:pt x="42" y="1320"/>
                </a:lnTo>
                <a:lnTo>
                  <a:pt x="32" y="1295"/>
                </a:lnTo>
                <a:lnTo>
                  <a:pt x="25" y="1272"/>
                </a:lnTo>
                <a:lnTo>
                  <a:pt x="15" y="1246"/>
                </a:lnTo>
                <a:lnTo>
                  <a:pt x="9" y="1219"/>
                </a:lnTo>
                <a:lnTo>
                  <a:pt x="3" y="1192"/>
                </a:lnTo>
                <a:lnTo>
                  <a:pt x="2" y="1163"/>
                </a:lnTo>
                <a:lnTo>
                  <a:pt x="0" y="1132"/>
                </a:lnTo>
                <a:lnTo>
                  <a:pt x="0" y="1102"/>
                </a:lnTo>
                <a:lnTo>
                  <a:pt x="2" y="1069"/>
                </a:lnTo>
                <a:lnTo>
                  <a:pt x="5" y="1036"/>
                </a:lnTo>
                <a:lnTo>
                  <a:pt x="11" y="1002"/>
                </a:lnTo>
                <a:lnTo>
                  <a:pt x="21" y="967"/>
                </a:lnTo>
                <a:lnTo>
                  <a:pt x="32" y="931"/>
                </a:lnTo>
                <a:lnTo>
                  <a:pt x="48" y="894"/>
                </a:lnTo>
                <a:lnTo>
                  <a:pt x="65" y="856"/>
                </a:lnTo>
                <a:lnTo>
                  <a:pt x="69" y="850"/>
                </a:lnTo>
                <a:lnTo>
                  <a:pt x="82" y="833"/>
                </a:lnTo>
                <a:lnTo>
                  <a:pt x="105" y="804"/>
                </a:lnTo>
                <a:lnTo>
                  <a:pt x="140" y="769"/>
                </a:lnTo>
                <a:lnTo>
                  <a:pt x="163" y="748"/>
                </a:lnTo>
                <a:lnTo>
                  <a:pt x="188" y="727"/>
                </a:lnTo>
                <a:lnTo>
                  <a:pt x="218" y="704"/>
                </a:lnTo>
                <a:lnTo>
                  <a:pt x="253" y="681"/>
                </a:lnTo>
                <a:lnTo>
                  <a:pt x="291" y="656"/>
                </a:lnTo>
                <a:lnTo>
                  <a:pt x="333" y="631"/>
                </a:lnTo>
                <a:lnTo>
                  <a:pt x="381" y="606"/>
                </a:lnTo>
                <a:lnTo>
                  <a:pt x="433" y="579"/>
                </a:lnTo>
                <a:lnTo>
                  <a:pt x="439" y="570"/>
                </a:lnTo>
                <a:lnTo>
                  <a:pt x="458" y="541"/>
                </a:lnTo>
                <a:lnTo>
                  <a:pt x="489" y="495"/>
                </a:lnTo>
                <a:lnTo>
                  <a:pt x="533" y="439"/>
                </a:lnTo>
                <a:lnTo>
                  <a:pt x="558" y="409"/>
                </a:lnTo>
                <a:lnTo>
                  <a:pt x="589" y="374"/>
                </a:lnTo>
                <a:lnTo>
                  <a:pt x="621" y="339"/>
                </a:lnTo>
                <a:lnTo>
                  <a:pt x="656" y="305"/>
                </a:lnTo>
                <a:lnTo>
                  <a:pt x="696" y="268"/>
                </a:lnTo>
                <a:lnTo>
                  <a:pt x="738" y="232"/>
                </a:lnTo>
                <a:lnTo>
                  <a:pt x="782" y="195"/>
                </a:lnTo>
                <a:lnTo>
                  <a:pt x="832" y="161"/>
                </a:lnTo>
                <a:lnTo>
                  <a:pt x="865" y="142"/>
                </a:lnTo>
                <a:lnTo>
                  <a:pt x="951" y="99"/>
                </a:lnTo>
                <a:lnTo>
                  <a:pt x="1011" y="75"/>
                </a:lnTo>
                <a:lnTo>
                  <a:pt x="1078" y="50"/>
                </a:lnTo>
                <a:lnTo>
                  <a:pt x="1112" y="40"/>
                </a:lnTo>
                <a:lnTo>
                  <a:pt x="1151" y="28"/>
                </a:lnTo>
                <a:lnTo>
                  <a:pt x="1187" y="19"/>
                </a:lnTo>
                <a:lnTo>
                  <a:pt x="1226" y="11"/>
                </a:lnTo>
                <a:lnTo>
                  <a:pt x="1266" y="5"/>
                </a:lnTo>
                <a:lnTo>
                  <a:pt x="1304" y="2"/>
                </a:lnTo>
                <a:lnTo>
                  <a:pt x="1345" y="0"/>
                </a:lnTo>
                <a:lnTo>
                  <a:pt x="1383" y="0"/>
                </a:lnTo>
                <a:lnTo>
                  <a:pt x="1423" y="4"/>
                </a:lnTo>
                <a:lnTo>
                  <a:pt x="1460" y="9"/>
                </a:lnTo>
                <a:lnTo>
                  <a:pt x="1498" y="19"/>
                </a:lnTo>
                <a:lnTo>
                  <a:pt x="1533" y="32"/>
                </a:lnTo>
                <a:lnTo>
                  <a:pt x="1567" y="50"/>
                </a:lnTo>
                <a:lnTo>
                  <a:pt x="1600" y="71"/>
                </a:lnTo>
                <a:lnTo>
                  <a:pt x="1631" y="96"/>
                </a:lnTo>
                <a:lnTo>
                  <a:pt x="1659" y="126"/>
                </a:lnTo>
                <a:lnTo>
                  <a:pt x="1684" y="163"/>
                </a:lnTo>
                <a:lnTo>
                  <a:pt x="1709" y="203"/>
                </a:lnTo>
                <a:lnTo>
                  <a:pt x="1728" y="249"/>
                </a:lnTo>
                <a:lnTo>
                  <a:pt x="1746" y="301"/>
                </a:lnTo>
                <a:lnTo>
                  <a:pt x="1748" y="307"/>
                </a:lnTo>
                <a:lnTo>
                  <a:pt x="1750" y="324"/>
                </a:lnTo>
                <a:lnTo>
                  <a:pt x="1753" y="353"/>
                </a:lnTo>
                <a:lnTo>
                  <a:pt x="1753" y="391"/>
                </a:lnTo>
                <a:lnTo>
                  <a:pt x="1751" y="412"/>
                </a:lnTo>
                <a:lnTo>
                  <a:pt x="1750" y="437"/>
                </a:lnTo>
                <a:lnTo>
                  <a:pt x="1744" y="462"/>
                </a:lnTo>
                <a:lnTo>
                  <a:pt x="1738" y="489"/>
                </a:lnTo>
                <a:lnTo>
                  <a:pt x="1728" y="520"/>
                </a:lnTo>
                <a:lnTo>
                  <a:pt x="1719" y="551"/>
                </a:lnTo>
                <a:lnTo>
                  <a:pt x="1705" y="581"/>
                </a:lnTo>
                <a:lnTo>
                  <a:pt x="1688" y="614"/>
                </a:lnTo>
                <a:lnTo>
                  <a:pt x="1686" y="620"/>
                </a:lnTo>
                <a:lnTo>
                  <a:pt x="1682" y="633"/>
                </a:lnTo>
                <a:lnTo>
                  <a:pt x="1679" y="652"/>
                </a:lnTo>
                <a:lnTo>
                  <a:pt x="1677" y="681"/>
                </a:lnTo>
                <a:lnTo>
                  <a:pt x="1677" y="696"/>
                </a:lnTo>
                <a:lnTo>
                  <a:pt x="1679" y="714"/>
                </a:lnTo>
                <a:lnTo>
                  <a:pt x="1682" y="731"/>
                </a:lnTo>
                <a:lnTo>
                  <a:pt x="1688" y="752"/>
                </a:lnTo>
                <a:lnTo>
                  <a:pt x="1698" y="771"/>
                </a:lnTo>
                <a:lnTo>
                  <a:pt x="1709" y="792"/>
                </a:lnTo>
                <a:lnTo>
                  <a:pt x="1723" y="814"/>
                </a:lnTo>
                <a:lnTo>
                  <a:pt x="1740" y="837"/>
                </a:lnTo>
                <a:lnTo>
                  <a:pt x="1742" y="840"/>
                </a:lnTo>
                <a:lnTo>
                  <a:pt x="1750" y="850"/>
                </a:lnTo>
                <a:lnTo>
                  <a:pt x="1761" y="865"/>
                </a:lnTo>
                <a:lnTo>
                  <a:pt x="1773" y="887"/>
                </a:lnTo>
                <a:lnTo>
                  <a:pt x="1786" y="911"/>
                </a:lnTo>
                <a:lnTo>
                  <a:pt x="1799" y="938"/>
                </a:lnTo>
                <a:lnTo>
                  <a:pt x="1809" y="969"/>
                </a:lnTo>
                <a:lnTo>
                  <a:pt x="1817" y="1004"/>
                </a:lnTo>
                <a:close/>
              </a:path>
            </a:pathLst>
          </a:custGeom>
          <a:solidFill>
            <a:srgbClr val="6B85D1"/>
          </a:solidFill>
          <a:ln w="9525">
            <a:noFill/>
            <a:round/>
            <a:headEnd/>
            <a:tailEnd/>
          </a:ln>
        </p:spPr>
        <p:txBody>
          <a:bodyPr/>
          <a:lstStyle/>
          <a:p>
            <a:endParaRPr lang="en-US"/>
          </a:p>
        </p:txBody>
      </p:sp>
      <p:sp>
        <p:nvSpPr>
          <p:cNvPr id="348167" name="Freeform 7"/>
          <p:cNvSpPr>
            <a:spLocks/>
          </p:cNvSpPr>
          <p:nvPr/>
        </p:nvSpPr>
        <p:spPr bwMode="auto">
          <a:xfrm>
            <a:off x="6434138" y="4170363"/>
            <a:ext cx="968375" cy="1739900"/>
          </a:xfrm>
          <a:custGeom>
            <a:avLst/>
            <a:gdLst/>
            <a:ahLst/>
            <a:cxnLst>
              <a:cxn ang="0">
                <a:pos x="163" y="111"/>
              </a:cxn>
              <a:cxn ang="0">
                <a:pos x="165" y="111"/>
              </a:cxn>
              <a:cxn ang="0">
                <a:pos x="174" y="109"/>
              </a:cxn>
              <a:cxn ang="0">
                <a:pos x="334" y="0"/>
              </a:cxn>
              <a:cxn ang="0">
                <a:pos x="266" y="148"/>
              </a:cxn>
              <a:cxn ang="0">
                <a:pos x="422" y="71"/>
              </a:cxn>
              <a:cxn ang="0">
                <a:pos x="334" y="209"/>
              </a:cxn>
              <a:cxn ang="0">
                <a:pos x="512" y="163"/>
              </a:cxn>
              <a:cxn ang="0">
                <a:pos x="378" y="288"/>
              </a:cxn>
              <a:cxn ang="0">
                <a:pos x="566" y="274"/>
              </a:cxn>
              <a:cxn ang="0">
                <a:pos x="412" y="361"/>
              </a:cxn>
              <a:cxn ang="0">
                <a:pos x="600" y="380"/>
              </a:cxn>
              <a:cxn ang="0">
                <a:pos x="435" y="445"/>
              </a:cxn>
              <a:cxn ang="0">
                <a:pos x="610" y="503"/>
              </a:cxn>
              <a:cxn ang="0">
                <a:pos x="439" y="528"/>
              </a:cxn>
              <a:cxn ang="0">
                <a:pos x="600" y="608"/>
              </a:cxn>
              <a:cxn ang="0">
                <a:pos x="433" y="608"/>
              </a:cxn>
              <a:cxn ang="0">
                <a:pos x="572" y="706"/>
              </a:cxn>
              <a:cxn ang="0">
                <a:pos x="403" y="689"/>
              </a:cxn>
              <a:cxn ang="0">
                <a:pos x="527" y="798"/>
              </a:cxn>
              <a:cxn ang="0">
                <a:pos x="362" y="777"/>
              </a:cxn>
              <a:cxn ang="0">
                <a:pos x="477" y="889"/>
              </a:cxn>
              <a:cxn ang="0">
                <a:pos x="307" y="852"/>
              </a:cxn>
              <a:cxn ang="0">
                <a:pos x="378" y="986"/>
              </a:cxn>
              <a:cxn ang="0">
                <a:pos x="240" y="910"/>
              </a:cxn>
              <a:cxn ang="0">
                <a:pos x="276" y="1048"/>
              </a:cxn>
              <a:cxn ang="0">
                <a:pos x="170" y="950"/>
              </a:cxn>
              <a:cxn ang="0">
                <a:pos x="182" y="1090"/>
              </a:cxn>
              <a:cxn ang="0">
                <a:pos x="100" y="981"/>
              </a:cxn>
              <a:cxn ang="0">
                <a:pos x="94" y="1096"/>
              </a:cxn>
              <a:cxn ang="0">
                <a:pos x="0" y="971"/>
              </a:cxn>
              <a:cxn ang="0">
                <a:pos x="163" y="111"/>
              </a:cxn>
            </a:cxnLst>
            <a:rect l="0" t="0" r="r" b="b"/>
            <a:pathLst>
              <a:path w="610" h="1096">
                <a:moveTo>
                  <a:pt x="163" y="111"/>
                </a:moveTo>
                <a:lnTo>
                  <a:pt x="165" y="111"/>
                </a:lnTo>
                <a:lnTo>
                  <a:pt x="174" y="109"/>
                </a:lnTo>
                <a:lnTo>
                  <a:pt x="334" y="0"/>
                </a:lnTo>
                <a:lnTo>
                  <a:pt x="266" y="148"/>
                </a:lnTo>
                <a:lnTo>
                  <a:pt x="422" y="71"/>
                </a:lnTo>
                <a:lnTo>
                  <a:pt x="334" y="209"/>
                </a:lnTo>
                <a:lnTo>
                  <a:pt x="512" y="163"/>
                </a:lnTo>
                <a:lnTo>
                  <a:pt x="378" y="288"/>
                </a:lnTo>
                <a:lnTo>
                  <a:pt x="566" y="274"/>
                </a:lnTo>
                <a:lnTo>
                  <a:pt x="412" y="361"/>
                </a:lnTo>
                <a:lnTo>
                  <a:pt x="600" y="380"/>
                </a:lnTo>
                <a:lnTo>
                  <a:pt x="435" y="445"/>
                </a:lnTo>
                <a:lnTo>
                  <a:pt x="610" y="503"/>
                </a:lnTo>
                <a:lnTo>
                  <a:pt x="439" y="528"/>
                </a:lnTo>
                <a:lnTo>
                  <a:pt x="600" y="608"/>
                </a:lnTo>
                <a:lnTo>
                  <a:pt x="433" y="608"/>
                </a:lnTo>
                <a:lnTo>
                  <a:pt x="572" y="706"/>
                </a:lnTo>
                <a:lnTo>
                  <a:pt x="403" y="689"/>
                </a:lnTo>
                <a:lnTo>
                  <a:pt x="527" y="798"/>
                </a:lnTo>
                <a:lnTo>
                  <a:pt x="362" y="777"/>
                </a:lnTo>
                <a:lnTo>
                  <a:pt x="477" y="889"/>
                </a:lnTo>
                <a:lnTo>
                  <a:pt x="307" y="852"/>
                </a:lnTo>
                <a:lnTo>
                  <a:pt x="378" y="986"/>
                </a:lnTo>
                <a:lnTo>
                  <a:pt x="240" y="910"/>
                </a:lnTo>
                <a:lnTo>
                  <a:pt x="276" y="1048"/>
                </a:lnTo>
                <a:lnTo>
                  <a:pt x="170" y="950"/>
                </a:lnTo>
                <a:lnTo>
                  <a:pt x="182" y="1090"/>
                </a:lnTo>
                <a:lnTo>
                  <a:pt x="100" y="981"/>
                </a:lnTo>
                <a:lnTo>
                  <a:pt x="94" y="1096"/>
                </a:lnTo>
                <a:lnTo>
                  <a:pt x="0" y="971"/>
                </a:lnTo>
                <a:lnTo>
                  <a:pt x="163" y="111"/>
                </a:lnTo>
                <a:close/>
              </a:path>
            </a:pathLst>
          </a:custGeom>
          <a:solidFill>
            <a:srgbClr val="66F2F2"/>
          </a:solidFill>
          <a:ln w="9525">
            <a:noFill/>
            <a:round/>
            <a:headEnd/>
            <a:tailEnd/>
          </a:ln>
        </p:spPr>
        <p:txBody>
          <a:bodyPr/>
          <a:lstStyle/>
          <a:p>
            <a:endParaRPr lang="en-US"/>
          </a:p>
        </p:txBody>
      </p:sp>
      <p:grpSp>
        <p:nvGrpSpPr>
          <p:cNvPr id="2" name="Group 353"/>
          <p:cNvGrpSpPr>
            <a:grpSpLocks/>
          </p:cNvGrpSpPr>
          <p:nvPr/>
        </p:nvGrpSpPr>
        <p:grpSpPr bwMode="auto">
          <a:xfrm>
            <a:off x="5462588" y="4151313"/>
            <a:ext cx="1641475" cy="1639887"/>
            <a:chOff x="3393" y="1455"/>
            <a:chExt cx="1034" cy="1033"/>
          </a:xfrm>
        </p:grpSpPr>
        <p:sp>
          <p:nvSpPr>
            <p:cNvPr id="348168" name="Freeform 8"/>
            <p:cNvSpPr>
              <a:spLocks/>
            </p:cNvSpPr>
            <p:nvPr/>
          </p:nvSpPr>
          <p:spPr bwMode="auto">
            <a:xfrm>
              <a:off x="3408" y="1471"/>
              <a:ext cx="1003" cy="1002"/>
            </a:xfrm>
            <a:custGeom>
              <a:avLst/>
              <a:gdLst/>
              <a:ahLst/>
              <a:cxnLst>
                <a:cxn ang="0">
                  <a:pos x="1000" y="437"/>
                </a:cxn>
                <a:cxn ang="0">
                  <a:pos x="986" y="366"/>
                </a:cxn>
                <a:cxn ang="0">
                  <a:pos x="961" y="297"/>
                </a:cxn>
                <a:cxn ang="0">
                  <a:pos x="927" y="234"/>
                </a:cxn>
                <a:cxn ang="0">
                  <a:pos x="885" y="176"/>
                </a:cxn>
                <a:cxn ang="0">
                  <a:pos x="837" y="126"/>
                </a:cxn>
                <a:cxn ang="0">
                  <a:pos x="779" y="82"/>
                </a:cxn>
                <a:cxn ang="0">
                  <a:pos x="718" y="48"/>
                </a:cxn>
                <a:cxn ang="0">
                  <a:pos x="649" y="21"/>
                </a:cxn>
                <a:cxn ang="0">
                  <a:pos x="578" y="5"/>
                </a:cxn>
                <a:cxn ang="0">
                  <a:pos x="503" y="0"/>
                </a:cxn>
                <a:cxn ang="0">
                  <a:pos x="426" y="5"/>
                </a:cxn>
                <a:cxn ang="0">
                  <a:pos x="353" y="23"/>
                </a:cxn>
                <a:cxn ang="0">
                  <a:pos x="284" y="49"/>
                </a:cxn>
                <a:cxn ang="0">
                  <a:pos x="221" y="84"/>
                </a:cxn>
                <a:cxn ang="0">
                  <a:pos x="165" y="130"/>
                </a:cxn>
                <a:cxn ang="0">
                  <a:pos x="115" y="182"/>
                </a:cxn>
                <a:cxn ang="0">
                  <a:pos x="73" y="240"/>
                </a:cxn>
                <a:cxn ang="0">
                  <a:pos x="40" y="305"/>
                </a:cxn>
                <a:cxn ang="0">
                  <a:pos x="15" y="374"/>
                </a:cxn>
                <a:cxn ang="0">
                  <a:pos x="2" y="449"/>
                </a:cxn>
                <a:cxn ang="0">
                  <a:pos x="0" y="526"/>
                </a:cxn>
                <a:cxn ang="0">
                  <a:pos x="10" y="600"/>
                </a:cxn>
                <a:cxn ang="0">
                  <a:pos x="31" y="671"/>
                </a:cxn>
                <a:cxn ang="0">
                  <a:pos x="61" y="739"/>
                </a:cxn>
                <a:cxn ang="0">
                  <a:pos x="100" y="800"/>
                </a:cxn>
                <a:cxn ang="0">
                  <a:pos x="148" y="854"/>
                </a:cxn>
                <a:cxn ang="0">
                  <a:pos x="201" y="902"/>
                </a:cxn>
                <a:cxn ang="0">
                  <a:pos x="263" y="940"/>
                </a:cxn>
                <a:cxn ang="0">
                  <a:pos x="330" y="971"/>
                </a:cxn>
                <a:cxn ang="0">
                  <a:pos x="401" y="990"/>
                </a:cxn>
                <a:cxn ang="0">
                  <a:pos x="476" y="1000"/>
                </a:cxn>
                <a:cxn ang="0">
                  <a:pos x="555" y="998"/>
                </a:cxn>
                <a:cxn ang="0">
                  <a:pos x="627" y="986"/>
                </a:cxn>
                <a:cxn ang="0">
                  <a:pos x="697" y="961"/>
                </a:cxn>
                <a:cxn ang="0">
                  <a:pos x="762" y="929"/>
                </a:cxn>
                <a:cxn ang="0">
                  <a:pos x="821" y="886"/>
                </a:cxn>
                <a:cxn ang="0">
                  <a:pos x="873" y="837"/>
                </a:cxn>
                <a:cxn ang="0">
                  <a:pos x="917" y="781"/>
                </a:cxn>
                <a:cxn ang="0">
                  <a:pos x="954" y="718"/>
                </a:cxn>
                <a:cxn ang="0">
                  <a:pos x="980" y="648"/>
                </a:cxn>
                <a:cxn ang="0">
                  <a:pos x="998" y="575"/>
                </a:cxn>
                <a:cxn ang="0">
                  <a:pos x="1003" y="499"/>
                </a:cxn>
                <a:cxn ang="0">
                  <a:pos x="1003" y="495"/>
                </a:cxn>
                <a:cxn ang="0">
                  <a:pos x="1003" y="491"/>
                </a:cxn>
              </a:cxnLst>
              <a:rect l="0" t="0" r="r" b="b"/>
              <a:pathLst>
                <a:path w="1003" h="1002">
                  <a:moveTo>
                    <a:pt x="1003" y="489"/>
                  </a:moveTo>
                  <a:lnTo>
                    <a:pt x="1002" y="462"/>
                  </a:lnTo>
                  <a:lnTo>
                    <a:pt x="1000" y="437"/>
                  </a:lnTo>
                  <a:lnTo>
                    <a:pt x="996" y="414"/>
                  </a:lnTo>
                  <a:lnTo>
                    <a:pt x="992" y="389"/>
                  </a:lnTo>
                  <a:lnTo>
                    <a:pt x="986" y="366"/>
                  </a:lnTo>
                  <a:lnTo>
                    <a:pt x="979" y="343"/>
                  </a:lnTo>
                  <a:lnTo>
                    <a:pt x="971" y="320"/>
                  </a:lnTo>
                  <a:lnTo>
                    <a:pt x="961" y="297"/>
                  </a:lnTo>
                  <a:lnTo>
                    <a:pt x="950" y="276"/>
                  </a:lnTo>
                  <a:lnTo>
                    <a:pt x="940" y="255"/>
                  </a:lnTo>
                  <a:lnTo>
                    <a:pt x="927" y="234"/>
                  </a:lnTo>
                  <a:lnTo>
                    <a:pt x="913" y="215"/>
                  </a:lnTo>
                  <a:lnTo>
                    <a:pt x="900" y="195"/>
                  </a:lnTo>
                  <a:lnTo>
                    <a:pt x="885" y="176"/>
                  </a:lnTo>
                  <a:lnTo>
                    <a:pt x="869" y="159"/>
                  </a:lnTo>
                  <a:lnTo>
                    <a:pt x="854" y="142"/>
                  </a:lnTo>
                  <a:lnTo>
                    <a:pt x="837" y="126"/>
                  </a:lnTo>
                  <a:lnTo>
                    <a:pt x="817" y="111"/>
                  </a:lnTo>
                  <a:lnTo>
                    <a:pt x="798" y="96"/>
                  </a:lnTo>
                  <a:lnTo>
                    <a:pt x="779" y="82"/>
                  </a:lnTo>
                  <a:lnTo>
                    <a:pt x="760" y="71"/>
                  </a:lnTo>
                  <a:lnTo>
                    <a:pt x="739" y="59"/>
                  </a:lnTo>
                  <a:lnTo>
                    <a:pt x="718" y="48"/>
                  </a:lnTo>
                  <a:lnTo>
                    <a:pt x="695" y="38"/>
                  </a:lnTo>
                  <a:lnTo>
                    <a:pt x="672" y="28"/>
                  </a:lnTo>
                  <a:lnTo>
                    <a:pt x="649" y="21"/>
                  </a:lnTo>
                  <a:lnTo>
                    <a:pt x="626" y="15"/>
                  </a:lnTo>
                  <a:lnTo>
                    <a:pt x="602" y="9"/>
                  </a:lnTo>
                  <a:lnTo>
                    <a:pt x="578" y="5"/>
                  </a:lnTo>
                  <a:lnTo>
                    <a:pt x="553" y="1"/>
                  </a:lnTo>
                  <a:lnTo>
                    <a:pt x="528" y="0"/>
                  </a:lnTo>
                  <a:lnTo>
                    <a:pt x="503" y="0"/>
                  </a:lnTo>
                  <a:lnTo>
                    <a:pt x="476" y="0"/>
                  </a:lnTo>
                  <a:lnTo>
                    <a:pt x="451" y="1"/>
                  </a:lnTo>
                  <a:lnTo>
                    <a:pt x="426" y="5"/>
                  </a:lnTo>
                  <a:lnTo>
                    <a:pt x="401" y="9"/>
                  </a:lnTo>
                  <a:lnTo>
                    <a:pt x="376" y="15"/>
                  </a:lnTo>
                  <a:lnTo>
                    <a:pt x="353" y="23"/>
                  </a:lnTo>
                  <a:lnTo>
                    <a:pt x="330" y="30"/>
                  </a:lnTo>
                  <a:lnTo>
                    <a:pt x="307" y="38"/>
                  </a:lnTo>
                  <a:lnTo>
                    <a:pt x="284" y="49"/>
                  </a:lnTo>
                  <a:lnTo>
                    <a:pt x="263" y="59"/>
                  </a:lnTo>
                  <a:lnTo>
                    <a:pt x="242" y="73"/>
                  </a:lnTo>
                  <a:lnTo>
                    <a:pt x="221" y="84"/>
                  </a:lnTo>
                  <a:lnTo>
                    <a:pt x="201" y="99"/>
                  </a:lnTo>
                  <a:lnTo>
                    <a:pt x="182" y="113"/>
                  </a:lnTo>
                  <a:lnTo>
                    <a:pt x="165" y="130"/>
                  </a:lnTo>
                  <a:lnTo>
                    <a:pt x="148" y="145"/>
                  </a:lnTo>
                  <a:lnTo>
                    <a:pt x="130" y="163"/>
                  </a:lnTo>
                  <a:lnTo>
                    <a:pt x="115" y="182"/>
                  </a:lnTo>
                  <a:lnTo>
                    <a:pt x="100" y="199"/>
                  </a:lnTo>
                  <a:lnTo>
                    <a:pt x="86" y="220"/>
                  </a:lnTo>
                  <a:lnTo>
                    <a:pt x="73" y="240"/>
                  </a:lnTo>
                  <a:lnTo>
                    <a:pt x="61" y="261"/>
                  </a:lnTo>
                  <a:lnTo>
                    <a:pt x="50" y="282"/>
                  </a:lnTo>
                  <a:lnTo>
                    <a:pt x="40" y="305"/>
                  </a:lnTo>
                  <a:lnTo>
                    <a:pt x="31" y="328"/>
                  </a:lnTo>
                  <a:lnTo>
                    <a:pt x="23" y="351"/>
                  </a:lnTo>
                  <a:lnTo>
                    <a:pt x="15" y="374"/>
                  </a:lnTo>
                  <a:lnTo>
                    <a:pt x="10" y="399"/>
                  </a:lnTo>
                  <a:lnTo>
                    <a:pt x="6" y="424"/>
                  </a:lnTo>
                  <a:lnTo>
                    <a:pt x="2" y="449"/>
                  </a:lnTo>
                  <a:lnTo>
                    <a:pt x="0" y="474"/>
                  </a:lnTo>
                  <a:lnTo>
                    <a:pt x="0" y="499"/>
                  </a:lnTo>
                  <a:lnTo>
                    <a:pt x="0" y="526"/>
                  </a:lnTo>
                  <a:lnTo>
                    <a:pt x="2" y="551"/>
                  </a:lnTo>
                  <a:lnTo>
                    <a:pt x="6" y="575"/>
                  </a:lnTo>
                  <a:lnTo>
                    <a:pt x="10" y="600"/>
                  </a:lnTo>
                  <a:lnTo>
                    <a:pt x="15" y="625"/>
                  </a:lnTo>
                  <a:lnTo>
                    <a:pt x="23" y="648"/>
                  </a:lnTo>
                  <a:lnTo>
                    <a:pt x="31" y="671"/>
                  </a:lnTo>
                  <a:lnTo>
                    <a:pt x="40" y="694"/>
                  </a:lnTo>
                  <a:lnTo>
                    <a:pt x="50" y="718"/>
                  </a:lnTo>
                  <a:lnTo>
                    <a:pt x="61" y="739"/>
                  </a:lnTo>
                  <a:lnTo>
                    <a:pt x="73" y="760"/>
                  </a:lnTo>
                  <a:lnTo>
                    <a:pt x="86" y="781"/>
                  </a:lnTo>
                  <a:lnTo>
                    <a:pt x="100" y="800"/>
                  </a:lnTo>
                  <a:lnTo>
                    <a:pt x="115" y="819"/>
                  </a:lnTo>
                  <a:lnTo>
                    <a:pt x="130" y="837"/>
                  </a:lnTo>
                  <a:lnTo>
                    <a:pt x="148" y="854"/>
                  </a:lnTo>
                  <a:lnTo>
                    <a:pt x="165" y="871"/>
                  </a:lnTo>
                  <a:lnTo>
                    <a:pt x="182" y="886"/>
                  </a:lnTo>
                  <a:lnTo>
                    <a:pt x="201" y="902"/>
                  </a:lnTo>
                  <a:lnTo>
                    <a:pt x="221" y="915"/>
                  </a:lnTo>
                  <a:lnTo>
                    <a:pt x="242" y="929"/>
                  </a:lnTo>
                  <a:lnTo>
                    <a:pt x="263" y="940"/>
                  </a:lnTo>
                  <a:lnTo>
                    <a:pt x="284" y="952"/>
                  </a:lnTo>
                  <a:lnTo>
                    <a:pt x="307" y="961"/>
                  </a:lnTo>
                  <a:lnTo>
                    <a:pt x="330" y="971"/>
                  </a:lnTo>
                  <a:lnTo>
                    <a:pt x="353" y="979"/>
                  </a:lnTo>
                  <a:lnTo>
                    <a:pt x="376" y="986"/>
                  </a:lnTo>
                  <a:lnTo>
                    <a:pt x="401" y="990"/>
                  </a:lnTo>
                  <a:lnTo>
                    <a:pt x="426" y="996"/>
                  </a:lnTo>
                  <a:lnTo>
                    <a:pt x="451" y="998"/>
                  </a:lnTo>
                  <a:lnTo>
                    <a:pt x="476" y="1000"/>
                  </a:lnTo>
                  <a:lnTo>
                    <a:pt x="503" y="1002"/>
                  </a:lnTo>
                  <a:lnTo>
                    <a:pt x="528" y="1000"/>
                  </a:lnTo>
                  <a:lnTo>
                    <a:pt x="555" y="998"/>
                  </a:lnTo>
                  <a:lnTo>
                    <a:pt x="579" y="996"/>
                  </a:lnTo>
                  <a:lnTo>
                    <a:pt x="602" y="990"/>
                  </a:lnTo>
                  <a:lnTo>
                    <a:pt x="627" y="986"/>
                  </a:lnTo>
                  <a:lnTo>
                    <a:pt x="650" y="979"/>
                  </a:lnTo>
                  <a:lnTo>
                    <a:pt x="675" y="971"/>
                  </a:lnTo>
                  <a:lnTo>
                    <a:pt x="697" y="961"/>
                  </a:lnTo>
                  <a:lnTo>
                    <a:pt x="720" y="952"/>
                  </a:lnTo>
                  <a:lnTo>
                    <a:pt x="741" y="940"/>
                  </a:lnTo>
                  <a:lnTo>
                    <a:pt x="762" y="929"/>
                  </a:lnTo>
                  <a:lnTo>
                    <a:pt x="783" y="915"/>
                  </a:lnTo>
                  <a:lnTo>
                    <a:pt x="802" y="902"/>
                  </a:lnTo>
                  <a:lnTo>
                    <a:pt x="821" y="886"/>
                  </a:lnTo>
                  <a:lnTo>
                    <a:pt x="838" y="871"/>
                  </a:lnTo>
                  <a:lnTo>
                    <a:pt x="856" y="854"/>
                  </a:lnTo>
                  <a:lnTo>
                    <a:pt x="873" y="837"/>
                  </a:lnTo>
                  <a:lnTo>
                    <a:pt x="888" y="819"/>
                  </a:lnTo>
                  <a:lnTo>
                    <a:pt x="904" y="800"/>
                  </a:lnTo>
                  <a:lnTo>
                    <a:pt x="917" y="781"/>
                  </a:lnTo>
                  <a:lnTo>
                    <a:pt x="931" y="760"/>
                  </a:lnTo>
                  <a:lnTo>
                    <a:pt x="942" y="739"/>
                  </a:lnTo>
                  <a:lnTo>
                    <a:pt x="954" y="718"/>
                  </a:lnTo>
                  <a:lnTo>
                    <a:pt x="963" y="694"/>
                  </a:lnTo>
                  <a:lnTo>
                    <a:pt x="973" y="671"/>
                  </a:lnTo>
                  <a:lnTo>
                    <a:pt x="980" y="648"/>
                  </a:lnTo>
                  <a:lnTo>
                    <a:pt x="988" y="625"/>
                  </a:lnTo>
                  <a:lnTo>
                    <a:pt x="994" y="600"/>
                  </a:lnTo>
                  <a:lnTo>
                    <a:pt x="998" y="575"/>
                  </a:lnTo>
                  <a:lnTo>
                    <a:pt x="1002" y="551"/>
                  </a:lnTo>
                  <a:lnTo>
                    <a:pt x="1003" y="526"/>
                  </a:lnTo>
                  <a:lnTo>
                    <a:pt x="1003" y="499"/>
                  </a:lnTo>
                  <a:lnTo>
                    <a:pt x="1003" y="499"/>
                  </a:lnTo>
                  <a:lnTo>
                    <a:pt x="1003" y="497"/>
                  </a:lnTo>
                  <a:lnTo>
                    <a:pt x="1003" y="495"/>
                  </a:lnTo>
                  <a:lnTo>
                    <a:pt x="1003" y="495"/>
                  </a:lnTo>
                  <a:lnTo>
                    <a:pt x="1003" y="493"/>
                  </a:lnTo>
                  <a:lnTo>
                    <a:pt x="1003" y="491"/>
                  </a:lnTo>
                  <a:lnTo>
                    <a:pt x="1003" y="489"/>
                  </a:lnTo>
                  <a:lnTo>
                    <a:pt x="1003" y="489"/>
                  </a:lnTo>
                  <a:close/>
                </a:path>
              </a:pathLst>
            </a:custGeom>
            <a:solidFill>
              <a:srgbClr val="00B2FF"/>
            </a:solidFill>
            <a:ln w="9525">
              <a:noFill/>
              <a:round/>
              <a:headEnd/>
              <a:tailEnd/>
            </a:ln>
          </p:spPr>
          <p:txBody>
            <a:bodyPr/>
            <a:lstStyle/>
            <a:p>
              <a:endParaRPr lang="en-US"/>
            </a:p>
          </p:txBody>
        </p:sp>
        <p:sp>
          <p:nvSpPr>
            <p:cNvPr id="348169" name="Freeform 9"/>
            <p:cNvSpPr>
              <a:spLocks/>
            </p:cNvSpPr>
            <p:nvPr/>
          </p:nvSpPr>
          <p:spPr bwMode="auto">
            <a:xfrm>
              <a:off x="3911" y="1455"/>
              <a:ext cx="516" cy="505"/>
            </a:xfrm>
            <a:custGeom>
              <a:avLst/>
              <a:gdLst/>
              <a:ahLst/>
              <a:cxnLst>
                <a:cxn ang="0">
                  <a:pos x="25" y="33"/>
                </a:cxn>
                <a:cxn ang="0">
                  <a:pos x="73" y="37"/>
                </a:cxn>
                <a:cxn ang="0">
                  <a:pos x="119" y="46"/>
                </a:cxn>
                <a:cxn ang="0">
                  <a:pos x="165" y="60"/>
                </a:cxn>
                <a:cxn ang="0">
                  <a:pos x="207" y="77"/>
                </a:cxn>
                <a:cxn ang="0">
                  <a:pos x="247" y="100"/>
                </a:cxn>
                <a:cxn ang="0">
                  <a:pos x="286" y="125"/>
                </a:cxn>
                <a:cxn ang="0">
                  <a:pos x="322" y="154"/>
                </a:cxn>
                <a:cxn ang="0">
                  <a:pos x="355" y="186"/>
                </a:cxn>
                <a:cxn ang="0">
                  <a:pos x="385" y="221"/>
                </a:cxn>
                <a:cxn ang="0">
                  <a:pos x="410" y="259"/>
                </a:cxn>
                <a:cxn ang="0">
                  <a:pos x="433" y="300"/>
                </a:cxn>
                <a:cxn ang="0">
                  <a:pos x="453" y="342"/>
                </a:cxn>
                <a:cxn ang="0">
                  <a:pos x="466" y="386"/>
                </a:cxn>
                <a:cxn ang="0">
                  <a:pos x="477" y="432"/>
                </a:cxn>
                <a:cxn ang="0">
                  <a:pos x="483" y="480"/>
                </a:cxn>
                <a:cxn ang="0">
                  <a:pos x="516" y="503"/>
                </a:cxn>
                <a:cxn ang="0">
                  <a:pos x="512" y="451"/>
                </a:cxn>
                <a:cxn ang="0">
                  <a:pos x="504" y="401"/>
                </a:cxn>
                <a:cxn ang="0">
                  <a:pos x="491" y="353"/>
                </a:cxn>
                <a:cxn ang="0">
                  <a:pos x="474" y="307"/>
                </a:cxn>
                <a:cxn ang="0">
                  <a:pos x="451" y="263"/>
                </a:cxn>
                <a:cxn ang="0">
                  <a:pos x="424" y="221"/>
                </a:cxn>
                <a:cxn ang="0">
                  <a:pos x="395" y="183"/>
                </a:cxn>
                <a:cxn ang="0">
                  <a:pos x="360" y="146"/>
                </a:cxn>
                <a:cxn ang="0">
                  <a:pos x="324" y="113"/>
                </a:cxn>
                <a:cxn ang="0">
                  <a:pos x="286" y="85"/>
                </a:cxn>
                <a:cxn ang="0">
                  <a:pos x="243" y="60"/>
                </a:cxn>
                <a:cxn ang="0">
                  <a:pos x="197" y="39"/>
                </a:cxn>
                <a:cxn ang="0">
                  <a:pos x="151" y="21"/>
                </a:cxn>
                <a:cxn ang="0">
                  <a:pos x="101" y="10"/>
                </a:cxn>
                <a:cxn ang="0">
                  <a:pos x="52" y="2"/>
                </a:cxn>
                <a:cxn ang="0">
                  <a:pos x="0" y="0"/>
                </a:cxn>
              </a:cxnLst>
              <a:rect l="0" t="0" r="r" b="b"/>
              <a:pathLst>
                <a:path w="516" h="505">
                  <a:moveTo>
                    <a:pt x="0" y="31"/>
                  </a:moveTo>
                  <a:lnTo>
                    <a:pt x="25" y="33"/>
                  </a:lnTo>
                  <a:lnTo>
                    <a:pt x="48" y="35"/>
                  </a:lnTo>
                  <a:lnTo>
                    <a:pt x="73" y="37"/>
                  </a:lnTo>
                  <a:lnTo>
                    <a:pt x="96" y="41"/>
                  </a:lnTo>
                  <a:lnTo>
                    <a:pt x="119" y="46"/>
                  </a:lnTo>
                  <a:lnTo>
                    <a:pt x="142" y="52"/>
                  </a:lnTo>
                  <a:lnTo>
                    <a:pt x="165" y="60"/>
                  </a:lnTo>
                  <a:lnTo>
                    <a:pt x="186" y="69"/>
                  </a:lnTo>
                  <a:lnTo>
                    <a:pt x="207" y="77"/>
                  </a:lnTo>
                  <a:lnTo>
                    <a:pt x="228" y="89"/>
                  </a:lnTo>
                  <a:lnTo>
                    <a:pt x="247" y="100"/>
                  </a:lnTo>
                  <a:lnTo>
                    <a:pt x="268" y="112"/>
                  </a:lnTo>
                  <a:lnTo>
                    <a:pt x="286" y="125"/>
                  </a:lnTo>
                  <a:lnTo>
                    <a:pt x="305" y="138"/>
                  </a:lnTo>
                  <a:lnTo>
                    <a:pt x="322" y="154"/>
                  </a:lnTo>
                  <a:lnTo>
                    <a:pt x="339" y="169"/>
                  </a:lnTo>
                  <a:lnTo>
                    <a:pt x="355" y="186"/>
                  </a:lnTo>
                  <a:lnTo>
                    <a:pt x="370" y="204"/>
                  </a:lnTo>
                  <a:lnTo>
                    <a:pt x="385" y="221"/>
                  </a:lnTo>
                  <a:lnTo>
                    <a:pt x="399" y="240"/>
                  </a:lnTo>
                  <a:lnTo>
                    <a:pt x="410" y="259"/>
                  </a:lnTo>
                  <a:lnTo>
                    <a:pt x="422" y="279"/>
                  </a:lnTo>
                  <a:lnTo>
                    <a:pt x="433" y="300"/>
                  </a:lnTo>
                  <a:lnTo>
                    <a:pt x="443" y="321"/>
                  </a:lnTo>
                  <a:lnTo>
                    <a:pt x="453" y="342"/>
                  </a:lnTo>
                  <a:lnTo>
                    <a:pt x="460" y="363"/>
                  </a:lnTo>
                  <a:lnTo>
                    <a:pt x="466" y="386"/>
                  </a:lnTo>
                  <a:lnTo>
                    <a:pt x="472" y="409"/>
                  </a:lnTo>
                  <a:lnTo>
                    <a:pt x="477" y="432"/>
                  </a:lnTo>
                  <a:lnTo>
                    <a:pt x="481" y="455"/>
                  </a:lnTo>
                  <a:lnTo>
                    <a:pt x="483" y="480"/>
                  </a:lnTo>
                  <a:lnTo>
                    <a:pt x="485" y="505"/>
                  </a:lnTo>
                  <a:lnTo>
                    <a:pt x="516" y="503"/>
                  </a:lnTo>
                  <a:lnTo>
                    <a:pt x="516" y="478"/>
                  </a:lnTo>
                  <a:lnTo>
                    <a:pt x="512" y="451"/>
                  </a:lnTo>
                  <a:lnTo>
                    <a:pt x="508" y="426"/>
                  </a:lnTo>
                  <a:lnTo>
                    <a:pt x="504" y="401"/>
                  </a:lnTo>
                  <a:lnTo>
                    <a:pt x="499" y="376"/>
                  </a:lnTo>
                  <a:lnTo>
                    <a:pt x="491" y="353"/>
                  </a:lnTo>
                  <a:lnTo>
                    <a:pt x="481" y="330"/>
                  </a:lnTo>
                  <a:lnTo>
                    <a:pt x="474" y="307"/>
                  </a:lnTo>
                  <a:lnTo>
                    <a:pt x="462" y="284"/>
                  </a:lnTo>
                  <a:lnTo>
                    <a:pt x="451" y="263"/>
                  </a:lnTo>
                  <a:lnTo>
                    <a:pt x="437" y="242"/>
                  </a:lnTo>
                  <a:lnTo>
                    <a:pt x="424" y="221"/>
                  </a:lnTo>
                  <a:lnTo>
                    <a:pt x="410" y="202"/>
                  </a:lnTo>
                  <a:lnTo>
                    <a:pt x="395" y="183"/>
                  </a:lnTo>
                  <a:lnTo>
                    <a:pt x="378" y="163"/>
                  </a:lnTo>
                  <a:lnTo>
                    <a:pt x="360" y="146"/>
                  </a:lnTo>
                  <a:lnTo>
                    <a:pt x="343" y="131"/>
                  </a:lnTo>
                  <a:lnTo>
                    <a:pt x="324" y="113"/>
                  </a:lnTo>
                  <a:lnTo>
                    <a:pt x="305" y="100"/>
                  </a:lnTo>
                  <a:lnTo>
                    <a:pt x="286" y="85"/>
                  </a:lnTo>
                  <a:lnTo>
                    <a:pt x="264" y="71"/>
                  </a:lnTo>
                  <a:lnTo>
                    <a:pt x="243" y="60"/>
                  </a:lnTo>
                  <a:lnTo>
                    <a:pt x="220" y="48"/>
                  </a:lnTo>
                  <a:lnTo>
                    <a:pt x="197" y="39"/>
                  </a:lnTo>
                  <a:lnTo>
                    <a:pt x="174" y="29"/>
                  </a:lnTo>
                  <a:lnTo>
                    <a:pt x="151" y="21"/>
                  </a:lnTo>
                  <a:lnTo>
                    <a:pt x="126" y="16"/>
                  </a:lnTo>
                  <a:lnTo>
                    <a:pt x="101" y="10"/>
                  </a:lnTo>
                  <a:lnTo>
                    <a:pt x="76" y="6"/>
                  </a:lnTo>
                  <a:lnTo>
                    <a:pt x="52" y="2"/>
                  </a:lnTo>
                  <a:lnTo>
                    <a:pt x="27" y="0"/>
                  </a:lnTo>
                  <a:lnTo>
                    <a:pt x="0" y="0"/>
                  </a:lnTo>
                  <a:lnTo>
                    <a:pt x="0" y="31"/>
                  </a:lnTo>
                  <a:close/>
                </a:path>
              </a:pathLst>
            </a:custGeom>
            <a:solidFill>
              <a:srgbClr val="000000"/>
            </a:solidFill>
            <a:ln w="9525">
              <a:noFill/>
              <a:round/>
              <a:headEnd/>
              <a:tailEnd/>
            </a:ln>
          </p:spPr>
          <p:txBody>
            <a:bodyPr/>
            <a:lstStyle/>
            <a:p>
              <a:endParaRPr lang="en-US"/>
            </a:p>
          </p:txBody>
        </p:sp>
        <p:sp>
          <p:nvSpPr>
            <p:cNvPr id="348170" name="Freeform 10"/>
            <p:cNvSpPr>
              <a:spLocks/>
            </p:cNvSpPr>
            <p:nvPr/>
          </p:nvSpPr>
          <p:spPr bwMode="auto">
            <a:xfrm>
              <a:off x="3393" y="1455"/>
              <a:ext cx="518" cy="515"/>
            </a:xfrm>
            <a:custGeom>
              <a:avLst/>
              <a:gdLst/>
              <a:ahLst/>
              <a:cxnLst>
                <a:cxn ang="0">
                  <a:pos x="32" y="490"/>
                </a:cxn>
                <a:cxn ang="0">
                  <a:pos x="36" y="442"/>
                </a:cxn>
                <a:cxn ang="0">
                  <a:pos x="46" y="394"/>
                </a:cxn>
                <a:cxn ang="0">
                  <a:pos x="61" y="350"/>
                </a:cxn>
                <a:cxn ang="0">
                  <a:pos x="78" y="305"/>
                </a:cxn>
                <a:cxn ang="0">
                  <a:pos x="101" y="265"/>
                </a:cxn>
                <a:cxn ang="0">
                  <a:pos x="128" y="225"/>
                </a:cxn>
                <a:cxn ang="0">
                  <a:pos x="157" y="190"/>
                </a:cxn>
                <a:cxn ang="0">
                  <a:pos x="190" y="158"/>
                </a:cxn>
                <a:cxn ang="0">
                  <a:pos x="226" y="127"/>
                </a:cxn>
                <a:cxn ang="0">
                  <a:pos x="264" y="102"/>
                </a:cxn>
                <a:cxn ang="0">
                  <a:pos x="307" y="79"/>
                </a:cxn>
                <a:cxn ang="0">
                  <a:pos x="351" y="62"/>
                </a:cxn>
                <a:cxn ang="0">
                  <a:pos x="395" y="46"/>
                </a:cxn>
                <a:cxn ang="0">
                  <a:pos x="443" y="37"/>
                </a:cxn>
                <a:cxn ang="0">
                  <a:pos x="493" y="33"/>
                </a:cxn>
                <a:cxn ang="0">
                  <a:pos x="518" y="0"/>
                </a:cxn>
                <a:cxn ang="0">
                  <a:pos x="464" y="2"/>
                </a:cxn>
                <a:cxn ang="0">
                  <a:pos x="412" y="10"/>
                </a:cxn>
                <a:cxn ang="0">
                  <a:pos x="364" y="23"/>
                </a:cxn>
                <a:cxn ang="0">
                  <a:pos x="316" y="41"/>
                </a:cxn>
                <a:cxn ang="0">
                  <a:pos x="270" y="62"/>
                </a:cxn>
                <a:cxn ang="0">
                  <a:pos x="228" y="87"/>
                </a:cxn>
                <a:cxn ang="0">
                  <a:pos x="188" y="117"/>
                </a:cxn>
                <a:cxn ang="0">
                  <a:pos x="151" y="150"/>
                </a:cxn>
                <a:cxn ang="0">
                  <a:pos x="117" y="186"/>
                </a:cxn>
                <a:cxn ang="0">
                  <a:pos x="88" y="227"/>
                </a:cxn>
                <a:cxn ang="0">
                  <a:pos x="61" y="269"/>
                </a:cxn>
                <a:cxn ang="0">
                  <a:pos x="40" y="315"/>
                </a:cxn>
                <a:cxn ang="0">
                  <a:pos x="23" y="361"/>
                </a:cxn>
                <a:cxn ang="0">
                  <a:pos x="9" y="411"/>
                </a:cxn>
                <a:cxn ang="0">
                  <a:pos x="2" y="463"/>
                </a:cxn>
                <a:cxn ang="0">
                  <a:pos x="0" y="515"/>
                </a:cxn>
              </a:cxnLst>
              <a:rect l="0" t="0" r="r" b="b"/>
              <a:pathLst>
                <a:path w="518" h="515">
                  <a:moveTo>
                    <a:pt x="30" y="515"/>
                  </a:moveTo>
                  <a:lnTo>
                    <a:pt x="32" y="490"/>
                  </a:lnTo>
                  <a:lnTo>
                    <a:pt x="34" y="467"/>
                  </a:lnTo>
                  <a:lnTo>
                    <a:pt x="36" y="442"/>
                  </a:lnTo>
                  <a:lnTo>
                    <a:pt x="42" y="419"/>
                  </a:lnTo>
                  <a:lnTo>
                    <a:pt x="46" y="394"/>
                  </a:lnTo>
                  <a:lnTo>
                    <a:pt x="53" y="371"/>
                  </a:lnTo>
                  <a:lnTo>
                    <a:pt x="61" y="350"/>
                  </a:lnTo>
                  <a:lnTo>
                    <a:pt x="69" y="327"/>
                  </a:lnTo>
                  <a:lnTo>
                    <a:pt x="78" y="305"/>
                  </a:lnTo>
                  <a:lnTo>
                    <a:pt x="90" y="284"/>
                  </a:lnTo>
                  <a:lnTo>
                    <a:pt x="101" y="265"/>
                  </a:lnTo>
                  <a:lnTo>
                    <a:pt x="115" y="244"/>
                  </a:lnTo>
                  <a:lnTo>
                    <a:pt x="128" y="225"/>
                  </a:lnTo>
                  <a:lnTo>
                    <a:pt x="142" y="208"/>
                  </a:lnTo>
                  <a:lnTo>
                    <a:pt x="157" y="190"/>
                  </a:lnTo>
                  <a:lnTo>
                    <a:pt x="174" y="173"/>
                  </a:lnTo>
                  <a:lnTo>
                    <a:pt x="190" y="158"/>
                  </a:lnTo>
                  <a:lnTo>
                    <a:pt x="209" y="142"/>
                  </a:lnTo>
                  <a:lnTo>
                    <a:pt x="226" y="127"/>
                  </a:lnTo>
                  <a:lnTo>
                    <a:pt x="245" y="113"/>
                  </a:lnTo>
                  <a:lnTo>
                    <a:pt x="264" y="102"/>
                  </a:lnTo>
                  <a:lnTo>
                    <a:pt x="286" y="90"/>
                  </a:lnTo>
                  <a:lnTo>
                    <a:pt x="307" y="79"/>
                  </a:lnTo>
                  <a:lnTo>
                    <a:pt x="328" y="69"/>
                  </a:lnTo>
                  <a:lnTo>
                    <a:pt x="351" y="62"/>
                  </a:lnTo>
                  <a:lnTo>
                    <a:pt x="372" y="54"/>
                  </a:lnTo>
                  <a:lnTo>
                    <a:pt x="395" y="46"/>
                  </a:lnTo>
                  <a:lnTo>
                    <a:pt x="420" y="41"/>
                  </a:lnTo>
                  <a:lnTo>
                    <a:pt x="443" y="37"/>
                  </a:lnTo>
                  <a:lnTo>
                    <a:pt x="468" y="35"/>
                  </a:lnTo>
                  <a:lnTo>
                    <a:pt x="493" y="33"/>
                  </a:lnTo>
                  <a:lnTo>
                    <a:pt x="518" y="31"/>
                  </a:lnTo>
                  <a:lnTo>
                    <a:pt x="518" y="0"/>
                  </a:lnTo>
                  <a:lnTo>
                    <a:pt x="491" y="0"/>
                  </a:lnTo>
                  <a:lnTo>
                    <a:pt x="464" y="2"/>
                  </a:lnTo>
                  <a:lnTo>
                    <a:pt x="439" y="6"/>
                  </a:lnTo>
                  <a:lnTo>
                    <a:pt x="412" y="10"/>
                  </a:lnTo>
                  <a:lnTo>
                    <a:pt x="387" y="16"/>
                  </a:lnTo>
                  <a:lnTo>
                    <a:pt x="364" y="23"/>
                  </a:lnTo>
                  <a:lnTo>
                    <a:pt x="339" y="31"/>
                  </a:lnTo>
                  <a:lnTo>
                    <a:pt x="316" y="41"/>
                  </a:lnTo>
                  <a:lnTo>
                    <a:pt x="293" y="50"/>
                  </a:lnTo>
                  <a:lnTo>
                    <a:pt x="270" y="62"/>
                  </a:lnTo>
                  <a:lnTo>
                    <a:pt x="249" y="73"/>
                  </a:lnTo>
                  <a:lnTo>
                    <a:pt x="228" y="87"/>
                  </a:lnTo>
                  <a:lnTo>
                    <a:pt x="207" y="102"/>
                  </a:lnTo>
                  <a:lnTo>
                    <a:pt x="188" y="117"/>
                  </a:lnTo>
                  <a:lnTo>
                    <a:pt x="168" y="133"/>
                  </a:lnTo>
                  <a:lnTo>
                    <a:pt x="151" y="150"/>
                  </a:lnTo>
                  <a:lnTo>
                    <a:pt x="134" y="169"/>
                  </a:lnTo>
                  <a:lnTo>
                    <a:pt x="117" y="186"/>
                  </a:lnTo>
                  <a:lnTo>
                    <a:pt x="101" y="206"/>
                  </a:lnTo>
                  <a:lnTo>
                    <a:pt x="88" y="227"/>
                  </a:lnTo>
                  <a:lnTo>
                    <a:pt x="74" y="248"/>
                  </a:lnTo>
                  <a:lnTo>
                    <a:pt x="61" y="269"/>
                  </a:lnTo>
                  <a:lnTo>
                    <a:pt x="50" y="292"/>
                  </a:lnTo>
                  <a:lnTo>
                    <a:pt x="40" y="315"/>
                  </a:lnTo>
                  <a:lnTo>
                    <a:pt x="30" y="338"/>
                  </a:lnTo>
                  <a:lnTo>
                    <a:pt x="23" y="361"/>
                  </a:lnTo>
                  <a:lnTo>
                    <a:pt x="15" y="386"/>
                  </a:lnTo>
                  <a:lnTo>
                    <a:pt x="9" y="411"/>
                  </a:lnTo>
                  <a:lnTo>
                    <a:pt x="5" y="436"/>
                  </a:lnTo>
                  <a:lnTo>
                    <a:pt x="2" y="463"/>
                  </a:lnTo>
                  <a:lnTo>
                    <a:pt x="0" y="490"/>
                  </a:lnTo>
                  <a:lnTo>
                    <a:pt x="0" y="515"/>
                  </a:lnTo>
                  <a:lnTo>
                    <a:pt x="30" y="515"/>
                  </a:lnTo>
                  <a:close/>
                </a:path>
              </a:pathLst>
            </a:custGeom>
            <a:solidFill>
              <a:srgbClr val="000000"/>
            </a:solidFill>
            <a:ln w="9525">
              <a:noFill/>
              <a:round/>
              <a:headEnd/>
              <a:tailEnd/>
            </a:ln>
          </p:spPr>
          <p:txBody>
            <a:bodyPr/>
            <a:lstStyle/>
            <a:p>
              <a:endParaRPr lang="en-US"/>
            </a:p>
          </p:txBody>
        </p:sp>
        <p:sp>
          <p:nvSpPr>
            <p:cNvPr id="348171" name="Freeform 11"/>
            <p:cNvSpPr>
              <a:spLocks/>
            </p:cNvSpPr>
            <p:nvPr/>
          </p:nvSpPr>
          <p:spPr bwMode="auto">
            <a:xfrm>
              <a:off x="3393" y="1970"/>
              <a:ext cx="518" cy="518"/>
            </a:xfrm>
            <a:custGeom>
              <a:avLst/>
              <a:gdLst/>
              <a:ahLst/>
              <a:cxnLst>
                <a:cxn ang="0">
                  <a:pos x="493" y="485"/>
                </a:cxn>
                <a:cxn ang="0">
                  <a:pos x="443" y="480"/>
                </a:cxn>
                <a:cxn ang="0">
                  <a:pos x="395" y="470"/>
                </a:cxn>
                <a:cxn ang="0">
                  <a:pos x="351" y="457"/>
                </a:cxn>
                <a:cxn ang="0">
                  <a:pos x="307" y="437"/>
                </a:cxn>
                <a:cxn ang="0">
                  <a:pos x="264" y="416"/>
                </a:cxn>
                <a:cxn ang="0">
                  <a:pos x="226" y="389"/>
                </a:cxn>
                <a:cxn ang="0">
                  <a:pos x="190" y="361"/>
                </a:cxn>
                <a:cxn ang="0">
                  <a:pos x="157" y="328"/>
                </a:cxn>
                <a:cxn ang="0">
                  <a:pos x="128" y="291"/>
                </a:cxn>
                <a:cxn ang="0">
                  <a:pos x="101" y="253"/>
                </a:cxn>
                <a:cxn ang="0">
                  <a:pos x="78" y="211"/>
                </a:cxn>
                <a:cxn ang="0">
                  <a:pos x="61" y="167"/>
                </a:cxn>
                <a:cxn ang="0">
                  <a:pos x="46" y="123"/>
                </a:cxn>
                <a:cxn ang="0">
                  <a:pos x="36" y="75"/>
                </a:cxn>
                <a:cxn ang="0">
                  <a:pos x="32" y="27"/>
                </a:cxn>
                <a:cxn ang="0">
                  <a:pos x="0" y="0"/>
                </a:cxn>
                <a:cxn ang="0">
                  <a:pos x="2" y="53"/>
                </a:cxn>
                <a:cxn ang="0">
                  <a:pos x="9" y="105"/>
                </a:cxn>
                <a:cxn ang="0">
                  <a:pos x="23" y="155"/>
                </a:cxn>
                <a:cxn ang="0">
                  <a:pos x="40" y="201"/>
                </a:cxn>
                <a:cxn ang="0">
                  <a:pos x="61" y="247"/>
                </a:cxn>
                <a:cxn ang="0">
                  <a:pos x="88" y="290"/>
                </a:cxn>
                <a:cxn ang="0">
                  <a:pos x="117" y="330"/>
                </a:cxn>
                <a:cxn ang="0">
                  <a:pos x="151" y="366"/>
                </a:cxn>
                <a:cxn ang="0">
                  <a:pos x="188" y="401"/>
                </a:cxn>
                <a:cxn ang="0">
                  <a:pos x="228" y="430"/>
                </a:cxn>
                <a:cxn ang="0">
                  <a:pos x="270" y="457"/>
                </a:cxn>
                <a:cxn ang="0">
                  <a:pos x="316" y="478"/>
                </a:cxn>
                <a:cxn ang="0">
                  <a:pos x="364" y="495"/>
                </a:cxn>
                <a:cxn ang="0">
                  <a:pos x="412" y="508"/>
                </a:cxn>
                <a:cxn ang="0">
                  <a:pos x="464" y="516"/>
                </a:cxn>
                <a:cxn ang="0">
                  <a:pos x="518" y="518"/>
                </a:cxn>
              </a:cxnLst>
              <a:rect l="0" t="0" r="r" b="b"/>
              <a:pathLst>
                <a:path w="518" h="518">
                  <a:moveTo>
                    <a:pt x="518" y="485"/>
                  </a:moveTo>
                  <a:lnTo>
                    <a:pt x="493" y="485"/>
                  </a:lnTo>
                  <a:lnTo>
                    <a:pt x="468" y="483"/>
                  </a:lnTo>
                  <a:lnTo>
                    <a:pt x="443" y="480"/>
                  </a:lnTo>
                  <a:lnTo>
                    <a:pt x="420" y="476"/>
                  </a:lnTo>
                  <a:lnTo>
                    <a:pt x="395" y="470"/>
                  </a:lnTo>
                  <a:lnTo>
                    <a:pt x="372" y="464"/>
                  </a:lnTo>
                  <a:lnTo>
                    <a:pt x="351" y="457"/>
                  </a:lnTo>
                  <a:lnTo>
                    <a:pt x="328" y="449"/>
                  </a:lnTo>
                  <a:lnTo>
                    <a:pt x="307" y="437"/>
                  </a:lnTo>
                  <a:lnTo>
                    <a:pt x="286" y="428"/>
                  </a:lnTo>
                  <a:lnTo>
                    <a:pt x="264" y="416"/>
                  </a:lnTo>
                  <a:lnTo>
                    <a:pt x="245" y="403"/>
                  </a:lnTo>
                  <a:lnTo>
                    <a:pt x="226" y="389"/>
                  </a:lnTo>
                  <a:lnTo>
                    <a:pt x="209" y="376"/>
                  </a:lnTo>
                  <a:lnTo>
                    <a:pt x="190" y="361"/>
                  </a:lnTo>
                  <a:lnTo>
                    <a:pt x="174" y="343"/>
                  </a:lnTo>
                  <a:lnTo>
                    <a:pt x="157" y="328"/>
                  </a:lnTo>
                  <a:lnTo>
                    <a:pt x="142" y="309"/>
                  </a:lnTo>
                  <a:lnTo>
                    <a:pt x="128" y="291"/>
                  </a:lnTo>
                  <a:lnTo>
                    <a:pt x="115" y="272"/>
                  </a:lnTo>
                  <a:lnTo>
                    <a:pt x="101" y="253"/>
                  </a:lnTo>
                  <a:lnTo>
                    <a:pt x="90" y="232"/>
                  </a:lnTo>
                  <a:lnTo>
                    <a:pt x="78" y="211"/>
                  </a:lnTo>
                  <a:lnTo>
                    <a:pt x="69" y="190"/>
                  </a:lnTo>
                  <a:lnTo>
                    <a:pt x="61" y="167"/>
                  </a:lnTo>
                  <a:lnTo>
                    <a:pt x="53" y="146"/>
                  </a:lnTo>
                  <a:lnTo>
                    <a:pt x="46" y="123"/>
                  </a:lnTo>
                  <a:lnTo>
                    <a:pt x="42" y="98"/>
                  </a:lnTo>
                  <a:lnTo>
                    <a:pt x="36" y="75"/>
                  </a:lnTo>
                  <a:lnTo>
                    <a:pt x="34" y="50"/>
                  </a:lnTo>
                  <a:lnTo>
                    <a:pt x="32" y="27"/>
                  </a:lnTo>
                  <a:lnTo>
                    <a:pt x="30" y="0"/>
                  </a:lnTo>
                  <a:lnTo>
                    <a:pt x="0" y="0"/>
                  </a:lnTo>
                  <a:lnTo>
                    <a:pt x="0" y="27"/>
                  </a:lnTo>
                  <a:lnTo>
                    <a:pt x="2" y="53"/>
                  </a:lnTo>
                  <a:lnTo>
                    <a:pt x="5" y="80"/>
                  </a:lnTo>
                  <a:lnTo>
                    <a:pt x="9" y="105"/>
                  </a:lnTo>
                  <a:lnTo>
                    <a:pt x="15" y="130"/>
                  </a:lnTo>
                  <a:lnTo>
                    <a:pt x="23" y="155"/>
                  </a:lnTo>
                  <a:lnTo>
                    <a:pt x="30" y="178"/>
                  </a:lnTo>
                  <a:lnTo>
                    <a:pt x="40" y="201"/>
                  </a:lnTo>
                  <a:lnTo>
                    <a:pt x="50" y="224"/>
                  </a:lnTo>
                  <a:lnTo>
                    <a:pt x="61" y="247"/>
                  </a:lnTo>
                  <a:lnTo>
                    <a:pt x="74" y="268"/>
                  </a:lnTo>
                  <a:lnTo>
                    <a:pt x="88" y="290"/>
                  </a:lnTo>
                  <a:lnTo>
                    <a:pt x="101" y="311"/>
                  </a:lnTo>
                  <a:lnTo>
                    <a:pt x="117" y="330"/>
                  </a:lnTo>
                  <a:lnTo>
                    <a:pt x="134" y="349"/>
                  </a:lnTo>
                  <a:lnTo>
                    <a:pt x="151" y="366"/>
                  </a:lnTo>
                  <a:lnTo>
                    <a:pt x="168" y="384"/>
                  </a:lnTo>
                  <a:lnTo>
                    <a:pt x="188" y="401"/>
                  </a:lnTo>
                  <a:lnTo>
                    <a:pt x="207" y="416"/>
                  </a:lnTo>
                  <a:lnTo>
                    <a:pt x="228" y="430"/>
                  </a:lnTo>
                  <a:lnTo>
                    <a:pt x="249" y="443"/>
                  </a:lnTo>
                  <a:lnTo>
                    <a:pt x="270" y="457"/>
                  </a:lnTo>
                  <a:lnTo>
                    <a:pt x="293" y="468"/>
                  </a:lnTo>
                  <a:lnTo>
                    <a:pt x="316" y="478"/>
                  </a:lnTo>
                  <a:lnTo>
                    <a:pt x="339" y="487"/>
                  </a:lnTo>
                  <a:lnTo>
                    <a:pt x="364" y="495"/>
                  </a:lnTo>
                  <a:lnTo>
                    <a:pt x="387" y="503"/>
                  </a:lnTo>
                  <a:lnTo>
                    <a:pt x="412" y="508"/>
                  </a:lnTo>
                  <a:lnTo>
                    <a:pt x="439" y="512"/>
                  </a:lnTo>
                  <a:lnTo>
                    <a:pt x="464" y="516"/>
                  </a:lnTo>
                  <a:lnTo>
                    <a:pt x="491" y="518"/>
                  </a:lnTo>
                  <a:lnTo>
                    <a:pt x="518" y="518"/>
                  </a:lnTo>
                  <a:lnTo>
                    <a:pt x="518" y="485"/>
                  </a:lnTo>
                  <a:close/>
                </a:path>
              </a:pathLst>
            </a:custGeom>
            <a:solidFill>
              <a:srgbClr val="000000"/>
            </a:solidFill>
            <a:ln w="9525">
              <a:noFill/>
              <a:round/>
              <a:headEnd/>
              <a:tailEnd/>
            </a:ln>
          </p:spPr>
          <p:txBody>
            <a:bodyPr/>
            <a:lstStyle/>
            <a:p>
              <a:endParaRPr lang="en-US"/>
            </a:p>
          </p:txBody>
        </p:sp>
        <p:sp>
          <p:nvSpPr>
            <p:cNvPr id="348172" name="Freeform 12"/>
            <p:cNvSpPr>
              <a:spLocks/>
            </p:cNvSpPr>
            <p:nvPr/>
          </p:nvSpPr>
          <p:spPr bwMode="auto">
            <a:xfrm>
              <a:off x="3911" y="1970"/>
              <a:ext cx="516" cy="518"/>
            </a:xfrm>
            <a:custGeom>
              <a:avLst/>
              <a:gdLst/>
              <a:ahLst/>
              <a:cxnLst>
                <a:cxn ang="0">
                  <a:pos x="483" y="27"/>
                </a:cxn>
                <a:cxn ang="0">
                  <a:pos x="479" y="75"/>
                </a:cxn>
                <a:cxn ang="0">
                  <a:pos x="470" y="123"/>
                </a:cxn>
                <a:cxn ang="0">
                  <a:pos x="454" y="167"/>
                </a:cxn>
                <a:cxn ang="0">
                  <a:pos x="437" y="211"/>
                </a:cxn>
                <a:cxn ang="0">
                  <a:pos x="414" y="253"/>
                </a:cxn>
                <a:cxn ang="0">
                  <a:pos x="387" y="291"/>
                </a:cxn>
                <a:cxn ang="0">
                  <a:pos x="359" y="328"/>
                </a:cxn>
                <a:cxn ang="0">
                  <a:pos x="326" y="361"/>
                </a:cxn>
                <a:cxn ang="0">
                  <a:pos x="289" y="389"/>
                </a:cxn>
                <a:cxn ang="0">
                  <a:pos x="251" y="416"/>
                </a:cxn>
                <a:cxn ang="0">
                  <a:pos x="209" y="437"/>
                </a:cxn>
                <a:cxn ang="0">
                  <a:pos x="167" y="457"/>
                </a:cxn>
                <a:cxn ang="0">
                  <a:pos x="121" y="470"/>
                </a:cxn>
                <a:cxn ang="0">
                  <a:pos x="73" y="480"/>
                </a:cxn>
                <a:cxn ang="0">
                  <a:pos x="25" y="485"/>
                </a:cxn>
                <a:cxn ang="0">
                  <a:pos x="0" y="518"/>
                </a:cxn>
                <a:cxn ang="0">
                  <a:pos x="52" y="516"/>
                </a:cxn>
                <a:cxn ang="0">
                  <a:pos x="103" y="508"/>
                </a:cxn>
                <a:cxn ang="0">
                  <a:pos x="153" y="495"/>
                </a:cxn>
                <a:cxn ang="0">
                  <a:pos x="201" y="478"/>
                </a:cxn>
                <a:cxn ang="0">
                  <a:pos x="245" y="457"/>
                </a:cxn>
                <a:cxn ang="0">
                  <a:pos x="289" y="430"/>
                </a:cxn>
                <a:cxn ang="0">
                  <a:pos x="328" y="401"/>
                </a:cxn>
                <a:cxn ang="0">
                  <a:pos x="364" y="366"/>
                </a:cxn>
                <a:cxn ang="0">
                  <a:pos x="399" y="330"/>
                </a:cxn>
                <a:cxn ang="0">
                  <a:pos x="428" y="290"/>
                </a:cxn>
                <a:cxn ang="0">
                  <a:pos x="454" y="247"/>
                </a:cxn>
                <a:cxn ang="0">
                  <a:pos x="476" y="201"/>
                </a:cxn>
                <a:cxn ang="0">
                  <a:pos x="493" y="155"/>
                </a:cxn>
                <a:cxn ang="0">
                  <a:pos x="506" y="105"/>
                </a:cxn>
                <a:cxn ang="0">
                  <a:pos x="514" y="53"/>
                </a:cxn>
                <a:cxn ang="0">
                  <a:pos x="516" y="0"/>
                </a:cxn>
              </a:cxnLst>
              <a:rect l="0" t="0" r="r" b="b"/>
              <a:pathLst>
                <a:path w="516" h="518">
                  <a:moveTo>
                    <a:pt x="485" y="0"/>
                  </a:moveTo>
                  <a:lnTo>
                    <a:pt x="483" y="27"/>
                  </a:lnTo>
                  <a:lnTo>
                    <a:pt x="481" y="50"/>
                  </a:lnTo>
                  <a:lnTo>
                    <a:pt x="479" y="75"/>
                  </a:lnTo>
                  <a:lnTo>
                    <a:pt x="474" y="98"/>
                  </a:lnTo>
                  <a:lnTo>
                    <a:pt x="470" y="123"/>
                  </a:lnTo>
                  <a:lnTo>
                    <a:pt x="462" y="146"/>
                  </a:lnTo>
                  <a:lnTo>
                    <a:pt x="454" y="167"/>
                  </a:lnTo>
                  <a:lnTo>
                    <a:pt x="447" y="190"/>
                  </a:lnTo>
                  <a:lnTo>
                    <a:pt x="437" y="211"/>
                  </a:lnTo>
                  <a:lnTo>
                    <a:pt x="426" y="232"/>
                  </a:lnTo>
                  <a:lnTo>
                    <a:pt x="414" y="253"/>
                  </a:lnTo>
                  <a:lnTo>
                    <a:pt x="401" y="272"/>
                  </a:lnTo>
                  <a:lnTo>
                    <a:pt x="387" y="291"/>
                  </a:lnTo>
                  <a:lnTo>
                    <a:pt x="374" y="309"/>
                  </a:lnTo>
                  <a:lnTo>
                    <a:pt x="359" y="328"/>
                  </a:lnTo>
                  <a:lnTo>
                    <a:pt x="343" y="343"/>
                  </a:lnTo>
                  <a:lnTo>
                    <a:pt x="326" y="361"/>
                  </a:lnTo>
                  <a:lnTo>
                    <a:pt x="309" y="376"/>
                  </a:lnTo>
                  <a:lnTo>
                    <a:pt x="289" y="389"/>
                  </a:lnTo>
                  <a:lnTo>
                    <a:pt x="270" y="403"/>
                  </a:lnTo>
                  <a:lnTo>
                    <a:pt x="251" y="416"/>
                  </a:lnTo>
                  <a:lnTo>
                    <a:pt x="230" y="428"/>
                  </a:lnTo>
                  <a:lnTo>
                    <a:pt x="209" y="437"/>
                  </a:lnTo>
                  <a:lnTo>
                    <a:pt x="188" y="449"/>
                  </a:lnTo>
                  <a:lnTo>
                    <a:pt x="167" y="457"/>
                  </a:lnTo>
                  <a:lnTo>
                    <a:pt x="144" y="464"/>
                  </a:lnTo>
                  <a:lnTo>
                    <a:pt x="121" y="470"/>
                  </a:lnTo>
                  <a:lnTo>
                    <a:pt x="98" y="476"/>
                  </a:lnTo>
                  <a:lnTo>
                    <a:pt x="73" y="480"/>
                  </a:lnTo>
                  <a:lnTo>
                    <a:pt x="50" y="483"/>
                  </a:lnTo>
                  <a:lnTo>
                    <a:pt x="25" y="485"/>
                  </a:lnTo>
                  <a:lnTo>
                    <a:pt x="0" y="485"/>
                  </a:lnTo>
                  <a:lnTo>
                    <a:pt x="0" y="518"/>
                  </a:lnTo>
                  <a:lnTo>
                    <a:pt x="27" y="518"/>
                  </a:lnTo>
                  <a:lnTo>
                    <a:pt x="52" y="516"/>
                  </a:lnTo>
                  <a:lnTo>
                    <a:pt x="78" y="512"/>
                  </a:lnTo>
                  <a:lnTo>
                    <a:pt x="103" y="508"/>
                  </a:lnTo>
                  <a:lnTo>
                    <a:pt x="128" y="503"/>
                  </a:lnTo>
                  <a:lnTo>
                    <a:pt x="153" y="495"/>
                  </a:lnTo>
                  <a:lnTo>
                    <a:pt x="178" y="487"/>
                  </a:lnTo>
                  <a:lnTo>
                    <a:pt x="201" y="478"/>
                  </a:lnTo>
                  <a:lnTo>
                    <a:pt x="224" y="468"/>
                  </a:lnTo>
                  <a:lnTo>
                    <a:pt x="245" y="457"/>
                  </a:lnTo>
                  <a:lnTo>
                    <a:pt x="268" y="443"/>
                  </a:lnTo>
                  <a:lnTo>
                    <a:pt x="289" y="430"/>
                  </a:lnTo>
                  <a:lnTo>
                    <a:pt x="309" y="416"/>
                  </a:lnTo>
                  <a:lnTo>
                    <a:pt x="328" y="401"/>
                  </a:lnTo>
                  <a:lnTo>
                    <a:pt x="347" y="384"/>
                  </a:lnTo>
                  <a:lnTo>
                    <a:pt x="364" y="366"/>
                  </a:lnTo>
                  <a:lnTo>
                    <a:pt x="382" y="349"/>
                  </a:lnTo>
                  <a:lnTo>
                    <a:pt x="399" y="330"/>
                  </a:lnTo>
                  <a:lnTo>
                    <a:pt x="414" y="311"/>
                  </a:lnTo>
                  <a:lnTo>
                    <a:pt x="428" y="290"/>
                  </a:lnTo>
                  <a:lnTo>
                    <a:pt x="441" y="268"/>
                  </a:lnTo>
                  <a:lnTo>
                    <a:pt x="454" y="247"/>
                  </a:lnTo>
                  <a:lnTo>
                    <a:pt x="466" y="224"/>
                  </a:lnTo>
                  <a:lnTo>
                    <a:pt x="476" y="201"/>
                  </a:lnTo>
                  <a:lnTo>
                    <a:pt x="485" y="178"/>
                  </a:lnTo>
                  <a:lnTo>
                    <a:pt x="493" y="155"/>
                  </a:lnTo>
                  <a:lnTo>
                    <a:pt x="500" y="130"/>
                  </a:lnTo>
                  <a:lnTo>
                    <a:pt x="506" y="105"/>
                  </a:lnTo>
                  <a:lnTo>
                    <a:pt x="510" y="80"/>
                  </a:lnTo>
                  <a:lnTo>
                    <a:pt x="514" y="53"/>
                  </a:lnTo>
                  <a:lnTo>
                    <a:pt x="516" y="27"/>
                  </a:lnTo>
                  <a:lnTo>
                    <a:pt x="516" y="0"/>
                  </a:lnTo>
                  <a:lnTo>
                    <a:pt x="485" y="0"/>
                  </a:lnTo>
                  <a:close/>
                </a:path>
              </a:pathLst>
            </a:custGeom>
            <a:solidFill>
              <a:srgbClr val="000000"/>
            </a:solidFill>
            <a:ln w="9525">
              <a:noFill/>
              <a:round/>
              <a:headEnd/>
              <a:tailEnd/>
            </a:ln>
          </p:spPr>
          <p:txBody>
            <a:bodyPr/>
            <a:lstStyle/>
            <a:p>
              <a:endParaRPr lang="en-US"/>
            </a:p>
          </p:txBody>
        </p:sp>
        <p:sp>
          <p:nvSpPr>
            <p:cNvPr id="348173" name="Freeform 13"/>
            <p:cNvSpPr>
              <a:spLocks/>
            </p:cNvSpPr>
            <p:nvPr/>
          </p:nvSpPr>
          <p:spPr bwMode="auto">
            <a:xfrm>
              <a:off x="4396" y="1960"/>
              <a:ext cx="31" cy="10"/>
            </a:xfrm>
            <a:custGeom>
              <a:avLst/>
              <a:gdLst/>
              <a:ahLst/>
              <a:cxnLst>
                <a:cxn ang="0">
                  <a:pos x="0" y="0"/>
                </a:cxn>
                <a:cxn ang="0">
                  <a:pos x="0" y="2"/>
                </a:cxn>
                <a:cxn ang="0">
                  <a:pos x="0" y="4"/>
                </a:cxn>
                <a:cxn ang="0">
                  <a:pos x="0" y="6"/>
                </a:cxn>
                <a:cxn ang="0">
                  <a:pos x="0" y="8"/>
                </a:cxn>
                <a:cxn ang="0">
                  <a:pos x="0" y="10"/>
                </a:cxn>
                <a:cxn ang="0">
                  <a:pos x="31" y="10"/>
                </a:cxn>
                <a:cxn ang="0">
                  <a:pos x="31" y="8"/>
                </a:cxn>
                <a:cxn ang="0">
                  <a:pos x="31" y="6"/>
                </a:cxn>
                <a:cxn ang="0">
                  <a:pos x="31" y="4"/>
                </a:cxn>
                <a:cxn ang="0">
                  <a:pos x="31" y="2"/>
                </a:cxn>
                <a:cxn ang="0">
                  <a:pos x="31" y="0"/>
                </a:cxn>
                <a:cxn ang="0">
                  <a:pos x="0" y="0"/>
                </a:cxn>
              </a:cxnLst>
              <a:rect l="0" t="0" r="r" b="b"/>
              <a:pathLst>
                <a:path w="31" h="10">
                  <a:moveTo>
                    <a:pt x="0" y="0"/>
                  </a:moveTo>
                  <a:lnTo>
                    <a:pt x="0" y="2"/>
                  </a:lnTo>
                  <a:lnTo>
                    <a:pt x="0" y="4"/>
                  </a:lnTo>
                  <a:lnTo>
                    <a:pt x="0" y="6"/>
                  </a:lnTo>
                  <a:lnTo>
                    <a:pt x="0" y="8"/>
                  </a:lnTo>
                  <a:lnTo>
                    <a:pt x="0" y="10"/>
                  </a:lnTo>
                  <a:lnTo>
                    <a:pt x="31" y="10"/>
                  </a:lnTo>
                  <a:lnTo>
                    <a:pt x="31" y="8"/>
                  </a:lnTo>
                  <a:lnTo>
                    <a:pt x="31" y="6"/>
                  </a:lnTo>
                  <a:lnTo>
                    <a:pt x="31" y="4"/>
                  </a:lnTo>
                  <a:lnTo>
                    <a:pt x="31" y="2"/>
                  </a:lnTo>
                  <a:lnTo>
                    <a:pt x="31" y="0"/>
                  </a:lnTo>
                  <a:lnTo>
                    <a:pt x="0" y="0"/>
                  </a:lnTo>
                  <a:close/>
                </a:path>
              </a:pathLst>
            </a:custGeom>
            <a:solidFill>
              <a:srgbClr val="000000"/>
            </a:solidFill>
            <a:ln w="9525">
              <a:noFill/>
              <a:round/>
              <a:headEnd/>
              <a:tailEnd/>
            </a:ln>
          </p:spPr>
          <p:txBody>
            <a:bodyPr/>
            <a:lstStyle/>
            <a:p>
              <a:endParaRPr lang="en-US"/>
            </a:p>
          </p:txBody>
        </p:sp>
        <p:sp>
          <p:nvSpPr>
            <p:cNvPr id="348174" name="Freeform 14"/>
            <p:cNvSpPr>
              <a:spLocks/>
            </p:cNvSpPr>
            <p:nvPr/>
          </p:nvSpPr>
          <p:spPr bwMode="auto">
            <a:xfrm>
              <a:off x="3767" y="1488"/>
              <a:ext cx="203" cy="102"/>
            </a:xfrm>
            <a:custGeom>
              <a:avLst/>
              <a:gdLst/>
              <a:ahLst/>
              <a:cxnLst>
                <a:cxn ang="0">
                  <a:pos x="199" y="92"/>
                </a:cxn>
                <a:cxn ang="0">
                  <a:pos x="203" y="102"/>
                </a:cxn>
                <a:cxn ang="0">
                  <a:pos x="184" y="96"/>
                </a:cxn>
                <a:cxn ang="0">
                  <a:pos x="176" y="94"/>
                </a:cxn>
                <a:cxn ang="0">
                  <a:pos x="165" y="86"/>
                </a:cxn>
                <a:cxn ang="0">
                  <a:pos x="159" y="77"/>
                </a:cxn>
                <a:cxn ang="0">
                  <a:pos x="148" y="71"/>
                </a:cxn>
                <a:cxn ang="0">
                  <a:pos x="132" y="65"/>
                </a:cxn>
                <a:cxn ang="0">
                  <a:pos x="103" y="63"/>
                </a:cxn>
                <a:cxn ang="0">
                  <a:pos x="98" y="65"/>
                </a:cxn>
                <a:cxn ang="0">
                  <a:pos x="88" y="59"/>
                </a:cxn>
                <a:cxn ang="0">
                  <a:pos x="82" y="52"/>
                </a:cxn>
                <a:cxn ang="0">
                  <a:pos x="75" y="44"/>
                </a:cxn>
                <a:cxn ang="0">
                  <a:pos x="65" y="38"/>
                </a:cxn>
                <a:cxn ang="0">
                  <a:pos x="55" y="38"/>
                </a:cxn>
                <a:cxn ang="0">
                  <a:pos x="40" y="40"/>
                </a:cxn>
                <a:cxn ang="0">
                  <a:pos x="31" y="38"/>
                </a:cxn>
                <a:cxn ang="0">
                  <a:pos x="25" y="38"/>
                </a:cxn>
                <a:cxn ang="0">
                  <a:pos x="17" y="38"/>
                </a:cxn>
                <a:cxn ang="0">
                  <a:pos x="11" y="38"/>
                </a:cxn>
                <a:cxn ang="0">
                  <a:pos x="2" y="38"/>
                </a:cxn>
                <a:cxn ang="0">
                  <a:pos x="7" y="32"/>
                </a:cxn>
                <a:cxn ang="0">
                  <a:pos x="13" y="29"/>
                </a:cxn>
                <a:cxn ang="0">
                  <a:pos x="29" y="21"/>
                </a:cxn>
                <a:cxn ang="0">
                  <a:pos x="44" y="19"/>
                </a:cxn>
                <a:cxn ang="0">
                  <a:pos x="50" y="17"/>
                </a:cxn>
                <a:cxn ang="0">
                  <a:pos x="59" y="13"/>
                </a:cxn>
                <a:cxn ang="0">
                  <a:pos x="63" y="11"/>
                </a:cxn>
                <a:cxn ang="0">
                  <a:pos x="71" y="6"/>
                </a:cxn>
                <a:cxn ang="0">
                  <a:pos x="88" y="4"/>
                </a:cxn>
                <a:cxn ang="0">
                  <a:pos x="94" y="4"/>
                </a:cxn>
                <a:cxn ang="0">
                  <a:pos x="105" y="4"/>
                </a:cxn>
                <a:cxn ang="0">
                  <a:pos x="111" y="4"/>
                </a:cxn>
                <a:cxn ang="0">
                  <a:pos x="119" y="6"/>
                </a:cxn>
                <a:cxn ang="0">
                  <a:pos x="128" y="6"/>
                </a:cxn>
                <a:cxn ang="0">
                  <a:pos x="134" y="4"/>
                </a:cxn>
                <a:cxn ang="0">
                  <a:pos x="144" y="2"/>
                </a:cxn>
                <a:cxn ang="0">
                  <a:pos x="153" y="2"/>
                </a:cxn>
                <a:cxn ang="0">
                  <a:pos x="157" y="2"/>
                </a:cxn>
                <a:cxn ang="0">
                  <a:pos x="165" y="6"/>
                </a:cxn>
                <a:cxn ang="0">
                  <a:pos x="172" y="11"/>
                </a:cxn>
                <a:cxn ang="0">
                  <a:pos x="176" y="13"/>
                </a:cxn>
                <a:cxn ang="0">
                  <a:pos x="180" y="15"/>
                </a:cxn>
                <a:cxn ang="0">
                  <a:pos x="182" y="15"/>
                </a:cxn>
                <a:cxn ang="0">
                  <a:pos x="184" y="21"/>
                </a:cxn>
                <a:cxn ang="0">
                  <a:pos x="184" y="29"/>
                </a:cxn>
                <a:cxn ang="0">
                  <a:pos x="188" y="34"/>
                </a:cxn>
                <a:cxn ang="0">
                  <a:pos x="190" y="50"/>
                </a:cxn>
                <a:cxn ang="0">
                  <a:pos x="190" y="63"/>
                </a:cxn>
                <a:cxn ang="0">
                  <a:pos x="190" y="65"/>
                </a:cxn>
                <a:cxn ang="0">
                  <a:pos x="190" y="69"/>
                </a:cxn>
                <a:cxn ang="0">
                  <a:pos x="192" y="71"/>
                </a:cxn>
                <a:cxn ang="0">
                  <a:pos x="192" y="75"/>
                </a:cxn>
                <a:cxn ang="0">
                  <a:pos x="194" y="79"/>
                </a:cxn>
              </a:cxnLst>
              <a:rect l="0" t="0" r="r" b="b"/>
              <a:pathLst>
                <a:path w="203" h="102">
                  <a:moveTo>
                    <a:pt x="197" y="88"/>
                  </a:moveTo>
                  <a:lnTo>
                    <a:pt x="197" y="88"/>
                  </a:lnTo>
                  <a:lnTo>
                    <a:pt x="199" y="92"/>
                  </a:lnTo>
                  <a:lnTo>
                    <a:pt x="201" y="96"/>
                  </a:lnTo>
                  <a:lnTo>
                    <a:pt x="203" y="98"/>
                  </a:lnTo>
                  <a:lnTo>
                    <a:pt x="203" y="102"/>
                  </a:lnTo>
                  <a:lnTo>
                    <a:pt x="201" y="102"/>
                  </a:lnTo>
                  <a:lnTo>
                    <a:pt x="194" y="102"/>
                  </a:lnTo>
                  <a:lnTo>
                    <a:pt x="184" y="96"/>
                  </a:lnTo>
                  <a:lnTo>
                    <a:pt x="182" y="96"/>
                  </a:lnTo>
                  <a:lnTo>
                    <a:pt x="180" y="94"/>
                  </a:lnTo>
                  <a:lnTo>
                    <a:pt x="176" y="94"/>
                  </a:lnTo>
                  <a:lnTo>
                    <a:pt x="172" y="92"/>
                  </a:lnTo>
                  <a:lnTo>
                    <a:pt x="169" y="88"/>
                  </a:lnTo>
                  <a:lnTo>
                    <a:pt x="165" y="86"/>
                  </a:lnTo>
                  <a:lnTo>
                    <a:pt x="163" y="82"/>
                  </a:lnTo>
                  <a:lnTo>
                    <a:pt x="159" y="77"/>
                  </a:lnTo>
                  <a:lnTo>
                    <a:pt x="159" y="77"/>
                  </a:lnTo>
                  <a:lnTo>
                    <a:pt x="155" y="75"/>
                  </a:lnTo>
                  <a:lnTo>
                    <a:pt x="151" y="73"/>
                  </a:lnTo>
                  <a:lnTo>
                    <a:pt x="148" y="71"/>
                  </a:lnTo>
                  <a:lnTo>
                    <a:pt x="142" y="69"/>
                  </a:lnTo>
                  <a:lnTo>
                    <a:pt x="136" y="65"/>
                  </a:lnTo>
                  <a:lnTo>
                    <a:pt x="132" y="65"/>
                  </a:lnTo>
                  <a:lnTo>
                    <a:pt x="128" y="63"/>
                  </a:lnTo>
                  <a:lnTo>
                    <a:pt x="105" y="63"/>
                  </a:lnTo>
                  <a:lnTo>
                    <a:pt x="103" y="63"/>
                  </a:lnTo>
                  <a:lnTo>
                    <a:pt x="103" y="63"/>
                  </a:lnTo>
                  <a:lnTo>
                    <a:pt x="101" y="65"/>
                  </a:lnTo>
                  <a:lnTo>
                    <a:pt x="98" y="65"/>
                  </a:lnTo>
                  <a:lnTo>
                    <a:pt x="96" y="63"/>
                  </a:lnTo>
                  <a:lnTo>
                    <a:pt x="92" y="61"/>
                  </a:lnTo>
                  <a:lnTo>
                    <a:pt x="88" y="59"/>
                  </a:lnTo>
                  <a:lnTo>
                    <a:pt x="84" y="54"/>
                  </a:lnTo>
                  <a:lnTo>
                    <a:pt x="84" y="54"/>
                  </a:lnTo>
                  <a:lnTo>
                    <a:pt x="82" y="52"/>
                  </a:lnTo>
                  <a:lnTo>
                    <a:pt x="80" y="50"/>
                  </a:lnTo>
                  <a:lnTo>
                    <a:pt x="78" y="46"/>
                  </a:lnTo>
                  <a:lnTo>
                    <a:pt x="75" y="44"/>
                  </a:lnTo>
                  <a:lnTo>
                    <a:pt x="73" y="40"/>
                  </a:lnTo>
                  <a:lnTo>
                    <a:pt x="69" y="38"/>
                  </a:lnTo>
                  <a:lnTo>
                    <a:pt x="65" y="38"/>
                  </a:lnTo>
                  <a:lnTo>
                    <a:pt x="63" y="38"/>
                  </a:lnTo>
                  <a:lnTo>
                    <a:pt x="61" y="38"/>
                  </a:lnTo>
                  <a:lnTo>
                    <a:pt x="55" y="38"/>
                  </a:lnTo>
                  <a:lnTo>
                    <a:pt x="50" y="38"/>
                  </a:lnTo>
                  <a:lnTo>
                    <a:pt x="44" y="40"/>
                  </a:lnTo>
                  <a:lnTo>
                    <a:pt x="40" y="40"/>
                  </a:lnTo>
                  <a:lnTo>
                    <a:pt x="34" y="38"/>
                  </a:lnTo>
                  <a:lnTo>
                    <a:pt x="31" y="38"/>
                  </a:lnTo>
                  <a:lnTo>
                    <a:pt x="31" y="38"/>
                  </a:lnTo>
                  <a:lnTo>
                    <a:pt x="29" y="38"/>
                  </a:lnTo>
                  <a:lnTo>
                    <a:pt x="27" y="38"/>
                  </a:lnTo>
                  <a:lnTo>
                    <a:pt x="25" y="38"/>
                  </a:lnTo>
                  <a:lnTo>
                    <a:pt x="21" y="38"/>
                  </a:lnTo>
                  <a:lnTo>
                    <a:pt x="19" y="38"/>
                  </a:lnTo>
                  <a:lnTo>
                    <a:pt x="17" y="38"/>
                  </a:lnTo>
                  <a:lnTo>
                    <a:pt x="15" y="40"/>
                  </a:lnTo>
                  <a:lnTo>
                    <a:pt x="13" y="40"/>
                  </a:lnTo>
                  <a:lnTo>
                    <a:pt x="11" y="38"/>
                  </a:lnTo>
                  <a:lnTo>
                    <a:pt x="7" y="38"/>
                  </a:lnTo>
                  <a:lnTo>
                    <a:pt x="4" y="38"/>
                  </a:lnTo>
                  <a:lnTo>
                    <a:pt x="2" y="38"/>
                  </a:lnTo>
                  <a:lnTo>
                    <a:pt x="0" y="36"/>
                  </a:lnTo>
                  <a:lnTo>
                    <a:pt x="2" y="34"/>
                  </a:lnTo>
                  <a:lnTo>
                    <a:pt x="7" y="32"/>
                  </a:lnTo>
                  <a:lnTo>
                    <a:pt x="7" y="31"/>
                  </a:lnTo>
                  <a:lnTo>
                    <a:pt x="9" y="31"/>
                  </a:lnTo>
                  <a:lnTo>
                    <a:pt x="13" y="29"/>
                  </a:lnTo>
                  <a:lnTo>
                    <a:pt x="17" y="25"/>
                  </a:lnTo>
                  <a:lnTo>
                    <a:pt x="23" y="23"/>
                  </a:lnTo>
                  <a:lnTo>
                    <a:pt x="29" y="21"/>
                  </a:lnTo>
                  <a:lnTo>
                    <a:pt x="36" y="19"/>
                  </a:lnTo>
                  <a:lnTo>
                    <a:pt x="42" y="19"/>
                  </a:lnTo>
                  <a:lnTo>
                    <a:pt x="44" y="19"/>
                  </a:lnTo>
                  <a:lnTo>
                    <a:pt x="46" y="17"/>
                  </a:lnTo>
                  <a:lnTo>
                    <a:pt x="48" y="17"/>
                  </a:lnTo>
                  <a:lnTo>
                    <a:pt x="50" y="17"/>
                  </a:lnTo>
                  <a:lnTo>
                    <a:pt x="54" y="15"/>
                  </a:lnTo>
                  <a:lnTo>
                    <a:pt x="57" y="15"/>
                  </a:lnTo>
                  <a:lnTo>
                    <a:pt x="59" y="13"/>
                  </a:lnTo>
                  <a:lnTo>
                    <a:pt x="61" y="11"/>
                  </a:lnTo>
                  <a:lnTo>
                    <a:pt x="63" y="11"/>
                  </a:lnTo>
                  <a:lnTo>
                    <a:pt x="63" y="11"/>
                  </a:lnTo>
                  <a:lnTo>
                    <a:pt x="65" y="9"/>
                  </a:lnTo>
                  <a:lnTo>
                    <a:pt x="67" y="8"/>
                  </a:lnTo>
                  <a:lnTo>
                    <a:pt x="71" y="6"/>
                  </a:lnTo>
                  <a:lnTo>
                    <a:pt x="75" y="6"/>
                  </a:lnTo>
                  <a:lnTo>
                    <a:pt x="80" y="4"/>
                  </a:lnTo>
                  <a:lnTo>
                    <a:pt x="88" y="4"/>
                  </a:lnTo>
                  <a:lnTo>
                    <a:pt x="88" y="4"/>
                  </a:lnTo>
                  <a:lnTo>
                    <a:pt x="90" y="4"/>
                  </a:lnTo>
                  <a:lnTo>
                    <a:pt x="94" y="4"/>
                  </a:lnTo>
                  <a:lnTo>
                    <a:pt x="98" y="4"/>
                  </a:lnTo>
                  <a:lnTo>
                    <a:pt x="101" y="4"/>
                  </a:lnTo>
                  <a:lnTo>
                    <a:pt x="105" y="4"/>
                  </a:lnTo>
                  <a:lnTo>
                    <a:pt x="107" y="4"/>
                  </a:lnTo>
                  <a:lnTo>
                    <a:pt x="111" y="4"/>
                  </a:lnTo>
                  <a:lnTo>
                    <a:pt x="111" y="4"/>
                  </a:lnTo>
                  <a:lnTo>
                    <a:pt x="113" y="4"/>
                  </a:lnTo>
                  <a:lnTo>
                    <a:pt x="115" y="6"/>
                  </a:lnTo>
                  <a:lnTo>
                    <a:pt x="119" y="6"/>
                  </a:lnTo>
                  <a:lnTo>
                    <a:pt x="123" y="6"/>
                  </a:lnTo>
                  <a:lnTo>
                    <a:pt x="125" y="6"/>
                  </a:lnTo>
                  <a:lnTo>
                    <a:pt x="128" y="6"/>
                  </a:lnTo>
                  <a:lnTo>
                    <a:pt x="132" y="6"/>
                  </a:lnTo>
                  <a:lnTo>
                    <a:pt x="132" y="4"/>
                  </a:lnTo>
                  <a:lnTo>
                    <a:pt x="134" y="4"/>
                  </a:lnTo>
                  <a:lnTo>
                    <a:pt x="136" y="4"/>
                  </a:lnTo>
                  <a:lnTo>
                    <a:pt x="140" y="2"/>
                  </a:lnTo>
                  <a:lnTo>
                    <a:pt x="144" y="2"/>
                  </a:lnTo>
                  <a:lnTo>
                    <a:pt x="148" y="0"/>
                  </a:lnTo>
                  <a:lnTo>
                    <a:pt x="151" y="0"/>
                  </a:lnTo>
                  <a:lnTo>
                    <a:pt x="153" y="2"/>
                  </a:lnTo>
                  <a:lnTo>
                    <a:pt x="155" y="2"/>
                  </a:lnTo>
                  <a:lnTo>
                    <a:pt x="155" y="2"/>
                  </a:lnTo>
                  <a:lnTo>
                    <a:pt x="157" y="2"/>
                  </a:lnTo>
                  <a:lnTo>
                    <a:pt x="159" y="4"/>
                  </a:lnTo>
                  <a:lnTo>
                    <a:pt x="163" y="4"/>
                  </a:lnTo>
                  <a:lnTo>
                    <a:pt x="165" y="6"/>
                  </a:lnTo>
                  <a:lnTo>
                    <a:pt x="169" y="8"/>
                  </a:lnTo>
                  <a:lnTo>
                    <a:pt x="172" y="11"/>
                  </a:lnTo>
                  <a:lnTo>
                    <a:pt x="172" y="11"/>
                  </a:lnTo>
                  <a:lnTo>
                    <a:pt x="174" y="11"/>
                  </a:lnTo>
                  <a:lnTo>
                    <a:pt x="174" y="11"/>
                  </a:lnTo>
                  <a:lnTo>
                    <a:pt x="176" y="13"/>
                  </a:lnTo>
                  <a:lnTo>
                    <a:pt x="176" y="13"/>
                  </a:lnTo>
                  <a:lnTo>
                    <a:pt x="178" y="15"/>
                  </a:lnTo>
                  <a:lnTo>
                    <a:pt x="180" y="15"/>
                  </a:lnTo>
                  <a:lnTo>
                    <a:pt x="180" y="15"/>
                  </a:lnTo>
                  <a:lnTo>
                    <a:pt x="180" y="15"/>
                  </a:lnTo>
                  <a:lnTo>
                    <a:pt x="182" y="15"/>
                  </a:lnTo>
                  <a:lnTo>
                    <a:pt x="182" y="17"/>
                  </a:lnTo>
                  <a:lnTo>
                    <a:pt x="184" y="19"/>
                  </a:lnTo>
                  <a:lnTo>
                    <a:pt x="184" y="21"/>
                  </a:lnTo>
                  <a:lnTo>
                    <a:pt x="184" y="23"/>
                  </a:lnTo>
                  <a:lnTo>
                    <a:pt x="186" y="25"/>
                  </a:lnTo>
                  <a:lnTo>
                    <a:pt x="184" y="29"/>
                  </a:lnTo>
                  <a:lnTo>
                    <a:pt x="184" y="29"/>
                  </a:lnTo>
                  <a:lnTo>
                    <a:pt x="186" y="31"/>
                  </a:lnTo>
                  <a:lnTo>
                    <a:pt x="188" y="34"/>
                  </a:lnTo>
                  <a:lnTo>
                    <a:pt x="188" y="38"/>
                  </a:lnTo>
                  <a:lnTo>
                    <a:pt x="190" y="44"/>
                  </a:lnTo>
                  <a:lnTo>
                    <a:pt x="190" y="50"/>
                  </a:lnTo>
                  <a:lnTo>
                    <a:pt x="190" y="56"/>
                  </a:lnTo>
                  <a:lnTo>
                    <a:pt x="190" y="63"/>
                  </a:lnTo>
                  <a:lnTo>
                    <a:pt x="190" y="63"/>
                  </a:lnTo>
                  <a:lnTo>
                    <a:pt x="190" y="63"/>
                  </a:lnTo>
                  <a:lnTo>
                    <a:pt x="190" y="63"/>
                  </a:lnTo>
                  <a:lnTo>
                    <a:pt x="190" y="65"/>
                  </a:lnTo>
                  <a:lnTo>
                    <a:pt x="190" y="65"/>
                  </a:lnTo>
                  <a:lnTo>
                    <a:pt x="190" y="67"/>
                  </a:lnTo>
                  <a:lnTo>
                    <a:pt x="190" y="69"/>
                  </a:lnTo>
                  <a:lnTo>
                    <a:pt x="192" y="69"/>
                  </a:lnTo>
                  <a:lnTo>
                    <a:pt x="192" y="71"/>
                  </a:lnTo>
                  <a:lnTo>
                    <a:pt x="192" y="71"/>
                  </a:lnTo>
                  <a:lnTo>
                    <a:pt x="192" y="71"/>
                  </a:lnTo>
                  <a:lnTo>
                    <a:pt x="192" y="73"/>
                  </a:lnTo>
                  <a:lnTo>
                    <a:pt x="192" y="75"/>
                  </a:lnTo>
                  <a:lnTo>
                    <a:pt x="194" y="75"/>
                  </a:lnTo>
                  <a:lnTo>
                    <a:pt x="194" y="77"/>
                  </a:lnTo>
                  <a:lnTo>
                    <a:pt x="194" y="79"/>
                  </a:lnTo>
                  <a:lnTo>
                    <a:pt x="197" y="88"/>
                  </a:lnTo>
                  <a:close/>
                </a:path>
              </a:pathLst>
            </a:custGeom>
            <a:solidFill>
              <a:srgbClr val="F2B200"/>
            </a:solidFill>
            <a:ln w="9525">
              <a:noFill/>
              <a:round/>
              <a:headEnd/>
              <a:tailEnd/>
            </a:ln>
          </p:spPr>
          <p:txBody>
            <a:bodyPr/>
            <a:lstStyle/>
            <a:p>
              <a:endParaRPr lang="en-US"/>
            </a:p>
          </p:txBody>
        </p:sp>
        <p:sp>
          <p:nvSpPr>
            <p:cNvPr id="348175" name="Freeform 15"/>
            <p:cNvSpPr>
              <a:spLocks/>
            </p:cNvSpPr>
            <p:nvPr/>
          </p:nvSpPr>
          <p:spPr bwMode="auto">
            <a:xfrm>
              <a:off x="3947" y="1572"/>
              <a:ext cx="29" cy="25"/>
            </a:xfrm>
            <a:custGeom>
              <a:avLst/>
              <a:gdLst/>
              <a:ahLst/>
              <a:cxnLst>
                <a:cxn ang="0">
                  <a:pos x="2" y="18"/>
                </a:cxn>
                <a:cxn ang="0">
                  <a:pos x="0" y="18"/>
                </a:cxn>
                <a:cxn ang="0">
                  <a:pos x="12" y="23"/>
                </a:cxn>
                <a:cxn ang="0">
                  <a:pos x="19" y="25"/>
                </a:cxn>
                <a:cxn ang="0">
                  <a:pos x="27" y="21"/>
                </a:cxn>
                <a:cxn ang="0">
                  <a:pos x="29" y="14"/>
                </a:cxn>
                <a:cxn ang="0">
                  <a:pos x="27" y="8"/>
                </a:cxn>
                <a:cxn ang="0">
                  <a:pos x="25" y="4"/>
                </a:cxn>
                <a:cxn ang="0">
                  <a:pos x="23" y="2"/>
                </a:cxn>
                <a:cxn ang="0">
                  <a:pos x="21" y="0"/>
                </a:cxn>
                <a:cxn ang="0">
                  <a:pos x="12" y="8"/>
                </a:cxn>
                <a:cxn ang="0">
                  <a:pos x="14" y="8"/>
                </a:cxn>
                <a:cxn ang="0">
                  <a:pos x="16" y="10"/>
                </a:cxn>
                <a:cxn ang="0">
                  <a:pos x="17" y="14"/>
                </a:cxn>
                <a:cxn ang="0">
                  <a:pos x="17" y="16"/>
                </a:cxn>
                <a:cxn ang="0">
                  <a:pos x="19" y="14"/>
                </a:cxn>
                <a:cxn ang="0">
                  <a:pos x="21" y="12"/>
                </a:cxn>
                <a:cxn ang="0">
                  <a:pos x="16" y="12"/>
                </a:cxn>
                <a:cxn ang="0">
                  <a:pos x="6" y="6"/>
                </a:cxn>
                <a:cxn ang="0">
                  <a:pos x="2" y="18"/>
                </a:cxn>
              </a:cxnLst>
              <a:rect l="0" t="0" r="r" b="b"/>
              <a:pathLst>
                <a:path w="29" h="25">
                  <a:moveTo>
                    <a:pt x="2" y="18"/>
                  </a:moveTo>
                  <a:lnTo>
                    <a:pt x="0" y="18"/>
                  </a:lnTo>
                  <a:lnTo>
                    <a:pt x="12" y="23"/>
                  </a:lnTo>
                  <a:lnTo>
                    <a:pt x="19" y="25"/>
                  </a:lnTo>
                  <a:lnTo>
                    <a:pt x="27" y="21"/>
                  </a:lnTo>
                  <a:lnTo>
                    <a:pt x="29" y="14"/>
                  </a:lnTo>
                  <a:lnTo>
                    <a:pt x="27" y="8"/>
                  </a:lnTo>
                  <a:lnTo>
                    <a:pt x="25" y="4"/>
                  </a:lnTo>
                  <a:lnTo>
                    <a:pt x="23" y="2"/>
                  </a:lnTo>
                  <a:lnTo>
                    <a:pt x="21" y="0"/>
                  </a:lnTo>
                  <a:lnTo>
                    <a:pt x="12" y="8"/>
                  </a:lnTo>
                  <a:lnTo>
                    <a:pt x="14" y="8"/>
                  </a:lnTo>
                  <a:lnTo>
                    <a:pt x="16" y="10"/>
                  </a:lnTo>
                  <a:lnTo>
                    <a:pt x="17" y="14"/>
                  </a:lnTo>
                  <a:lnTo>
                    <a:pt x="17" y="16"/>
                  </a:lnTo>
                  <a:lnTo>
                    <a:pt x="19" y="14"/>
                  </a:lnTo>
                  <a:lnTo>
                    <a:pt x="21" y="12"/>
                  </a:lnTo>
                  <a:lnTo>
                    <a:pt x="16" y="12"/>
                  </a:lnTo>
                  <a:lnTo>
                    <a:pt x="6" y="6"/>
                  </a:lnTo>
                  <a:lnTo>
                    <a:pt x="2" y="18"/>
                  </a:lnTo>
                  <a:close/>
                </a:path>
              </a:pathLst>
            </a:custGeom>
            <a:solidFill>
              <a:srgbClr val="000000"/>
            </a:solidFill>
            <a:ln w="9525">
              <a:noFill/>
              <a:round/>
              <a:headEnd/>
              <a:tailEnd/>
            </a:ln>
          </p:spPr>
          <p:txBody>
            <a:bodyPr/>
            <a:lstStyle/>
            <a:p>
              <a:endParaRPr lang="en-US"/>
            </a:p>
          </p:txBody>
        </p:sp>
        <p:sp>
          <p:nvSpPr>
            <p:cNvPr id="348176" name="Freeform 16"/>
            <p:cNvSpPr>
              <a:spLocks/>
            </p:cNvSpPr>
            <p:nvPr/>
          </p:nvSpPr>
          <p:spPr bwMode="auto">
            <a:xfrm>
              <a:off x="3920" y="1561"/>
              <a:ext cx="33" cy="29"/>
            </a:xfrm>
            <a:custGeom>
              <a:avLst/>
              <a:gdLst/>
              <a:ahLst/>
              <a:cxnLst>
                <a:cxn ang="0">
                  <a:pos x="4" y="9"/>
                </a:cxn>
                <a:cxn ang="0">
                  <a:pos x="0" y="6"/>
                </a:cxn>
                <a:cxn ang="0">
                  <a:pos x="4" y="11"/>
                </a:cxn>
                <a:cxn ang="0">
                  <a:pos x="8" y="17"/>
                </a:cxn>
                <a:cxn ang="0">
                  <a:pos x="12" y="21"/>
                </a:cxn>
                <a:cxn ang="0">
                  <a:pos x="18" y="23"/>
                </a:cxn>
                <a:cxn ang="0">
                  <a:pos x="21" y="25"/>
                </a:cxn>
                <a:cxn ang="0">
                  <a:pos x="25" y="27"/>
                </a:cxn>
                <a:cxn ang="0">
                  <a:pos x="27" y="29"/>
                </a:cxn>
                <a:cxn ang="0">
                  <a:pos x="29" y="29"/>
                </a:cxn>
                <a:cxn ang="0">
                  <a:pos x="33" y="17"/>
                </a:cxn>
                <a:cxn ang="0">
                  <a:pos x="29" y="17"/>
                </a:cxn>
                <a:cxn ang="0">
                  <a:pos x="27" y="15"/>
                </a:cxn>
                <a:cxn ang="0">
                  <a:pos x="23" y="13"/>
                </a:cxn>
                <a:cxn ang="0">
                  <a:pos x="19" y="11"/>
                </a:cxn>
                <a:cxn ang="0">
                  <a:pos x="16" y="7"/>
                </a:cxn>
                <a:cxn ang="0">
                  <a:pos x="14" y="6"/>
                </a:cxn>
                <a:cxn ang="0">
                  <a:pos x="12" y="2"/>
                </a:cxn>
                <a:cxn ang="0">
                  <a:pos x="10" y="0"/>
                </a:cxn>
                <a:cxn ang="0">
                  <a:pos x="4" y="9"/>
                </a:cxn>
              </a:cxnLst>
              <a:rect l="0" t="0" r="r" b="b"/>
              <a:pathLst>
                <a:path w="33" h="29">
                  <a:moveTo>
                    <a:pt x="4" y="9"/>
                  </a:moveTo>
                  <a:lnTo>
                    <a:pt x="0" y="6"/>
                  </a:lnTo>
                  <a:lnTo>
                    <a:pt x="4" y="11"/>
                  </a:lnTo>
                  <a:lnTo>
                    <a:pt x="8" y="17"/>
                  </a:lnTo>
                  <a:lnTo>
                    <a:pt x="12" y="21"/>
                  </a:lnTo>
                  <a:lnTo>
                    <a:pt x="18" y="23"/>
                  </a:lnTo>
                  <a:lnTo>
                    <a:pt x="21" y="25"/>
                  </a:lnTo>
                  <a:lnTo>
                    <a:pt x="25" y="27"/>
                  </a:lnTo>
                  <a:lnTo>
                    <a:pt x="27" y="29"/>
                  </a:lnTo>
                  <a:lnTo>
                    <a:pt x="29" y="29"/>
                  </a:lnTo>
                  <a:lnTo>
                    <a:pt x="33" y="17"/>
                  </a:lnTo>
                  <a:lnTo>
                    <a:pt x="29" y="17"/>
                  </a:lnTo>
                  <a:lnTo>
                    <a:pt x="27" y="15"/>
                  </a:lnTo>
                  <a:lnTo>
                    <a:pt x="23" y="13"/>
                  </a:lnTo>
                  <a:lnTo>
                    <a:pt x="19" y="11"/>
                  </a:lnTo>
                  <a:lnTo>
                    <a:pt x="16" y="7"/>
                  </a:lnTo>
                  <a:lnTo>
                    <a:pt x="14" y="6"/>
                  </a:lnTo>
                  <a:lnTo>
                    <a:pt x="12" y="2"/>
                  </a:lnTo>
                  <a:lnTo>
                    <a:pt x="10" y="0"/>
                  </a:lnTo>
                  <a:lnTo>
                    <a:pt x="4" y="9"/>
                  </a:lnTo>
                  <a:close/>
                </a:path>
              </a:pathLst>
            </a:custGeom>
            <a:solidFill>
              <a:srgbClr val="000000"/>
            </a:solidFill>
            <a:ln w="9525">
              <a:noFill/>
              <a:round/>
              <a:headEnd/>
              <a:tailEnd/>
            </a:ln>
          </p:spPr>
          <p:txBody>
            <a:bodyPr/>
            <a:lstStyle/>
            <a:p>
              <a:endParaRPr lang="en-US"/>
            </a:p>
          </p:txBody>
        </p:sp>
        <p:sp>
          <p:nvSpPr>
            <p:cNvPr id="348177" name="Freeform 17"/>
            <p:cNvSpPr>
              <a:spLocks/>
            </p:cNvSpPr>
            <p:nvPr/>
          </p:nvSpPr>
          <p:spPr bwMode="auto">
            <a:xfrm>
              <a:off x="3895" y="1545"/>
              <a:ext cx="35" cy="25"/>
            </a:xfrm>
            <a:custGeom>
              <a:avLst/>
              <a:gdLst/>
              <a:ahLst/>
              <a:cxnLst>
                <a:cxn ang="0">
                  <a:pos x="0" y="14"/>
                </a:cxn>
                <a:cxn ang="0">
                  <a:pos x="2" y="14"/>
                </a:cxn>
                <a:cxn ang="0">
                  <a:pos x="6" y="14"/>
                </a:cxn>
                <a:cxn ang="0">
                  <a:pos x="12" y="16"/>
                </a:cxn>
                <a:cxn ang="0">
                  <a:pos x="16" y="20"/>
                </a:cxn>
                <a:cxn ang="0">
                  <a:pos x="21" y="22"/>
                </a:cxn>
                <a:cxn ang="0">
                  <a:pos x="25" y="23"/>
                </a:cxn>
                <a:cxn ang="0">
                  <a:pos x="27" y="25"/>
                </a:cxn>
                <a:cxn ang="0">
                  <a:pos x="29" y="25"/>
                </a:cxn>
                <a:cxn ang="0">
                  <a:pos x="35" y="16"/>
                </a:cxn>
                <a:cxn ang="0">
                  <a:pos x="33" y="14"/>
                </a:cxn>
                <a:cxn ang="0">
                  <a:pos x="31" y="14"/>
                </a:cxn>
                <a:cxn ang="0">
                  <a:pos x="27" y="10"/>
                </a:cxn>
                <a:cxn ang="0">
                  <a:pos x="21" y="8"/>
                </a:cxn>
                <a:cxn ang="0">
                  <a:pos x="16" y="6"/>
                </a:cxn>
                <a:cxn ang="0">
                  <a:pos x="10" y="4"/>
                </a:cxn>
                <a:cxn ang="0">
                  <a:pos x="4" y="2"/>
                </a:cxn>
                <a:cxn ang="0">
                  <a:pos x="0" y="0"/>
                </a:cxn>
                <a:cxn ang="0">
                  <a:pos x="0" y="14"/>
                </a:cxn>
              </a:cxnLst>
              <a:rect l="0" t="0" r="r" b="b"/>
              <a:pathLst>
                <a:path w="35" h="25">
                  <a:moveTo>
                    <a:pt x="0" y="14"/>
                  </a:moveTo>
                  <a:lnTo>
                    <a:pt x="2" y="14"/>
                  </a:lnTo>
                  <a:lnTo>
                    <a:pt x="6" y="14"/>
                  </a:lnTo>
                  <a:lnTo>
                    <a:pt x="12" y="16"/>
                  </a:lnTo>
                  <a:lnTo>
                    <a:pt x="16" y="20"/>
                  </a:lnTo>
                  <a:lnTo>
                    <a:pt x="21" y="22"/>
                  </a:lnTo>
                  <a:lnTo>
                    <a:pt x="25" y="23"/>
                  </a:lnTo>
                  <a:lnTo>
                    <a:pt x="27" y="25"/>
                  </a:lnTo>
                  <a:lnTo>
                    <a:pt x="29" y="25"/>
                  </a:lnTo>
                  <a:lnTo>
                    <a:pt x="35" y="16"/>
                  </a:lnTo>
                  <a:lnTo>
                    <a:pt x="33" y="14"/>
                  </a:lnTo>
                  <a:lnTo>
                    <a:pt x="31" y="14"/>
                  </a:lnTo>
                  <a:lnTo>
                    <a:pt x="27" y="10"/>
                  </a:lnTo>
                  <a:lnTo>
                    <a:pt x="21" y="8"/>
                  </a:lnTo>
                  <a:lnTo>
                    <a:pt x="16" y="6"/>
                  </a:lnTo>
                  <a:lnTo>
                    <a:pt x="10" y="4"/>
                  </a:lnTo>
                  <a:lnTo>
                    <a:pt x="4" y="2"/>
                  </a:lnTo>
                  <a:lnTo>
                    <a:pt x="0" y="0"/>
                  </a:lnTo>
                  <a:lnTo>
                    <a:pt x="0" y="14"/>
                  </a:lnTo>
                  <a:close/>
                </a:path>
              </a:pathLst>
            </a:custGeom>
            <a:solidFill>
              <a:srgbClr val="000000"/>
            </a:solidFill>
            <a:ln w="9525">
              <a:noFill/>
              <a:round/>
              <a:headEnd/>
              <a:tailEnd/>
            </a:ln>
          </p:spPr>
          <p:txBody>
            <a:bodyPr/>
            <a:lstStyle/>
            <a:p>
              <a:endParaRPr lang="en-US"/>
            </a:p>
          </p:txBody>
        </p:sp>
        <p:sp>
          <p:nvSpPr>
            <p:cNvPr id="348178" name="Freeform 18"/>
            <p:cNvSpPr>
              <a:spLocks/>
            </p:cNvSpPr>
            <p:nvPr/>
          </p:nvSpPr>
          <p:spPr bwMode="auto">
            <a:xfrm>
              <a:off x="3868" y="1545"/>
              <a:ext cx="27" cy="14"/>
            </a:xfrm>
            <a:custGeom>
              <a:avLst/>
              <a:gdLst/>
              <a:ahLst/>
              <a:cxnLst>
                <a:cxn ang="0">
                  <a:pos x="6" y="12"/>
                </a:cxn>
                <a:cxn ang="0">
                  <a:pos x="2" y="12"/>
                </a:cxn>
                <a:cxn ang="0">
                  <a:pos x="27" y="14"/>
                </a:cxn>
                <a:cxn ang="0">
                  <a:pos x="27" y="0"/>
                </a:cxn>
                <a:cxn ang="0">
                  <a:pos x="4" y="0"/>
                </a:cxn>
                <a:cxn ang="0">
                  <a:pos x="0" y="0"/>
                </a:cxn>
                <a:cxn ang="0">
                  <a:pos x="6" y="12"/>
                </a:cxn>
              </a:cxnLst>
              <a:rect l="0" t="0" r="r" b="b"/>
              <a:pathLst>
                <a:path w="27" h="14">
                  <a:moveTo>
                    <a:pt x="6" y="12"/>
                  </a:moveTo>
                  <a:lnTo>
                    <a:pt x="2" y="12"/>
                  </a:lnTo>
                  <a:lnTo>
                    <a:pt x="27" y="14"/>
                  </a:lnTo>
                  <a:lnTo>
                    <a:pt x="27" y="0"/>
                  </a:lnTo>
                  <a:lnTo>
                    <a:pt x="4" y="0"/>
                  </a:lnTo>
                  <a:lnTo>
                    <a:pt x="0" y="0"/>
                  </a:lnTo>
                  <a:lnTo>
                    <a:pt x="6" y="12"/>
                  </a:lnTo>
                  <a:close/>
                </a:path>
              </a:pathLst>
            </a:custGeom>
            <a:solidFill>
              <a:srgbClr val="000000"/>
            </a:solidFill>
            <a:ln w="9525">
              <a:noFill/>
              <a:round/>
              <a:headEnd/>
              <a:tailEnd/>
            </a:ln>
          </p:spPr>
          <p:txBody>
            <a:bodyPr/>
            <a:lstStyle/>
            <a:p>
              <a:endParaRPr lang="en-US"/>
            </a:p>
          </p:txBody>
        </p:sp>
        <p:sp>
          <p:nvSpPr>
            <p:cNvPr id="348179" name="Freeform 19"/>
            <p:cNvSpPr>
              <a:spLocks/>
            </p:cNvSpPr>
            <p:nvPr/>
          </p:nvSpPr>
          <p:spPr bwMode="auto">
            <a:xfrm>
              <a:off x="3847" y="1538"/>
              <a:ext cx="27" cy="21"/>
            </a:xfrm>
            <a:custGeom>
              <a:avLst/>
              <a:gdLst/>
              <a:ahLst/>
              <a:cxnLst>
                <a:cxn ang="0">
                  <a:pos x="0" y="7"/>
                </a:cxn>
                <a:cxn ang="0">
                  <a:pos x="4" y="13"/>
                </a:cxn>
                <a:cxn ang="0">
                  <a:pos x="8" y="17"/>
                </a:cxn>
                <a:cxn ang="0">
                  <a:pos x="14" y="19"/>
                </a:cxn>
                <a:cxn ang="0">
                  <a:pos x="18" y="21"/>
                </a:cxn>
                <a:cxn ang="0">
                  <a:pos x="21" y="21"/>
                </a:cxn>
                <a:cxn ang="0">
                  <a:pos x="23" y="19"/>
                </a:cxn>
                <a:cxn ang="0">
                  <a:pos x="27" y="19"/>
                </a:cxn>
                <a:cxn ang="0">
                  <a:pos x="21" y="7"/>
                </a:cxn>
                <a:cxn ang="0">
                  <a:pos x="20" y="7"/>
                </a:cxn>
                <a:cxn ang="0">
                  <a:pos x="18" y="7"/>
                </a:cxn>
                <a:cxn ang="0">
                  <a:pos x="16" y="7"/>
                </a:cxn>
                <a:cxn ang="0">
                  <a:pos x="14" y="6"/>
                </a:cxn>
                <a:cxn ang="0">
                  <a:pos x="10" y="2"/>
                </a:cxn>
                <a:cxn ang="0">
                  <a:pos x="10" y="0"/>
                </a:cxn>
                <a:cxn ang="0">
                  <a:pos x="0" y="7"/>
                </a:cxn>
              </a:cxnLst>
              <a:rect l="0" t="0" r="r" b="b"/>
              <a:pathLst>
                <a:path w="27" h="21">
                  <a:moveTo>
                    <a:pt x="0" y="7"/>
                  </a:moveTo>
                  <a:lnTo>
                    <a:pt x="4" y="13"/>
                  </a:lnTo>
                  <a:lnTo>
                    <a:pt x="8" y="17"/>
                  </a:lnTo>
                  <a:lnTo>
                    <a:pt x="14" y="19"/>
                  </a:lnTo>
                  <a:lnTo>
                    <a:pt x="18" y="21"/>
                  </a:lnTo>
                  <a:lnTo>
                    <a:pt x="21" y="21"/>
                  </a:lnTo>
                  <a:lnTo>
                    <a:pt x="23" y="19"/>
                  </a:lnTo>
                  <a:lnTo>
                    <a:pt x="27" y="19"/>
                  </a:lnTo>
                  <a:lnTo>
                    <a:pt x="21" y="7"/>
                  </a:lnTo>
                  <a:lnTo>
                    <a:pt x="20" y="7"/>
                  </a:lnTo>
                  <a:lnTo>
                    <a:pt x="18" y="7"/>
                  </a:lnTo>
                  <a:lnTo>
                    <a:pt x="16" y="7"/>
                  </a:lnTo>
                  <a:lnTo>
                    <a:pt x="14" y="6"/>
                  </a:lnTo>
                  <a:lnTo>
                    <a:pt x="10" y="2"/>
                  </a:lnTo>
                  <a:lnTo>
                    <a:pt x="10" y="0"/>
                  </a:lnTo>
                  <a:lnTo>
                    <a:pt x="0" y="7"/>
                  </a:lnTo>
                  <a:close/>
                </a:path>
              </a:pathLst>
            </a:custGeom>
            <a:solidFill>
              <a:srgbClr val="000000"/>
            </a:solidFill>
            <a:ln w="9525">
              <a:noFill/>
              <a:round/>
              <a:headEnd/>
              <a:tailEnd/>
            </a:ln>
          </p:spPr>
          <p:txBody>
            <a:bodyPr/>
            <a:lstStyle/>
            <a:p>
              <a:endParaRPr lang="en-US"/>
            </a:p>
          </p:txBody>
        </p:sp>
        <p:sp>
          <p:nvSpPr>
            <p:cNvPr id="348180" name="Freeform 20"/>
            <p:cNvSpPr>
              <a:spLocks/>
            </p:cNvSpPr>
            <p:nvPr/>
          </p:nvSpPr>
          <p:spPr bwMode="auto">
            <a:xfrm>
              <a:off x="3832" y="1520"/>
              <a:ext cx="25" cy="25"/>
            </a:xfrm>
            <a:custGeom>
              <a:avLst/>
              <a:gdLst/>
              <a:ahLst/>
              <a:cxnLst>
                <a:cxn ang="0">
                  <a:pos x="0" y="12"/>
                </a:cxn>
                <a:cxn ang="0">
                  <a:pos x="2" y="12"/>
                </a:cxn>
                <a:cxn ang="0">
                  <a:pos x="4" y="14"/>
                </a:cxn>
                <a:cxn ang="0">
                  <a:pos x="6" y="16"/>
                </a:cxn>
                <a:cxn ang="0">
                  <a:pos x="10" y="18"/>
                </a:cxn>
                <a:cxn ang="0">
                  <a:pos x="12" y="22"/>
                </a:cxn>
                <a:cxn ang="0">
                  <a:pos x="13" y="24"/>
                </a:cxn>
                <a:cxn ang="0">
                  <a:pos x="15" y="25"/>
                </a:cxn>
                <a:cxn ang="0">
                  <a:pos x="25" y="18"/>
                </a:cxn>
                <a:cxn ang="0">
                  <a:pos x="23" y="16"/>
                </a:cxn>
                <a:cxn ang="0">
                  <a:pos x="21" y="14"/>
                </a:cxn>
                <a:cxn ang="0">
                  <a:pos x="17" y="10"/>
                </a:cxn>
                <a:cxn ang="0">
                  <a:pos x="13" y="6"/>
                </a:cxn>
                <a:cxn ang="0">
                  <a:pos x="10" y="4"/>
                </a:cxn>
                <a:cxn ang="0">
                  <a:pos x="6" y="0"/>
                </a:cxn>
                <a:cxn ang="0">
                  <a:pos x="0" y="0"/>
                </a:cxn>
                <a:cxn ang="0">
                  <a:pos x="0" y="12"/>
                </a:cxn>
              </a:cxnLst>
              <a:rect l="0" t="0" r="r" b="b"/>
              <a:pathLst>
                <a:path w="25" h="25">
                  <a:moveTo>
                    <a:pt x="0" y="12"/>
                  </a:moveTo>
                  <a:lnTo>
                    <a:pt x="2" y="12"/>
                  </a:lnTo>
                  <a:lnTo>
                    <a:pt x="4" y="14"/>
                  </a:lnTo>
                  <a:lnTo>
                    <a:pt x="6" y="16"/>
                  </a:lnTo>
                  <a:lnTo>
                    <a:pt x="10" y="18"/>
                  </a:lnTo>
                  <a:lnTo>
                    <a:pt x="12" y="22"/>
                  </a:lnTo>
                  <a:lnTo>
                    <a:pt x="13" y="24"/>
                  </a:lnTo>
                  <a:lnTo>
                    <a:pt x="15" y="25"/>
                  </a:lnTo>
                  <a:lnTo>
                    <a:pt x="25" y="18"/>
                  </a:lnTo>
                  <a:lnTo>
                    <a:pt x="23" y="16"/>
                  </a:lnTo>
                  <a:lnTo>
                    <a:pt x="21" y="14"/>
                  </a:lnTo>
                  <a:lnTo>
                    <a:pt x="17" y="10"/>
                  </a:lnTo>
                  <a:lnTo>
                    <a:pt x="13" y="6"/>
                  </a:lnTo>
                  <a:lnTo>
                    <a:pt x="10" y="4"/>
                  </a:lnTo>
                  <a:lnTo>
                    <a:pt x="6" y="0"/>
                  </a:lnTo>
                  <a:lnTo>
                    <a:pt x="0" y="0"/>
                  </a:lnTo>
                  <a:lnTo>
                    <a:pt x="0" y="12"/>
                  </a:lnTo>
                  <a:close/>
                </a:path>
              </a:pathLst>
            </a:custGeom>
            <a:solidFill>
              <a:srgbClr val="000000"/>
            </a:solidFill>
            <a:ln w="9525">
              <a:noFill/>
              <a:round/>
              <a:headEnd/>
              <a:tailEnd/>
            </a:ln>
          </p:spPr>
          <p:txBody>
            <a:bodyPr/>
            <a:lstStyle/>
            <a:p>
              <a:endParaRPr lang="en-US"/>
            </a:p>
          </p:txBody>
        </p:sp>
        <p:sp>
          <p:nvSpPr>
            <p:cNvPr id="348181" name="Freeform 21"/>
            <p:cNvSpPr>
              <a:spLocks/>
            </p:cNvSpPr>
            <p:nvPr/>
          </p:nvSpPr>
          <p:spPr bwMode="auto">
            <a:xfrm>
              <a:off x="3796" y="1520"/>
              <a:ext cx="36" cy="14"/>
            </a:xfrm>
            <a:custGeom>
              <a:avLst/>
              <a:gdLst/>
              <a:ahLst/>
              <a:cxnLst>
                <a:cxn ang="0">
                  <a:pos x="2" y="12"/>
                </a:cxn>
                <a:cxn ang="0">
                  <a:pos x="0" y="12"/>
                </a:cxn>
                <a:cxn ang="0">
                  <a:pos x="5" y="14"/>
                </a:cxn>
                <a:cxn ang="0">
                  <a:pos x="11" y="14"/>
                </a:cxn>
                <a:cxn ang="0">
                  <a:pos x="17" y="14"/>
                </a:cxn>
                <a:cxn ang="0">
                  <a:pos x="23" y="14"/>
                </a:cxn>
                <a:cxn ang="0">
                  <a:pos x="28" y="12"/>
                </a:cxn>
                <a:cxn ang="0">
                  <a:pos x="32" y="12"/>
                </a:cxn>
                <a:cxn ang="0">
                  <a:pos x="36" y="12"/>
                </a:cxn>
                <a:cxn ang="0">
                  <a:pos x="36" y="0"/>
                </a:cxn>
                <a:cxn ang="0">
                  <a:pos x="34" y="0"/>
                </a:cxn>
                <a:cxn ang="0">
                  <a:pos x="30" y="0"/>
                </a:cxn>
                <a:cxn ang="0">
                  <a:pos x="26" y="0"/>
                </a:cxn>
                <a:cxn ang="0">
                  <a:pos x="21" y="0"/>
                </a:cxn>
                <a:cxn ang="0">
                  <a:pos x="15" y="0"/>
                </a:cxn>
                <a:cxn ang="0">
                  <a:pos x="11" y="0"/>
                </a:cxn>
                <a:cxn ang="0">
                  <a:pos x="5" y="0"/>
                </a:cxn>
                <a:cxn ang="0">
                  <a:pos x="3" y="0"/>
                </a:cxn>
                <a:cxn ang="0">
                  <a:pos x="2" y="12"/>
                </a:cxn>
              </a:cxnLst>
              <a:rect l="0" t="0" r="r" b="b"/>
              <a:pathLst>
                <a:path w="36" h="14">
                  <a:moveTo>
                    <a:pt x="2" y="12"/>
                  </a:moveTo>
                  <a:lnTo>
                    <a:pt x="0" y="12"/>
                  </a:lnTo>
                  <a:lnTo>
                    <a:pt x="5" y="14"/>
                  </a:lnTo>
                  <a:lnTo>
                    <a:pt x="11" y="14"/>
                  </a:lnTo>
                  <a:lnTo>
                    <a:pt x="17" y="14"/>
                  </a:lnTo>
                  <a:lnTo>
                    <a:pt x="23" y="14"/>
                  </a:lnTo>
                  <a:lnTo>
                    <a:pt x="28" y="12"/>
                  </a:lnTo>
                  <a:lnTo>
                    <a:pt x="32" y="12"/>
                  </a:lnTo>
                  <a:lnTo>
                    <a:pt x="36" y="12"/>
                  </a:lnTo>
                  <a:lnTo>
                    <a:pt x="36" y="0"/>
                  </a:lnTo>
                  <a:lnTo>
                    <a:pt x="34" y="0"/>
                  </a:lnTo>
                  <a:lnTo>
                    <a:pt x="30" y="0"/>
                  </a:lnTo>
                  <a:lnTo>
                    <a:pt x="26" y="0"/>
                  </a:lnTo>
                  <a:lnTo>
                    <a:pt x="21" y="0"/>
                  </a:lnTo>
                  <a:lnTo>
                    <a:pt x="15" y="0"/>
                  </a:lnTo>
                  <a:lnTo>
                    <a:pt x="11" y="0"/>
                  </a:lnTo>
                  <a:lnTo>
                    <a:pt x="5" y="0"/>
                  </a:lnTo>
                  <a:lnTo>
                    <a:pt x="3" y="0"/>
                  </a:lnTo>
                  <a:lnTo>
                    <a:pt x="2" y="12"/>
                  </a:lnTo>
                  <a:close/>
                </a:path>
              </a:pathLst>
            </a:custGeom>
            <a:solidFill>
              <a:srgbClr val="000000"/>
            </a:solidFill>
            <a:ln w="9525">
              <a:noFill/>
              <a:round/>
              <a:headEnd/>
              <a:tailEnd/>
            </a:ln>
          </p:spPr>
          <p:txBody>
            <a:bodyPr/>
            <a:lstStyle/>
            <a:p>
              <a:endParaRPr lang="en-US"/>
            </a:p>
          </p:txBody>
        </p:sp>
        <p:sp>
          <p:nvSpPr>
            <p:cNvPr id="348182" name="Freeform 22"/>
            <p:cNvSpPr>
              <a:spLocks/>
            </p:cNvSpPr>
            <p:nvPr/>
          </p:nvSpPr>
          <p:spPr bwMode="auto">
            <a:xfrm>
              <a:off x="3778" y="1520"/>
              <a:ext cx="21" cy="14"/>
            </a:xfrm>
            <a:custGeom>
              <a:avLst/>
              <a:gdLst/>
              <a:ahLst/>
              <a:cxnLst>
                <a:cxn ang="0">
                  <a:pos x="4" y="14"/>
                </a:cxn>
                <a:cxn ang="0">
                  <a:pos x="6" y="12"/>
                </a:cxn>
                <a:cxn ang="0">
                  <a:pos x="8" y="12"/>
                </a:cxn>
                <a:cxn ang="0">
                  <a:pos x="10" y="12"/>
                </a:cxn>
                <a:cxn ang="0">
                  <a:pos x="14" y="12"/>
                </a:cxn>
                <a:cxn ang="0">
                  <a:pos x="16" y="12"/>
                </a:cxn>
                <a:cxn ang="0">
                  <a:pos x="18" y="12"/>
                </a:cxn>
                <a:cxn ang="0">
                  <a:pos x="20" y="12"/>
                </a:cxn>
                <a:cxn ang="0">
                  <a:pos x="21" y="0"/>
                </a:cxn>
                <a:cxn ang="0">
                  <a:pos x="20" y="0"/>
                </a:cxn>
                <a:cxn ang="0">
                  <a:pos x="18" y="0"/>
                </a:cxn>
                <a:cxn ang="0">
                  <a:pos x="16" y="0"/>
                </a:cxn>
                <a:cxn ang="0">
                  <a:pos x="14" y="0"/>
                </a:cxn>
                <a:cxn ang="0">
                  <a:pos x="10" y="0"/>
                </a:cxn>
                <a:cxn ang="0">
                  <a:pos x="8" y="0"/>
                </a:cxn>
                <a:cxn ang="0">
                  <a:pos x="4" y="0"/>
                </a:cxn>
                <a:cxn ang="0">
                  <a:pos x="0" y="2"/>
                </a:cxn>
                <a:cxn ang="0">
                  <a:pos x="4" y="0"/>
                </a:cxn>
                <a:cxn ang="0">
                  <a:pos x="4" y="14"/>
                </a:cxn>
              </a:cxnLst>
              <a:rect l="0" t="0" r="r" b="b"/>
              <a:pathLst>
                <a:path w="21" h="14">
                  <a:moveTo>
                    <a:pt x="4" y="14"/>
                  </a:moveTo>
                  <a:lnTo>
                    <a:pt x="6" y="12"/>
                  </a:lnTo>
                  <a:lnTo>
                    <a:pt x="8" y="12"/>
                  </a:lnTo>
                  <a:lnTo>
                    <a:pt x="10" y="12"/>
                  </a:lnTo>
                  <a:lnTo>
                    <a:pt x="14" y="12"/>
                  </a:lnTo>
                  <a:lnTo>
                    <a:pt x="16" y="12"/>
                  </a:lnTo>
                  <a:lnTo>
                    <a:pt x="18" y="12"/>
                  </a:lnTo>
                  <a:lnTo>
                    <a:pt x="20" y="12"/>
                  </a:lnTo>
                  <a:lnTo>
                    <a:pt x="21" y="0"/>
                  </a:lnTo>
                  <a:lnTo>
                    <a:pt x="20" y="0"/>
                  </a:lnTo>
                  <a:lnTo>
                    <a:pt x="18" y="0"/>
                  </a:lnTo>
                  <a:lnTo>
                    <a:pt x="16" y="0"/>
                  </a:lnTo>
                  <a:lnTo>
                    <a:pt x="14" y="0"/>
                  </a:lnTo>
                  <a:lnTo>
                    <a:pt x="10" y="0"/>
                  </a:lnTo>
                  <a:lnTo>
                    <a:pt x="8" y="0"/>
                  </a:lnTo>
                  <a:lnTo>
                    <a:pt x="4" y="0"/>
                  </a:lnTo>
                  <a:lnTo>
                    <a:pt x="0" y="2"/>
                  </a:lnTo>
                  <a:lnTo>
                    <a:pt x="4" y="0"/>
                  </a:lnTo>
                  <a:lnTo>
                    <a:pt x="4" y="14"/>
                  </a:lnTo>
                  <a:close/>
                </a:path>
              </a:pathLst>
            </a:custGeom>
            <a:solidFill>
              <a:srgbClr val="000000"/>
            </a:solidFill>
            <a:ln w="9525">
              <a:noFill/>
              <a:round/>
              <a:headEnd/>
              <a:tailEnd/>
            </a:ln>
          </p:spPr>
          <p:txBody>
            <a:bodyPr/>
            <a:lstStyle/>
            <a:p>
              <a:endParaRPr lang="en-US"/>
            </a:p>
          </p:txBody>
        </p:sp>
        <p:sp>
          <p:nvSpPr>
            <p:cNvPr id="348183" name="Freeform 23"/>
            <p:cNvSpPr>
              <a:spLocks/>
            </p:cNvSpPr>
            <p:nvPr/>
          </p:nvSpPr>
          <p:spPr bwMode="auto">
            <a:xfrm>
              <a:off x="3761" y="1515"/>
              <a:ext cx="21" cy="19"/>
            </a:xfrm>
            <a:custGeom>
              <a:avLst/>
              <a:gdLst/>
              <a:ahLst/>
              <a:cxnLst>
                <a:cxn ang="0">
                  <a:pos x="10" y="0"/>
                </a:cxn>
                <a:cxn ang="0">
                  <a:pos x="4" y="2"/>
                </a:cxn>
                <a:cxn ang="0">
                  <a:pos x="0" y="7"/>
                </a:cxn>
                <a:cxn ang="0">
                  <a:pos x="4" y="15"/>
                </a:cxn>
                <a:cxn ang="0">
                  <a:pos x="8" y="17"/>
                </a:cxn>
                <a:cxn ang="0">
                  <a:pos x="13" y="17"/>
                </a:cxn>
                <a:cxn ang="0">
                  <a:pos x="17" y="19"/>
                </a:cxn>
                <a:cxn ang="0">
                  <a:pos x="19" y="19"/>
                </a:cxn>
                <a:cxn ang="0">
                  <a:pos x="21" y="19"/>
                </a:cxn>
                <a:cxn ang="0">
                  <a:pos x="21" y="5"/>
                </a:cxn>
                <a:cxn ang="0">
                  <a:pos x="19" y="5"/>
                </a:cxn>
                <a:cxn ang="0">
                  <a:pos x="17" y="5"/>
                </a:cxn>
                <a:cxn ang="0">
                  <a:pos x="13" y="5"/>
                </a:cxn>
                <a:cxn ang="0">
                  <a:pos x="12" y="5"/>
                </a:cxn>
                <a:cxn ang="0">
                  <a:pos x="10" y="5"/>
                </a:cxn>
                <a:cxn ang="0">
                  <a:pos x="12" y="9"/>
                </a:cxn>
                <a:cxn ang="0">
                  <a:pos x="12" y="11"/>
                </a:cxn>
                <a:cxn ang="0">
                  <a:pos x="15" y="11"/>
                </a:cxn>
                <a:cxn ang="0">
                  <a:pos x="15" y="9"/>
                </a:cxn>
                <a:cxn ang="0">
                  <a:pos x="10" y="0"/>
                </a:cxn>
              </a:cxnLst>
              <a:rect l="0" t="0" r="r" b="b"/>
              <a:pathLst>
                <a:path w="21" h="19">
                  <a:moveTo>
                    <a:pt x="10" y="0"/>
                  </a:moveTo>
                  <a:lnTo>
                    <a:pt x="4" y="2"/>
                  </a:lnTo>
                  <a:lnTo>
                    <a:pt x="0" y="7"/>
                  </a:lnTo>
                  <a:lnTo>
                    <a:pt x="4" y="15"/>
                  </a:lnTo>
                  <a:lnTo>
                    <a:pt x="8" y="17"/>
                  </a:lnTo>
                  <a:lnTo>
                    <a:pt x="13" y="17"/>
                  </a:lnTo>
                  <a:lnTo>
                    <a:pt x="17" y="19"/>
                  </a:lnTo>
                  <a:lnTo>
                    <a:pt x="19" y="19"/>
                  </a:lnTo>
                  <a:lnTo>
                    <a:pt x="21" y="19"/>
                  </a:lnTo>
                  <a:lnTo>
                    <a:pt x="21" y="5"/>
                  </a:lnTo>
                  <a:lnTo>
                    <a:pt x="19" y="5"/>
                  </a:lnTo>
                  <a:lnTo>
                    <a:pt x="17" y="5"/>
                  </a:lnTo>
                  <a:lnTo>
                    <a:pt x="13" y="5"/>
                  </a:lnTo>
                  <a:lnTo>
                    <a:pt x="12" y="5"/>
                  </a:lnTo>
                  <a:lnTo>
                    <a:pt x="10" y="5"/>
                  </a:lnTo>
                  <a:lnTo>
                    <a:pt x="12" y="9"/>
                  </a:lnTo>
                  <a:lnTo>
                    <a:pt x="12" y="11"/>
                  </a:lnTo>
                  <a:lnTo>
                    <a:pt x="15" y="11"/>
                  </a:lnTo>
                  <a:lnTo>
                    <a:pt x="15" y="9"/>
                  </a:lnTo>
                  <a:lnTo>
                    <a:pt x="10" y="0"/>
                  </a:lnTo>
                  <a:close/>
                </a:path>
              </a:pathLst>
            </a:custGeom>
            <a:solidFill>
              <a:srgbClr val="000000"/>
            </a:solidFill>
            <a:ln w="9525">
              <a:noFill/>
              <a:round/>
              <a:headEnd/>
              <a:tailEnd/>
            </a:ln>
          </p:spPr>
          <p:txBody>
            <a:bodyPr/>
            <a:lstStyle/>
            <a:p>
              <a:endParaRPr lang="en-US"/>
            </a:p>
          </p:txBody>
        </p:sp>
        <p:sp>
          <p:nvSpPr>
            <p:cNvPr id="348184" name="Freeform 24"/>
            <p:cNvSpPr>
              <a:spLocks/>
            </p:cNvSpPr>
            <p:nvPr/>
          </p:nvSpPr>
          <p:spPr bwMode="auto">
            <a:xfrm>
              <a:off x="3771" y="1499"/>
              <a:ext cx="40" cy="25"/>
            </a:xfrm>
            <a:custGeom>
              <a:avLst/>
              <a:gdLst/>
              <a:ahLst/>
              <a:cxnLst>
                <a:cxn ang="0">
                  <a:pos x="38" y="0"/>
                </a:cxn>
                <a:cxn ang="0">
                  <a:pos x="30" y="2"/>
                </a:cxn>
                <a:cxn ang="0">
                  <a:pos x="23" y="4"/>
                </a:cxn>
                <a:cxn ang="0">
                  <a:pos x="17" y="6"/>
                </a:cxn>
                <a:cxn ang="0">
                  <a:pos x="11" y="8"/>
                </a:cxn>
                <a:cxn ang="0">
                  <a:pos x="5" y="12"/>
                </a:cxn>
                <a:cxn ang="0">
                  <a:pos x="2" y="14"/>
                </a:cxn>
                <a:cxn ang="0">
                  <a:pos x="0" y="16"/>
                </a:cxn>
                <a:cxn ang="0">
                  <a:pos x="5" y="25"/>
                </a:cxn>
                <a:cxn ang="0">
                  <a:pos x="7" y="25"/>
                </a:cxn>
                <a:cxn ang="0">
                  <a:pos x="9" y="23"/>
                </a:cxn>
                <a:cxn ang="0">
                  <a:pos x="11" y="21"/>
                </a:cxn>
                <a:cxn ang="0">
                  <a:pos x="17" y="20"/>
                </a:cxn>
                <a:cxn ang="0">
                  <a:pos x="21" y="18"/>
                </a:cxn>
                <a:cxn ang="0">
                  <a:pos x="27" y="16"/>
                </a:cxn>
                <a:cxn ang="0">
                  <a:pos x="32" y="14"/>
                </a:cxn>
                <a:cxn ang="0">
                  <a:pos x="38" y="14"/>
                </a:cxn>
                <a:cxn ang="0">
                  <a:pos x="40" y="14"/>
                </a:cxn>
                <a:cxn ang="0">
                  <a:pos x="38" y="0"/>
                </a:cxn>
              </a:cxnLst>
              <a:rect l="0" t="0" r="r" b="b"/>
              <a:pathLst>
                <a:path w="40" h="25">
                  <a:moveTo>
                    <a:pt x="38" y="0"/>
                  </a:moveTo>
                  <a:lnTo>
                    <a:pt x="30" y="2"/>
                  </a:lnTo>
                  <a:lnTo>
                    <a:pt x="23" y="4"/>
                  </a:lnTo>
                  <a:lnTo>
                    <a:pt x="17" y="6"/>
                  </a:lnTo>
                  <a:lnTo>
                    <a:pt x="11" y="8"/>
                  </a:lnTo>
                  <a:lnTo>
                    <a:pt x="5" y="12"/>
                  </a:lnTo>
                  <a:lnTo>
                    <a:pt x="2" y="14"/>
                  </a:lnTo>
                  <a:lnTo>
                    <a:pt x="0" y="16"/>
                  </a:lnTo>
                  <a:lnTo>
                    <a:pt x="5" y="25"/>
                  </a:lnTo>
                  <a:lnTo>
                    <a:pt x="7" y="25"/>
                  </a:lnTo>
                  <a:lnTo>
                    <a:pt x="9" y="23"/>
                  </a:lnTo>
                  <a:lnTo>
                    <a:pt x="11" y="21"/>
                  </a:lnTo>
                  <a:lnTo>
                    <a:pt x="17" y="20"/>
                  </a:lnTo>
                  <a:lnTo>
                    <a:pt x="21" y="18"/>
                  </a:lnTo>
                  <a:lnTo>
                    <a:pt x="27" y="16"/>
                  </a:lnTo>
                  <a:lnTo>
                    <a:pt x="32" y="14"/>
                  </a:lnTo>
                  <a:lnTo>
                    <a:pt x="38" y="14"/>
                  </a:lnTo>
                  <a:lnTo>
                    <a:pt x="40" y="14"/>
                  </a:lnTo>
                  <a:lnTo>
                    <a:pt x="38" y="0"/>
                  </a:lnTo>
                  <a:close/>
                </a:path>
              </a:pathLst>
            </a:custGeom>
            <a:solidFill>
              <a:srgbClr val="000000"/>
            </a:solidFill>
            <a:ln w="9525">
              <a:noFill/>
              <a:round/>
              <a:headEnd/>
              <a:tailEnd/>
            </a:ln>
          </p:spPr>
          <p:txBody>
            <a:bodyPr/>
            <a:lstStyle/>
            <a:p>
              <a:endParaRPr lang="en-US"/>
            </a:p>
          </p:txBody>
        </p:sp>
        <p:sp>
          <p:nvSpPr>
            <p:cNvPr id="348185" name="Freeform 25"/>
            <p:cNvSpPr>
              <a:spLocks/>
            </p:cNvSpPr>
            <p:nvPr/>
          </p:nvSpPr>
          <p:spPr bwMode="auto">
            <a:xfrm>
              <a:off x="3809" y="1496"/>
              <a:ext cx="25" cy="17"/>
            </a:xfrm>
            <a:custGeom>
              <a:avLst/>
              <a:gdLst/>
              <a:ahLst/>
              <a:cxnLst>
                <a:cxn ang="0">
                  <a:pos x="15" y="1"/>
                </a:cxn>
                <a:cxn ang="0">
                  <a:pos x="15" y="0"/>
                </a:cxn>
                <a:cxn ang="0">
                  <a:pos x="13" y="1"/>
                </a:cxn>
                <a:cxn ang="0">
                  <a:pos x="10" y="1"/>
                </a:cxn>
                <a:cxn ang="0">
                  <a:pos x="8" y="3"/>
                </a:cxn>
                <a:cxn ang="0">
                  <a:pos x="4" y="3"/>
                </a:cxn>
                <a:cxn ang="0">
                  <a:pos x="2" y="3"/>
                </a:cxn>
                <a:cxn ang="0">
                  <a:pos x="0" y="3"/>
                </a:cxn>
                <a:cxn ang="0">
                  <a:pos x="2" y="17"/>
                </a:cxn>
                <a:cxn ang="0">
                  <a:pos x="4" y="15"/>
                </a:cxn>
                <a:cxn ang="0">
                  <a:pos x="6" y="15"/>
                </a:cxn>
                <a:cxn ang="0">
                  <a:pos x="10" y="15"/>
                </a:cxn>
                <a:cxn ang="0">
                  <a:pos x="13" y="13"/>
                </a:cxn>
                <a:cxn ang="0">
                  <a:pos x="17" y="13"/>
                </a:cxn>
                <a:cxn ang="0">
                  <a:pos x="21" y="11"/>
                </a:cxn>
                <a:cxn ang="0">
                  <a:pos x="23" y="9"/>
                </a:cxn>
                <a:cxn ang="0">
                  <a:pos x="25" y="7"/>
                </a:cxn>
                <a:cxn ang="0">
                  <a:pos x="15" y="1"/>
                </a:cxn>
              </a:cxnLst>
              <a:rect l="0" t="0" r="r" b="b"/>
              <a:pathLst>
                <a:path w="25" h="17">
                  <a:moveTo>
                    <a:pt x="15" y="1"/>
                  </a:moveTo>
                  <a:lnTo>
                    <a:pt x="15" y="0"/>
                  </a:lnTo>
                  <a:lnTo>
                    <a:pt x="13" y="1"/>
                  </a:lnTo>
                  <a:lnTo>
                    <a:pt x="10" y="1"/>
                  </a:lnTo>
                  <a:lnTo>
                    <a:pt x="8" y="3"/>
                  </a:lnTo>
                  <a:lnTo>
                    <a:pt x="4" y="3"/>
                  </a:lnTo>
                  <a:lnTo>
                    <a:pt x="2" y="3"/>
                  </a:lnTo>
                  <a:lnTo>
                    <a:pt x="0" y="3"/>
                  </a:lnTo>
                  <a:lnTo>
                    <a:pt x="2" y="17"/>
                  </a:lnTo>
                  <a:lnTo>
                    <a:pt x="4" y="15"/>
                  </a:lnTo>
                  <a:lnTo>
                    <a:pt x="6" y="15"/>
                  </a:lnTo>
                  <a:lnTo>
                    <a:pt x="10" y="15"/>
                  </a:lnTo>
                  <a:lnTo>
                    <a:pt x="13" y="13"/>
                  </a:lnTo>
                  <a:lnTo>
                    <a:pt x="17" y="13"/>
                  </a:lnTo>
                  <a:lnTo>
                    <a:pt x="21" y="11"/>
                  </a:lnTo>
                  <a:lnTo>
                    <a:pt x="23" y="9"/>
                  </a:lnTo>
                  <a:lnTo>
                    <a:pt x="25" y="7"/>
                  </a:lnTo>
                  <a:lnTo>
                    <a:pt x="15" y="1"/>
                  </a:lnTo>
                  <a:close/>
                </a:path>
              </a:pathLst>
            </a:custGeom>
            <a:solidFill>
              <a:srgbClr val="000000"/>
            </a:solidFill>
            <a:ln w="9525">
              <a:noFill/>
              <a:round/>
              <a:headEnd/>
              <a:tailEnd/>
            </a:ln>
          </p:spPr>
          <p:txBody>
            <a:bodyPr/>
            <a:lstStyle/>
            <a:p>
              <a:endParaRPr lang="en-US"/>
            </a:p>
          </p:txBody>
        </p:sp>
        <p:sp>
          <p:nvSpPr>
            <p:cNvPr id="348186" name="Freeform 26"/>
            <p:cNvSpPr>
              <a:spLocks/>
            </p:cNvSpPr>
            <p:nvPr/>
          </p:nvSpPr>
          <p:spPr bwMode="auto">
            <a:xfrm>
              <a:off x="3824" y="1486"/>
              <a:ext cx="31" cy="17"/>
            </a:xfrm>
            <a:custGeom>
              <a:avLst/>
              <a:gdLst/>
              <a:ahLst/>
              <a:cxnLst>
                <a:cxn ang="0">
                  <a:pos x="31" y="0"/>
                </a:cxn>
                <a:cxn ang="0">
                  <a:pos x="23" y="0"/>
                </a:cxn>
                <a:cxn ang="0">
                  <a:pos x="16" y="0"/>
                </a:cxn>
                <a:cxn ang="0">
                  <a:pos x="12" y="2"/>
                </a:cxn>
                <a:cxn ang="0">
                  <a:pos x="6" y="4"/>
                </a:cxn>
                <a:cxn ang="0">
                  <a:pos x="4" y="8"/>
                </a:cxn>
                <a:cxn ang="0">
                  <a:pos x="2" y="10"/>
                </a:cxn>
                <a:cxn ang="0">
                  <a:pos x="0" y="10"/>
                </a:cxn>
                <a:cxn ang="0">
                  <a:pos x="0" y="11"/>
                </a:cxn>
                <a:cxn ang="0">
                  <a:pos x="10" y="17"/>
                </a:cxn>
                <a:cxn ang="0">
                  <a:pos x="12" y="15"/>
                </a:cxn>
                <a:cxn ang="0">
                  <a:pos x="14" y="15"/>
                </a:cxn>
                <a:cxn ang="0">
                  <a:pos x="16" y="13"/>
                </a:cxn>
                <a:cxn ang="0">
                  <a:pos x="20" y="13"/>
                </a:cxn>
                <a:cxn ang="0">
                  <a:pos x="25" y="11"/>
                </a:cxn>
                <a:cxn ang="0">
                  <a:pos x="31" y="11"/>
                </a:cxn>
                <a:cxn ang="0">
                  <a:pos x="31" y="0"/>
                </a:cxn>
              </a:cxnLst>
              <a:rect l="0" t="0" r="r" b="b"/>
              <a:pathLst>
                <a:path w="31" h="17">
                  <a:moveTo>
                    <a:pt x="31" y="0"/>
                  </a:moveTo>
                  <a:lnTo>
                    <a:pt x="23" y="0"/>
                  </a:lnTo>
                  <a:lnTo>
                    <a:pt x="16" y="0"/>
                  </a:lnTo>
                  <a:lnTo>
                    <a:pt x="12" y="2"/>
                  </a:lnTo>
                  <a:lnTo>
                    <a:pt x="6" y="4"/>
                  </a:lnTo>
                  <a:lnTo>
                    <a:pt x="4" y="8"/>
                  </a:lnTo>
                  <a:lnTo>
                    <a:pt x="2" y="10"/>
                  </a:lnTo>
                  <a:lnTo>
                    <a:pt x="0" y="10"/>
                  </a:lnTo>
                  <a:lnTo>
                    <a:pt x="0" y="11"/>
                  </a:lnTo>
                  <a:lnTo>
                    <a:pt x="10" y="17"/>
                  </a:lnTo>
                  <a:lnTo>
                    <a:pt x="12" y="15"/>
                  </a:lnTo>
                  <a:lnTo>
                    <a:pt x="14" y="15"/>
                  </a:lnTo>
                  <a:lnTo>
                    <a:pt x="16" y="13"/>
                  </a:lnTo>
                  <a:lnTo>
                    <a:pt x="20" y="13"/>
                  </a:lnTo>
                  <a:lnTo>
                    <a:pt x="25" y="11"/>
                  </a:lnTo>
                  <a:lnTo>
                    <a:pt x="31" y="11"/>
                  </a:lnTo>
                  <a:lnTo>
                    <a:pt x="31" y="0"/>
                  </a:lnTo>
                  <a:close/>
                </a:path>
              </a:pathLst>
            </a:custGeom>
            <a:solidFill>
              <a:srgbClr val="000000"/>
            </a:solidFill>
            <a:ln w="9525">
              <a:noFill/>
              <a:round/>
              <a:headEnd/>
              <a:tailEnd/>
            </a:ln>
          </p:spPr>
          <p:txBody>
            <a:bodyPr/>
            <a:lstStyle/>
            <a:p>
              <a:endParaRPr lang="en-US"/>
            </a:p>
          </p:txBody>
        </p:sp>
        <p:sp>
          <p:nvSpPr>
            <p:cNvPr id="348187" name="Freeform 27"/>
            <p:cNvSpPr>
              <a:spLocks/>
            </p:cNvSpPr>
            <p:nvPr/>
          </p:nvSpPr>
          <p:spPr bwMode="auto">
            <a:xfrm>
              <a:off x="3855" y="1484"/>
              <a:ext cx="25" cy="13"/>
            </a:xfrm>
            <a:custGeom>
              <a:avLst/>
              <a:gdLst/>
              <a:ahLst/>
              <a:cxnLst>
                <a:cxn ang="0">
                  <a:pos x="25" y="2"/>
                </a:cxn>
                <a:cxn ang="0">
                  <a:pos x="23" y="2"/>
                </a:cxn>
                <a:cxn ang="0">
                  <a:pos x="21" y="2"/>
                </a:cxn>
                <a:cxn ang="0">
                  <a:pos x="17" y="2"/>
                </a:cxn>
                <a:cxn ang="0">
                  <a:pos x="13" y="0"/>
                </a:cxn>
                <a:cxn ang="0">
                  <a:pos x="10" y="2"/>
                </a:cxn>
                <a:cxn ang="0">
                  <a:pos x="6" y="2"/>
                </a:cxn>
                <a:cxn ang="0">
                  <a:pos x="2" y="2"/>
                </a:cxn>
                <a:cxn ang="0">
                  <a:pos x="0" y="2"/>
                </a:cxn>
                <a:cxn ang="0">
                  <a:pos x="0" y="13"/>
                </a:cxn>
                <a:cxn ang="0">
                  <a:pos x="2" y="13"/>
                </a:cxn>
                <a:cxn ang="0">
                  <a:pos x="4" y="13"/>
                </a:cxn>
                <a:cxn ang="0">
                  <a:pos x="6" y="13"/>
                </a:cxn>
                <a:cxn ang="0">
                  <a:pos x="10" y="13"/>
                </a:cxn>
                <a:cxn ang="0">
                  <a:pos x="13" y="13"/>
                </a:cxn>
                <a:cxn ang="0">
                  <a:pos x="17" y="13"/>
                </a:cxn>
                <a:cxn ang="0">
                  <a:pos x="19" y="13"/>
                </a:cxn>
                <a:cxn ang="0">
                  <a:pos x="21" y="13"/>
                </a:cxn>
                <a:cxn ang="0">
                  <a:pos x="25" y="2"/>
                </a:cxn>
              </a:cxnLst>
              <a:rect l="0" t="0" r="r" b="b"/>
              <a:pathLst>
                <a:path w="25" h="13">
                  <a:moveTo>
                    <a:pt x="25" y="2"/>
                  </a:moveTo>
                  <a:lnTo>
                    <a:pt x="23" y="2"/>
                  </a:lnTo>
                  <a:lnTo>
                    <a:pt x="21" y="2"/>
                  </a:lnTo>
                  <a:lnTo>
                    <a:pt x="17" y="2"/>
                  </a:lnTo>
                  <a:lnTo>
                    <a:pt x="13" y="0"/>
                  </a:lnTo>
                  <a:lnTo>
                    <a:pt x="10" y="2"/>
                  </a:lnTo>
                  <a:lnTo>
                    <a:pt x="6" y="2"/>
                  </a:lnTo>
                  <a:lnTo>
                    <a:pt x="2" y="2"/>
                  </a:lnTo>
                  <a:lnTo>
                    <a:pt x="0" y="2"/>
                  </a:lnTo>
                  <a:lnTo>
                    <a:pt x="0" y="13"/>
                  </a:lnTo>
                  <a:lnTo>
                    <a:pt x="2" y="13"/>
                  </a:lnTo>
                  <a:lnTo>
                    <a:pt x="4" y="13"/>
                  </a:lnTo>
                  <a:lnTo>
                    <a:pt x="6" y="13"/>
                  </a:lnTo>
                  <a:lnTo>
                    <a:pt x="10" y="13"/>
                  </a:lnTo>
                  <a:lnTo>
                    <a:pt x="13" y="13"/>
                  </a:lnTo>
                  <a:lnTo>
                    <a:pt x="17" y="13"/>
                  </a:lnTo>
                  <a:lnTo>
                    <a:pt x="19" y="13"/>
                  </a:lnTo>
                  <a:lnTo>
                    <a:pt x="21" y="13"/>
                  </a:lnTo>
                  <a:lnTo>
                    <a:pt x="25" y="2"/>
                  </a:lnTo>
                  <a:close/>
                </a:path>
              </a:pathLst>
            </a:custGeom>
            <a:solidFill>
              <a:srgbClr val="000000"/>
            </a:solidFill>
            <a:ln w="9525">
              <a:noFill/>
              <a:round/>
              <a:headEnd/>
              <a:tailEnd/>
            </a:ln>
          </p:spPr>
          <p:txBody>
            <a:bodyPr/>
            <a:lstStyle/>
            <a:p>
              <a:endParaRPr lang="en-US"/>
            </a:p>
          </p:txBody>
        </p:sp>
        <p:sp>
          <p:nvSpPr>
            <p:cNvPr id="348188" name="Freeform 28"/>
            <p:cNvSpPr>
              <a:spLocks/>
            </p:cNvSpPr>
            <p:nvPr/>
          </p:nvSpPr>
          <p:spPr bwMode="auto">
            <a:xfrm>
              <a:off x="3876" y="1486"/>
              <a:ext cx="25" cy="13"/>
            </a:xfrm>
            <a:custGeom>
              <a:avLst/>
              <a:gdLst/>
              <a:ahLst/>
              <a:cxnLst>
                <a:cxn ang="0">
                  <a:pos x="19" y="2"/>
                </a:cxn>
                <a:cxn ang="0">
                  <a:pos x="17" y="2"/>
                </a:cxn>
                <a:cxn ang="0">
                  <a:pos x="16" y="2"/>
                </a:cxn>
                <a:cxn ang="0">
                  <a:pos x="14" y="2"/>
                </a:cxn>
                <a:cxn ang="0">
                  <a:pos x="10" y="2"/>
                </a:cxn>
                <a:cxn ang="0">
                  <a:pos x="8" y="2"/>
                </a:cxn>
                <a:cxn ang="0">
                  <a:pos x="6" y="0"/>
                </a:cxn>
                <a:cxn ang="0">
                  <a:pos x="4" y="0"/>
                </a:cxn>
                <a:cxn ang="0">
                  <a:pos x="0" y="11"/>
                </a:cxn>
                <a:cxn ang="0">
                  <a:pos x="2" y="11"/>
                </a:cxn>
                <a:cxn ang="0">
                  <a:pos x="4" y="13"/>
                </a:cxn>
                <a:cxn ang="0">
                  <a:pos x="8" y="13"/>
                </a:cxn>
                <a:cxn ang="0">
                  <a:pos x="12" y="13"/>
                </a:cxn>
                <a:cxn ang="0">
                  <a:pos x="17" y="13"/>
                </a:cxn>
                <a:cxn ang="0">
                  <a:pos x="21" y="13"/>
                </a:cxn>
                <a:cxn ang="0">
                  <a:pos x="25" y="11"/>
                </a:cxn>
                <a:cxn ang="0">
                  <a:pos x="19" y="2"/>
                </a:cxn>
              </a:cxnLst>
              <a:rect l="0" t="0" r="r" b="b"/>
              <a:pathLst>
                <a:path w="25" h="13">
                  <a:moveTo>
                    <a:pt x="19" y="2"/>
                  </a:moveTo>
                  <a:lnTo>
                    <a:pt x="17" y="2"/>
                  </a:lnTo>
                  <a:lnTo>
                    <a:pt x="16" y="2"/>
                  </a:lnTo>
                  <a:lnTo>
                    <a:pt x="14" y="2"/>
                  </a:lnTo>
                  <a:lnTo>
                    <a:pt x="10" y="2"/>
                  </a:lnTo>
                  <a:lnTo>
                    <a:pt x="8" y="2"/>
                  </a:lnTo>
                  <a:lnTo>
                    <a:pt x="6" y="0"/>
                  </a:lnTo>
                  <a:lnTo>
                    <a:pt x="4" y="0"/>
                  </a:lnTo>
                  <a:lnTo>
                    <a:pt x="0" y="11"/>
                  </a:lnTo>
                  <a:lnTo>
                    <a:pt x="2" y="11"/>
                  </a:lnTo>
                  <a:lnTo>
                    <a:pt x="4" y="13"/>
                  </a:lnTo>
                  <a:lnTo>
                    <a:pt x="8" y="13"/>
                  </a:lnTo>
                  <a:lnTo>
                    <a:pt x="12" y="13"/>
                  </a:lnTo>
                  <a:lnTo>
                    <a:pt x="17" y="13"/>
                  </a:lnTo>
                  <a:lnTo>
                    <a:pt x="21" y="13"/>
                  </a:lnTo>
                  <a:lnTo>
                    <a:pt x="25" y="11"/>
                  </a:lnTo>
                  <a:lnTo>
                    <a:pt x="19" y="2"/>
                  </a:lnTo>
                  <a:close/>
                </a:path>
              </a:pathLst>
            </a:custGeom>
            <a:solidFill>
              <a:srgbClr val="000000"/>
            </a:solidFill>
            <a:ln w="9525">
              <a:noFill/>
              <a:round/>
              <a:headEnd/>
              <a:tailEnd/>
            </a:ln>
          </p:spPr>
          <p:txBody>
            <a:bodyPr/>
            <a:lstStyle/>
            <a:p>
              <a:endParaRPr lang="en-US"/>
            </a:p>
          </p:txBody>
        </p:sp>
        <p:sp>
          <p:nvSpPr>
            <p:cNvPr id="348189" name="Freeform 29"/>
            <p:cNvSpPr>
              <a:spLocks/>
            </p:cNvSpPr>
            <p:nvPr/>
          </p:nvSpPr>
          <p:spPr bwMode="auto">
            <a:xfrm>
              <a:off x="3895" y="1482"/>
              <a:ext cx="27" cy="15"/>
            </a:xfrm>
            <a:custGeom>
              <a:avLst/>
              <a:gdLst/>
              <a:ahLst/>
              <a:cxnLst>
                <a:cxn ang="0">
                  <a:pos x="27" y="2"/>
                </a:cxn>
                <a:cxn ang="0">
                  <a:pos x="23" y="0"/>
                </a:cxn>
                <a:cxn ang="0">
                  <a:pos x="18" y="0"/>
                </a:cxn>
                <a:cxn ang="0">
                  <a:pos x="14" y="2"/>
                </a:cxn>
                <a:cxn ang="0">
                  <a:pos x="10" y="2"/>
                </a:cxn>
                <a:cxn ang="0">
                  <a:pos x="6" y="4"/>
                </a:cxn>
                <a:cxn ang="0">
                  <a:pos x="4" y="4"/>
                </a:cxn>
                <a:cxn ang="0">
                  <a:pos x="2" y="6"/>
                </a:cxn>
                <a:cxn ang="0">
                  <a:pos x="0" y="6"/>
                </a:cxn>
                <a:cxn ang="0">
                  <a:pos x="6" y="15"/>
                </a:cxn>
                <a:cxn ang="0">
                  <a:pos x="8" y="15"/>
                </a:cxn>
                <a:cxn ang="0">
                  <a:pos x="10" y="15"/>
                </a:cxn>
                <a:cxn ang="0">
                  <a:pos x="14" y="14"/>
                </a:cxn>
                <a:cxn ang="0">
                  <a:pos x="16" y="14"/>
                </a:cxn>
                <a:cxn ang="0">
                  <a:pos x="20" y="14"/>
                </a:cxn>
                <a:cxn ang="0">
                  <a:pos x="21" y="14"/>
                </a:cxn>
                <a:cxn ang="0">
                  <a:pos x="23" y="14"/>
                </a:cxn>
                <a:cxn ang="0">
                  <a:pos x="25" y="14"/>
                </a:cxn>
                <a:cxn ang="0">
                  <a:pos x="27" y="2"/>
                </a:cxn>
              </a:cxnLst>
              <a:rect l="0" t="0" r="r" b="b"/>
              <a:pathLst>
                <a:path w="27" h="15">
                  <a:moveTo>
                    <a:pt x="27" y="2"/>
                  </a:moveTo>
                  <a:lnTo>
                    <a:pt x="23" y="0"/>
                  </a:lnTo>
                  <a:lnTo>
                    <a:pt x="18" y="0"/>
                  </a:lnTo>
                  <a:lnTo>
                    <a:pt x="14" y="2"/>
                  </a:lnTo>
                  <a:lnTo>
                    <a:pt x="10" y="2"/>
                  </a:lnTo>
                  <a:lnTo>
                    <a:pt x="6" y="4"/>
                  </a:lnTo>
                  <a:lnTo>
                    <a:pt x="4" y="4"/>
                  </a:lnTo>
                  <a:lnTo>
                    <a:pt x="2" y="6"/>
                  </a:lnTo>
                  <a:lnTo>
                    <a:pt x="0" y="6"/>
                  </a:lnTo>
                  <a:lnTo>
                    <a:pt x="6" y="15"/>
                  </a:lnTo>
                  <a:lnTo>
                    <a:pt x="8" y="15"/>
                  </a:lnTo>
                  <a:lnTo>
                    <a:pt x="10" y="15"/>
                  </a:lnTo>
                  <a:lnTo>
                    <a:pt x="14" y="14"/>
                  </a:lnTo>
                  <a:lnTo>
                    <a:pt x="16" y="14"/>
                  </a:lnTo>
                  <a:lnTo>
                    <a:pt x="20" y="14"/>
                  </a:lnTo>
                  <a:lnTo>
                    <a:pt x="21" y="14"/>
                  </a:lnTo>
                  <a:lnTo>
                    <a:pt x="23" y="14"/>
                  </a:lnTo>
                  <a:lnTo>
                    <a:pt x="25" y="14"/>
                  </a:lnTo>
                  <a:lnTo>
                    <a:pt x="27" y="2"/>
                  </a:lnTo>
                  <a:close/>
                </a:path>
              </a:pathLst>
            </a:custGeom>
            <a:solidFill>
              <a:srgbClr val="000000"/>
            </a:solidFill>
            <a:ln w="9525">
              <a:noFill/>
              <a:round/>
              <a:headEnd/>
              <a:tailEnd/>
            </a:ln>
          </p:spPr>
          <p:txBody>
            <a:bodyPr/>
            <a:lstStyle/>
            <a:p>
              <a:endParaRPr lang="en-US"/>
            </a:p>
          </p:txBody>
        </p:sp>
        <p:sp>
          <p:nvSpPr>
            <p:cNvPr id="348190" name="Freeform 30"/>
            <p:cNvSpPr>
              <a:spLocks/>
            </p:cNvSpPr>
            <p:nvPr/>
          </p:nvSpPr>
          <p:spPr bwMode="auto">
            <a:xfrm>
              <a:off x="3920" y="1484"/>
              <a:ext cx="23" cy="19"/>
            </a:xfrm>
            <a:custGeom>
              <a:avLst/>
              <a:gdLst/>
              <a:ahLst/>
              <a:cxnLst>
                <a:cxn ang="0">
                  <a:pos x="23" y="10"/>
                </a:cxn>
                <a:cxn ang="0">
                  <a:pos x="19" y="8"/>
                </a:cxn>
                <a:cxn ang="0">
                  <a:pos x="16" y="4"/>
                </a:cxn>
                <a:cxn ang="0">
                  <a:pos x="12" y="2"/>
                </a:cxn>
                <a:cxn ang="0">
                  <a:pos x="8" y="2"/>
                </a:cxn>
                <a:cxn ang="0">
                  <a:pos x="6" y="0"/>
                </a:cxn>
                <a:cxn ang="0">
                  <a:pos x="4" y="0"/>
                </a:cxn>
                <a:cxn ang="0">
                  <a:pos x="2" y="0"/>
                </a:cxn>
                <a:cxn ang="0">
                  <a:pos x="0" y="12"/>
                </a:cxn>
                <a:cxn ang="0">
                  <a:pos x="2" y="12"/>
                </a:cxn>
                <a:cxn ang="0">
                  <a:pos x="4" y="12"/>
                </a:cxn>
                <a:cxn ang="0">
                  <a:pos x="6" y="13"/>
                </a:cxn>
                <a:cxn ang="0">
                  <a:pos x="10" y="15"/>
                </a:cxn>
                <a:cxn ang="0">
                  <a:pos x="12" y="17"/>
                </a:cxn>
                <a:cxn ang="0">
                  <a:pos x="16" y="19"/>
                </a:cxn>
                <a:cxn ang="0">
                  <a:pos x="23" y="10"/>
                </a:cxn>
              </a:cxnLst>
              <a:rect l="0" t="0" r="r" b="b"/>
              <a:pathLst>
                <a:path w="23" h="19">
                  <a:moveTo>
                    <a:pt x="23" y="10"/>
                  </a:moveTo>
                  <a:lnTo>
                    <a:pt x="19" y="8"/>
                  </a:lnTo>
                  <a:lnTo>
                    <a:pt x="16" y="4"/>
                  </a:lnTo>
                  <a:lnTo>
                    <a:pt x="12" y="2"/>
                  </a:lnTo>
                  <a:lnTo>
                    <a:pt x="8" y="2"/>
                  </a:lnTo>
                  <a:lnTo>
                    <a:pt x="6" y="0"/>
                  </a:lnTo>
                  <a:lnTo>
                    <a:pt x="4" y="0"/>
                  </a:lnTo>
                  <a:lnTo>
                    <a:pt x="2" y="0"/>
                  </a:lnTo>
                  <a:lnTo>
                    <a:pt x="0" y="12"/>
                  </a:lnTo>
                  <a:lnTo>
                    <a:pt x="2" y="12"/>
                  </a:lnTo>
                  <a:lnTo>
                    <a:pt x="4" y="12"/>
                  </a:lnTo>
                  <a:lnTo>
                    <a:pt x="6" y="13"/>
                  </a:lnTo>
                  <a:lnTo>
                    <a:pt x="10" y="15"/>
                  </a:lnTo>
                  <a:lnTo>
                    <a:pt x="12" y="17"/>
                  </a:lnTo>
                  <a:lnTo>
                    <a:pt x="16" y="19"/>
                  </a:lnTo>
                  <a:lnTo>
                    <a:pt x="23" y="10"/>
                  </a:lnTo>
                  <a:close/>
                </a:path>
              </a:pathLst>
            </a:custGeom>
            <a:solidFill>
              <a:srgbClr val="000000"/>
            </a:solidFill>
            <a:ln w="9525">
              <a:noFill/>
              <a:round/>
              <a:headEnd/>
              <a:tailEnd/>
            </a:ln>
          </p:spPr>
          <p:txBody>
            <a:bodyPr/>
            <a:lstStyle/>
            <a:p>
              <a:endParaRPr lang="en-US"/>
            </a:p>
          </p:txBody>
        </p:sp>
        <p:sp>
          <p:nvSpPr>
            <p:cNvPr id="348191" name="Freeform 31"/>
            <p:cNvSpPr>
              <a:spLocks/>
            </p:cNvSpPr>
            <p:nvPr/>
          </p:nvSpPr>
          <p:spPr bwMode="auto">
            <a:xfrm>
              <a:off x="3936" y="1494"/>
              <a:ext cx="15" cy="15"/>
            </a:xfrm>
            <a:custGeom>
              <a:avLst/>
              <a:gdLst/>
              <a:ahLst/>
              <a:cxnLst>
                <a:cxn ang="0">
                  <a:pos x="15" y="3"/>
                </a:cxn>
                <a:cxn ang="0">
                  <a:pos x="13" y="3"/>
                </a:cxn>
                <a:cxn ang="0">
                  <a:pos x="11" y="3"/>
                </a:cxn>
                <a:cxn ang="0">
                  <a:pos x="11" y="2"/>
                </a:cxn>
                <a:cxn ang="0">
                  <a:pos x="9" y="2"/>
                </a:cxn>
                <a:cxn ang="0">
                  <a:pos x="7" y="0"/>
                </a:cxn>
                <a:cxn ang="0">
                  <a:pos x="0" y="9"/>
                </a:cxn>
                <a:cxn ang="0">
                  <a:pos x="2" y="11"/>
                </a:cxn>
                <a:cxn ang="0">
                  <a:pos x="3" y="11"/>
                </a:cxn>
                <a:cxn ang="0">
                  <a:pos x="5" y="13"/>
                </a:cxn>
                <a:cxn ang="0">
                  <a:pos x="7" y="13"/>
                </a:cxn>
                <a:cxn ang="0">
                  <a:pos x="9" y="15"/>
                </a:cxn>
                <a:cxn ang="0">
                  <a:pos x="11" y="15"/>
                </a:cxn>
                <a:cxn ang="0">
                  <a:pos x="9" y="15"/>
                </a:cxn>
                <a:cxn ang="0">
                  <a:pos x="15" y="3"/>
                </a:cxn>
              </a:cxnLst>
              <a:rect l="0" t="0" r="r" b="b"/>
              <a:pathLst>
                <a:path w="15" h="15">
                  <a:moveTo>
                    <a:pt x="15" y="3"/>
                  </a:moveTo>
                  <a:lnTo>
                    <a:pt x="13" y="3"/>
                  </a:lnTo>
                  <a:lnTo>
                    <a:pt x="11" y="3"/>
                  </a:lnTo>
                  <a:lnTo>
                    <a:pt x="11" y="2"/>
                  </a:lnTo>
                  <a:lnTo>
                    <a:pt x="9" y="2"/>
                  </a:lnTo>
                  <a:lnTo>
                    <a:pt x="7" y="0"/>
                  </a:lnTo>
                  <a:lnTo>
                    <a:pt x="0" y="9"/>
                  </a:lnTo>
                  <a:lnTo>
                    <a:pt x="2" y="11"/>
                  </a:lnTo>
                  <a:lnTo>
                    <a:pt x="3" y="11"/>
                  </a:lnTo>
                  <a:lnTo>
                    <a:pt x="5" y="13"/>
                  </a:lnTo>
                  <a:lnTo>
                    <a:pt x="7" y="13"/>
                  </a:lnTo>
                  <a:lnTo>
                    <a:pt x="9" y="15"/>
                  </a:lnTo>
                  <a:lnTo>
                    <a:pt x="11" y="15"/>
                  </a:lnTo>
                  <a:lnTo>
                    <a:pt x="9" y="15"/>
                  </a:lnTo>
                  <a:lnTo>
                    <a:pt x="15" y="3"/>
                  </a:lnTo>
                  <a:close/>
                </a:path>
              </a:pathLst>
            </a:custGeom>
            <a:solidFill>
              <a:srgbClr val="000000"/>
            </a:solidFill>
            <a:ln w="9525">
              <a:noFill/>
              <a:round/>
              <a:headEnd/>
              <a:tailEnd/>
            </a:ln>
          </p:spPr>
          <p:txBody>
            <a:bodyPr/>
            <a:lstStyle/>
            <a:p>
              <a:endParaRPr lang="en-US"/>
            </a:p>
          </p:txBody>
        </p:sp>
        <p:sp>
          <p:nvSpPr>
            <p:cNvPr id="348192" name="Freeform 32"/>
            <p:cNvSpPr>
              <a:spLocks/>
            </p:cNvSpPr>
            <p:nvPr/>
          </p:nvSpPr>
          <p:spPr bwMode="auto">
            <a:xfrm>
              <a:off x="3943" y="1497"/>
              <a:ext cx="16" cy="23"/>
            </a:xfrm>
            <a:custGeom>
              <a:avLst/>
              <a:gdLst/>
              <a:ahLst/>
              <a:cxnLst>
                <a:cxn ang="0">
                  <a:pos x="14" y="18"/>
                </a:cxn>
                <a:cxn ang="0">
                  <a:pos x="14" y="22"/>
                </a:cxn>
                <a:cxn ang="0">
                  <a:pos x="16" y="16"/>
                </a:cxn>
                <a:cxn ang="0">
                  <a:pos x="16" y="12"/>
                </a:cxn>
                <a:cxn ang="0">
                  <a:pos x="14" y="10"/>
                </a:cxn>
                <a:cxn ang="0">
                  <a:pos x="14" y="6"/>
                </a:cxn>
                <a:cxn ang="0">
                  <a:pos x="12" y="4"/>
                </a:cxn>
                <a:cxn ang="0">
                  <a:pos x="10" y="2"/>
                </a:cxn>
                <a:cxn ang="0">
                  <a:pos x="8" y="2"/>
                </a:cxn>
                <a:cxn ang="0">
                  <a:pos x="8" y="0"/>
                </a:cxn>
                <a:cxn ang="0">
                  <a:pos x="2" y="12"/>
                </a:cxn>
                <a:cxn ang="0">
                  <a:pos x="0" y="12"/>
                </a:cxn>
                <a:cxn ang="0">
                  <a:pos x="2" y="12"/>
                </a:cxn>
                <a:cxn ang="0">
                  <a:pos x="2" y="14"/>
                </a:cxn>
                <a:cxn ang="0">
                  <a:pos x="2" y="16"/>
                </a:cxn>
                <a:cxn ang="0">
                  <a:pos x="2" y="18"/>
                </a:cxn>
                <a:cxn ang="0">
                  <a:pos x="4" y="23"/>
                </a:cxn>
                <a:cxn ang="0">
                  <a:pos x="14" y="18"/>
                </a:cxn>
              </a:cxnLst>
              <a:rect l="0" t="0" r="r" b="b"/>
              <a:pathLst>
                <a:path w="16" h="23">
                  <a:moveTo>
                    <a:pt x="14" y="18"/>
                  </a:moveTo>
                  <a:lnTo>
                    <a:pt x="14" y="22"/>
                  </a:lnTo>
                  <a:lnTo>
                    <a:pt x="16" y="16"/>
                  </a:lnTo>
                  <a:lnTo>
                    <a:pt x="16" y="12"/>
                  </a:lnTo>
                  <a:lnTo>
                    <a:pt x="14" y="10"/>
                  </a:lnTo>
                  <a:lnTo>
                    <a:pt x="14" y="6"/>
                  </a:lnTo>
                  <a:lnTo>
                    <a:pt x="12" y="4"/>
                  </a:lnTo>
                  <a:lnTo>
                    <a:pt x="10" y="2"/>
                  </a:lnTo>
                  <a:lnTo>
                    <a:pt x="8" y="2"/>
                  </a:lnTo>
                  <a:lnTo>
                    <a:pt x="8" y="0"/>
                  </a:lnTo>
                  <a:lnTo>
                    <a:pt x="2" y="12"/>
                  </a:lnTo>
                  <a:lnTo>
                    <a:pt x="0" y="12"/>
                  </a:lnTo>
                  <a:lnTo>
                    <a:pt x="2" y="12"/>
                  </a:lnTo>
                  <a:lnTo>
                    <a:pt x="2" y="14"/>
                  </a:lnTo>
                  <a:lnTo>
                    <a:pt x="2" y="16"/>
                  </a:lnTo>
                  <a:lnTo>
                    <a:pt x="2" y="18"/>
                  </a:lnTo>
                  <a:lnTo>
                    <a:pt x="4" y="23"/>
                  </a:lnTo>
                  <a:lnTo>
                    <a:pt x="14" y="18"/>
                  </a:lnTo>
                  <a:close/>
                </a:path>
              </a:pathLst>
            </a:custGeom>
            <a:solidFill>
              <a:srgbClr val="000000"/>
            </a:solidFill>
            <a:ln w="9525">
              <a:noFill/>
              <a:round/>
              <a:headEnd/>
              <a:tailEnd/>
            </a:ln>
          </p:spPr>
          <p:txBody>
            <a:bodyPr/>
            <a:lstStyle/>
            <a:p>
              <a:endParaRPr lang="en-US"/>
            </a:p>
          </p:txBody>
        </p:sp>
        <p:sp>
          <p:nvSpPr>
            <p:cNvPr id="348193" name="Freeform 33"/>
            <p:cNvSpPr>
              <a:spLocks/>
            </p:cNvSpPr>
            <p:nvPr/>
          </p:nvSpPr>
          <p:spPr bwMode="auto">
            <a:xfrm>
              <a:off x="3947" y="1515"/>
              <a:ext cx="16" cy="38"/>
            </a:xfrm>
            <a:custGeom>
              <a:avLst/>
              <a:gdLst/>
              <a:ahLst/>
              <a:cxnLst>
                <a:cxn ang="0">
                  <a:pos x="16" y="38"/>
                </a:cxn>
                <a:cxn ang="0">
                  <a:pos x="16" y="36"/>
                </a:cxn>
                <a:cxn ang="0">
                  <a:pos x="16" y="29"/>
                </a:cxn>
                <a:cxn ang="0">
                  <a:pos x="16" y="23"/>
                </a:cxn>
                <a:cxn ang="0">
                  <a:pos x="16" y="15"/>
                </a:cxn>
                <a:cxn ang="0">
                  <a:pos x="14" y="9"/>
                </a:cxn>
                <a:cxn ang="0">
                  <a:pos x="14" y="5"/>
                </a:cxn>
                <a:cxn ang="0">
                  <a:pos x="12" y="2"/>
                </a:cxn>
                <a:cxn ang="0">
                  <a:pos x="10" y="0"/>
                </a:cxn>
                <a:cxn ang="0">
                  <a:pos x="0" y="5"/>
                </a:cxn>
                <a:cxn ang="0">
                  <a:pos x="0" y="7"/>
                </a:cxn>
                <a:cxn ang="0">
                  <a:pos x="2" y="9"/>
                </a:cxn>
                <a:cxn ang="0">
                  <a:pos x="2" y="13"/>
                </a:cxn>
                <a:cxn ang="0">
                  <a:pos x="4" y="17"/>
                </a:cxn>
                <a:cxn ang="0">
                  <a:pos x="4" y="23"/>
                </a:cxn>
                <a:cxn ang="0">
                  <a:pos x="4" y="29"/>
                </a:cxn>
                <a:cxn ang="0">
                  <a:pos x="4" y="34"/>
                </a:cxn>
                <a:cxn ang="0">
                  <a:pos x="4" y="32"/>
                </a:cxn>
                <a:cxn ang="0">
                  <a:pos x="16" y="38"/>
                </a:cxn>
              </a:cxnLst>
              <a:rect l="0" t="0" r="r" b="b"/>
              <a:pathLst>
                <a:path w="16" h="38">
                  <a:moveTo>
                    <a:pt x="16" y="38"/>
                  </a:moveTo>
                  <a:lnTo>
                    <a:pt x="16" y="36"/>
                  </a:lnTo>
                  <a:lnTo>
                    <a:pt x="16" y="29"/>
                  </a:lnTo>
                  <a:lnTo>
                    <a:pt x="16" y="23"/>
                  </a:lnTo>
                  <a:lnTo>
                    <a:pt x="16" y="15"/>
                  </a:lnTo>
                  <a:lnTo>
                    <a:pt x="14" y="9"/>
                  </a:lnTo>
                  <a:lnTo>
                    <a:pt x="14" y="5"/>
                  </a:lnTo>
                  <a:lnTo>
                    <a:pt x="12" y="2"/>
                  </a:lnTo>
                  <a:lnTo>
                    <a:pt x="10" y="0"/>
                  </a:lnTo>
                  <a:lnTo>
                    <a:pt x="0" y="5"/>
                  </a:lnTo>
                  <a:lnTo>
                    <a:pt x="0" y="7"/>
                  </a:lnTo>
                  <a:lnTo>
                    <a:pt x="2" y="9"/>
                  </a:lnTo>
                  <a:lnTo>
                    <a:pt x="2" y="13"/>
                  </a:lnTo>
                  <a:lnTo>
                    <a:pt x="4" y="17"/>
                  </a:lnTo>
                  <a:lnTo>
                    <a:pt x="4" y="23"/>
                  </a:lnTo>
                  <a:lnTo>
                    <a:pt x="4" y="29"/>
                  </a:lnTo>
                  <a:lnTo>
                    <a:pt x="4" y="34"/>
                  </a:lnTo>
                  <a:lnTo>
                    <a:pt x="4" y="32"/>
                  </a:lnTo>
                  <a:lnTo>
                    <a:pt x="16" y="38"/>
                  </a:lnTo>
                  <a:close/>
                </a:path>
              </a:pathLst>
            </a:custGeom>
            <a:solidFill>
              <a:srgbClr val="000000"/>
            </a:solidFill>
            <a:ln w="9525">
              <a:noFill/>
              <a:round/>
              <a:headEnd/>
              <a:tailEnd/>
            </a:ln>
          </p:spPr>
          <p:txBody>
            <a:bodyPr/>
            <a:lstStyle/>
            <a:p>
              <a:endParaRPr lang="en-US"/>
            </a:p>
          </p:txBody>
        </p:sp>
        <p:sp>
          <p:nvSpPr>
            <p:cNvPr id="348194" name="Freeform 34"/>
            <p:cNvSpPr>
              <a:spLocks/>
            </p:cNvSpPr>
            <p:nvPr/>
          </p:nvSpPr>
          <p:spPr bwMode="auto">
            <a:xfrm>
              <a:off x="3949" y="1547"/>
              <a:ext cx="15" cy="16"/>
            </a:xfrm>
            <a:custGeom>
              <a:avLst/>
              <a:gdLst/>
              <a:ahLst/>
              <a:cxnLst>
                <a:cxn ang="0">
                  <a:pos x="15" y="10"/>
                </a:cxn>
                <a:cxn ang="0">
                  <a:pos x="14" y="6"/>
                </a:cxn>
                <a:cxn ang="0">
                  <a:pos x="14" y="4"/>
                </a:cxn>
                <a:cxn ang="0">
                  <a:pos x="14" y="6"/>
                </a:cxn>
                <a:cxn ang="0">
                  <a:pos x="2" y="0"/>
                </a:cxn>
                <a:cxn ang="0">
                  <a:pos x="2" y="2"/>
                </a:cxn>
                <a:cxn ang="0">
                  <a:pos x="0" y="2"/>
                </a:cxn>
                <a:cxn ang="0">
                  <a:pos x="0" y="4"/>
                </a:cxn>
                <a:cxn ang="0">
                  <a:pos x="0" y="6"/>
                </a:cxn>
                <a:cxn ang="0">
                  <a:pos x="2" y="8"/>
                </a:cxn>
                <a:cxn ang="0">
                  <a:pos x="2" y="12"/>
                </a:cxn>
                <a:cxn ang="0">
                  <a:pos x="4" y="14"/>
                </a:cxn>
                <a:cxn ang="0">
                  <a:pos x="6" y="16"/>
                </a:cxn>
                <a:cxn ang="0">
                  <a:pos x="4" y="10"/>
                </a:cxn>
                <a:cxn ang="0">
                  <a:pos x="15" y="10"/>
                </a:cxn>
              </a:cxnLst>
              <a:rect l="0" t="0" r="r" b="b"/>
              <a:pathLst>
                <a:path w="15" h="16">
                  <a:moveTo>
                    <a:pt x="15" y="10"/>
                  </a:moveTo>
                  <a:lnTo>
                    <a:pt x="14" y="6"/>
                  </a:lnTo>
                  <a:lnTo>
                    <a:pt x="14" y="4"/>
                  </a:lnTo>
                  <a:lnTo>
                    <a:pt x="14" y="6"/>
                  </a:lnTo>
                  <a:lnTo>
                    <a:pt x="2" y="0"/>
                  </a:lnTo>
                  <a:lnTo>
                    <a:pt x="2" y="2"/>
                  </a:lnTo>
                  <a:lnTo>
                    <a:pt x="0" y="2"/>
                  </a:lnTo>
                  <a:lnTo>
                    <a:pt x="0" y="4"/>
                  </a:lnTo>
                  <a:lnTo>
                    <a:pt x="0" y="6"/>
                  </a:lnTo>
                  <a:lnTo>
                    <a:pt x="2" y="8"/>
                  </a:lnTo>
                  <a:lnTo>
                    <a:pt x="2" y="12"/>
                  </a:lnTo>
                  <a:lnTo>
                    <a:pt x="4" y="14"/>
                  </a:lnTo>
                  <a:lnTo>
                    <a:pt x="6" y="16"/>
                  </a:lnTo>
                  <a:lnTo>
                    <a:pt x="4" y="10"/>
                  </a:lnTo>
                  <a:lnTo>
                    <a:pt x="15" y="10"/>
                  </a:lnTo>
                  <a:close/>
                </a:path>
              </a:pathLst>
            </a:custGeom>
            <a:solidFill>
              <a:srgbClr val="000000"/>
            </a:solidFill>
            <a:ln w="9525">
              <a:noFill/>
              <a:round/>
              <a:headEnd/>
              <a:tailEnd/>
            </a:ln>
          </p:spPr>
          <p:txBody>
            <a:bodyPr/>
            <a:lstStyle/>
            <a:p>
              <a:endParaRPr lang="en-US"/>
            </a:p>
          </p:txBody>
        </p:sp>
        <p:sp>
          <p:nvSpPr>
            <p:cNvPr id="348195" name="Freeform 35"/>
            <p:cNvSpPr>
              <a:spLocks/>
            </p:cNvSpPr>
            <p:nvPr/>
          </p:nvSpPr>
          <p:spPr bwMode="auto">
            <a:xfrm>
              <a:off x="3953" y="1557"/>
              <a:ext cx="13" cy="11"/>
            </a:xfrm>
            <a:custGeom>
              <a:avLst/>
              <a:gdLst/>
              <a:ahLst/>
              <a:cxnLst>
                <a:cxn ang="0">
                  <a:pos x="13" y="8"/>
                </a:cxn>
                <a:cxn ang="0">
                  <a:pos x="13" y="6"/>
                </a:cxn>
                <a:cxn ang="0">
                  <a:pos x="11" y="4"/>
                </a:cxn>
                <a:cxn ang="0">
                  <a:pos x="11" y="2"/>
                </a:cxn>
                <a:cxn ang="0">
                  <a:pos x="11" y="0"/>
                </a:cxn>
                <a:cxn ang="0">
                  <a:pos x="0" y="0"/>
                </a:cxn>
                <a:cxn ang="0">
                  <a:pos x="0" y="2"/>
                </a:cxn>
                <a:cxn ang="0">
                  <a:pos x="0" y="4"/>
                </a:cxn>
                <a:cxn ang="0">
                  <a:pos x="0" y="6"/>
                </a:cxn>
                <a:cxn ang="0">
                  <a:pos x="0" y="8"/>
                </a:cxn>
                <a:cxn ang="0">
                  <a:pos x="2" y="10"/>
                </a:cxn>
                <a:cxn ang="0">
                  <a:pos x="2" y="11"/>
                </a:cxn>
                <a:cxn ang="0">
                  <a:pos x="13" y="8"/>
                </a:cxn>
              </a:cxnLst>
              <a:rect l="0" t="0" r="r" b="b"/>
              <a:pathLst>
                <a:path w="13" h="11">
                  <a:moveTo>
                    <a:pt x="13" y="8"/>
                  </a:moveTo>
                  <a:lnTo>
                    <a:pt x="13" y="6"/>
                  </a:lnTo>
                  <a:lnTo>
                    <a:pt x="11" y="4"/>
                  </a:lnTo>
                  <a:lnTo>
                    <a:pt x="11" y="2"/>
                  </a:lnTo>
                  <a:lnTo>
                    <a:pt x="11" y="0"/>
                  </a:lnTo>
                  <a:lnTo>
                    <a:pt x="0" y="0"/>
                  </a:lnTo>
                  <a:lnTo>
                    <a:pt x="0" y="2"/>
                  </a:lnTo>
                  <a:lnTo>
                    <a:pt x="0" y="4"/>
                  </a:lnTo>
                  <a:lnTo>
                    <a:pt x="0" y="6"/>
                  </a:lnTo>
                  <a:lnTo>
                    <a:pt x="0" y="8"/>
                  </a:lnTo>
                  <a:lnTo>
                    <a:pt x="2" y="10"/>
                  </a:lnTo>
                  <a:lnTo>
                    <a:pt x="2" y="11"/>
                  </a:lnTo>
                  <a:lnTo>
                    <a:pt x="13" y="8"/>
                  </a:lnTo>
                  <a:close/>
                </a:path>
              </a:pathLst>
            </a:custGeom>
            <a:solidFill>
              <a:srgbClr val="000000"/>
            </a:solidFill>
            <a:ln w="9525">
              <a:noFill/>
              <a:round/>
              <a:headEnd/>
              <a:tailEnd/>
            </a:ln>
          </p:spPr>
          <p:txBody>
            <a:bodyPr/>
            <a:lstStyle/>
            <a:p>
              <a:endParaRPr lang="en-US"/>
            </a:p>
          </p:txBody>
        </p:sp>
        <p:sp>
          <p:nvSpPr>
            <p:cNvPr id="348196" name="Freeform 36"/>
            <p:cNvSpPr>
              <a:spLocks/>
            </p:cNvSpPr>
            <p:nvPr/>
          </p:nvSpPr>
          <p:spPr bwMode="auto">
            <a:xfrm>
              <a:off x="3955" y="1565"/>
              <a:ext cx="15" cy="15"/>
            </a:xfrm>
            <a:custGeom>
              <a:avLst/>
              <a:gdLst/>
              <a:ahLst/>
              <a:cxnLst>
                <a:cxn ang="0">
                  <a:pos x="13" y="7"/>
                </a:cxn>
                <a:cxn ang="0">
                  <a:pos x="15" y="9"/>
                </a:cxn>
                <a:cxn ang="0">
                  <a:pos x="11" y="0"/>
                </a:cxn>
                <a:cxn ang="0">
                  <a:pos x="0" y="3"/>
                </a:cxn>
                <a:cxn ang="0">
                  <a:pos x="4" y="13"/>
                </a:cxn>
                <a:cxn ang="0">
                  <a:pos x="4" y="15"/>
                </a:cxn>
                <a:cxn ang="0">
                  <a:pos x="13" y="7"/>
                </a:cxn>
              </a:cxnLst>
              <a:rect l="0" t="0" r="r" b="b"/>
              <a:pathLst>
                <a:path w="15" h="15">
                  <a:moveTo>
                    <a:pt x="13" y="7"/>
                  </a:moveTo>
                  <a:lnTo>
                    <a:pt x="15" y="9"/>
                  </a:lnTo>
                  <a:lnTo>
                    <a:pt x="11" y="0"/>
                  </a:lnTo>
                  <a:lnTo>
                    <a:pt x="0" y="3"/>
                  </a:lnTo>
                  <a:lnTo>
                    <a:pt x="4" y="13"/>
                  </a:lnTo>
                  <a:lnTo>
                    <a:pt x="4" y="15"/>
                  </a:lnTo>
                  <a:lnTo>
                    <a:pt x="13" y="7"/>
                  </a:lnTo>
                  <a:close/>
                </a:path>
              </a:pathLst>
            </a:custGeom>
            <a:solidFill>
              <a:srgbClr val="000000"/>
            </a:solidFill>
            <a:ln w="9525">
              <a:noFill/>
              <a:round/>
              <a:headEnd/>
              <a:tailEnd/>
            </a:ln>
          </p:spPr>
          <p:txBody>
            <a:bodyPr/>
            <a:lstStyle/>
            <a:p>
              <a:endParaRPr lang="en-US"/>
            </a:p>
          </p:txBody>
        </p:sp>
        <p:sp>
          <p:nvSpPr>
            <p:cNvPr id="348197" name="Freeform 37"/>
            <p:cNvSpPr>
              <a:spLocks/>
            </p:cNvSpPr>
            <p:nvPr/>
          </p:nvSpPr>
          <p:spPr bwMode="auto">
            <a:xfrm>
              <a:off x="3471" y="1720"/>
              <a:ext cx="509" cy="687"/>
            </a:xfrm>
            <a:custGeom>
              <a:avLst/>
              <a:gdLst/>
              <a:ahLst/>
              <a:cxnLst>
                <a:cxn ang="0">
                  <a:pos x="77" y="92"/>
                </a:cxn>
                <a:cxn ang="0">
                  <a:pos x="125" y="206"/>
                </a:cxn>
                <a:cxn ang="0">
                  <a:pos x="196" y="271"/>
                </a:cxn>
                <a:cxn ang="0">
                  <a:pos x="275" y="305"/>
                </a:cxn>
                <a:cxn ang="0">
                  <a:pos x="367" y="346"/>
                </a:cxn>
                <a:cxn ang="0">
                  <a:pos x="421" y="424"/>
                </a:cxn>
                <a:cxn ang="0">
                  <a:pos x="440" y="480"/>
                </a:cxn>
                <a:cxn ang="0">
                  <a:pos x="484" y="534"/>
                </a:cxn>
                <a:cxn ang="0">
                  <a:pos x="509" y="580"/>
                </a:cxn>
                <a:cxn ang="0">
                  <a:pos x="474" y="637"/>
                </a:cxn>
                <a:cxn ang="0">
                  <a:pos x="390" y="684"/>
                </a:cxn>
                <a:cxn ang="0">
                  <a:pos x="294" y="678"/>
                </a:cxn>
                <a:cxn ang="0">
                  <a:pos x="248" y="645"/>
                </a:cxn>
                <a:cxn ang="0">
                  <a:pos x="351" y="655"/>
                </a:cxn>
                <a:cxn ang="0">
                  <a:pos x="417" y="620"/>
                </a:cxn>
                <a:cxn ang="0">
                  <a:pos x="325" y="636"/>
                </a:cxn>
                <a:cxn ang="0">
                  <a:pos x="215" y="603"/>
                </a:cxn>
                <a:cxn ang="0">
                  <a:pos x="229" y="582"/>
                </a:cxn>
                <a:cxn ang="0">
                  <a:pos x="346" y="586"/>
                </a:cxn>
                <a:cxn ang="0">
                  <a:pos x="384" y="565"/>
                </a:cxn>
                <a:cxn ang="0">
                  <a:pos x="269" y="565"/>
                </a:cxn>
                <a:cxn ang="0">
                  <a:pos x="148" y="520"/>
                </a:cxn>
                <a:cxn ang="0">
                  <a:pos x="227" y="518"/>
                </a:cxn>
                <a:cxn ang="0">
                  <a:pos x="350" y="509"/>
                </a:cxn>
                <a:cxn ang="0">
                  <a:pos x="280" y="509"/>
                </a:cxn>
                <a:cxn ang="0">
                  <a:pos x="173" y="486"/>
                </a:cxn>
                <a:cxn ang="0">
                  <a:pos x="123" y="453"/>
                </a:cxn>
                <a:cxn ang="0">
                  <a:pos x="267" y="459"/>
                </a:cxn>
                <a:cxn ang="0">
                  <a:pos x="282" y="447"/>
                </a:cxn>
                <a:cxn ang="0">
                  <a:pos x="167" y="440"/>
                </a:cxn>
                <a:cxn ang="0">
                  <a:pos x="73" y="397"/>
                </a:cxn>
                <a:cxn ang="0">
                  <a:pos x="181" y="403"/>
                </a:cxn>
                <a:cxn ang="0">
                  <a:pos x="250" y="382"/>
                </a:cxn>
                <a:cxn ang="0">
                  <a:pos x="160" y="384"/>
                </a:cxn>
                <a:cxn ang="0">
                  <a:pos x="75" y="359"/>
                </a:cxn>
                <a:cxn ang="0">
                  <a:pos x="79" y="342"/>
                </a:cxn>
                <a:cxn ang="0">
                  <a:pos x="165" y="340"/>
                </a:cxn>
                <a:cxn ang="0">
                  <a:pos x="144" y="334"/>
                </a:cxn>
                <a:cxn ang="0">
                  <a:pos x="69" y="313"/>
                </a:cxn>
                <a:cxn ang="0">
                  <a:pos x="25" y="269"/>
                </a:cxn>
                <a:cxn ang="0">
                  <a:pos x="92" y="288"/>
                </a:cxn>
                <a:cxn ang="0">
                  <a:pos x="119" y="280"/>
                </a:cxn>
                <a:cxn ang="0">
                  <a:pos x="39" y="246"/>
                </a:cxn>
                <a:cxn ang="0">
                  <a:pos x="10" y="213"/>
                </a:cxn>
                <a:cxn ang="0">
                  <a:pos x="64" y="223"/>
                </a:cxn>
                <a:cxn ang="0">
                  <a:pos x="64" y="209"/>
                </a:cxn>
                <a:cxn ang="0">
                  <a:pos x="0" y="156"/>
                </a:cxn>
                <a:cxn ang="0">
                  <a:pos x="41" y="171"/>
                </a:cxn>
                <a:cxn ang="0">
                  <a:pos x="58" y="163"/>
                </a:cxn>
                <a:cxn ang="0">
                  <a:pos x="8" y="125"/>
                </a:cxn>
                <a:cxn ang="0">
                  <a:pos x="8" y="110"/>
                </a:cxn>
                <a:cxn ang="0">
                  <a:pos x="50" y="123"/>
                </a:cxn>
                <a:cxn ang="0">
                  <a:pos x="35" y="104"/>
                </a:cxn>
                <a:cxn ang="0">
                  <a:pos x="8" y="63"/>
                </a:cxn>
                <a:cxn ang="0">
                  <a:pos x="43" y="83"/>
                </a:cxn>
                <a:cxn ang="0">
                  <a:pos x="43" y="69"/>
                </a:cxn>
                <a:cxn ang="0">
                  <a:pos x="20" y="31"/>
                </a:cxn>
                <a:cxn ang="0">
                  <a:pos x="39" y="42"/>
                </a:cxn>
                <a:cxn ang="0">
                  <a:pos x="52" y="42"/>
                </a:cxn>
                <a:cxn ang="0">
                  <a:pos x="35" y="10"/>
                </a:cxn>
                <a:cxn ang="0">
                  <a:pos x="46" y="15"/>
                </a:cxn>
              </a:cxnLst>
              <a:rect l="0" t="0" r="r" b="b"/>
              <a:pathLst>
                <a:path w="509" h="687">
                  <a:moveTo>
                    <a:pt x="75" y="21"/>
                  </a:moveTo>
                  <a:lnTo>
                    <a:pt x="75" y="31"/>
                  </a:lnTo>
                  <a:lnTo>
                    <a:pt x="73" y="56"/>
                  </a:lnTo>
                  <a:lnTo>
                    <a:pt x="75" y="73"/>
                  </a:lnTo>
                  <a:lnTo>
                    <a:pt x="77" y="92"/>
                  </a:lnTo>
                  <a:lnTo>
                    <a:pt x="81" y="113"/>
                  </a:lnTo>
                  <a:lnTo>
                    <a:pt x="89" y="135"/>
                  </a:lnTo>
                  <a:lnTo>
                    <a:pt x="96" y="159"/>
                  </a:lnTo>
                  <a:lnTo>
                    <a:pt x="110" y="182"/>
                  </a:lnTo>
                  <a:lnTo>
                    <a:pt x="125" y="206"/>
                  </a:lnTo>
                  <a:lnTo>
                    <a:pt x="144" y="229"/>
                  </a:lnTo>
                  <a:lnTo>
                    <a:pt x="156" y="240"/>
                  </a:lnTo>
                  <a:lnTo>
                    <a:pt x="167" y="250"/>
                  </a:lnTo>
                  <a:lnTo>
                    <a:pt x="181" y="261"/>
                  </a:lnTo>
                  <a:lnTo>
                    <a:pt x="196" y="271"/>
                  </a:lnTo>
                  <a:lnTo>
                    <a:pt x="211" y="280"/>
                  </a:lnTo>
                  <a:lnTo>
                    <a:pt x="229" y="288"/>
                  </a:lnTo>
                  <a:lnTo>
                    <a:pt x="248" y="296"/>
                  </a:lnTo>
                  <a:lnTo>
                    <a:pt x="269" y="303"/>
                  </a:lnTo>
                  <a:lnTo>
                    <a:pt x="275" y="305"/>
                  </a:lnTo>
                  <a:lnTo>
                    <a:pt x="290" y="307"/>
                  </a:lnTo>
                  <a:lnTo>
                    <a:pt x="313" y="315"/>
                  </a:lnTo>
                  <a:lnTo>
                    <a:pt x="340" y="328"/>
                  </a:lnTo>
                  <a:lnTo>
                    <a:pt x="353" y="336"/>
                  </a:lnTo>
                  <a:lnTo>
                    <a:pt x="367" y="346"/>
                  </a:lnTo>
                  <a:lnTo>
                    <a:pt x="380" y="357"/>
                  </a:lnTo>
                  <a:lnTo>
                    <a:pt x="392" y="371"/>
                  </a:lnTo>
                  <a:lnTo>
                    <a:pt x="403" y="386"/>
                  </a:lnTo>
                  <a:lnTo>
                    <a:pt x="413" y="405"/>
                  </a:lnTo>
                  <a:lnTo>
                    <a:pt x="421" y="424"/>
                  </a:lnTo>
                  <a:lnTo>
                    <a:pt x="426" y="447"/>
                  </a:lnTo>
                  <a:lnTo>
                    <a:pt x="428" y="451"/>
                  </a:lnTo>
                  <a:lnTo>
                    <a:pt x="430" y="457"/>
                  </a:lnTo>
                  <a:lnTo>
                    <a:pt x="434" y="469"/>
                  </a:lnTo>
                  <a:lnTo>
                    <a:pt x="440" y="480"/>
                  </a:lnTo>
                  <a:lnTo>
                    <a:pt x="447" y="493"/>
                  </a:lnTo>
                  <a:lnTo>
                    <a:pt x="457" y="507"/>
                  </a:lnTo>
                  <a:lnTo>
                    <a:pt x="468" y="520"/>
                  </a:lnTo>
                  <a:lnTo>
                    <a:pt x="480" y="530"/>
                  </a:lnTo>
                  <a:lnTo>
                    <a:pt x="484" y="534"/>
                  </a:lnTo>
                  <a:lnTo>
                    <a:pt x="490" y="540"/>
                  </a:lnTo>
                  <a:lnTo>
                    <a:pt x="499" y="549"/>
                  </a:lnTo>
                  <a:lnTo>
                    <a:pt x="505" y="563"/>
                  </a:lnTo>
                  <a:lnTo>
                    <a:pt x="507" y="570"/>
                  </a:lnTo>
                  <a:lnTo>
                    <a:pt x="509" y="580"/>
                  </a:lnTo>
                  <a:lnTo>
                    <a:pt x="507" y="589"/>
                  </a:lnTo>
                  <a:lnTo>
                    <a:pt x="503" y="601"/>
                  </a:lnTo>
                  <a:lnTo>
                    <a:pt x="497" y="612"/>
                  </a:lnTo>
                  <a:lnTo>
                    <a:pt x="488" y="624"/>
                  </a:lnTo>
                  <a:lnTo>
                    <a:pt x="474" y="637"/>
                  </a:lnTo>
                  <a:lnTo>
                    <a:pt x="457" y="653"/>
                  </a:lnTo>
                  <a:lnTo>
                    <a:pt x="453" y="657"/>
                  </a:lnTo>
                  <a:lnTo>
                    <a:pt x="440" y="664"/>
                  </a:lnTo>
                  <a:lnTo>
                    <a:pt x="419" y="676"/>
                  </a:lnTo>
                  <a:lnTo>
                    <a:pt x="390" y="684"/>
                  </a:lnTo>
                  <a:lnTo>
                    <a:pt x="374" y="687"/>
                  </a:lnTo>
                  <a:lnTo>
                    <a:pt x="355" y="687"/>
                  </a:lnTo>
                  <a:lnTo>
                    <a:pt x="336" y="687"/>
                  </a:lnTo>
                  <a:lnTo>
                    <a:pt x="317" y="684"/>
                  </a:lnTo>
                  <a:lnTo>
                    <a:pt x="294" y="678"/>
                  </a:lnTo>
                  <a:lnTo>
                    <a:pt x="273" y="668"/>
                  </a:lnTo>
                  <a:lnTo>
                    <a:pt x="248" y="655"/>
                  </a:lnTo>
                  <a:lnTo>
                    <a:pt x="225" y="637"/>
                  </a:lnTo>
                  <a:lnTo>
                    <a:pt x="231" y="639"/>
                  </a:lnTo>
                  <a:lnTo>
                    <a:pt x="248" y="645"/>
                  </a:lnTo>
                  <a:lnTo>
                    <a:pt x="273" y="651"/>
                  </a:lnTo>
                  <a:lnTo>
                    <a:pt x="303" y="655"/>
                  </a:lnTo>
                  <a:lnTo>
                    <a:pt x="321" y="657"/>
                  </a:lnTo>
                  <a:lnTo>
                    <a:pt x="336" y="657"/>
                  </a:lnTo>
                  <a:lnTo>
                    <a:pt x="351" y="655"/>
                  </a:lnTo>
                  <a:lnTo>
                    <a:pt x="369" y="653"/>
                  </a:lnTo>
                  <a:lnTo>
                    <a:pt x="382" y="647"/>
                  </a:lnTo>
                  <a:lnTo>
                    <a:pt x="396" y="641"/>
                  </a:lnTo>
                  <a:lnTo>
                    <a:pt x="407" y="632"/>
                  </a:lnTo>
                  <a:lnTo>
                    <a:pt x="417" y="620"/>
                  </a:lnTo>
                  <a:lnTo>
                    <a:pt x="413" y="622"/>
                  </a:lnTo>
                  <a:lnTo>
                    <a:pt x="397" y="628"/>
                  </a:lnTo>
                  <a:lnTo>
                    <a:pt x="374" y="634"/>
                  </a:lnTo>
                  <a:lnTo>
                    <a:pt x="344" y="636"/>
                  </a:lnTo>
                  <a:lnTo>
                    <a:pt x="325" y="636"/>
                  </a:lnTo>
                  <a:lnTo>
                    <a:pt x="305" y="634"/>
                  </a:lnTo>
                  <a:lnTo>
                    <a:pt x="284" y="630"/>
                  </a:lnTo>
                  <a:lnTo>
                    <a:pt x="263" y="624"/>
                  </a:lnTo>
                  <a:lnTo>
                    <a:pt x="238" y="614"/>
                  </a:lnTo>
                  <a:lnTo>
                    <a:pt x="215" y="603"/>
                  </a:lnTo>
                  <a:lnTo>
                    <a:pt x="188" y="588"/>
                  </a:lnTo>
                  <a:lnTo>
                    <a:pt x="163" y="570"/>
                  </a:lnTo>
                  <a:lnTo>
                    <a:pt x="171" y="572"/>
                  </a:lnTo>
                  <a:lnTo>
                    <a:pt x="196" y="576"/>
                  </a:lnTo>
                  <a:lnTo>
                    <a:pt x="229" y="582"/>
                  </a:lnTo>
                  <a:lnTo>
                    <a:pt x="269" y="586"/>
                  </a:lnTo>
                  <a:lnTo>
                    <a:pt x="290" y="588"/>
                  </a:lnTo>
                  <a:lnTo>
                    <a:pt x="309" y="588"/>
                  </a:lnTo>
                  <a:lnTo>
                    <a:pt x="328" y="588"/>
                  </a:lnTo>
                  <a:lnTo>
                    <a:pt x="346" y="586"/>
                  </a:lnTo>
                  <a:lnTo>
                    <a:pt x="361" y="584"/>
                  </a:lnTo>
                  <a:lnTo>
                    <a:pt x="374" y="578"/>
                  </a:lnTo>
                  <a:lnTo>
                    <a:pt x="384" y="572"/>
                  </a:lnTo>
                  <a:lnTo>
                    <a:pt x="390" y="565"/>
                  </a:lnTo>
                  <a:lnTo>
                    <a:pt x="384" y="565"/>
                  </a:lnTo>
                  <a:lnTo>
                    <a:pt x="369" y="568"/>
                  </a:lnTo>
                  <a:lnTo>
                    <a:pt x="342" y="570"/>
                  </a:lnTo>
                  <a:lnTo>
                    <a:pt x="309" y="568"/>
                  </a:lnTo>
                  <a:lnTo>
                    <a:pt x="290" y="568"/>
                  </a:lnTo>
                  <a:lnTo>
                    <a:pt x="269" y="565"/>
                  </a:lnTo>
                  <a:lnTo>
                    <a:pt x="248" y="561"/>
                  </a:lnTo>
                  <a:lnTo>
                    <a:pt x="225" y="553"/>
                  </a:lnTo>
                  <a:lnTo>
                    <a:pt x="200" y="545"/>
                  </a:lnTo>
                  <a:lnTo>
                    <a:pt x="175" y="534"/>
                  </a:lnTo>
                  <a:lnTo>
                    <a:pt x="148" y="520"/>
                  </a:lnTo>
                  <a:lnTo>
                    <a:pt x="121" y="505"/>
                  </a:lnTo>
                  <a:lnTo>
                    <a:pt x="131" y="507"/>
                  </a:lnTo>
                  <a:lnTo>
                    <a:pt x="154" y="511"/>
                  </a:lnTo>
                  <a:lnTo>
                    <a:pt x="186" y="515"/>
                  </a:lnTo>
                  <a:lnTo>
                    <a:pt x="227" y="518"/>
                  </a:lnTo>
                  <a:lnTo>
                    <a:pt x="267" y="520"/>
                  </a:lnTo>
                  <a:lnTo>
                    <a:pt x="305" y="518"/>
                  </a:lnTo>
                  <a:lnTo>
                    <a:pt x="323" y="517"/>
                  </a:lnTo>
                  <a:lnTo>
                    <a:pt x="338" y="515"/>
                  </a:lnTo>
                  <a:lnTo>
                    <a:pt x="350" y="509"/>
                  </a:lnTo>
                  <a:lnTo>
                    <a:pt x="357" y="503"/>
                  </a:lnTo>
                  <a:lnTo>
                    <a:pt x="353" y="503"/>
                  </a:lnTo>
                  <a:lnTo>
                    <a:pt x="336" y="507"/>
                  </a:lnTo>
                  <a:lnTo>
                    <a:pt x="313" y="509"/>
                  </a:lnTo>
                  <a:lnTo>
                    <a:pt x="280" y="509"/>
                  </a:lnTo>
                  <a:lnTo>
                    <a:pt x="261" y="507"/>
                  </a:lnTo>
                  <a:lnTo>
                    <a:pt x="242" y="505"/>
                  </a:lnTo>
                  <a:lnTo>
                    <a:pt x="221" y="499"/>
                  </a:lnTo>
                  <a:lnTo>
                    <a:pt x="198" y="493"/>
                  </a:lnTo>
                  <a:lnTo>
                    <a:pt x="173" y="486"/>
                  </a:lnTo>
                  <a:lnTo>
                    <a:pt x="150" y="476"/>
                  </a:lnTo>
                  <a:lnTo>
                    <a:pt x="123" y="465"/>
                  </a:lnTo>
                  <a:lnTo>
                    <a:pt x="98" y="449"/>
                  </a:lnTo>
                  <a:lnTo>
                    <a:pt x="104" y="451"/>
                  </a:lnTo>
                  <a:lnTo>
                    <a:pt x="123" y="453"/>
                  </a:lnTo>
                  <a:lnTo>
                    <a:pt x="150" y="457"/>
                  </a:lnTo>
                  <a:lnTo>
                    <a:pt x="183" y="461"/>
                  </a:lnTo>
                  <a:lnTo>
                    <a:pt x="217" y="461"/>
                  </a:lnTo>
                  <a:lnTo>
                    <a:pt x="252" y="461"/>
                  </a:lnTo>
                  <a:lnTo>
                    <a:pt x="267" y="459"/>
                  </a:lnTo>
                  <a:lnTo>
                    <a:pt x="282" y="455"/>
                  </a:lnTo>
                  <a:lnTo>
                    <a:pt x="296" y="451"/>
                  </a:lnTo>
                  <a:lnTo>
                    <a:pt x="307" y="445"/>
                  </a:lnTo>
                  <a:lnTo>
                    <a:pt x="302" y="447"/>
                  </a:lnTo>
                  <a:lnTo>
                    <a:pt x="282" y="447"/>
                  </a:lnTo>
                  <a:lnTo>
                    <a:pt x="257" y="449"/>
                  </a:lnTo>
                  <a:lnTo>
                    <a:pt x="223" y="447"/>
                  </a:lnTo>
                  <a:lnTo>
                    <a:pt x="206" y="445"/>
                  </a:lnTo>
                  <a:lnTo>
                    <a:pt x="186" y="444"/>
                  </a:lnTo>
                  <a:lnTo>
                    <a:pt x="167" y="440"/>
                  </a:lnTo>
                  <a:lnTo>
                    <a:pt x="148" y="434"/>
                  </a:lnTo>
                  <a:lnTo>
                    <a:pt x="129" y="428"/>
                  </a:lnTo>
                  <a:lnTo>
                    <a:pt x="110" y="419"/>
                  </a:lnTo>
                  <a:lnTo>
                    <a:pt x="90" y="409"/>
                  </a:lnTo>
                  <a:lnTo>
                    <a:pt x="73" y="397"/>
                  </a:lnTo>
                  <a:lnTo>
                    <a:pt x="79" y="397"/>
                  </a:lnTo>
                  <a:lnTo>
                    <a:pt x="96" y="399"/>
                  </a:lnTo>
                  <a:lnTo>
                    <a:pt x="121" y="401"/>
                  </a:lnTo>
                  <a:lnTo>
                    <a:pt x="150" y="403"/>
                  </a:lnTo>
                  <a:lnTo>
                    <a:pt x="181" y="403"/>
                  </a:lnTo>
                  <a:lnTo>
                    <a:pt x="209" y="399"/>
                  </a:lnTo>
                  <a:lnTo>
                    <a:pt x="221" y="397"/>
                  </a:lnTo>
                  <a:lnTo>
                    <a:pt x="232" y="394"/>
                  </a:lnTo>
                  <a:lnTo>
                    <a:pt x="242" y="390"/>
                  </a:lnTo>
                  <a:lnTo>
                    <a:pt x="250" y="382"/>
                  </a:lnTo>
                  <a:lnTo>
                    <a:pt x="244" y="384"/>
                  </a:lnTo>
                  <a:lnTo>
                    <a:pt x="229" y="386"/>
                  </a:lnTo>
                  <a:lnTo>
                    <a:pt x="204" y="386"/>
                  </a:lnTo>
                  <a:lnTo>
                    <a:pt x="175" y="386"/>
                  </a:lnTo>
                  <a:lnTo>
                    <a:pt x="160" y="384"/>
                  </a:lnTo>
                  <a:lnTo>
                    <a:pt x="142" y="382"/>
                  </a:lnTo>
                  <a:lnTo>
                    <a:pt x="125" y="378"/>
                  </a:lnTo>
                  <a:lnTo>
                    <a:pt x="108" y="373"/>
                  </a:lnTo>
                  <a:lnTo>
                    <a:pt x="90" y="367"/>
                  </a:lnTo>
                  <a:lnTo>
                    <a:pt x="75" y="359"/>
                  </a:lnTo>
                  <a:lnTo>
                    <a:pt x="60" y="348"/>
                  </a:lnTo>
                  <a:lnTo>
                    <a:pt x="44" y="336"/>
                  </a:lnTo>
                  <a:lnTo>
                    <a:pt x="48" y="336"/>
                  </a:lnTo>
                  <a:lnTo>
                    <a:pt x="62" y="338"/>
                  </a:lnTo>
                  <a:lnTo>
                    <a:pt x="79" y="342"/>
                  </a:lnTo>
                  <a:lnTo>
                    <a:pt x="100" y="344"/>
                  </a:lnTo>
                  <a:lnTo>
                    <a:pt x="123" y="344"/>
                  </a:lnTo>
                  <a:lnTo>
                    <a:pt x="144" y="344"/>
                  </a:lnTo>
                  <a:lnTo>
                    <a:pt x="156" y="342"/>
                  </a:lnTo>
                  <a:lnTo>
                    <a:pt x="165" y="340"/>
                  </a:lnTo>
                  <a:lnTo>
                    <a:pt x="173" y="336"/>
                  </a:lnTo>
                  <a:lnTo>
                    <a:pt x="181" y="332"/>
                  </a:lnTo>
                  <a:lnTo>
                    <a:pt x="177" y="332"/>
                  </a:lnTo>
                  <a:lnTo>
                    <a:pt x="163" y="334"/>
                  </a:lnTo>
                  <a:lnTo>
                    <a:pt x="144" y="334"/>
                  </a:lnTo>
                  <a:lnTo>
                    <a:pt x="121" y="330"/>
                  </a:lnTo>
                  <a:lnTo>
                    <a:pt x="110" y="328"/>
                  </a:lnTo>
                  <a:lnTo>
                    <a:pt x="96" y="325"/>
                  </a:lnTo>
                  <a:lnTo>
                    <a:pt x="83" y="319"/>
                  </a:lnTo>
                  <a:lnTo>
                    <a:pt x="69" y="313"/>
                  </a:lnTo>
                  <a:lnTo>
                    <a:pt x="56" y="303"/>
                  </a:lnTo>
                  <a:lnTo>
                    <a:pt x="44" y="294"/>
                  </a:lnTo>
                  <a:lnTo>
                    <a:pt x="33" y="282"/>
                  </a:lnTo>
                  <a:lnTo>
                    <a:pt x="21" y="267"/>
                  </a:lnTo>
                  <a:lnTo>
                    <a:pt x="25" y="269"/>
                  </a:lnTo>
                  <a:lnTo>
                    <a:pt x="33" y="273"/>
                  </a:lnTo>
                  <a:lnTo>
                    <a:pt x="44" y="277"/>
                  </a:lnTo>
                  <a:lnTo>
                    <a:pt x="60" y="282"/>
                  </a:lnTo>
                  <a:lnTo>
                    <a:pt x="75" y="286"/>
                  </a:lnTo>
                  <a:lnTo>
                    <a:pt x="92" y="288"/>
                  </a:lnTo>
                  <a:lnTo>
                    <a:pt x="100" y="288"/>
                  </a:lnTo>
                  <a:lnTo>
                    <a:pt x="110" y="286"/>
                  </a:lnTo>
                  <a:lnTo>
                    <a:pt x="117" y="284"/>
                  </a:lnTo>
                  <a:lnTo>
                    <a:pt x="123" y="280"/>
                  </a:lnTo>
                  <a:lnTo>
                    <a:pt x="119" y="280"/>
                  </a:lnTo>
                  <a:lnTo>
                    <a:pt x="110" y="278"/>
                  </a:lnTo>
                  <a:lnTo>
                    <a:pt x="94" y="273"/>
                  </a:lnTo>
                  <a:lnTo>
                    <a:pt x="77" y="267"/>
                  </a:lnTo>
                  <a:lnTo>
                    <a:pt x="58" y="257"/>
                  </a:lnTo>
                  <a:lnTo>
                    <a:pt x="39" y="246"/>
                  </a:lnTo>
                  <a:lnTo>
                    <a:pt x="29" y="238"/>
                  </a:lnTo>
                  <a:lnTo>
                    <a:pt x="21" y="230"/>
                  </a:lnTo>
                  <a:lnTo>
                    <a:pt x="14" y="221"/>
                  </a:lnTo>
                  <a:lnTo>
                    <a:pt x="8" y="211"/>
                  </a:lnTo>
                  <a:lnTo>
                    <a:pt x="10" y="213"/>
                  </a:lnTo>
                  <a:lnTo>
                    <a:pt x="18" y="215"/>
                  </a:lnTo>
                  <a:lnTo>
                    <a:pt x="25" y="217"/>
                  </a:lnTo>
                  <a:lnTo>
                    <a:pt x="37" y="221"/>
                  </a:lnTo>
                  <a:lnTo>
                    <a:pt x="50" y="223"/>
                  </a:lnTo>
                  <a:lnTo>
                    <a:pt x="64" y="223"/>
                  </a:lnTo>
                  <a:lnTo>
                    <a:pt x="75" y="221"/>
                  </a:lnTo>
                  <a:lnTo>
                    <a:pt x="85" y="217"/>
                  </a:lnTo>
                  <a:lnTo>
                    <a:pt x="83" y="215"/>
                  </a:lnTo>
                  <a:lnTo>
                    <a:pt x="75" y="213"/>
                  </a:lnTo>
                  <a:lnTo>
                    <a:pt x="64" y="209"/>
                  </a:lnTo>
                  <a:lnTo>
                    <a:pt x="50" y="204"/>
                  </a:lnTo>
                  <a:lnTo>
                    <a:pt x="35" y="194"/>
                  </a:lnTo>
                  <a:lnTo>
                    <a:pt x="21" y="184"/>
                  </a:lnTo>
                  <a:lnTo>
                    <a:pt x="10" y="171"/>
                  </a:lnTo>
                  <a:lnTo>
                    <a:pt x="0" y="156"/>
                  </a:lnTo>
                  <a:lnTo>
                    <a:pt x="2" y="156"/>
                  </a:lnTo>
                  <a:lnTo>
                    <a:pt x="8" y="159"/>
                  </a:lnTo>
                  <a:lnTo>
                    <a:pt x="18" y="163"/>
                  </a:lnTo>
                  <a:lnTo>
                    <a:pt x="29" y="167"/>
                  </a:lnTo>
                  <a:lnTo>
                    <a:pt x="41" y="171"/>
                  </a:lnTo>
                  <a:lnTo>
                    <a:pt x="52" y="173"/>
                  </a:lnTo>
                  <a:lnTo>
                    <a:pt x="62" y="171"/>
                  </a:lnTo>
                  <a:lnTo>
                    <a:pt x="69" y="167"/>
                  </a:lnTo>
                  <a:lnTo>
                    <a:pt x="66" y="167"/>
                  </a:lnTo>
                  <a:lnTo>
                    <a:pt x="58" y="163"/>
                  </a:lnTo>
                  <a:lnTo>
                    <a:pt x="48" y="158"/>
                  </a:lnTo>
                  <a:lnTo>
                    <a:pt x="35" y="150"/>
                  </a:lnTo>
                  <a:lnTo>
                    <a:pt x="23" y="140"/>
                  </a:lnTo>
                  <a:lnTo>
                    <a:pt x="12" y="131"/>
                  </a:lnTo>
                  <a:lnTo>
                    <a:pt x="8" y="125"/>
                  </a:lnTo>
                  <a:lnTo>
                    <a:pt x="4" y="119"/>
                  </a:lnTo>
                  <a:lnTo>
                    <a:pt x="2" y="113"/>
                  </a:lnTo>
                  <a:lnTo>
                    <a:pt x="2" y="106"/>
                  </a:lnTo>
                  <a:lnTo>
                    <a:pt x="4" y="108"/>
                  </a:lnTo>
                  <a:lnTo>
                    <a:pt x="8" y="110"/>
                  </a:lnTo>
                  <a:lnTo>
                    <a:pt x="14" y="115"/>
                  </a:lnTo>
                  <a:lnTo>
                    <a:pt x="21" y="119"/>
                  </a:lnTo>
                  <a:lnTo>
                    <a:pt x="31" y="121"/>
                  </a:lnTo>
                  <a:lnTo>
                    <a:pt x="41" y="123"/>
                  </a:lnTo>
                  <a:lnTo>
                    <a:pt x="50" y="123"/>
                  </a:lnTo>
                  <a:lnTo>
                    <a:pt x="60" y="119"/>
                  </a:lnTo>
                  <a:lnTo>
                    <a:pt x="56" y="117"/>
                  </a:lnTo>
                  <a:lnTo>
                    <a:pt x="52" y="115"/>
                  </a:lnTo>
                  <a:lnTo>
                    <a:pt x="44" y="110"/>
                  </a:lnTo>
                  <a:lnTo>
                    <a:pt x="35" y="104"/>
                  </a:lnTo>
                  <a:lnTo>
                    <a:pt x="25" y="96"/>
                  </a:lnTo>
                  <a:lnTo>
                    <a:pt x="16" y="87"/>
                  </a:lnTo>
                  <a:lnTo>
                    <a:pt x="10" y="75"/>
                  </a:lnTo>
                  <a:lnTo>
                    <a:pt x="6" y="62"/>
                  </a:lnTo>
                  <a:lnTo>
                    <a:pt x="8" y="63"/>
                  </a:lnTo>
                  <a:lnTo>
                    <a:pt x="12" y="65"/>
                  </a:lnTo>
                  <a:lnTo>
                    <a:pt x="18" y="71"/>
                  </a:lnTo>
                  <a:lnTo>
                    <a:pt x="27" y="75"/>
                  </a:lnTo>
                  <a:lnTo>
                    <a:pt x="35" y="81"/>
                  </a:lnTo>
                  <a:lnTo>
                    <a:pt x="43" y="83"/>
                  </a:lnTo>
                  <a:lnTo>
                    <a:pt x="48" y="83"/>
                  </a:lnTo>
                  <a:lnTo>
                    <a:pt x="52" y="77"/>
                  </a:lnTo>
                  <a:lnTo>
                    <a:pt x="52" y="77"/>
                  </a:lnTo>
                  <a:lnTo>
                    <a:pt x="48" y="75"/>
                  </a:lnTo>
                  <a:lnTo>
                    <a:pt x="43" y="69"/>
                  </a:lnTo>
                  <a:lnTo>
                    <a:pt x="37" y="63"/>
                  </a:lnTo>
                  <a:lnTo>
                    <a:pt x="29" y="58"/>
                  </a:lnTo>
                  <a:lnTo>
                    <a:pt x="25" y="50"/>
                  </a:lnTo>
                  <a:lnTo>
                    <a:pt x="21" y="40"/>
                  </a:lnTo>
                  <a:lnTo>
                    <a:pt x="20" y="31"/>
                  </a:lnTo>
                  <a:lnTo>
                    <a:pt x="21" y="31"/>
                  </a:lnTo>
                  <a:lnTo>
                    <a:pt x="23" y="35"/>
                  </a:lnTo>
                  <a:lnTo>
                    <a:pt x="27" y="37"/>
                  </a:lnTo>
                  <a:lnTo>
                    <a:pt x="33" y="40"/>
                  </a:lnTo>
                  <a:lnTo>
                    <a:pt x="39" y="42"/>
                  </a:lnTo>
                  <a:lnTo>
                    <a:pt x="44" y="46"/>
                  </a:lnTo>
                  <a:lnTo>
                    <a:pt x="50" y="46"/>
                  </a:lnTo>
                  <a:lnTo>
                    <a:pt x="56" y="44"/>
                  </a:lnTo>
                  <a:lnTo>
                    <a:pt x="54" y="44"/>
                  </a:lnTo>
                  <a:lnTo>
                    <a:pt x="52" y="42"/>
                  </a:lnTo>
                  <a:lnTo>
                    <a:pt x="48" y="39"/>
                  </a:lnTo>
                  <a:lnTo>
                    <a:pt x="44" y="33"/>
                  </a:lnTo>
                  <a:lnTo>
                    <a:pt x="41" y="25"/>
                  </a:lnTo>
                  <a:lnTo>
                    <a:pt x="37" y="17"/>
                  </a:lnTo>
                  <a:lnTo>
                    <a:pt x="35" y="10"/>
                  </a:lnTo>
                  <a:lnTo>
                    <a:pt x="37" y="0"/>
                  </a:lnTo>
                  <a:lnTo>
                    <a:pt x="37" y="0"/>
                  </a:lnTo>
                  <a:lnTo>
                    <a:pt x="39" y="4"/>
                  </a:lnTo>
                  <a:lnTo>
                    <a:pt x="43" y="10"/>
                  </a:lnTo>
                  <a:lnTo>
                    <a:pt x="46" y="15"/>
                  </a:lnTo>
                  <a:lnTo>
                    <a:pt x="52" y="19"/>
                  </a:lnTo>
                  <a:lnTo>
                    <a:pt x="58" y="23"/>
                  </a:lnTo>
                  <a:lnTo>
                    <a:pt x="66" y="23"/>
                  </a:lnTo>
                  <a:lnTo>
                    <a:pt x="75" y="21"/>
                  </a:lnTo>
                  <a:close/>
                </a:path>
              </a:pathLst>
            </a:custGeom>
            <a:solidFill>
              <a:srgbClr val="0066FF"/>
            </a:solidFill>
            <a:ln w="9525">
              <a:noFill/>
              <a:round/>
              <a:headEnd/>
              <a:tailEnd/>
            </a:ln>
          </p:spPr>
          <p:txBody>
            <a:bodyPr/>
            <a:lstStyle/>
            <a:p>
              <a:endParaRPr lang="en-US"/>
            </a:p>
          </p:txBody>
        </p:sp>
        <p:sp>
          <p:nvSpPr>
            <p:cNvPr id="348198" name="Freeform 38"/>
            <p:cNvSpPr>
              <a:spLocks/>
            </p:cNvSpPr>
            <p:nvPr/>
          </p:nvSpPr>
          <p:spPr bwMode="auto">
            <a:xfrm>
              <a:off x="3951" y="1555"/>
              <a:ext cx="430" cy="457"/>
            </a:xfrm>
            <a:custGeom>
              <a:avLst/>
              <a:gdLst/>
              <a:ahLst/>
              <a:cxnLst>
                <a:cxn ang="0">
                  <a:pos x="65" y="42"/>
                </a:cxn>
                <a:cxn ang="0">
                  <a:pos x="69" y="73"/>
                </a:cxn>
                <a:cxn ang="0">
                  <a:pos x="98" y="106"/>
                </a:cxn>
                <a:cxn ang="0">
                  <a:pos x="94" y="161"/>
                </a:cxn>
                <a:cxn ang="0">
                  <a:pos x="56" y="196"/>
                </a:cxn>
                <a:cxn ang="0">
                  <a:pos x="6" y="236"/>
                </a:cxn>
                <a:cxn ang="0">
                  <a:pos x="12" y="275"/>
                </a:cxn>
                <a:cxn ang="0">
                  <a:pos x="35" y="294"/>
                </a:cxn>
                <a:cxn ang="0">
                  <a:pos x="107" y="294"/>
                </a:cxn>
                <a:cxn ang="0">
                  <a:pos x="150" y="315"/>
                </a:cxn>
                <a:cxn ang="0">
                  <a:pos x="165" y="344"/>
                </a:cxn>
                <a:cxn ang="0">
                  <a:pos x="213" y="361"/>
                </a:cxn>
                <a:cxn ang="0">
                  <a:pos x="303" y="386"/>
                </a:cxn>
                <a:cxn ang="0">
                  <a:pos x="365" y="438"/>
                </a:cxn>
                <a:cxn ang="0">
                  <a:pos x="405" y="453"/>
                </a:cxn>
                <a:cxn ang="0">
                  <a:pos x="428" y="395"/>
                </a:cxn>
                <a:cxn ang="0">
                  <a:pos x="416" y="395"/>
                </a:cxn>
                <a:cxn ang="0">
                  <a:pos x="380" y="420"/>
                </a:cxn>
                <a:cxn ang="0">
                  <a:pos x="407" y="374"/>
                </a:cxn>
                <a:cxn ang="0">
                  <a:pos x="399" y="355"/>
                </a:cxn>
                <a:cxn ang="0">
                  <a:pos x="357" y="384"/>
                </a:cxn>
                <a:cxn ang="0">
                  <a:pos x="357" y="374"/>
                </a:cxn>
                <a:cxn ang="0">
                  <a:pos x="388" y="292"/>
                </a:cxn>
                <a:cxn ang="0">
                  <a:pos x="351" y="334"/>
                </a:cxn>
                <a:cxn ang="0">
                  <a:pos x="297" y="342"/>
                </a:cxn>
                <a:cxn ang="0">
                  <a:pos x="336" y="311"/>
                </a:cxn>
                <a:cxn ang="0">
                  <a:pos x="361" y="228"/>
                </a:cxn>
                <a:cxn ang="0">
                  <a:pos x="317" y="278"/>
                </a:cxn>
                <a:cxn ang="0">
                  <a:pos x="246" y="296"/>
                </a:cxn>
                <a:cxn ang="0">
                  <a:pos x="295" y="275"/>
                </a:cxn>
                <a:cxn ang="0">
                  <a:pos x="328" y="223"/>
                </a:cxn>
                <a:cxn ang="0">
                  <a:pos x="301" y="217"/>
                </a:cxn>
                <a:cxn ang="0">
                  <a:pos x="217" y="255"/>
                </a:cxn>
                <a:cxn ang="0">
                  <a:pos x="154" y="252"/>
                </a:cxn>
                <a:cxn ang="0">
                  <a:pos x="246" y="230"/>
                </a:cxn>
                <a:cxn ang="0">
                  <a:pos x="301" y="150"/>
                </a:cxn>
                <a:cxn ang="0">
                  <a:pos x="248" y="165"/>
                </a:cxn>
                <a:cxn ang="0">
                  <a:pos x="180" y="186"/>
                </a:cxn>
                <a:cxn ang="0">
                  <a:pos x="159" y="179"/>
                </a:cxn>
                <a:cxn ang="0">
                  <a:pos x="221" y="156"/>
                </a:cxn>
                <a:cxn ang="0">
                  <a:pos x="257" y="83"/>
                </a:cxn>
                <a:cxn ang="0">
                  <a:pos x="200" y="119"/>
                </a:cxn>
                <a:cxn ang="0">
                  <a:pos x="142" y="121"/>
                </a:cxn>
                <a:cxn ang="0">
                  <a:pos x="182" y="106"/>
                </a:cxn>
                <a:cxn ang="0">
                  <a:pos x="213" y="63"/>
                </a:cxn>
                <a:cxn ang="0">
                  <a:pos x="198" y="54"/>
                </a:cxn>
                <a:cxn ang="0">
                  <a:pos x="130" y="79"/>
                </a:cxn>
                <a:cxn ang="0">
                  <a:pos x="132" y="67"/>
                </a:cxn>
                <a:cxn ang="0">
                  <a:pos x="167" y="21"/>
                </a:cxn>
                <a:cxn ang="0">
                  <a:pos x="150" y="15"/>
                </a:cxn>
                <a:cxn ang="0">
                  <a:pos x="100" y="33"/>
                </a:cxn>
              </a:cxnLst>
              <a:rect l="0" t="0" r="r" b="b"/>
              <a:pathLst>
                <a:path w="430" h="457">
                  <a:moveTo>
                    <a:pt x="86" y="25"/>
                  </a:moveTo>
                  <a:lnTo>
                    <a:pt x="84" y="25"/>
                  </a:lnTo>
                  <a:lnTo>
                    <a:pt x="79" y="29"/>
                  </a:lnTo>
                  <a:lnTo>
                    <a:pt x="73" y="35"/>
                  </a:lnTo>
                  <a:lnTo>
                    <a:pt x="65" y="42"/>
                  </a:lnTo>
                  <a:lnTo>
                    <a:pt x="63" y="48"/>
                  </a:lnTo>
                  <a:lnTo>
                    <a:pt x="63" y="54"/>
                  </a:lnTo>
                  <a:lnTo>
                    <a:pt x="63" y="60"/>
                  </a:lnTo>
                  <a:lnTo>
                    <a:pt x="65" y="67"/>
                  </a:lnTo>
                  <a:lnTo>
                    <a:pt x="69" y="73"/>
                  </a:lnTo>
                  <a:lnTo>
                    <a:pt x="75" y="83"/>
                  </a:lnTo>
                  <a:lnTo>
                    <a:pt x="83" y="90"/>
                  </a:lnTo>
                  <a:lnTo>
                    <a:pt x="94" y="100"/>
                  </a:lnTo>
                  <a:lnTo>
                    <a:pt x="94" y="102"/>
                  </a:lnTo>
                  <a:lnTo>
                    <a:pt x="98" y="106"/>
                  </a:lnTo>
                  <a:lnTo>
                    <a:pt x="102" y="113"/>
                  </a:lnTo>
                  <a:lnTo>
                    <a:pt x="104" y="125"/>
                  </a:lnTo>
                  <a:lnTo>
                    <a:pt x="102" y="138"/>
                  </a:lnTo>
                  <a:lnTo>
                    <a:pt x="98" y="154"/>
                  </a:lnTo>
                  <a:lnTo>
                    <a:pt x="94" y="161"/>
                  </a:lnTo>
                  <a:lnTo>
                    <a:pt x="88" y="171"/>
                  </a:lnTo>
                  <a:lnTo>
                    <a:pt x="81" y="179"/>
                  </a:lnTo>
                  <a:lnTo>
                    <a:pt x="71" y="188"/>
                  </a:lnTo>
                  <a:lnTo>
                    <a:pt x="67" y="190"/>
                  </a:lnTo>
                  <a:lnTo>
                    <a:pt x="56" y="196"/>
                  </a:lnTo>
                  <a:lnTo>
                    <a:pt x="40" y="204"/>
                  </a:lnTo>
                  <a:lnTo>
                    <a:pt x="23" y="215"/>
                  </a:lnTo>
                  <a:lnTo>
                    <a:pt x="17" y="221"/>
                  </a:lnTo>
                  <a:lnTo>
                    <a:pt x="10" y="228"/>
                  </a:lnTo>
                  <a:lnTo>
                    <a:pt x="6" y="236"/>
                  </a:lnTo>
                  <a:lnTo>
                    <a:pt x="2" y="242"/>
                  </a:lnTo>
                  <a:lnTo>
                    <a:pt x="0" y="252"/>
                  </a:lnTo>
                  <a:lnTo>
                    <a:pt x="2" y="259"/>
                  </a:lnTo>
                  <a:lnTo>
                    <a:pt x="4" y="267"/>
                  </a:lnTo>
                  <a:lnTo>
                    <a:pt x="12" y="275"/>
                  </a:lnTo>
                  <a:lnTo>
                    <a:pt x="12" y="276"/>
                  </a:lnTo>
                  <a:lnTo>
                    <a:pt x="13" y="280"/>
                  </a:lnTo>
                  <a:lnTo>
                    <a:pt x="17" y="284"/>
                  </a:lnTo>
                  <a:lnTo>
                    <a:pt x="23" y="290"/>
                  </a:lnTo>
                  <a:lnTo>
                    <a:pt x="35" y="294"/>
                  </a:lnTo>
                  <a:lnTo>
                    <a:pt x="50" y="298"/>
                  </a:lnTo>
                  <a:lnTo>
                    <a:pt x="71" y="298"/>
                  </a:lnTo>
                  <a:lnTo>
                    <a:pt x="102" y="294"/>
                  </a:lnTo>
                  <a:lnTo>
                    <a:pt x="104" y="294"/>
                  </a:lnTo>
                  <a:lnTo>
                    <a:pt x="107" y="294"/>
                  </a:lnTo>
                  <a:lnTo>
                    <a:pt x="113" y="294"/>
                  </a:lnTo>
                  <a:lnTo>
                    <a:pt x="121" y="296"/>
                  </a:lnTo>
                  <a:lnTo>
                    <a:pt x="129" y="300"/>
                  </a:lnTo>
                  <a:lnTo>
                    <a:pt x="138" y="305"/>
                  </a:lnTo>
                  <a:lnTo>
                    <a:pt x="150" y="315"/>
                  </a:lnTo>
                  <a:lnTo>
                    <a:pt x="159" y="326"/>
                  </a:lnTo>
                  <a:lnTo>
                    <a:pt x="159" y="328"/>
                  </a:lnTo>
                  <a:lnTo>
                    <a:pt x="159" y="332"/>
                  </a:lnTo>
                  <a:lnTo>
                    <a:pt x="161" y="338"/>
                  </a:lnTo>
                  <a:lnTo>
                    <a:pt x="165" y="344"/>
                  </a:lnTo>
                  <a:lnTo>
                    <a:pt x="171" y="351"/>
                  </a:lnTo>
                  <a:lnTo>
                    <a:pt x="180" y="357"/>
                  </a:lnTo>
                  <a:lnTo>
                    <a:pt x="194" y="359"/>
                  </a:lnTo>
                  <a:lnTo>
                    <a:pt x="209" y="361"/>
                  </a:lnTo>
                  <a:lnTo>
                    <a:pt x="213" y="361"/>
                  </a:lnTo>
                  <a:lnTo>
                    <a:pt x="221" y="361"/>
                  </a:lnTo>
                  <a:lnTo>
                    <a:pt x="236" y="361"/>
                  </a:lnTo>
                  <a:lnTo>
                    <a:pt x="255" y="365"/>
                  </a:lnTo>
                  <a:lnTo>
                    <a:pt x="278" y="372"/>
                  </a:lnTo>
                  <a:lnTo>
                    <a:pt x="303" y="386"/>
                  </a:lnTo>
                  <a:lnTo>
                    <a:pt x="317" y="395"/>
                  </a:lnTo>
                  <a:lnTo>
                    <a:pt x="332" y="407"/>
                  </a:lnTo>
                  <a:lnTo>
                    <a:pt x="347" y="419"/>
                  </a:lnTo>
                  <a:lnTo>
                    <a:pt x="361" y="434"/>
                  </a:lnTo>
                  <a:lnTo>
                    <a:pt x="365" y="438"/>
                  </a:lnTo>
                  <a:lnTo>
                    <a:pt x="370" y="443"/>
                  </a:lnTo>
                  <a:lnTo>
                    <a:pt x="382" y="451"/>
                  </a:lnTo>
                  <a:lnTo>
                    <a:pt x="393" y="457"/>
                  </a:lnTo>
                  <a:lnTo>
                    <a:pt x="399" y="455"/>
                  </a:lnTo>
                  <a:lnTo>
                    <a:pt x="405" y="453"/>
                  </a:lnTo>
                  <a:lnTo>
                    <a:pt x="411" y="449"/>
                  </a:lnTo>
                  <a:lnTo>
                    <a:pt x="416" y="442"/>
                  </a:lnTo>
                  <a:lnTo>
                    <a:pt x="420" y="430"/>
                  </a:lnTo>
                  <a:lnTo>
                    <a:pt x="424" y="415"/>
                  </a:lnTo>
                  <a:lnTo>
                    <a:pt x="428" y="395"/>
                  </a:lnTo>
                  <a:lnTo>
                    <a:pt x="430" y="371"/>
                  </a:lnTo>
                  <a:lnTo>
                    <a:pt x="430" y="372"/>
                  </a:lnTo>
                  <a:lnTo>
                    <a:pt x="428" y="378"/>
                  </a:lnTo>
                  <a:lnTo>
                    <a:pt x="422" y="386"/>
                  </a:lnTo>
                  <a:lnTo>
                    <a:pt x="416" y="395"/>
                  </a:lnTo>
                  <a:lnTo>
                    <a:pt x="409" y="405"/>
                  </a:lnTo>
                  <a:lnTo>
                    <a:pt x="401" y="413"/>
                  </a:lnTo>
                  <a:lnTo>
                    <a:pt x="390" y="419"/>
                  </a:lnTo>
                  <a:lnTo>
                    <a:pt x="378" y="422"/>
                  </a:lnTo>
                  <a:lnTo>
                    <a:pt x="380" y="420"/>
                  </a:lnTo>
                  <a:lnTo>
                    <a:pt x="384" y="417"/>
                  </a:lnTo>
                  <a:lnTo>
                    <a:pt x="390" y="409"/>
                  </a:lnTo>
                  <a:lnTo>
                    <a:pt x="395" y="399"/>
                  </a:lnTo>
                  <a:lnTo>
                    <a:pt x="403" y="388"/>
                  </a:lnTo>
                  <a:lnTo>
                    <a:pt x="407" y="374"/>
                  </a:lnTo>
                  <a:lnTo>
                    <a:pt x="411" y="357"/>
                  </a:lnTo>
                  <a:lnTo>
                    <a:pt x="411" y="338"/>
                  </a:lnTo>
                  <a:lnTo>
                    <a:pt x="409" y="340"/>
                  </a:lnTo>
                  <a:lnTo>
                    <a:pt x="405" y="347"/>
                  </a:lnTo>
                  <a:lnTo>
                    <a:pt x="399" y="355"/>
                  </a:lnTo>
                  <a:lnTo>
                    <a:pt x="391" y="365"/>
                  </a:lnTo>
                  <a:lnTo>
                    <a:pt x="382" y="372"/>
                  </a:lnTo>
                  <a:lnTo>
                    <a:pt x="370" y="380"/>
                  </a:lnTo>
                  <a:lnTo>
                    <a:pt x="365" y="382"/>
                  </a:lnTo>
                  <a:lnTo>
                    <a:pt x="357" y="384"/>
                  </a:lnTo>
                  <a:lnTo>
                    <a:pt x="349" y="386"/>
                  </a:lnTo>
                  <a:lnTo>
                    <a:pt x="343" y="384"/>
                  </a:lnTo>
                  <a:lnTo>
                    <a:pt x="345" y="384"/>
                  </a:lnTo>
                  <a:lnTo>
                    <a:pt x="349" y="380"/>
                  </a:lnTo>
                  <a:lnTo>
                    <a:pt x="357" y="374"/>
                  </a:lnTo>
                  <a:lnTo>
                    <a:pt x="365" y="365"/>
                  </a:lnTo>
                  <a:lnTo>
                    <a:pt x="374" y="351"/>
                  </a:lnTo>
                  <a:lnTo>
                    <a:pt x="380" y="336"/>
                  </a:lnTo>
                  <a:lnTo>
                    <a:pt x="386" y="315"/>
                  </a:lnTo>
                  <a:lnTo>
                    <a:pt x="388" y="292"/>
                  </a:lnTo>
                  <a:lnTo>
                    <a:pt x="386" y="294"/>
                  </a:lnTo>
                  <a:lnTo>
                    <a:pt x="382" y="301"/>
                  </a:lnTo>
                  <a:lnTo>
                    <a:pt x="374" y="311"/>
                  </a:lnTo>
                  <a:lnTo>
                    <a:pt x="363" y="323"/>
                  </a:lnTo>
                  <a:lnTo>
                    <a:pt x="351" y="334"/>
                  </a:lnTo>
                  <a:lnTo>
                    <a:pt x="336" y="342"/>
                  </a:lnTo>
                  <a:lnTo>
                    <a:pt x="326" y="344"/>
                  </a:lnTo>
                  <a:lnTo>
                    <a:pt x="317" y="346"/>
                  </a:lnTo>
                  <a:lnTo>
                    <a:pt x="307" y="344"/>
                  </a:lnTo>
                  <a:lnTo>
                    <a:pt x="297" y="342"/>
                  </a:lnTo>
                  <a:lnTo>
                    <a:pt x="299" y="342"/>
                  </a:lnTo>
                  <a:lnTo>
                    <a:pt x="305" y="340"/>
                  </a:lnTo>
                  <a:lnTo>
                    <a:pt x="313" y="334"/>
                  </a:lnTo>
                  <a:lnTo>
                    <a:pt x="324" y="326"/>
                  </a:lnTo>
                  <a:lnTo>
                    <a:pt x="336" y="311"/>
                  </a:lnTo>
                  <a:lnTo>
                    <a:pt x="345" y="292"/>
                  </a:lnTo>
                  <a:lnTo>
                    <a:pt x="351" y="278"/>
                  </a:lnTo>
                  <a:lnTo>
                    <a:pt x="355" y="265"/>
                  </a:lnTo>
                  <a:lnTo>
                    <a:pt x="359" y="248"/>
                  </a:lnTo>
                  <a:lnTo>
                    <a:pt x="361" y="228"/>
                  </a:lnTo>
                  <a:lnTo>
                    <a:pt x="361" y="232"/>
                  </a:lnTo>
                  <a:lnTo>
                    <a:pt x="355" y="240"/>
                  </a:lnTo>
                  <a:lnTo>
                    <a:pt x="345" y="252"/>
                  </a:lnTo>
                  <a:lnTo>
                    <a:pt x="332" y="265"/>
                  </a:lnTo>
                  <a:lnTo>
                    <a:pt x="317" y="278"/>
                  </a:lnTo>
                  <a:lnTo>
                    <a:pt x="295" y="288"/>
                  </a:lnTo>
                  <a:lnTo>
                    <a:pt x="284" y="292"/>
                  </a:lnTo>
                  <a:lnTo>
                    <a:pt x="272" y="294"/>
                  </a:lnTo>
                  <a:lnTo>
                    <a:pt x="259" y="296"/>
                  </a:lnTo>
                  <a:lnTo>
                    <a:pt x="246" y="296"/>
                  </a:lnTo>
                  <a:lnTo>
                    <a:pt x="249" y="296"/>
                  </a:lnTo>
                  <a:lnTo>
                    <a:pt x="259" y="292"/>
                  </a:lnTo>
                  <a:lnTo>
                    <a:pt x="271" y="288"/>
                  </a:lnTo>
                  <a:lnTo>
                    <a:pt x="286" y="280"/>
                  </a:lnTo>
                  <a:lnTo>
                    <a:pt x="295" y="275"/>
                  </a:lnTo>
                  <a:lnTo>
                    <a:pt x="303" y="267"/>
                  </a:lnTo>
                  <a:lnTo>
                    <a:pt x="311" y="257"/>
                  </a:lnTo>
                  <a:lnTo>
                    <a:pt x="317" y="248"/>
                  </a:lnTo>
                  <a:lnTo>
                    <a:pt x="324" y="236"/>
                  </a:lnTo>
                  <a:lnTo>
                    <a:pt x="328" y="223"/>
                  </a:lnTo>
                  <a:lnTo>
                    <a:pt x="332" y="205"/>
                  </a:lnTo>
                  <a:lnTo>
                    <a:pt x="336" y="188"/>
                  </a:lnTo>
                  <a:lnTo>
                    <a:pt x="332" y="192"/>
                  </a:lnTo>
                  <a:lnTo>
                    <a:pt x="320" y="204"/>
                  </a:lnTo>
                  <a:lnTo>
                    <a:pt x="301" y="217"/>
                  </a:lnTo>
                  <a:lnTo>
                    <a:pt x="278" y="232"/>
                  </a:lnTo>
                  <a:lnTo>
                    <a:pt x="265" y="240"/>
                  </a:lnTo>
                  <a:lnTo>
                    <a:pt x="249" y="246"/>
                  </a:lnTo>
                  <a:lnTo>
                    <a:pt x="234" y="252"/>
                  </a:lnTo>
                  <a:lnTo>
                    <a:pt x="217" y="255"/>
                  </a:lnTo>
                  <a:lnTo>
                    <a:pt x="201" y="257"/>
                  </a:lnTo>
                  <a:lnTo>
                    <a:pt x="184" y="259"/>
                  </a:lnTo>
                  <a:lnTo>
                    <a:pt x="165" y="255"/>
                  </a:lnTo>
                  <a:lnTo>
                    <a:pt x="148" y="252"/>
                  </a:lnTo>
                  <a:lnTo>
                    <a:pt x="154" y="252"/>
                  </a:lnTo>
                  <a:lnTo>
                    <a:pt x="169" y="252"/>
                  </a:lnTo>
                  <a:lnTo>
                    <a:pt x="192" y="250"/>
                  </a:lnTo>
                  <a:lnTo>
                    <a:pt x="217" y="244"/>
                  </a:lnTo>
                  <a:lnTo>
                    <a:pt x="230" y="238"/>
                  </a:lnTo>
                  <a:lnTo>
                    <a:pt x="246" y="230"/>
                  </a:lnTo>
                  <a:lnTo>
                    <a:pt x="259" y="219"/>
                  </a:lnTo>
                  <a:lnTo>
                    <a:pt x="271" y="207"/>
                  </a:lnTo>
                  <a:lnTo>
                    <a:pt x="282" y="190"/>
                  </a:lnTo>
                  <a:lnTo>
                    <a:pt x="292" y="173"/>
                  </a:lnTo>
                  <a:lnTo>
                    <a:pt x="301" y="150"/>
                  </a:lnTo>
                  <a:lnTo>
                    <a:pt x="307" y="123"/>
                  </a:lnTo>
                  <a:lnTo>
                    <a:pt x="303" y="127"/>
                  </a:lnTo>
                  <a:lnTo>
                    <a:pt x="290" y="136"/>
                  </a:lnTo>
                  <a:lnTo>
                    <a:pt x="271" y="150"/>
                  </a:lnTo>
                  <a:lnTo>
                    <a:pt x="248" y="165"/>
                  </a:lnTo>
                  <a:lnTo>
                    <a:pt x="234" y="171"/>
                  </a:lnTo>
                  <a:lnTo>
                    <a:pt x="221" y="177"/>
                  </a:lnTo>
                  <a:lnTo>
                    <a:pt x="207" y="182"/>
                  </a:lnTo>
                  <a:lnTo>
                    <a:pt x="194" y="184"/>
                  </a:lnTo>
                  <a:lnTo>
                    <a:pt x="180" y="186"/>
                  </a:lnTo>
                  <a:lnTo>
                    <a:pt x="167" y="186"/>
                  </a:lnTo>
                  <a:lnTo>
                    <a:pt x="155" y="182"/>
                  </a:lnTo>
                  <a:lnTo>
                    <a:pt x="144" y="177"/>
                  </a:lnTo>
                  <a:lnTo>
                    <a:pt x="148" y="177"/>
                  </a:lnTo>
                  <a:lnTo>
                    <a:pt x="159" y="179"/>
                  </a:lnTo>
                  <a:lnTo>
                    <a:pt x="175" y="177"/>
                  </a:lnTo>
                  <a:lnTo>
                    <a:pt x="192" y="173"/>
                  </a:lnTo>
                  <a:lnTo>
                    <a:pt x="201" y="169"/>
                  </a:lnTo>
                  <a:lnTo>
                    <a:pt x="211" y="163"/>
                  </a:lnTo>
                  <a:lnTo>
                    <a:pt x="221" y="156"/>
                  </a:lnTo>
                  <a:lnTo>
                    <a:pt x="230" y="146"/>
                  </a:lnTo>
                  <a:lnTo>
                    <a:pt x="238" y="134"/>
                  </a:lnTo>
                  <a:lnTo>
                    <a:pt x="246" y="119"/>
                  </a:lnTo>
                  <a:lnTo>
                    <a:pt x="253" y="104"/>
                  </a:lnTo>
                  <a:lnTo>
                    <a:pt x="257" y="83"/>
                  </a:lnTo>
                  <a:lnTo>
                    <a:pt x="255" y="85"/>
                  </a:lnTo>
                  <a:lnTo>
                    <a:pt x="246" y="92"/>
                  </a:lnTo>
                  <a:lnTo>
                    <a:pt x="234" y="102"/>
                  </a:lnTo>
                  <a:lnTo>
                    <a:pt x="219" y="111"/>
                  </a:lnTo>
                  <a:lnTo>
                    <a:pt x="200" y="119"/>
                  </a:lnTo>
                  <a:lnTo>
                    <a:pt x="180" y="125"/>
                  </a:lnTo>
                  <a:lnTo>
                    <a:pt x="171" y="127"/>
                  </a:lnTo>
                  <a:lnTo>
                    <a:pt x="161" y="127"/>
                  </a:lnTo>
                  <a:lnTo>
                    <a:pt x="152" y="125"/>
                  </a:lnTo>
                  <a:lnTo>
                    <a:pt x="142" y="121"/>
                  </a:lnTo>
                  <a:lnTo>
                    <a:pt x="144" y="121"/>
                  </a:lnTo>
                  <a:lnTo>
                    <a:pt x="152" y="121"/>
                  </a:lnTo>
                  <a:lnTo>
                    <a:pt x="163" y="117"/>
                  </a:lnTo>
                  <a:lnTo>
                    <a:pt x="177" y="111"/>
                  </a:lnTo>
                  <a:lnTo>
                    <a:pt x="182" y="106"/>
                  </a:lnTo>
                  <a:lnTo>
                    <a:pt x="190" y="100"/>
                  </a:lnTo>
                  <a:lnTo>
                    <a:pt x="196" y="94"/>
                  </a:lnTo>
                  <a:lnTo>
                    <a:pt x="203" y="85"/>
                  </a:lnTo>
                  <a:lnTo>
                    <a:pt x="209" y="75"/>
                  </a:lnTo>
                  <a:lnTo>
                    <a:pt x="213" y="63"/>
                  </a:lnTo>
                  <a:lnTo>
                    <a:pt x="219" y="50"/>
                  </a:lnTo>
                  <a:lnTo>
                    <a:pt x="221" y="35"/>
                  </a:lnTo>
                  <a:lnTo>
                    <a:pt x="219" y="38"/>
                  </a:lnTo>
                  <a:lnTo>
                    <a:pt x="211" y="44"/>
                  </a:lnTo>
                  <a:lnTo>
                    <a:pt x="198" y="54"/>
                  </a:lnTo>
                  <a:lnTo>
                    <a:pt x="182" y="63"/>
                  </a:lnTo>
                  <a:lnTo>
                    <a:pt x="167" y="73"/>
                  </a:lnTo>
                  <a:lnTo>
                    <a:pt x="148" y="79"/>
                  </a:lnTo>
                  <a:lnTo>
                    <a:pt x="140" y="79"/>
                  </a:lnTo>
                  <a:lnTo>
                    <a:pt x="130" y="79"/>
                  </a:lnTo>
                  <a:lnTo>
                    <a:pt x="123" y="77"/>
                  </a:lnTo>
                  <a:lnTo>
                    <a:pt x="115" y="73"/>
                  </a:lnTo>
                  <a:lnTo>
                    <a:pt x="119" y="73"/>
                  </a:lnTo>
                  <a:lnTo>
                    <a:pt x="125" y="71"/>
                  </a:lnTo>
                  <a:lnTo>
                    <a:pt x="132" y="67"/>
                  </a:lnTo>
                  <a:lnTo>
                    <a:pt x="142" y="60"/>
                  </a:lnTo>
                  <a:lnTo>
                    <a:pt x="152" y="52"/>
                  </a:lnTo>
                  <a:lnTo>
                    <a:pt x="161" y="38"/>
                  </a:lnTo>
                  <a:lnTo>
                    <a:pt x="163" y="31"/>
                  </a:lnTo>
                  <a:lnTo>
                    <a:pt x="167" y="21"/>
                  </a:lnTo>
                  <a:lnTo>
                    <a:pt x="167" y="12"/>
                  </a:lnTo>
                  <a:lnTo>
                    <a:pt x="169" y="0"/>
                  </a:lnTo>
                  <a:lnTo>
                    <a:pt x="165" y="2"/>
                  </a:lnTo>
                  <a:lnTo>
                    <a:pt x="159" y="8"/>
                  </a:lnTo>
                  <a:lnTo>
                    <a:pt x="150" y="15"/>
                  </a:lnTo>
                  <a:lnTo>
                    <a:pt x="138" y="25"/>
                  </a:lnTo>
                  <a:lnTo>
                    <a:pt x="125" y="31"/>
                  </a:lnTo>
                  <a:lnTo>
                    <a:pt x="111" y="35"/>
                  </a:lnTo>
                  <a:lnTo>
                    <a:pt x="106" y="35"/>
                  </a:lnTo>
                  <a:lnTo>
                    <a:pt x="100" y="33"/>
                  </a:lnTo>
                  <a:lnTo>
                    <a:pt x="92" y="29"/>
                  </a:lnTo>
                  <a:lnTo>
                    <a:pt x="86" y="25"/>
                  </a:lnTo>
                  <a:close/>
                </a:path>
              </a:pathLst>
            </a:custGeom>
            <a:solidFill>
              <a:srgbClr val="0066FF"/>
            </a:solidFill>
            <a:ln w="9525">
              <a:noFill/>
              <a:round/>
              <a:headEnd/>
              <a:tailEnd/>
            </a:ln>
          </p:spPr>
          <p:txBody>
            <a:bodyPr/>
            <a:lstStyle/>
            <a:p>
              <a:endParaRPr lang="en-US"/>
            </a:p>
          </p:txBody>
        </p:sp>
        <p:sp>
          <p:nvSpPr>
            <p:cNvPr id="348199" name="Freeform 39"/>
            <p:cNvSpPr>
              <a:spLocks/>
            </p:cNvSpPr>
            <p:nvPr/>
          </p:nvSpPr>
          <p:spPr bwMode="auto">
            <a:xfrm>
              <a:off x="3974" y="1519"/>
              <a:ext cx="50" cy="28"/>
            </a:xfrm>
            <a:custGeom>
              <a:avLst/>
              <a:gdLst/>
              <a:ahLst/>
              <a:cxnLst>
                <a:cxn ang="0">
                  <a:pos x="2" y="5"/>
                </a:cxn>
                <a:cxn ang="0">
                  <a:pos x="2" y="3"/>
                </a:cxn>
                <a:cxn ang="0">
                  <a:pos x="4" y="3"/>
                </a:cxn>
                <a:cxn ang="0">
                  <a:pos x="4" y="3"/>
                </a:cxn>
                <a:cxn ang="0">
                  <a:pos x="6" y="1"/>
                </a:cxn>
                <a:cxn ang="0">
                  <a:pos x="8" y="1"/>
                </a:cxn>
                <a:cxn ang="0">
                  <a:pos x="12" y="0"/>
                </a:cxn>
                <a:cxn ang="0">
                  <a:pos x="15" y="1"/>
                </a:cxn>
                <a:cxn ang="0">
                  <a:pos x="19" y="1"/>
                </a:cxn>
                <a:cxn ang="0">
                  <a:pos x="19" y="1"/>
                </a:cxn>
                <a:cxn ang="0">
                  <a:pos x="21" y="1"/>
                </a:cxn>
                <a:cxn ang="0">
                  <a:pos x="23" y="1"/>
                </a:cxn>
                <a:cxn ang="0">
                  <a:pos x="25" y="3"/>
                </a:cxn>
                <a:cxn ang="0">
                  <a:pos x="27" y="3"/>
                </a:cxn>
                <a:cxn ang="0">
                  <a:pos x="31" y="3"/>
                </a:cxn>
                <a:cxn ang="0">
                  <a:pos x="35" y="1"/>
                </a:cxn>
                <a:cxn ang="0">
                  <a:pos x="36" y="1"/>
                </a:cxn>
                <a:cxn ang="0">
                  <a:pos x="38" y="1"/>
                </a:cxn>
                <a:cxn ang="0">
                  <a:pos x="40" y="1"/>
                </a:cxn>
                <a:cxn ang="0">
                  <a:pos x="42" y="1"/>
                </a:cxn>
                <a:cxn ang="0">
                  <a:pos x="46" y="1"/>
                </a:cxn>
                <a:cxn ang="0">
                  <a:pos x="48" y="3"/>
                </a:cxn>
                <a:cxn ang="0">
                  <a:pos x="50" y="5"/>
                </a:cxn>
                <a:cxn ang="0">
                  <a:pos x="50" y="11"/>
                </a:cxn>
                <a:cxn ang="0">
                  <a:pos x="48" y="19"/>
                </a:cxn>
                <a:cxn ang="0">
                  <a:pos x="48" y="19"/>
                </a:cxn>
                <a:cxn ang="0">
                  <a:pos x="46" y="21"/>
                </a:cxn>
                <a:cxn ang="0">
                  <a:pos x="44" y="23"/>
                </a:cxn>
                <a:cxn ang="0">
                  <a:pos x="42" y="25"/>
                </a:cxn>
                <a:cxn ang="0">
                  <a:pos x="38" y="26"/>
                </a:cxn>
                <a:cxn ang="0">
                  <a:pos x="35" y="28"/>
                </a:cxn>
                <a:cxn ang="0">
                  <a:pos x="29" y="28"/>
                </a:cxn>
                <a:cxn ang="0">
                  <a:pos x="23" y="25"/>
                </a:cxn>
                <a:cxn ang="0">
                  <a:pos x="21" y="25"/>
                </a:cxn>
                <a:cxn ang="0">
                  <a:pos x="21" y="25"/>
                </a:cxn>
                <a:cxn ang="0">
                  <a:pos x="19" y="23"/>
                </a:cxn>
                <a:cxn ang="0">
                  <a:pos x="17" y="23"/>
                </a:cxn>
                <a:cxn ang="0">
                  <a:pos x="15" y="21"/>
                </a:cxn>
                <a:cxn ang="0">
                  <a:pos x="13" y="19"/>
                </a:cxn>
                <a:cxn ang="0">
                  <a:pos x="10" y="19"/>
                </a:cxn>
                <a:cxn ang="0">
                  <a:pos x="8" y="19"/>
                </a:cxn>
                <a:cxn ang="0">
                  <a:pos x="8" y="17"/>
                </a:cxn>
                <a:cxn ang="0">
                  <a:pos x="6" y="17"/>
                </a:cxn>
                <a:cxn ang="0">
                  <a:pos x="4" y="17"/>
                </a:cxn>
                <a:cxn ang="0">
                  <a:pos x="2" y="15"/>
                </a:cxn>
                <a:cxn ang="0">
                  <a:pos x="0" y="13"/>
                </a:cxn>
                <a:cxn ang="0">
                  <a:pos x="0" y="11"/>
                </a:cxn>
                <a:cxn ang="0">
                  <a:pos x="0" y="7"/>
                </a:cxn>
                <a:cxn ang="0">
                  <a:pos x="2" y="5"/>
                </a:cxn>
              </a:cxnLst>
              <a:rect l="0" t="0" r="r" b="b"/>
              <a:pathLst>
                <a:path w="50" h="28">
                  <a:moveTo>
                    <a:pt x="2" y="5"/>
                  </a:moveTo>
                  <a:lnTo>
                    <a:pt x="2" y="3"/>
                  </a:lnTo>
                  <a:lnTo>
                    <a:pt x="4" y="3"/>
                  </a:lnTo>
                  <a:lnTo>
                    <a:pt x="4" y="3"/>
                  </a:lnTo>
                  <a:lnTo>
                    <a:pt x="6" y="1"/>
                  </a:lnTo>
                  <a:lnTo>
                    <a:pt x="8" y="1"/>
                  </a:lnTo>
                  <a:lnTo>
                    <a:pt x="12" y="0"/>
                  </a:lnTo>
                  <a:lnTo>
                    <a:pt x="15" y="1"/>
                  </a:lnTo>
                  <a:lnTo>
                    <a:pt x="19" y="1"/>
                  </a:lnTo>
                  <a:lnTo>
                    <a:pt x="19" y="1"/>
                  </a:lnTo>
                  <a:lnTo>
                    <a:pt x="21" y="1"/>
                  </a:lnTo>
                  <a:lnTo>
                    <a:pt x="23" y="1"/>
                  </a:lnTo>
                  <a:lnTo>
                    <a:pt x="25" y="3"/>
                  </a:lnTo>
                  <a:lnTo>
                    <a:pt x="27" y="3"/>
                  </a:lnTo>
                  <a:lnTo>
                    <a:pt x="31" y="3"/>
                  </a:lnTo>
                  <a:lnTo>
                    <a:pt x="35" y="1"/>
                  </a:lnTo>
                  <a:lnTo>
                    <a:pt x="36" y="1"/>
                  </a:lnTo>
                  <a:lnTo>
                    <a:pt x="38" y="1"/>
                  </a:lnTo>
                  <a:lnTo>
                    <a:pt x="40" y="1"/>
                  </a:lnTo>
                  <a:lnTo>
                    <a:pt x="42" y="1"/>
                  </a:lnTo>
                  <a:lnTo>
                    <a:pt x="46" y="1"/>
                  </a:lnTo>
                  <a:lnTo>
                    <a:pt x="48" y="3"/>
                  </a:lnTo>
                  <a:lnTo>
                    <a:pt x="50" y="5"/>
                  </a:lnTo>
                  <a:lnTo>
                    <a:pt x="50" y="11"/>
                  </a:lnTo>
                  <a:lnTo>
                    <a:pt x="48" y="19"/>
                  </a:lnTo>
                  <a:lnTo>
                    <a:pt x="48" y="19"/>
                  </a:lnTo>
                  <a:lnTo>
                    <a:pt x="46" y="21"/>
                  </a:lnTo>
                  <a:lnTo>
                    <a:pt x="44" y="23"/>
                  </a:lnTo>
                  <a:lnTo>
                    <a:pt x="42" y="25"/>
                  </a:lnTo>
                  <a:lnTo>
                    <a:pt x="38" y="26"/>
                  </a:lnTo>
                  <a:lnTo>
                    <a:pt x="35" y="28"/>
                  </a:lnTo>
                  <a:lnTo>
                    <a:pt x="29" y="28"/>
                  </a:lnTo>
                  <a:lnTo>
                    <a:pt x="23" y="25"/>
                  </a:lnTo>
                  <a:lnTo>
                    <a:pt x="21" y="25"/>
                  </a:lnTo>
                  <a:lnTo>
                    <a:pt x="21" y="25"/>
                  </a:lnTo>
                  <a:lnTo>
                    <a:pt x="19" y="23"/>
                  </a:lnTo>
                  <a:lnTo>
                    <a:pt x="17" y="23"/>
                  </a:lnTo>
                  <a:lnTo>
                    <a:pt x="15" y="21"/>
                  </a:lnTo>
                  <a:lnTo>
                    <a:pt x="13" y="19"/>
                  </a:lnTo>
                  <a:lnTo>
                    <a:pt x="10" y="19"/>
                  </a:lnTo>
                  <a:lnTo>
                    <a:pt x="8" y="19"/>
                  </a:lnTo>
                  <a:lnTo>
                    <a:pt x="8" y="17"/>
                  </a:lnTo>
                  <a:lnTo>
                    <a:pt x="6" y="17"/>
                  </a:lnTo>
                  <a:lnTo>
                    <a:pt x="4" y="17"/>
                  </a:lnTo>
                  <a:lnTo>
                    <a:pt x="2" y="15"/>
                  </a:lnTo>
                  <a:lnTo>
                    <a:pt x="0" y="13"/>
                  </a:lnTo>
                  <a:lnTo>
                    <a:pt x="0" y="11"/>
                  </a:lnTo>
                  <a:lnTo>
                    <a:pt x="0" y="7"/>
                  </a:lnTo>
                  <a:lnTo>
                    <a:pt x="2" y="5"/>
                  </a:lnTo>
                  <a:close/>
                </a:path>
              </a:pathLst>
            </a:custGeom>
            <a:solidFill>
              <a:srgbClr val="F2B200"/>
            </a:solidFill>
            <a:ln w="9525">
              <a:noFill/>
              <a:round/>
              <a:headEnd/>
              <a:tailEnd/>
            </a:ln>
          </p:spPr>
          <p:txBody>
            <a:bodyPr/>
            <a:lstStyle/>
            <a:p>
              <a:endParaRPr lang="en-US"/>
            </a:p>
          </p:txBody>
        </p:sp>
        <p:sp>
          <p:nvSpPr>
            <p:cNvPr id="348200" name="Freeform 40"/>
            <p:cNvSpPr>
              <a:spLocks/>
            </p:cNvSpPr>
            <p:nvPr/>
          </p:nvSpPr>
          <p:spPr bwMode="auto">
            <a:xfrm>
              <a:off x="3970" y="1513"/>
              <a:ext cx="25" cy="13"/>
            </a:xfrm>
            <a:custGeom>
              <a:avLst/>
              <a:gdLst/>
              <a:ahLst/>
              <a:cxnLst>
                <a:cxn ang="0">
                  <a:pos x="25" y="2"/>
                </a:cxn>
                <a:cxn ang="0">
                  <a:pos x="19" y="0"/>
                </a:cxn>
                <a:cxn ang="0">
                  <a:pos x="14" y="0"/>
                </a:cxn>
                <a:cxn ang="0">
                  <a:pos x="10" y="2"/>
                </a:cxn>
                <a:cxn ang="0">
                  <a:pos x="8" y="2"/>
                </a:cxn>
                <a:cxn ang="0">
                  <a:pos x="4" y="4"/>
                </a:cxn>
                <a:cxn ang="0">
                  <a:pos x="2" y="6"/>
                </a:cxn>
                <a:cxn ang="0">
                  <a:pos x="2" y="7"/>
                </a:cxn>
                <a:cxn ang="0">
                  <a:pos x="0" y="7"/>
                </a:cxn>
                <a:cxn ang="0">
                  <a:pos x="12" y="13"/>
                </a:cxn>
                <a:cxn ang="0">
                  <a:pos x="14" y="13"/>
                </a:cxn>
                <a:cxn ang="0">
                  <a:pos x="16" y="13"/>
                </a:cxn>
                <a:cxn ang="0">
                  <a:pos x="17" y="13"/>
                </a:cxn>
                <a:cxn ang="0">
                  <a:pos x="21" y="13"/>
                </a:cxn>
                <a:cxn ang="0">
                  <a:pos x="25" y="2"/>
                </a:cxn>
              </a:cxnLst>
              <a:rect l="0" t="0" r="r" b="b"/>
              <a:pathLst>
                <a:path w="25" h="13">
                  <a:moveTo>
                    <a:pt x="25" y="2"/>
                  </a:moveTo>
                  <a:lnTo>
                    <a:pt x="19" y="0"/>
                  </a:lnTo>
                  <a:lnTo>
                    <a:pt x="14" y="0"/>
                  </a:lnTo>
                  <a:lnTo>
                    <a:pt x="10" y="2"/>
                  </a:lnTo>
                  <a:lnTo>
                    <a:pt x="8" y="2"/>
                  </a:lnTo>
                  <a:lnTo>
                    <a:pt x="4" y="4"/>
                  </a:lnTo>
                  <a:lnTo>
                    <a:pt x="2" y="6"/>
                  </a:lnTo>
                  <a:lnTo>
                    <a:pt x="2" y="7"/>
                  </a:lnTo>
                  <a:lnTo>
                    <a:pt x="0" y="7"/>
                  </a:lnTo>
                  <a:lnTo>
                    <a:pt x="12" y="13"/>
                  </a:lnTo>
                  <a:lnTo>
                    <a:pt x="14" y="13"/>
                  </a:lnTo>
                  <a:lnTo>
                    <a:pt x="16" y="13"/>
                  </a:lnTo>
                  <a:lnTo>
                    <a:pt x="17" y="13"/>
                  </a:lnTo>
                  <a:lnTo>
                    <a:pt x="21" y="13"/>
                  </a:lnTo>
                  <a:lnTo>
                    <a:pt x="25" y="2"/>
                  </a:lnTo>
                  <a:close/>
                </a:path>
              </a:pathLst>
            </a:custGeom>
            <a:solidFill>
              <a:srgbClr val="000000"/>
            </a:solidFill>
            <a:ln w="9525">
              <a:noFill/>
              <a:round/>
              <a:headEnd/>
              <a:tailEnd/>
            </a:ln>
          </p:spPr>
          <p:txBody>
            <a:bodyPr/>
            <a:lstStyle/>
            <a:p>
              <a:endParaRPr lang="en-US"/>
            </a:p>
          </p:txBody>
        </p:sp>
        <p:sp>
          <p:nvSpPr>
            <p:cNvPr id="348201" name="Freeform 41"/>
            <p:cNvSpPr>
              <a:spLocks/>
            </p:cNvSpPr>
            <p:nvPr/>
          </p:nvSpPr>
          <p:spPr bwMode="auto">
            <a:xfrm>
              <a:off x="3991" y="1515"/>
              <a:ext cx="21" cy="13"/>
            </a:xfrm>
            <a:custGeom>
              <a:avLst/>
              <a:gdLst/>
              <a:ahLst/>
              <a:cxnLst>
                <a:cxn ang="0">
                  <a:pos x="19" y="0"/>
                </a:cxn>
                <a:cxn ang="0">
                  <a:pos x="18" y="0"/>
                </a:cxn>
                <a:cxn ang="0">
                  <a:pos x="16" y="0"/>
                </a:cxn>
                <a:cxn ang="0">
                  <a:pos x="14" y="2"/>
                </a:cxn>
                <a:cxn ang="0">
                  <a:pos x="12" y="2"/>
                </a:cxn>
                <a:cxn ang="0">
                  <a:pos x="8" y="0"/>
                </a:cxn>
                <a:cxn ang="0">
                  <a:pos x="6" y="0"/>
                </a:cxn>
                <a:cxn ang="0">
                  <a:pos x="4" y="0"/>
                </a:cxn>
                <a:cxn ang="0">
                  <a:pos x="0" y="11"/>
                </a:cxn>
                <a:cxn ang="0">
                  <a:pos x="2" y="11"/>
                </a:cxn>
                <a:cxn ang="0">
                  <a:pos x="4" y="13"/>
                </a:cxn>
                <a:cxn ang="0">
                  <a:pos x="8" y="13"/>
                </a:cxn>
                <a:cxn ang="0">
                  <a:pos x="10" y="13"/>
                </a:cxn>
                <a:cxn ang="0">
                  <a:pos x="14" y="13"/>
                </a:cxn>
                <a:cxn ang="0">
                  <a:pos x="18" y="13"/>
                </a:cxn>
                <a:cxn ang="0">
                  <a:pos x="21" y="11"/>
                </a:cxn>
                <a:cxn ang="0">
                  <a:pos x="19" y="0"/>
                </a:cxn>
              </a:cxnLst>
              <a:rect l="0" t="0" r="r" b="b"/>
              <a:pathLst>
                <a:path w="21" h="13">
                  <a:moveTo>
                    <a:pt x="19" y="0"/>
                  </a:moveTo>
                  <a:lnTo>
                    <a:pt x="18" y="0"/>
                  </a:lnTo>
                  <a:lnTo>
                    <a:pt x="16" y="0"/>
                  </a:lnTo>
                  <a:lnTo>
                    <a:pt x="14" y="2"/>
                  </a:lnTo>
                  <a:lnTo>
                    <a:pt x="12" y="2"/>
                  </a:lnTo>
                  <a:lnTo>
                    <a:pt x="8" y="0"/>
                  </a:lnTo>
                  <a:lnTo>
                    <a:pt x="6" y="0"/>
                  </a:lnTo>
                  <a:lnTo>
                    <a:pt x="4" y="0"/>
                  </a:lnTo>
                  <a:lnTo>
                    <a:pt x="0" y="11"/>
                  </a:lnTo>
                  <a:lnTo>
                    <a:pt x="2" y="11"/>
                  </a:lnTo>
                  <a:lnTo>
                    <a:pt x="4" y="13"/>
                  </a:lnTo>
                  <a:lnTo>
                    <a:pt x="8" y="13"/>
                  </a:lnTo>
                  <a:lnTo>
                    <a:pt x="10" y="13"/>
                  </a:lnTo>
                  <a:lnTo>
                    <a:pt x="14" y="13"/>
                  </a:lnTo>
                  <a:lnTo>
                    <a:pt x="18" y="13"/>
                  </a:lnTo>
                  <a:lnTo>
                    <a:pt x="21" y="11"/>
                  </a:lnTo>
                  <a:lnTo>
                    <a:pt x="19" y="0"/>
                  </a:lnTo>
                  <a:close/>
                </a:path>
              </a:pathLst>
            </a:custGeom>
            <a:solidFill>
              <a:srgbClr val="000000"/>
            </a:solidFill>
            <a:ln w="9525">
              <a:noFill/>
              <a:round/>
              <a:headEnd/>
              <a:tailEnd/>
            </a:ln>
          </p:spPr>
          <p:txBody>
            <a:bodyPr/>
            <a:lstStyle/>
            <a:p>
              <a:endParaRPr lang="en-US"/>
            </a:p>
          </p:txBody>
        </p:sp>
        <p:sp>
          <p:nvSpPr>
            <p:cNvPr id="348202" name="Freeform 42"/>
            <p:cNvSpPr>
              <a:spLocks/>
            </p:cNvSpPr>
            <p:nvPr/>
          </p:nvSpPr>
          <p:spPr bwMode="auto">
            <a:xfrm>
              <a:off x="4010" y="1513"/>
              <a:ext cx="20" cy="27"/>
            </a:xfrm>
            <a:custGeom>
              <a:avLst/>
              <a:gdLst/>
              <a:ahLst/>
              <a:cxnLst>
                <a:cxn ang="0">
                  <a:pos x="18" y="27"/>
                </a:cxn>
                <a:cxn ang="0">
                  <a:pos x="20" y="17"/>
                </a:cxn>
                <a:cxn ang="0">
                  <a:pos x="20" y="11"/>
                </a:cxn>
                <a:cxn ang="0">
                  <a:pos x="18" y="6"/>
                </a:cxn>
                <a:cxn ang="0">
                  <a:pos x="12" y="2"/>
                </a:cxn>
                <a:cxn ang="0">
                  <a:pos x="8" y="0"/>
                </a:cxn>
                <a:cxn ang="0">
                  <a:pos x="4" y="2"/>
                </a:cxn>
                <a:cxn ang="0">
                  <a:pos x="0" y="2"/>
                </a:cxn>
                <a:cxn ang="0">
                  <a:pos x="2" y="13"/>
                </a:cxn>
                <a:cxn ang="0">
                  <a:pos x="4" y="13"/>
                </a:cxn>
                <a:cxn ang="0">
                  <a:pos x="6" y="13"/>
                </a:cxn>
                <a:cxn ang="0">
                  <a:pos x="8" y="13"/>
                </a:cxn>
                <a:cxn ang="0">
                  <a:pos x="8" y="15"/>
                </a:cxn>
                <a:cxn ang="0">
                  <a:pos x="6" y="21"/>
                </a:cxn>
                <a:cxn ang="0">
                  <a:pos x="18" y="27"/>
                </a:cxn>
              </a:cxnLst>
              <a:rect l="0" t="0" r="r" b="b"/>
              <a:pathLst>
                <a:path w="20" h="27">
                  <a:moveTo>
                    <a:pt x="18" y="27"/>
                  </a:moveTo>
                  <a:lnTo>
                    <a:pt x="20" y="17"/>
                  </a:lnTo>
                  <a:lnTo>
                    <a:pt x="20" y="11"/>
                  </a:lnTo>
                  <a:lnTo>
                    <a:pt x="18" y="6"/>
                  </a:lnTo>
                  <a:lnTo>
                    <a:pt x="12" y="2"/>
                  </a:lnTo>
                  <a:lnTo>
                    <a:pt x="8" y="0"/>
                  </a:lnTo>
                  <a:lnTo>
                    <a:pt x="4" y="2"/>
                  </a:lnTo>
                  <a:lnTo>
                    <a:pt x="0" y="2"/>
                  </a:lnTo>
                  <a:lnTo>
                    <a:pt x="2" y="13"/>
                  </a:lnTo>
                  <a:lnTo>
                    <a:pt x="4" y="13"/>
                  </a:lnTo>
                  <a:lnTo>
                    <a:pt x="6" y="13"/>
                  </a:lnTo>
                  <a:lnTo>
                    <a:pt x="8" y="13"/>
                  </a:lnTo>
                  <a:lnTo>
                    <a:pt x="8" y="15"/>
                  </a:lnTo>
                  <a:lnTo>
                    <a:pt x="6" y="21"/>
                  </a:lnTo>
                  <a:lnTo>
                    <a:pt x="18" y="27"/>
                  </a:lnTo>
                  <a:close/>
                </a:path>
              </a:pathLst>
            </a:custGeom>
            <a:solidFill>
              <a:srgbClr val="000000"/>
            </a:solidFill>
            <a:ln w="9525">
              <a:noFill/>
              <a:round/>
              <a:headEnd/>
              <a:tailEnd/>
            </a:ln>
          </p:spPr>
          <p:txBody>
            <a:bodyPr/>
            <a:lstStyle/>
            <a:p>
              <a:endParaRPr lang="en-US"/>
            </a:p>
          </p:txBody>
        </p:sp>
        <p:sp>
          <p:nvSpPr>
            <p:cNvPr id="348203" name="Freeform 43"/>
            <p:cNvSpPr>
              <a:spLocks/>
            </p:cNvSpPr>
            <p:nvPr/>
          </p:nvSpPr>
          <p:spPr bwMode="auto">
            <a:xfrm>
              <a:off x="3993" y="1534"/>
              <a:ext cx="35" cy="19"/>
            </a:xfrm>
            <a:custGeom>
              <a:avLst/>
              <a:gdLst/>
              <a:ahLst/>
              <a:cxnLst>
                <a:cxn ang="0">
                  <a:pos x="0" y="15"/>
                </a:cxn>
                <a:cxn ang="0">
                  <a:pos x="10" y="19"/>
                </a:cxn>
                <a:cxn ang="0">
                  <a:pos x="16" y="19"/>
                </a:cxn>
                <a:cxn ang="0">
                  <a:pos x="21" y="17"/>
                </a:cxn>
                <a:cxn ang="0">
                  <a:pos x="27" y="15"/>
                </a:cxn>
                <a:cxn ang="0">
                  <a:pos x="31" y="11"/>
                </a:cxn>
                <a:cxn ang="0">
                  <a:pos x="33" y="10"/>
                </a:cxn>
                <a:cxn ang="0">
                  <a:pos x="35" y="6"/>
                </a:cxn>
                <a:cxn ang="0">
                  <a:pos x="23" y="0"/>
                </a:cxn>
                <a:cxn ang="0">
                  <a:pos x="23" y="2"/>
                </a:cxn>
                <a:cxn ang="0">
                  <a:pos x="21" y="4"/>
                </a:cxn>
                <a:cxn ang="0">
                  <a:pos x="19" y="6"/>
                </a:cxn>
                <a:cxn ang="0">
                  <a:pos x="17" y="6"/>
                </a:cxn>
                <a:cxn ang="0">
                  <a:pos x="16" y="8"/>
                </a:cxn>
                <a:cxn ang="0">
                  <a:pos x="12" y="6"/>
                </a:cxn>
                <a:cxn ang="0">
                  <a:pos x="6" y="6"/>
                </a:cxn>
                <a:cxn ang="0">
                  <a:pos x="8" y="6"/>
                </a:cxn>
                <a:cxn ang="0">
                  <a:pos x="0" y="15"/>
                </a:cxn>
              </a:cxnLst>
              <a:rect l="0" t="0" r="r" b="b"/>
              <a:pathLst>
                <a:path w="35" h="19">
                  <a:moveTo>
                    <a:pt x="0" y="15"/>
                  </a:moveTo>
                  <a:lnTo>
                    <a:pt x="10" y="19"/>
                  </a:lnTo>
                  <a:lnTo>
                    <a:pt x="16" y="19"/>
                  </a:lnTo>
                  <a:lnTo>
                    <a:pt x="21" y="17"/>
                  </a:lnTo>
                  <a:lnTo>
                    <a:pt x="27" y="15"/>
                  </a:lnTo>
                  <a:lnTo>
                    <a:pt x="31" y="11"/>
                  </a:lnTo>
                  <a:lnTo>
                    <a:pt x="33" y="10"/>
                  </a:lnTo>
                  <a:lnTo>
                    <a:pt x="35" y="6"/>
                  </a:lnTo>
                  <a:lnTo>
                    <a:pt x="23" y="0"/>
                  </a:lnTo>
                  <a:lnTo>
                    <a:pt x="23" y="2"/>
                  </a:lnTo>
                  <a:lnTo>
                    <a:pt x="21" y="4"/>
                  </a:lnTo>
                  <a:lnTo>
                    <a:pt x="19" y="6"/>
                  </a:lnTo>
                  <a:lnTo>
                    <a:pt x="17" y="6"/>
                  </a:lnTo>
                  <a:lnTo>
                    <a:pt x="16" y="8"/>
                  </a:lnTo>
                  <a:lnTo>
                    <a:pt x="12" y="6"/>
                  </a:lnTo>
                  <a:lnTo>
                    <a:pt x="6" y="6"/>
                  </a:lnTo>
                  <a:lnTo>
                    <a:pt x="8" y="6"/>
                  </a:lnTo>
                  <a:lnTo>
                    <a:pt x="0" y="15"/>
                  </a:lnTo>
                  <a:close/>
                </a:path>
              </a:pathLst>
            </a:custGeom>
            <a:solidFill>
              <a:srgbClr val="000000"/>
            </a:solidFill>
            <a:ln w="9525">
              <a:noFill/>
              <a:round/>
              <a:headEnd/>
              <a:tailEnd/>
            </a:ln>
          </p:spPr>
          <p:txBody>
            <a:bodyPr/>
            <a:lstStyle/>
            <a:p>
              <a:endParaRPr lang="en-US"/>
            </a:p>
          </p:txBody>
        </p:sp>
        <p:sp>
          <p:nvSpPr>
            <p:cNvPr id="348204" name="Freeform 44"/>
            <p:cNvSpPr>
              <a:spLocks/>
            </p:cNvSpPr>
            <p:nvPr/>
          </p:nvSpPr>
          <p:spPr bwMode="auto">
            <a:xfrm>
              <a:off x="3980" y="1530"/>
              <a:ext cx="21" cy="19"/>
            </a:xfrm>
            <a:custGeom>
              <a:avLst/>
              <a:gdLst/>
              <a:ahLst/>
              <a:cxnLst>
                <a:cxn ang="0">
                  <a:pos x="0" y="14"/>
                </a:cxn>
                <a:cxn ang="0">
                  <a:pos x="2" y="14"/>
                </a:cxn>
                <a:cxn ang="0">
                  <a:pos x="4" y="14"/>
                </a:cxn>
                <a:cxn ang="0">
                  <a:pos x="6" y="15"/>
                </a:cxn>
                <a:cxn ang="0">
                  <a:pos x="7" y="15"/>
                </a:cxn>
                <a:cxn ang="0">
                  <a:pos x="9" y="17"/>
                </a:cxn>
                <a:cxn ang="0">
                  <a:pos x="11" y="17"/>
                </a:cxn>
                <a:cxn ang="0">
                  <a:pos x="13" y="19"/>
                </a:cxn>
                <a:cxn ang="0">
                  <a:pos x="21" y="10"/>
                </a:cxn>
                <a:cxn ang="0">
                  <a:pos x="19" y="10"/>
                </a:cxn>
                <a:cxn ang="0">
                  <a:pos x="19" y="8"/>
                </a:cxn>
                <a:cxn ang="0">
                  <a:pos x="17" y="8"/>
                </a:cxn>
                <a:cxn ang="0">
                  <a:pos x="15" y="6"/>
                </a:cxn>
                <a:cxn ang="0">
                  <a:pos x="11" y="4"/>
                </a:cxn>
                <a:cxn ang="0">
                  <a:pos x="9" y="2"/>
                </a:cxn>
                <a:cxn ang="0">
                  <a:pos x="6" y="2"/>
                </a:cxn>
                <a:cxn ang="0">
                  <a:pos x="2" y="0"/>
                </a:cxn>
                <a:cxn ang="0">
                  <a:pos x="4" y="2"/>
                </a:cxn>
                <a:cxn ang="0">
                  <a:pos x="0" y="14"/>
                </a:cxn>
              </a:cxnLst>
              <a:rect l="0" t="0" r="r" b="b"/>
              <a:pathLst>
                <a:path w="21" h="19">
                  <a:moveTo>
                    <a:pt x="0" y="14"/>
                  </a:moveTo>
                  <a:lnTo>
                    <a:pt x="2" y="14"/>
                  </a:lnTo>
                  <a:lnTo>
                    <a:pt x="4" y="14"/>
                  </a:lnTo>
                  <a:lnTo>
                    <a:pt x="6" y="15"/>
                  </a:lnTo>
                  <a:lnTo>
                    <a:pt x="7" y="15"/>
                  </a:lnTo>
                  <a:lnTo>
                    <a:pt x="9" y="17"/>
                  </a:lnTo>
                  <a:lnTo>
                    <a:pt x="11" y="17"/>
                  </a:lnTo>
                  <a:lnTo>
                    <a:pt x="13" y="19"/>
                  </a:lnTo>
                  <a:lnTo>
                    <a:pt x="21" y="10"/>
                  </a:lnTo>
                  <a:lnTo>
                    <a:pt x="19" y="10"/>
                  </a:lnTo>
                  <a:lnTo>
                    <a:pt x="19" y="8"/>
                  </a:lnTo>
                  <a:lnTo>
                    <a:pt x="17" y="8"/>
                  </a:lnTo>
                  <a:lnTo>
                    <a:pt x="15" y="6"/>
                  </a:lnTo>
                  <a:lnTo>
                    <a:pt x="11" y="4"/>
                  </a:lnTo>
                  <a:lnTo>
                    <a:pt x="9" y="2"/>
                  </a:lnTo>
                  <a:lnTo>
                    <a:pt x="6" y="2"/>
                  </a:lnTo>
                  <a:lnTo>
                    <a:pt x="2" y="0"/>
                  </a:lnTo>
                  <a:lnTo>
                    <a:pt x="4" y="2"/>
                  </a:lnTo>
                  <a:lnTo>
                    <a:pt x="0" y="14"/>
                  </a:lnTo>
                  <a:close/>
                </a:path>
              </a:pathLst>
            </a:custGeom>
            <a:solidFill>
              <a:srgbClr val="000000"/>
            </a:solidFill>
            <a:ln w="9525">
              <a:noFill/>
              <a:round/>
              <a:headEnd/>
              <a:tailEnd/>
            </a:ln>
          </p:spPr>
          <p:txBody>
            <a:bodyPr/>
            <a:lstStyle/>
            <a:p>
              <a:endParaRPr lang="en-US"/>
            </a:p>
          </p:txBody>
        </p:sp>
        <p:sp>
          <p:nvSpPr>
            <p:cNvPr id="348205" name="Freeform 45"/>
            <p:cNvSpPr>
              <a:spLocks/>
            </p:cNvSpPr>
            <p:nvPr/>
          </p:nvSpPr>
          <p:spPr bwMode="auto">
            <a:xfrm>
              <a:off x="3968" y="1520"/>
              <a:ext cx="16" cy="24"/>
            </a:xfrm>
            <a:custGeom>
              <a:avLst/>
              <a:gdLst/>
              <a:ahLst/>
              <a:cxnLst>
                <a:cxn ang="0">
                  <a:pos x="2" y="0"/>
                </a:cxn>
                <a:cxn ang="0">
                  <a:pos x="4" y="0"/>
                </a:cxn>
                <a:cxn ang="0">
                  <a:pos x="0" y="4"/>
                </a:cxn>
                <a:cxn ang="0">
                  <a:pos x="0" y="10"/>
                </a:cxn>
                <a:cxn ang="0">
                  <a:pos x="2" y="16"/>
                </a:cxn>
                <a:cxn ang="0">
                  <a:pos x="4" y="18"/>
                </a:cxn>
                <a:cxn ang="0">
                  <a:pos x="8" y="20"/>
                </a:cxn>
                <a:cxn ang="0">
                  <a:pos x="10" y="22"/>
                </a:cxn>
                <a:cxn ang="0">
                  <a:pos x="12" y="22"/>
                </a:cxn>
                <a:cxn ang="0">
                  <a:pos x="12" y="24"/>
                </a:cxn>
                <a:cxn ang="0">
                  <a:pos x="16" y="12"/>
                </a:cxn>
                <a:cxn ang="0">
                  <a:pos x="14" y="10"/>
                </a:cxn>
                <a:cxn ang="0">
                  <a:pos x="12" y="10"/>
                </a:cxn>
                <a:cxn ang="0">
                  <a:pos x="12" y="8"/>
                </a:cxn>
                <a:cxn ang="0">
                  <a:pos x="12" y="10"/>
                </a:cxn>
                <a:cxn ang="0">
                  <a:pos x="12" y="8"/>
                </a:cxn>
                <a:cxn ang="0">
                  <a:pos x="14" y="8"/>
                </a:cxn>
                <a:cxn ang="0">
                  <a:pos x="14" y="6"/>
                </a:cxn>
                <a:cxn ang="0">
                  <a:pos x="2" y="0"/>
                </a:cxn>
              </a:cxnLst>
              <a:rect l="0" t="0" r="r" b="b"/>
              <a:pathLst>
                <a:path w="16" h="24">
                  <a:moveTo>
                    <a:pt x="2" y="0"/>
                  </a:moveTo>
                  <a:lnTo>
                    <a:pt x="4" y="0"/>
                  </a:lnTo>
                  <a:lnTo>
                    <a:pt x="0" y="4"/>
                  </a:lnTo>
                  <a:lnTo>
                    <a:pt x="0" y="10"/>
                  </a:lnTo>
                  <a:lnTo>
                    <a:pt x="2" y="16"/>
                  </a:lnTo>
                  <a:lnTo>
                    <a:pt x="4" y="18"/>
                  </a:lnTo>
                  <a:lnTo>
                    <a:pt x="8" y="20"/>
                  </a:lnTo>
                  <a:lnTo>
                    <a:pt x="10" y="22"/>
                  </a:lnTo>
                  <a:lnTo>
                    <a:pt x="12" y="22"/>
                  </a:lnTo>
                  <a:lnTo>
                    <a:pt x="12" y="24"/>
                  </a:lnTo>
                  <a:lnTo>
                    <a:pt x="16" y="12"/>
                  </a:lnTo>
                  <a:lnTo>
                    <a:pt x="14" y="10"/>
                  </a:lnTo>
                  <a:lnTo>
                    <a:pt x="12" y="10"/>
                  </a:lnTo>
                  <a:lnTo>
                    <a:pt x="12" y="8"/>
                  </a:lnTo>
                  <a:lnTo>
                    <a:pt x="12" y="10"/>
                  </a:lnTo>
                  <a:lnTo>
                    <a:pt x="12" y="8"/>
                  </a:lnTo>
                  <a:lnTo>
                    <a:pt x="14" y="8"/>
                  </a:lnTo>
                  <a:lnTo>
                    <a:pt x="14" y="6"/>
                  </a:lnTo>
                  <a:lnTo>
                    <a:pt x="2" y="0"/>
                  </a:lnTo>
                  <a:close/>
                </a:path>
              </a:pathLst>
            </a:custGeom>
            <a:solidFill>
              <a:srgbClr val="000000"/>
            </a:solidFill>
            <a:ln w="9525">
              <a:noFill/>
              <a:round/>
              <a:headEnd/>
              <a:tailEnd/>
            </a:ln>
          </p:spPr>
          <p:txBody>
            <a:bodyPr/>
            <a:lstStyle/>
            <a:p>
              <a:endParaRPr lang="en-US"/>
            </a:p>
          </p:txBody>
        </p:sp>
        <p:sp>
          <p:nvSpPr>
            <p:cNvPr id="348206" name="Freeform 46"/>
            <p:cNvSpPr>
              <a:spLocks/>
            </p:cNvSpPr>
            <p:nvPr/>
          </p:nvSpPr>
          <p:spPr bwMode="auto">
            <a:xfrm>
              <a:off x="3840" y="1505"/>
              <a:ext cx="98" cy="46"/>
            </a:xfrm>
            <a:custGeom>
              <a:avLst/>
              <a:gdLst/>
              <a:ahLst/>
              <a:cxnLst>
                <a:cxn ang="0">
                  <a:pos x="0" y="8"/>
                </a:cxn>
                <a:cxn ang="0">
                  <a:pos x="2" y="8"/>
                </a:cxn>
                <a:cxn ang="0">
                  <a:pos x="5" y="6"/>
                </a:cxn>
                <a:cxn ang="0">
                  <a:pos x="9" y="4"/>
                </a:cxn>
                <a:cxn ang="0">
                  <a:pos x="17" y="4"/>
                </a:cxn>
                <a:cxn ang="0">
                  <a:pos x="23" y="2"/>
                </a:cxn>
                <a:cxn ang="0">
                  <a:pos x="30" y="2"/>
                </a:cxn>
                <a:cxn ang="0">
                  <a:pos x="36" y="2"/>
                </a:cxn>
                <a:cxn ang="0">
                  <a:pos x="42" y="4"/>
                </a:cxn>
                <a:cxn ang="0">
                  <a:pos x="44" y="4"/>
                </a:cxn>
                <a:cxn ang="0">
                  <a:pos x="46" y="4"/>
                </a:cxn>
                <a:cxn ang="0">
                  <a:pos x="50" y="4"/>
                </a:cxn>
                <a:cxn ang="0">
                  <a:pos x="53" y="4"/>
                </a:cxn>
                <a:cxn ang="0">
                  <a:pos x="57" y="4"/>
                </a:cxn>
                <a:cxn ang="0">
                  <a:pos x="63" y="4"/>
                </a:cxn>
                <a:cxn ang="0">
                  <a:pos x="67" y="2"/>
                </a:cxn>
                <a:cxn ang="0">
                  <a:pos x="69" y="2"/>
                </a:cxn>
                <a:cxn ang="0">
                  <a:pos x="71" y="2"/>
                </a:cxn>
                <a:cxn ang="0">
                  <a:pos x="73" y="0"/>
                </a:cxn>
                <a:cxn ang="0">
                  <a:pos x="75" y="0"/>
                </a:cxn>
                <a:cxn ang="0">
                  <a:pos x="78" y="0"/>
                </a:cxn>
                <a:cxn ang="0">
                  <a:pos x="82" y="0"/>
                </a:cxn>
                <a:cxn ang="0">
                  <a:pos x="86" y="4"/>
                </a:cxn>
                <a:cxn ang="0">
                  <a:pos x="90" y="8"/>
                </a:cxn>
                <a:cxn ang="0">
                  <a:pos x="94" y="15"/>
                </a:cxn>
                <a:cxn ang="0">
                  <a:pos x="92" y="17"/>
                </a:cxn>
                <a:cxn ang="0">
                  <a:pos x="92" y="19"/>
                </a:cxn>
                <a:cxn ang="0">
                  <a:pos x="92" y="23"/>
                </a:cxn>
                <a:cxn ang="0">
                  <a:pos x="92" y="27"/>
                </a:cxn>
                <a:cxn ang="0">
                  <a:pos x="94" y="33"/>
                </a:cxn>
                <a:cxn ang="0">
                  <a:pos x="94" y="37"/>
                </a:cxn>
                <a:cxn ang="0">
                  <a:pos x="96" y="42"/>
                </a:cxn>
                <a:cxn ang="0">
                  <a:pos x="98" y="46"/>
                </a:cxn>
                <a:cxn ang="0">
                  <a:pos x="98" y="46"/>
                </a:cxn>
                <a:cxn ang="0">
                  <a:pos x="94" y="44"/>
                </a:cxn>
                <a:cxn ang="0">
                  <a:pos x="90" y="40"/>
                </a:cxn>
                <a:cxn ang="0">
                  <a:pos x="84" y="37"/>
                </a:cxn>
                <a:cxn ang="0">
                  <a:pos x="76" y="35"/>
                </a:cxn>
                <a:cxn ang="0">
                  <a:pos x="71" y="31"/>
                </a:cxn>
                <a:cxn ang="0">
                  <a:pos x="65" y="29"/>
                </a:cxn>
                <a:cxn ang="0">
                  <a:pos x="59" y="29"/>
                </a:cxn>
                <a:cxn ang="0">
                  <a:pos x="57" y="31"/>
                </a:cxn>
                <a:cxn ang="0">
                  <a:pos x="53" y="31"/>
                </a:cxn>
                <a:cxn ang="0">
                  <a:pos x="50" y="31"/>
                </a:cxn>
                <a:cxn ang="0">
                  <a:pos x="44" y="33"/>
                </a:cxn>
                <a:cxn ang="0">
                  <a:pos x="36" y="31"/>
                </a:cxn>
                <a:cxn ang="0">
                  <a:pos x="30" y="31"/>
                </a:cxn>
                <a:cxn ang="0">
                  <a:pos x="27" y="27"/>
                </a:cxn>
                <a:cxn ang="0">
                  <a:pos x="23" y="23"/>
                </a:cxn>
                <a:cxn ang="0">
                  <a:pos x="23" y="21"/>
                </a:cxn>
                <a:cxn ang="0">
                  <a:pos x="21" y="21"/>
                </a:cxn>
                <a:cxn ang="0">
                  <a:pos x="21" y="17"/>
                </a:cxn>
                <a:cxn ang="0">
                  <a:pos x="19" y="15"/>
                </a:cxn>
                <a:cxn ang="0">
                  <a:pos x="15" y="14"/>
                </a:cxn>
                <a:cxn ang="0">
                  <a:pos x="11" y="12"/>
                </a:cxn>
                <a:cxn ang="0">
                  <a:pos x="7" y="10"/>
                </a:cxn>
                <a:cxn ang="0">
                  <a:pos x="0" y="8"/>
                </a:cxn>
              </a:cxnLst>
              <a:rect l="0" t="0" r="r" b="b"/>
              <a:pathLst>
                <a:path w="98" h="46">
                  <a:moveTo>
                    <a:pt x="0" y="8"/>
                  </a:moveTo>
                  <a:lnTo>
                    <a:pt x="2" y="8"/>
                  </a:lnTo>
                  <a:lnTo>
                    <a:pt x="5" y="6"/>
                  </a:lnTo>
                  <a:lnTo>
                    <a:pt x="9" y="4"/>
                  </a:lnTo>
                  <a:lnTo>
                    <a:pt x="17" y="4"/>
                  </a:lnTo>
                  <a:lnTo>
                    <a:pt x="23" y="2"/>
                  </a:lnTo>
                  <a:lnTo>
                    <a:pt x="30" y="2"/>
                  </a:lnTo>
                  <a:lnTo>
                    <a:pt x="36" y="2"/>
                  </a:lnTo>
                  <a:lnTo>
                    <a:pt x="42" y="4"/>
                  </a:lnTo>
                  <a:lnTo>
                    <a:pt x="44" y="4"/>
                  </a:lnTo>
                  <a:lnTo>
                    <a:pt x="46" y="4"/>
                  </a:lnTo>
                  <a:lnTo>
                    <a:pt x="50" y="4"/>
                  </a:lnTo>
                  <a:lnTo>
                    <a:pt x="53" y="4"/>
                  </a:lnTo>
                  <a:lnTo>
                    <a:pt x="57" y="4"/>
                  </a:lnTo>
                  <a:lnTo>
                    <a:pt x="63" y="4"/>
                  </a:lnTo>
                  <a:lnTo>
                    <a:pt x="67" y="2"/>
                  </a:lnTo>
                  <a:lnTo>
                    <a:pt x="69" y="2"/>
                  </a:lnTo>
                  <a:lnTo>
                    <a:pt x="71" y="2"/>
                  </a:lnTo>
                  <a:lnTo>
                    <a:pt x="73" y="0"/>
                  </a:lnTo>
                  <a:lnTo>
                    <a:pt x="75" y="0"/>
                  </a:lnTo>
                  <a:lnTo>
                    <a:pt x="78" y="0"/>
                  </a:lnTo>
                  <a:lnTo>
                    <a:pt x="82" y="0"/>
                  </a:lnTo>
                  <a:lnTo>
                    <a:pt x="86" y="4"/>
                  </a:lnTo>
                  <a:lnTo>
                    <a:pt x="90" y="8"/>
                  </a:lnTo>
                  <a:lnTo>
                    <a:pt x="94" y="15"/>
                  </a:lnTo>
                  <a:lnTo>
                    <a:pt x="92" y="17"/>
                  </a:lnTo>
                  <a:lnTo>
                    <a:pt x="92" y="19"/>
                  </a:lnTo>
                  <a:lnTo>
                    <a:pt x="92" y="23"/>
                  </a:lnTo>
                  <a:lnTo>
                    <a:pt x="92" y="27"/>
                  </a:lnTo>
                  <a:lnTo>
                    <a:pt x="94" y="33"/>
                  </a:lnTo>
                  <a:lnTo>
                    <a:pt x="94" y="37"/>
                  </a:lnTo>
                  <a:lnTo>
                    <a:pt x="96" y="42"/>
                  </a:lnTo>
                  <a:lnTo>
                    <a:pt x="98" y="46"/>
                  </a:lnTo>
                  <a:lnTo>
                    <a:pt x="98" y="46"/>
                  </a:lnTo>
                  <a:lnTo>
                    <a:pt x="94" y="44"/>
                  </a:lnTo>
                  <a:lnTo>
                    <a:pt x="90" y="40"/>
                  </a:lnTo>
                  <a:lnTo>
                    <a:pt x="84" y="37"/>
                  </a:lnTo>
                  <a:lnTo>
                    <a:pt x="76" y="35"/>
                  </a:lnTo>
                  <a:lnTo>
                    <a:pt x="71" y="31"/>
                  </a:lnTo>
                  <a:lnTo>
                    <a:pt x="65" y="29"/>
                  </a:lnTo>
                  <a:lnTo>
                    <a:pt x="59" y="29"/>
                  </a:lnTo>
                  <a:lnTo>
                    <a:pt x="57" y="31"/>
                  </a:lnTo>
                  <a:lnTo>
                    <a:pt x="53" y="31"/>
                  </a:lnTo>
                  <a:lnTo>
                    <a:pt x="50" y="31"/>
                  </a:lnTo>
                  <a:lnTo>
                    <a:pt x="44" y="33"/>
                  </a:lnTo>
                  <a:lnTo>
                    <a:pt x="36" y="31"/>
                  </a:lnTo>
                  <a:lnTo>
                    <a:pt x="30" y="31"/>
                  </a:lnTo>
                  <a:lnTo>
                    <a:pt x="27" y="27"/>
                  </a:lnTo>
                  <a:lnTo>
                    <a:pt x="23" y="23"/>
                  </a:lnTo>
                  <a:lnTo>
                    <a:pt x="23" y="21"/>
                  </a:lnTo>
                  <a:lnTo>
                    <a:pt x="21" y="21"/>
                  </a:lnTo>
                  <a:lnTo>
                    <a:pt x="21" y="17"/>
                  </a:lnTo>
                  <a:lnTo>
                    <a:pt x="19" y="15"/>
                  </a:lnTo>
                  <a:lnTo>
                    <a:pt x="15" y="14"/>
                  </a:lnTo>
                  <a:lnTo>
                    <a:pt x="11" y="12"/>
                  </a:lnTo>
                  <a:lnTo>
                    <a:pt x="7" y="10"/>
                  </a:lnTo>
                  <a:lnTo>
                    <a:pt x="0" y="8"/>
                  </a:lnTo>
                  <a:close/>
                </a:path>
              </a:pathLst>
            </a:custGeom>
            <a:solidFill>
              <a:srgbClr val="FFF233"/>
            </a:solidFill>
            <a:ln w="9525">
              <a:noFill/>
              <a:round/>
              <a:headEnd/>
              <a:tailEnd/>
            </a:ln>
          </p:spPr>
          <p:txBody>
            <a:bodyPr/>
            <a:lstStyle/>
            <a:p>
              <a:endParaRPr lang="en-US"/>
            </a:p>
          </p:txBody>
        </p:sp>
        <p:sp>
          <p:nvSpPr>
            <p:cNvPr id="348207" name="Freeform 47"/>
            <p:cNvSpPr>
              <a:spLocks/>
            </p:cNvSpPr>
            <p:nvPr/>
          </p:nvSpPr>
          <p:spPr bwMode="auto">
            <a:xfrm>
              <a:off x="3991" y="1897"/>
              <a:ext cx="73" cy="44"/>
            </a:xfrm>
            <a:custGeom>
              <a:avLst/>
              <a:gdLst/>
              <a:ahLst/>
              <a:cxnLst>
                <a:cxn ang="0">
                  <a:pos x="35" y="0"/>
                </a:cxn>
                <a:cxn ang="0">
                  <a:pos x="31" y="0"/>
                </a:cxn>
                <a:cxn ang="0">
                  <a:pos x="25" y="0"/>
                </a:cxn>
                <a:cxn ang="0">
                  <a:pos x="21" y="4"/>
                </a:cxn>
                <a:cxn ang="0">
                  <a:pos x="19" y="5"/>
                </a:cxn>
                <a:cxn ang="0">
                  <a:pos x="18" y="9"/>
                </a:cxn>
                <a:cxn ang="0">
                  <a:pos x="18" y="13"/>
                </a:cxn>
                <a:cxn ang="0">
                  <a:pos x="18" y="17"/>
                </a:cxn>
                <a:cxn ang="0">
                  <a:pos x="18" y="19"/>
                </a:cxn>
                <a:cxn ang="0">
                  <a:pos x="18" y="23"/>
                </a:cxn>
                <a:cxn ang="0">
                  <a:pos x="14" y="27"/>
                </a:cxn>
                <a:cxn ang="0">
                  <a:pos x="10" y="29"/>
                </a:cxn>
                <a:cxn ang="0">
                  <a:pos x="6" y="30"/>
                </a:cxn>
                <a:cxn ang="0">
                  <a:pos x="2" y="32"/>
                </a:cxn>
                <a:cxn ang="0">
                  <a:pos x="0" y="34"/>
                </a:cxn>
                <a:cxn ang="0">
                  <a:pos x="2" y="40"/>
                </a:cxn>
                <a:cxn ang="0">
                  <a:pos x="8" y="44"/>
                </a:cxn>
                <a:cxn ang="0">
                  <a:pos x="12" y="44"/>
                </a:cxn>
                <a:cxn ang="0">
                  <a:pos x="18" y="44"/>
                </a:cxn>
                <a:cxn ang="0">
                  <a:pos x="25" y="42"/>
                </a:cxn>
                <a:cxn ang="0">
                  <a:pos x="29" y="38"/>
                </a:cxn>
                <a:cxn ang="0">
                  <a:pos x="33" y="34"/>
                </a:cxn>
                <a:cxn ang="0">
                  <a:pos x="39" y="27"/>
                </a:cxn>
                <a:cxn ang="0">
                  <a:pos x="46" y="25"/>
                </a:cxn>
                <a:cxn ang="0">
                  <a:pos x="50" y="25"/>
                </a:cxn>
                <a:cxn ang="0">
                  <a:pos x="56" y="25"/>
                </a:cxn>
                <a:cxn ang="0">
                  <a:pos x="62" y="25"/>
                </a:cxn>
                <a:cxn ang="0">
                  <a:pos x="69" y="17"/>
                </a:cxn>
                <a:cxn ang="0">
                  <a:pos x="73" y="11"/>
                </a:cxn>
                <a:cxn ang="0">
                  <a:pos x="73" y="7"/>
                </a:cxn>
                <a:cxn ang="0">
                  <a:pos x="71" y="4"/>
                </a:cxn>
                <a:cxn ang="0">
                  <a:pos x="67" y="2"/>
                </a:cxn>
                <a:cxn ang="0">
                  <a:pos x="62" y="4"/>
                </a:cxn>
                <a:cxn ang="0">
                  <a:pos x="60" y="5"/>
                </a:cxn>
                <a:cxn ang="0">
                  <a:pos x="54" y="7"/>
                </a:cxn>
                <a:cxn ang="0">
                  <a:pos x="48" y="7"/>
                </a:cxn>
                <a:cxn ang="0">
                  <a:pos x="46" y="5"/>
                </a:cxn>
                <a:cxn ang="0">
                  <a:pos x="44" y="4"/>
                </a:cxn>
                <a:cxn ang="0">
                  <a:pos x="43" y="2"/>
                </a:cxn>
                <a:cxn ang="0">
                  <a:pos x="39" y="0"/>
                </a:cxn>
              </a:cxnLst>
              <a:rect l="0" t="0" r="r" b="b"/>
              <a:pathLst>
                <a:path w="73" h="44">
                  <a:moveTo>
                    <a:pt x="35" y="0"/>
                  </a:moveTo>
                  <a:lnTo>
                    <a:pt x="35" y="0"/>
                  </a:lnTo>
                  <a:lnTo>
                    <a:pt x="33" y="0"/>
                  </a:lnTo>
                  <a:lnTo>
                    <a:pt x="31" y="0"/>
                  </a:lnTo>
                  <a:lnTo>
                    <a:pt x="29" y="0"/>
                  </a:lnTo>
                  <a:lnTo>
                    <a:pt x="25" y="0"/>
                  </a:lnTo>
                  <a:lnTo>
                    <a:pt x="23" y="2"/>
                  </a:lnTo>
                  <a:lnTo>
                    <a:pt x="21" y="4"/>
                  </a:lnTo>
                  <a:lnTo>
                    <a:pt x="19" y="5"/>
                  </a:lnTo>
                  <a:lnTo>
                    <a:pt x="19" y="5"/>
                  </a:lnTo>
                  <a:lnTo>
                    <a:pt x="19" y="7"/>
                  </a:lnTo>
                  <a:lnTo>
                    <a:pt x="18" y="9"/>
                  </a:lnTo>
                  <a:lnTo>
                    <a:pt x="18" y="11"/>
                  </a:lnTo>
                  <a:lnTo>
                    <a:pt x="18" y="13"/>
                  </a:lnTo>
                  <a:lnTo>
                    <a:pt x="16" y="15"/>
                  </a:lnTo>
                  <a:lnTo>
                    <a:pt x="18" y="17"/>
                  </a:lnTo>
                  <a:lnTo>
                    <a:pt x="18" y="19"/>
                  </a:lnTo>
                  <a:lnTo>
                    <a:pt x="18" y="19"/>
                  </a:lnTo>
                  <a:lnTo>
                    <a:pt x="18" y="21"/>
                  </a:lnTo>
                  <a:lnTo>
                    <a:pt x="18" y="23"/>
                  </a:lnTo>
                  <a:lnTo>
                    <a:pt x="16" y="25"/>
                  </a:lnTo>
                  <a:lnTo>
                    <a:pt x="14" y="27"/>
                  </a:lnTo>
                  <a:lnTo>
                    <a:pt x="14" y="29"/>
                  </a:lnTo>
                  <a:lnTo>
                    <a:pt x="10" y="29"/>
                  </a:lnTo>
                  <a:lnTo>
                    <a:pt x="8" y="30"/>
                  </a:lnTo>
                  <a:lnTo>
                    <a:pt x="6" y="30"/>
                  </a:lnTo>
                  <a:lnTo>
                    <a:pt x="6" y="30"/>
                  </a:lnTo>
                  <a:lnTo>
                    <a:pt x="2" y="32"/>
                  </a:lnTo>
                  <a:lnTo>
                    <a:pt x="0" y="32"/>
                  </a:lnTo>
                  <a:lnTo>
                    <a:pt x="0" y="34"/>
                  </a:lnTo>
                  <a:lnTo>
                    <a:pt x="0" y="36"/>
                  </a:lnTo>
                  <a:lnTo>
                    <a:pt x="2" y="40"/>
                  </a:lnTo>
                  <a:lnTo>
                    <a:pt x="8" y="42"/>
                  </a:lnTo>
                  <a:lnTo>
                    <a:pt x="8" y="44"/>
                  </a:lnTo>
                  <a:lnTo>
                    <a:pt x="10" y="44"/>
                  </a:lnTo>
                  <a:lnTo>
                    <a:pt x="12" y="44"/>
                  </a:lnTo>
                  <a:lnTo>
                    <a:pt x="16" y="44"/>
                  </a:lnTo>
                  <a:lnTo>
                    <a:pt x="18" y="44"/>
                  </a:lnTo>
                  <a:lnTo>
                    <a:pt x="21" y="44"/>
                  </a:lnTo>
                  <a:lnTo>
                    <a:pt x="25" y="42"/>
                  </a:lnTo>
                  <a:lnTo>
                    <a:pt x="29" y="40"/>
                  </a:lnTo>
                  <a:lnTo>
                    <a:pt x="29" y="38"/>
                  </a:lnTo>
                  <a:lnTo>
                    <a:pt x="31" y="36"/>
                  </a:lnTo>
                  <a:lnTo>
                    <a:pt x="33" y="34"/>
                  </a:lnTo>
                  <a:lnTo>
                    <a:pt x="37" y="30"/>
                  </a:lnTo>
                  <a:lnTo>
                    <a:pt x="39" y="27"/>
                  </a:lnTo>
                  <a:lnTo>
                    <a:pt x="43" y="25"/>
                  </a:lnTo>
                  <a:lnTo>
                    <a:pt x="46" y="25"/>
                  </a:lnTo>
                  <a:lnTo>
                    <a:pt x="50" y="25"/>
                  </a:lnTo>
                  <a:lnTo>
                    <a:pt x="50" y="25"/>
                  </a:lnTo>
                  <a:lnTo>
                    <a:pt x="52" y="25"/>
                  </a:lnTo>
                  <a:lnTo>
                    <a:pt x="56" y="25"/>
                  </a:lnTo>
                  <a:lnTo>
                    <a:pt x="58" y="25"/>
                  </a:lnTo>
                  <a:lnTo>
                    <a:pt x="62" y="25"/>
                  </a:lnTo>
                  <a:lnTo>
                    <a:pt x="66" y="21"/>
                  </a:lnTo>
                  <a:lnTo>
                    <a:pt x="69" y="17"/>
                  </a:lnTo>
                  <a:lnTo>
                    <a:pt x="73" y="11"/>
                  </a:lnTo>
                  <a:lnTo>
                    <a:pt x="73" y="11"/>
                  </a:lnTo>
                  <a:lnTo>
                    <a:pt x="73" y="9"/>
                  </a:lnTo>
                  <a:lnTo>
                    <a:pt x="73" y="7"/>
                  </a:lnTo>
                  <a:lnTo>
                    <a:pt x="73" y="5"/>
                  </a:lnTo>
                  <a:lnTo>
                    <a:pt x="71" y="4"/>
                  </a:lnTo>
                  <a:lnTo>
                    <a:pt x="69" y="4"/>
                  </a:lnTo>
                  <a:lnTo>
                    <a:pt x="67" y="2"/>
                  </a:lnTo>
                  <a:lnTo>
                    <a:pt x="64" y="4"/>
                  </a:lnTo>
                  <a:lnTo>
                    <a:pt x="62" y="4"/>
                  </a:lnTo>
                  <a:lnTo>
                    <a:pt x="62" y="4"/>
                  </a:lnTo>
                  <a:lnTo>
                    <a:pt x="60" y="5"/>
                  </a:lnTo>
                  <a:lnTo>
                    <a:pt x="58" y="5"/>
                  </a:lnTo>
                  <a:lnTo>
                    <a:pt x="54" y="7"/>
                  </a:lnTo>
                  <a:lnTo>
                    <a:pt x="52" y="7"/>
                  </a:lnTo>
                  <a:lnTo>
                    <a:pt x="48" y="7"/>
                  </a:lnTo>
                  <a:lnTo>
                    <a:pt x="46" y="5"/>
                  </a:lnTo>
                  <a:lnTo>
                    <a:pt x="46" y="5"/>
                  </a:lnTo>
                  <a:lnTo>
                    <a:pt x="46" y="5"/>
                  </a:lnTo>
                  <a:lnTo>
                    <a:pt x="44" y="4"/>
                  </a:lnTo>
                  <a:lnTo>
                    <a:pt x="44" y="4"/>
                  </a:lnTo>
                  <a:lnTo>
                    <a:pt x="43" y="2"/>
                  </a:lnTo>
                  <a:lnTo>
                    <a:pt x="41" y="2"/>
                  </a:lnTo>
                  <a:lnTo>
                    <a:pt x="39" y="0"/>
                  </a:lnTo>
                  <a:lnTo>
                    <a:pt x="35" y="0"/>
                  </a:lnTo>
                  <a:close/>
                </a:path>
              </a:pathLst>
            </a:custGeom>
            <a:solidFill>
              <a:srgbClr val="F2B200"/>
            </a:solidFill>
            <a:ln w="9525">
              <a:noFill/>
              <a:round/>
              <a:headEnd/>
              <a:tailEnd/>
            </a:ln>
          </p:spPr>
          <p:txBody>
            <a:bodyPr/>
            <a:lstStyle/>
            <a:p>
              <a:endParaRPr lang="en-US"/>
            </a:p>
          </p:txBody>
        </p:sp>
        <p:sp>
          <p:nvSpPr>
            <p:cNvPr id="348208" name="Freeform 48"/>
            <p:cNvSpPr>
              <a:spLocks/>
            </p:cNvSpPr>
            <p:nvPr/>
          </p:nvSpPr>
          <p:spPr bwMode="auto">
            <a:xfrm>
              <a:off x="4005" y="1889"/>
              <a:ext cx="23" cy="17"/>
            </a:xfrm>
            <a:custGeom>
              <a:avLst/>
              <a:gdLst/>
              <a:ahLst/>
              <a:cxnLst>
                <a:cxn ang="0">
                  <a:pos x="11" y="17"/>
                </a:cxn>
                <a:cxn ang="0">
                  <a:pos x="11" y="15"/>
                </a:cxn>
                <a:cxn ang="0">
                  <a:pos x="11" y="13"/>
                </a:cxn>
                <a:cxn ang="0">
                  <a:pos x="13" y="13"/>
                </a:cxn>
                <a:cxn ang="0">
                  <a:pos x="15" y="13"/>
                </a:cxn>
                <a:cxn ang="0">
                  <a:pos x="17" y="13"/>
                </a:cxn>
                <a:cxn ang="0">
                  <a:pos x="19" y="13"/>
                </a:cxn>
                <a:cxn ang="0">
                  <a:pos x="23" y="2"/>
                </a:cxn>
                <a:cxn ang="0">
                  <a:pos x="21" y="2"/>
                </a:cxn>
                <a:cxn ang="0">
                  <a:pos x="19" y="2"/>
                </a:cxn>
                <a:cxn ang="0">
                  <a:pos x="17" y="0"/>
                </a:cxn>
                <a:cxn ang="0">
                  <a:pos x="13" y="2"/>
                </a:cxn>
                <a:cxn ang="0">
                  <a:pos x="9" y="2"/>
                </a:cxn>
                <a:cxn ang="0">
                  <a:pos x="5" y="4"/>
                </a:cxn>
                <a:cxn ang="0">
                  <a:pos x="2" y="8"/>
                </a:cxn>
                <a:cxn ang="0">
                  <a:pos x="0" y="12"/>
                </a:cxn>
                <a:cxn ang="0">
                  <a:pos x="0" y="10"/>
                </a:cxn>
                <a:cxn ang="0">
                  <a:pos x="11" y="17"/>
                </a:cxn>
              </a:cxnLst>
              <a:rect l="0" t="0" r="r" b="b"/>
              <a:pathLst>
                <a:path w="23" h="17">
                  <a:moveTo>
                    <a:pt x="11" y="17"/>
                  </a:moveTo>
                  <a:lnTo>
                    <a:pt x="11" y="15"/>
                  </a:lnTo>
                  <a:lnTo>
                    <a:pt x="11" y="13"/>
                  </a:lnTo>
                  <a:lnTo>
                    <a:pt x="13" y="13"/>
                  </a:lnTo>
                  <a:lnTo>
                    <a:pt x="15" y="13"/>
                  </a:lnTo>
                  <a:lnTo>
                    <a:pt x="17" y="13"/>
                  </a:lnTo>
                  <a:lnTo>
                    <a:pt x="19" y="13"/>
                  </a:lnTo>
                  <a:lnTo>
                    <a:pt x="23" y="2"/>
                  </a:lnTo>
                  <a:lnTo>
                    <a:pt x="21" y="2"/>
                  </a:lnTo>
                  <a:lnTo>
                    <a:pt x="19" y="2"/>
                  </a:lnTo>
                  <a:lnTo>
                    <a:pt x="17" y="0"/>
                  </a:lnTo>
                  <a:lnTo>
                    <a:pt x="13" y="2"/>
                  </a:lnTo>
                  <a:lnTo>
                    <a:pt x="9" y="2"/>
                  </a:lnTo>
                  <a:lnTo>
                    <a:pt x="5" y="4"/>
                  </a:lnTo>
                  <a:lnTo>
                    <a:pt x="2" y="8"/>
                  </a:lnTo>
                  <a:lnTo>
                    <a:pt x="0" y="12"/>
                  </a:lnTo>
                  <a:lnTo>
                    <a:pt x="0" y="10"/>
                  </a:lnTo>
                  <a:lnTo>
                    <a:pt x="11" y="17"/>
                  </a:lnTo>
                  <a:close/>
                </a:path>
              </a:pathLst>
            </a:custGeom>
            <a:solidFill>
              <a:srgbClr val="000000"/>
            </a:solidFill>
            <a:ln w="9525">
              <a:noFill/>
              <a:round/>
              <a:headEnd/>
              <a:tailEnd/>
            </a:ln>
          </p:spPr>
          <p:txBody>
            <a:bodyPr/>
            <a:lstStyle/>
            <a:p>
              <a:endParaRPr lang="en-US"/>
            </a:p>
          </p:txBody>
        </p:sp>
        <p:sp>
          <p:nvSpPr>
            <p:cNvPr id="348209" name="Freeform 49"/>
            <p:cNvSpPr>
              <a:spLocks/>
            </p:cNvSpPr>
            <p:nvPr/>
          </p:nvSpPr>
          <p:spPr bwMode="auto">
            <a:xfrm>
              <a:off x="4001" y="1899"/>
              <a:ext cx="15" cy="21"/>
            </a:xfrm>
            <a:custGeom>
              <a:avLst/>
              <a:gdLst/>
              <a:ahLst/>
              <a:cxnLst>
                <a:cxn ang="0">
                  <a:pos x="13" y="17"/>
                </a:cxn>
                <a:cxn ang="0">
                  <a:pos x="13" y="13"/>
                </a:cxn>
                <a:cxn ang="0">
                  <a:pos x="13" y="11"/>
                </a:cxn>
                <a:cxn ang="0">
                  <a:pos x="13" y="9"/>
                </a:cxn>
                <a:cxn ang="0">
                  <a:pos x="15" y="7"/>
                </a:cxn>
                <a:cxn ang="0">
                  <a:pos x="4" y="0"/>
                </a:cxn>
                <a:cxn ang="0">
                  <a:pos x="4" y="2"/>
                </a:cxn>
                <a:cxn ang="0">
                  <a:pos x="2" y="3"/>
                </a:cxn>
                <a:cxn ang="0">
                  <a:pos x="2" y="7"/>
                </a:cxn>
                <a:cxn ang="0">
                  <a:pos x="2" y="9"/>
                </a:cxn>
                <a:cxn ang="0">
                  <a:pos x="0" y="13"/>
                </a:cxn>
                <a:cxn ang="0">
                  <a:pos x="0" y="17"/>
                </a:cxn>
                <a:cxn ang="0">
                  <a:pos x="2" y="21"/>
                </a:cxn>
                <a:cxn ang="0">
                  <a:pos x="2" y="17"/>
                </a:cxn>
                <a:cxn ang="0">
                  <a:pos x="13" y="17"/>
                </a:cxn>
              </a:cxnLst>
              <a:rect l="0" t="0" r="r" b="b"/>
              <a:pathLst>
                <a:path w="15" h="21">
                  <a:moveTo>
                    <a:pt x="13" y="17"/>
                  </a:moveTo>
                  <a:lnTo>
                    <a:pt x="13" y="13"/>
                  </a:lnTo>
                  <a:lnTo>
                    <a:pt x="13" y="11"/>
                  </a:lnTo>
                  <a:lnTo>
                    <a:pt x="13" y="9"/>
                  </a:lnTo>
                  <a:lnTo>
                    <a:pt x="15" y="7"/>
                  </a:lnTo>
                  <a:lnTo>
                    <a:pt x="4" y="0"/>
                  </a:lnTo>
                  <a:lnTo>
                    <a:pt x="4" y="2"/>
                  </a:lnTo>
                  <a:lnTo>
                    <a:pt x="2" y="3"/>
                  </a:lnTo>
                  <a:lnTo>
                    <a:pt x="2" y="7"/>
                  </a:lnTo>
                  <a:lnTo>
                    <a:pt x="2" y="9"/>
                  </a:lnTo>
                  <a:lnTo>
                    <a:pt x="0" y="13"/>
                  </a:lnTo>
                  <a:lnTo>
                    <a:pt x="0" y="17"/>
                  </a:lnTo>
                  <a:lnTo>
                    <a:pt x="2" y="21"/>
                  </a:lnTo>
                  <a:lnTo>
                    <a:pt x="2" y="17"/>
                  </a:lnTo>
                  <a:lnTo>
                    <a:pt x="13" y="17"/>
                  </a:lnTo>
                  <a:close/>
                </a:path>
              </a:pathLst>
            </a:custGeom>
            <a:solidFill>
              <a:srgbClr val="000000"/>
            </a:solidFill>
            <a:ln w="9525">
              <a:noFill/>
              <a:round/>
              <a:headEnd/>
              <a:tailEnd/>
            </a:ln>
          </p:spPr>
          <p:txBody>
            <a:bodyPr/>
            <a:lstStyle/>
            <a:p>
              <a:endParaRPr lang="en-US"/>
            </a:p>
          </p:txBody>
        </p:sp>
        <p:sp>
          <p:nvSpPr>
            <p:cNvPr id="348210" name="Freeform 50"/>
            <p:cNvSpPr>
              <a:spLocks/>
            </p:cNvSpPr>
            <p:nvPr/>
          </p:nvSpPr>
          <p:spPr bwMode="auto">
            <a:xfrm>
              <a:off x="3997" y="1916"/>
              <a:ext cx="17" cy="17"/>
            </a:xfrm>
            <a:custGeom>
              <a:avLst/>
              <a:gdLst/>
              <a:ahLst/>
              <a:cxnLst>
                <a:cxn ang="0">
                  <a:pos x="2" y="17"/>
                </a:cxn>
                <a:cxn ang="0">
                  <a:pos x="8" y="15"/>
                </a:cxn>
                <a:cxn ang="0">
                  <a:pos x="12" y="13"/>
                </a:cxn>
                <a:cxn ang="0">
                  <a:pos x="13" y="11"/>
                </a:cxn>
                <a:cxn ang="0">
                  <a:pos x="15" y="8"/>
                </a:cxn>
                <a:cxn ang="0">
                  <a:pos x="15" y="6"/>
                </a:cxn>
                <a:cxn ang="0">
                  <a:pos x="17" y="4"/>
                </a:cxn>
                <a:cxn ang="0">
                  <a:pos x="17" y="2"/>
                </a:cxn>
                <a:cxn ang="0">
                  <a:pos x="17" y="0"/>
                </a:cxn>
                <a:cxn ang="0">
                  <a:pos x="6" y="0"/>
                </a:cxn>
                <a:cxn ang="0">
                  <a:pos x="6" y="2"/>
                </a:cxn>
                <a:cxn ang="0">
                  <a:pos x="4" y="2"/>
                </a:cxn>
                <a:cxn ang="0">
                  <a:pos x="4" y="4"/>
                </a:cxn>
                <a:cxn ang="0">
                  <a:pos x="2" y="6"/>
                </a:cxn>
                <a:cxn ang="0">
                  <a:pos x="0" y="6"/>
                </a:cxn>
                <a:cxn ang="0">
                  <a:pos x="2" y="17"/>
                </a:cxn>
              </a:cxnLst>
              <a:rect l="0" t="0" r="r" b="b"/>
              <a:pathLst>
                <a:path w="17" h="17">
                  <a:moveTo>
                    <a:pt x="2" y="17"/>
                  </a:moveTo>
                  <a:lnTo>
                    <a:pt x="8" y="15"/>
                  </a:lnTo>
                  <a:lnTo>
                    <a:pt x="12" y="13"/>
                  </a:lnTo>
                  <a:lnTo>
                    <a:pt x="13" y="11"/>
                  </a:lnTo>
                  <a:lnTo>
                    <a:pt x="15" y="8"/>
                  </a:lnTo>
                  <a:lnTo>
                    <a:pt x="15" y="6"/>
                  </a:lnTo>
                  <a:lnTo>
                    <a:pt x="17" y="4"/>
                  </a:lnTo>
                  <a:lnTo>
                    <a:pt x="17" y="2"/>
                  </a:lnTo>
                  <a:lnTo>
                    <a:pt x="17" y="0"/>
                  </a:lnTo>
                  <a:lnTo>
                    <a:pt x="6" y="0"/>
                  </a:lnTo>
                  <a:lnTo>
                    <a:pt x="6" y="2"/>
                  </a:lnTo>
                  <a:lnTo>
                    <a:pt x="4" y="2"/>
                  </a:lnTo>
                  <a:lnTo>
                    <a:pt x="4" y="4"/>
                  </a:lnTo>
                  <a:lnTo>
                    <a:pt x="2" y="6"/>
                  </a:lnTo>
                  <a:lnTo>
                    <a:pt x="0" y="6"/>
                  </a:lnTo>
                  <a:lnTo>
                    <a:pt x="2" y="17"/>
                  </a:lnTo>
                  <a:close/>
                </a:path>
              </a:pathLst>
            </a:custGeom>
            <a:solidFill>
              <a:srgbClr val="000000"/>
            </a:solidFill>
            <a:ln w="9525">
              <a:noFill/>
              <a:round/>
              <a:headEnd/>
              <a:tailEnd/>
            </a:ln>
          </p:spPr>
          <p:txBody>
            <a:bodyPr/>
            <a:lstStyle/>
            <a:p>
              <a:endParaRPr lang="en-US"/>
            </a:p>
          </p:txBody>
        </p:sp>
        <p:sp>
          <p:nvSpPr>
            <p:cNvPr id="348211" name="Freeform 51"/>
            <p:cNvSpPr>
              <a:spLocks/>
            </p:cNvSpPr>
            <p:nvPr/>
          </p:nvSpPr>
          <p:spPr bwMode="auto">
            <a:xfrm>
              <a:off x="3986" y="1922"/>
              <a:ext cx="15" cy="23"/>
            </a:xfrm>
            <a:custGeom>
              <a:avLst/>
              <a:gdLst/>
              <a:ahLst/>
              <a:cxnLst>
                <a:cxn ang="0">
                  <a:pos x="15" y="13"/>
                </a:cxn>
                <a:cxn ang="0">
                  <a:pos x="11" y="9"/>
                </a:cxn>
                <a:cxn ang="0">
                  <a:pos x="11" y="11"/>
                </a:cxn>
                <a:cxn ang="0">
                  <a:pos x="11" y="13"/>
                </a:cxn>
                <a:cxn ang="0">
                  <a:pos x="11" y="11"/>
                </a:cxn>
                <a:cxn ang="0">
                  <a:pos x="13" y="11"/>
                </a:cxn>
                <a:cxn ang="0">
                  <a:pos x="11" y="0"/>
                </a:cxn>
                <a:cxn ang="0">
                  <a:pos x="9" y="0"/>
                </a:cxn>
                <a:cxn ang="0">
                  <a:pos x="5" y="2"/>
                </a:cxn>
                <a:cxn ang="0">
                  <a:pos x="1" y="4"/>
                </a:cxn>
                <a:cxn ang="0">
                  <a:pos x="0" y="9"/>
                </a:cxn>
                <a:cxn ang="0">
                  <a:pos x="0" y="15"/>
                </a:cxn>
                <a:cxn ang="0">
                  <a:pos x="3" y="19"/>
                </a:cxn>
                <a:cxn ang="0">
                  <a:pos x="9" y="23"/>
                </a:cxn>
                <a:cxn ang="0">
                  <a:pos x="11" y="23"/>
                </a:cxn>
                <a:cxn ang="0">
                  <a:pos x="15" y="13"/>
                </a:cxn>
              </a:cxnLst>
              <a:rect l="0" t="0" r="r" b="b"/>
              <a:pathLst>
                <a:path w="15" h="23">
                  <a:moveTo>
                    <a:pt x="15" y="13"/>
                  </a:moveTo>
                  <a:lnTo>
                    <a:pt x="11" y="9"/>
                  </a:lnTo>
                  <a:lnTo>
                    <a:pt x="11" y="11"/>
                  </a:lnTo>
                  <a:lnTo>
                    <a:pt x="11" y="13"/>
                  </a:lnTo>
                  <a:lnTo>
                    <a:pt x="11" y="11"/>
                  </a:lnTo>
                  <a:lnTo>
                    <a:pt x="13" y="11"/>
                  </a:lnTo>
                  <a:lnTo>
                    <a:pt x="11" y="0"/>
                  </a:lnTo>
                  <a:lnTo>
                    <a:pt x="9" y="0"/>
                  </a:lnTo>
                  <a:lnTo>
                    <a:pt x="5" y="2"/>
                  </a:lnTo>
                  <a:lnTo>
                    <a:pt x="1" y="4"/>
                  </a:lnTo>
                  <a:lnTo>
                    <a:pt x="0" y="9"/>
                  </a:lnTo>
                  <a:lnTo>
                    <a:pt x="0" y="15"/>
                  </a:lnTo>
                  <a:lnTo>
                    <a:pt x="3" y="19"/>
                  </a:lnTo>
                  <a:lnTo>
                    <a:pt x="9" y="23"/>
                  </a:lnTo>
                  <a:lnTo>
                    <a:pt x="11" y="23"/>
                  </a:lnTo>
                  <a:lnTo>
                    <a:pt x="15" y="13"/>
                  </a:lnTo>
                  <a:close/>
                </a:path>
              </a:pathLst>
            </a:custGeom>
            <a:solidFill>
              <a:srgbClr val="000000"/>
            </a:solidFill>
            <a:ln w="9525">
              <a:noFill/>
              <a:round/>
              <a:headEnd/>
              <a:tailEnd/>
            </a:ln>
          </p:spPr>
          <p:txBody>
            <a:bodyPr/>
            <a:lstStyle/>
            <a:p>
              <a:endParaRPr lang="en-US"/>
            </a:p>
          </p:txBody>
        </p:sp>
        <p:sp>
          <p:nvSpPr>
            <p:cNvPr id="348212" name="Freeform 52"/>
            <p:cNvSpPr>
              <a:spLocks/>
            </p:cNvSpPr>
            <p:nvPr/>
          </p:nvSpPr>
          <p:spPr bwMode="auto">
            <a:xfrm>
              <a:off x="3997" y="1933"/>
              <a:ext cx="27" cy="14"/>
            </a:xfrm>
            <a:custGeom>
              <a:avLst/>
              <a:gdLst/>
              <a:ahLst/>
              <a:cxnLst>
                <a:cxn ang="0">
                  <a:pos x="17" y="0"/>
                </a:cxn>
                <a:cxn ang="0">
                  <a:pos x="19" y="0"/>
                </a:cxn>
                <a:cxn ang="0">
                  <a:pos x="17" y="0"/>
                </a:cxn>
                <a:cxn ang="0">
                  <a:pos x="13" y="2"/>
                </a:cxn>
                <a:cxn ang="0">
                  <a:pos x="12" y="2"/>
                </a:cxn>
                <a:cxn ang="0">
                  <a:pos x="10" y="2"/>
                </a:cxn>
                <a:cxn ang="0">
                  <a:pos x="8" y="2"/>
                </a:cxn>
                <a:cxn ang="0">
                  <a:pos x="6" y="2"/>
                </a:cxn>
                <a:cxn ang="0">
                  <a:pos x="4" y="2"/>
                </a:cxn>
                <a:cxn ang="0">
                  <a:pos x="0" y="12"/>
                </a:cxn>
                <a:cxn ang="0">
                  <a:pos x="0" y="14"/>
                </a:cxn>
                <a:cxn ang="0">
                  <a:pos x="2" y="14"/>
                </a:cxn>
                <a:cxn ang="0">
                  <a:pos x="6" y="14"/>
                </a:cxn>
                <a:cxn ang="0">
                  <a:pos x="10" y="14"/>
                </a:cxn>
                <a:cxn ang="0">
                  <a:pos x="13" y="14"/>
                </a:cxn>
                <a:cxn ang="0">
                  <a:pos x="17" y="14"/>
                </a:cxn>
                <a:cxn ang="0">
                  <a:pos x="23" y="12"/>
                </a:cxn>
                <a:cxn ang="0">
                  <a:pos x="27" y="8"/>
                </a:cxn>
                <a:cxn ang="0">
                  <a:pos x="17" y="0"/>
                </a:cxn>
              </a:cxnLst>
              <a:rect l="0" t="0" r="r" b="b"/>
              <a:pathLst>
                <a:path w="27" h="14">
                  <a:moveTo>
                    <a:pt x="17" y="0"/>
                  </a:moveTo>
                  <a:lnTo>
                    <a:pt x="19" y="0"/>
                  </a:lnTo>
                  <a:lnTo>
                    <a:pt x="17" y="0"/>
                  </a:lnTo>
                  <a:lnTo>
                    <a:pt x="13" y="2"/>
                  </a:lnTo>
                  <a:lnTo>
                    <a:pt x="12" y="2"/>
                  </a:lnTo>
                  <a:lnTo>
                    <a:pt x="10" y="2"/>
                  </a:lnTo>
                  <a:lnTo>
                    <a:pt x="8" y="2"/>
                  </a:lnTo>
                  <a:lnTo>
                    <a:pt x="6" y="2"/>
                  </a:lnTo>
                  <a:lnTo>
                    <a:pt x="4" y="2"/>
                  </a:lnTo>
                  <a:lnTo>
                    <a:pt x="0" y="12"/>
                  </a:lnTo>
                  <a:lnTo>
                    <a:pt x="0" y="14"/>
                  </a:lnTo>
                  <a:lnTo>
                    <a:pt x="2" y="14"/>
                  </a:lnTo>
                  <a:lnTo>
                    <a:pt x="6" y="14"/>
                  </a:lnTo>
                  <a:lnTo>
                    <a:pt x="10" y="14"/>
                  </a:lnTo>
                  <a:lnTo>
                    <a:pt x="13" y="14"/>
                  </a:lnTo>
                  <a:lnTo>
                    <a:pt x="17" y="14"/>
                  </a:lnTo>
                  <a:lnTo>
                    <a:pt x="23" y="12"/>
                  </a:lnTo>
                  <a:lnTo>
                    <a:pt x="27" y="8"/>
                  </a:lnTo>
                  <a:lnTo>
                    <a:pt x="17" y="0"/>
                  </a:lnTo>
                  <a:close/>
                </a:path>
              </a:pathLst>
            </a:custGeom>
            <a:solidFill>
              <a:srgbClr val="000000"/>
            </a:solidFill>
            <a:ln w="9525">
              <a:noFill/>
              <a:round/>
              <a:headEnd/>
              <a:tailEnd/>
            </a:ln>
          </p:spPr>
          <p:txBody>
            <a:bodyPr/>
            <a:lstStyle/>
            <a:p>
              <a:endParaRPr lang="en-US"/>
            </a:p>
          </p:txBody>
        </p:sp>
        <p:sp>
          <p:nvSpPr>
            <p:cNvPr id="348213" name="Freeform 53"/>
            <p:cNvSpPr>
              <a:spLocks/>
            </p:cNvSpPr>
            <p:nvPr/>
          </p:nvSpPr>
          <p:spPr bwMode="auto">
            <a:xfrm>
              <a:off x="4014" y="1916"/>
              <a:ext cx="31" cy="25"/>
            </a:xfrm>
            <a:custGeom>
              <a:avLst/>
              <a:gdLst/>
              <a:ahLst/>
              <a:cxnLst>
                <a:cxn ang="0">
                  <a:pos x="29" y="0"/>
                </a:cxn>
                <a:cxn ang="0">
                  <a:pos x="31" y="0"/>
                </a:cxn>
                <a:cxn ang="0">
                  <a:pos x="23" y="0"/>
                </a:cxn>
                <a:cxn ang="0">
                  <a:pos x="18" y="0"/>
                </a:cxn>
                <a:cxn ang="0">
                  <a:pos x="14" y="4"/>
                </a:cxn>
                <a:cxn ang="0">
                  <a:pos x="8" y="8"/>
                </a:cxn>
                <a:cxn ang="0">
                  <a:pos x="6" y="11"/>
                </a:cxn>
                <a:cxn ang="0">
                  <a:pos x="2" y="13"/>
                </a:cxn>
                <a:cxn ang="0">
                  <a:pos x="0" y="17"/>
                </a:cxn>
                <a:cxn ang="0">
                  <a:pos x="10" y="25"/>
                </a:cxn>
                <a:cxn ang="0">
                  <a:pos x="12" y="23"/>
                </a:cxn>
                <a:cxn ang="0">
                  <a:pos x="12" y="21"/>
                </a:cxn>
                <a:cxn ang="0">
                  <a:pos x="16" y="19"/>
                </a:cxn>
                <a:cxn ang="0">
                  <a:pos x="18" y="15"/>
                </a:cxn>
                <a:cxn ang="0">
                  <a:pos x="20" y="13"/>
                </a:cxn>
                <a:cxn ang="0">
                  <a:pos x="23" y="11"/>
                </a:cxn>
                <a:cxn ang="0">
                  <a:pos x="25" y="11"/>
                </a:cxn>
                <a:cxn ang="0">
                  <a:pos x="29" y="0"/>
                </a:cxn>
              </a:cxnLst>
              <a:rect l="0" t="0" r="r" b="b"/>
              <a:pathLst>
                <a:path w="31" h="25">
                  <a:moveTo>
                    <a:pt x="29" y="0"/>
                  </a:moveTo>
                  <a:lnTo>
                    <a:pt x="31" y="0"/>
                  </a:lnTo>
                  <a:lnTo>
                    <a:pt x="23" y="0"/>
                  </a:lnTo>
                  <a:lnTo>
                    <a:pt x="18" y="0"/>
                  </a:lnTo>
                  <a:lnTo>
                    <a:pt x="14" y="4"/>
                  </a:lnTo>
                  <a:lnTo>
                    <a:pt x="8" y="8"/>
                  </a:lnTo>
                  <a:lnTo>
                    <a:pt x="6" y="11"/>
                  </a:lnTo>
                  <a:lnTo>
                    <a:pt x="2" y="13"/>
                  </a:lnTo>
                  <a:lnTo>
                    <a:pt x="0" y="17"/>
                  </a:lnTo>
                  <a:lnTo>
                    <a:pt x="10" y="25"/>
                  </a:lnTo>
                  <a:lnTo>
                    <a:pt x="12" y="23"/>
                  </a:lnTo>
                  <a:lnTo>
                    <a:pt x="12" y="21"/>
                  </a:lnTo>
                  <a:lnTo>
                    <a:pt x="16" y="19"/>
                  </a:lnTo>
                  <a:lnTo>
                    <a:pt x="18" y="15"/>
                  </a:lnTo>
                  <a:lnTo>
                    <a:pt x="20" y="13"/>
                  </a:lnTo>
                  <a:lnTo>
                    <a:pt x="23" y="11"/>
                  </a:lnTo>
                  <a:lnTo>
                    <a:pt x="25" y="11"/>
                  </a:lnTo>
                  <a:lnTo>
                    <a:pt x="29" y="0"/>
                  </a:lnTo>
                  <a:close/>
                </a:path>
              </a:pathLst>
            </a:custGeom>
            <a:solidFill>
              <a:srgbClr val="000000"/>
            </a:solidFill>
            <a:ln w="9525">
              <a:noFill/>
              <a:round/>
              <a:headEnd/>
              <a:tailEnd/>
            </a:ln>
          </p:spPr>
          <p:txBody>
            <a:bodyPr/>
            <a:lstStyle/>
            <a:p>
              <a:endParaRPr lang="en-US"/>
            </a:p>
          </p:txBody>
        </p:sp>
        <p:sp>
          <p:nvSpPr>
            <p:cNvPr id="348214" name="Freeform 54"/>
            <p:cNvSpPr>
              <a:spLocks/>
            </p:cNvSpPr>
            <p:nvPr/>
          </p:nvSpPr>
          <p:spPr bwMode="auto">
            <a:xfrm>
              <a:off x="4039" y="1906"/>
              <a:ext cx="31" cy="23"/>
            </a:xfrm>
            <a:custGeom>
              <a:avLst/>
              <a:gdLst/>
              <a:ahLst/>
              <a:cxnLst>
                <a:cxn ang="0">
                  <a:pos x="19" y="0"/>
                </a:cxn>
                <a:cxn ang="0">
                  <a:pos x="16" y="4"/>
                </a:cxn>
                <a:cxn ang="0">
                  <a:pos x="14" y="8"/>
                </a:cxn>
                <a:cxn ang="0">
                  <a:pos x="12" y="10"/>
                </a:cxn>
                <a:cxn ang="0">
                  <a:pos x="10" y="10"/>
                </a:cxn>
                <a:cxn ang="0">
                  <a:pos x="8" y="10"/>
                </a:cxn>
                <a:cxn ang="0">
                  <a:pos x="6" y="10"/>
                </a:cxn>
                <a:cxn ang="0">
                  <a:pos x="4" y="10"/>
                </a:cxn>
                <a:cxn ang="0">
                  <a:pos x="0" y="21"/>
                </a:cxn>
                <a:cxn ang="0">
                  <a:pos x="2" y="21"/>
                </a:cxn>
                <a:cxn ang="0">
                  <a:pos x="4" y="23"/>
                </a:cxn>
                <a:cxn ang="0">
                  <a:pos x="8" y="23"/>
                </a:cxn>
                <a:cxn ang="0">
                  <a:pos x="12" y="21"/>
                </a:cxn>
                <a:cxn ang="0">
                  <a:pos x="18" y="20"/>
                </a:cxn>
                <a:cxn ang="0">
                  <a:pos x="21" y="18"/>
                </a:cxn>
                <a:cxn ang="0">
                  <a:pos x="27" y="12"/>
                </a:cxn>
                <a:cxn ang="0">
                  <a:pos x="31" y="4"/>
                </a:cxn>
                <a:cxn ang="0">
                  <a:pos x="19" y="0"/>
                </a:cxn>
              </a:cxnLst>
              <a:rect l="0" t="0" r="r" b="b"/>
              <a:pathLst>
                <a:path w="31" h="23">
                  <a:moveTo>
                    <a:pt x="19" y="0"/>
                  </a:moveTo>
                  <a:lnTo>
                    <a:pt x="16" y="4"/>
                  </a:lnTo>
                  <a:lnTo>
                    <a:pt x="14" y="8"/>
                  </a:lnTo>
                  <a:lnTo>
                    <a:pt x="12" y="10"/>
                  </a:lnTo>
                  <a:lnTo>
                    <a:pt x="10" y="10"/>
                  </a:lnTo>
                  <a:lnTo>
                    <a:pt x="8" y="10"/>
                  </a:lnTo>
                  <a:lnTo>
                    <a:pt x="6" y="10"/>
                  </a:lnTo>
                  <a:lnTo>
                    <a:pt x="4" y="10"/>
                  </a:lnTo>
                  <a:lnTo>
                    <a:pt x="0" y="21"/>
                  </a:lnTo>
                  <a:lnTo>
                    <a:pt x="2" y="21"/>
                  </a:lnTo>
                  <a:lnTo>
                    <a:pt x="4" y="23"/>
                  </a:lnTo>
                  <a:lnTo>
                    <a:pt x="8" y="23"/>
                  </a:lnTo>
                  <a:lnTo>
                    <a:pt x="12" y="21"/>
                  </a:lnTo>
                  <a:lnTo>
                    <a:pt x="18" y="20"/>
                  </a:lnTo>
                  <a:lnTo>
                    <a:pt x="21" y="18"/>
                  </a:lnTo>
                  <a:lnTo>
                    <a:pt x="27" y="12"/>
                  </a:lnTo>
                  <a:lnTo>
                    <a:pt x="31" y="4"/>
                  </a:lnTo>
                  <a:lnTo>
                    <a:pt x="19" y="0"/>
                  </a:lnTo>
                  <a:close/>
                </a:path>
              </a:pathLst>
            </a:custGeom>
            <a:solidFill>
              <a:srgbClr val="000000"/>
            </a:solidFill>
            <a:ln w="9525">
              <a:noFill/>
              <a:round/>
              <a:headEnd/>
              <a:tailEnd/>
            </a:ln>
          </p:spPr>
          <p:txBody>
            <a:bodyPr/>
            <a:lstStyle/>
            <a:p>
              <a:endParaRPr lang="en-US"/>
            </a:p>
          </p:txBody>
        </p:sp>
        <p:sp>
          <p:nvSpPr>
            <p:cNvPr id="348215" name="Freeform 55"/>
            <p:cNvSpPr>
              <a:spLocks/>
            </p:cNvSpPr>
            <p:nvPr/>
          </p:nvSpPr>
          <p:spPr bwMode="auto">
            <a:xfrm>
              <a:off x="4051" y="1893"/>
              <a:ext cx="19" cy="17"/>
            </a:xfrm>
            <a:custGeom>
              <a:avLst/>
              <a:gdLst/>
              <a:ahLst/>
              <a:cxnLst>
                <a:cxn ang="0">
                  <a:pos x="6" y="13"/>
                </a:cxn>
                <a:cxn ang="0">
                  <a:pos x="7" y="11"/>
                </a:cxn>
                <a:cxn ang="0">
                  <a:pos x="7" y="13"/>
                </a:cxn>
                <a:cxn ang="0">
                  <a:pos x="7" y="11"/>
                </a:cxn>
                <a:cxn ang="0">
                  <a:pos x="7" y="13"/>
                </a:cxn>
                <a:cxn ang="0">
                  <a:pos x="19" y="17"/>
                </a:cxn>
                <a:cxn ang="0">
                  <a:pos x="19" y="15"/>
                </a:cxn>
                <a:cxn ang="0">
                  <a:pos x="19" y="13"/>
                </a:cxn>
                <a:cxn ang="0">
                  <a:pos x="19" y="11"/>
                </a:cxn>
                <a:cxn ang="0">
                  <a:pos x="19" y="8"/>
                </a:cxn>
                <a:cxn ang="0">
                  <a:pos x="17" y="4"/>
                </a:cxn>
                <a:cxn ang="0">
                  <a:pos x="11" y="2"/>
                </a:cxn>
                <a:cxn ang="0">
                  <a:pos x="7" y="0"/>
                </a:cxn>
                <a:cxn ang="0">
                  <a:pos x="2" y="2"/>
                </a:cxn>
                <a:cxn ang="0">
                  <a:pos x="0" y="2"/>
                </a:cxn>
                <a:cxn ang="0">
                  <a:pos x="6" y="13"/>
                </a:cxn>
              </a:cxnLst>
              <a:rect l="0" t="0" r="r" b="b"/>
              <a:pathLst>
                <a:path w="19" h="17">
                  <a:moveTo>
                    <a:pt x="6" y="13"/>
                  </a:moveTo>
                  <a:lnTo>
                    <a:pt x="7" y="11"/>
                  </a:lnTo>
                  <a:lnTo>
                    <a:pt x="7" y="13"/>
                  </a:lnTo>
                  <a:lnTo>
                    <a:pt x="7" y="11"/>
                  </a:lnTo>
                  <a:lnTo>
                    <a:pt x="7" y="13"/>
                  </a:lnTo>
                  <a:lnTo>
                    <a:pt x="19" y="17"/>
                  </a:lnTo>
                  <a:lnTo>
                    <a:pt x="19" y="15"/>
                  </a:lnTo>
                  <a:lnTo>
                    <a:pt x="19" y="13"/>
                  </a:lnTo>
                  <a:lnTo>
                    <a:pt x="19" y="11"/>
                  </a:lnTo>
                  <a:lnTo>
                    <a:pt x="19" y="8"/>
                  </a:lnTo>
                  <a:lnTo>
                    <a:pt x="17" y="4"/>
                  </a:lnTo>
                  <a:lnTo>
                    <a:pt x="11" y="2"/>
                  </a:lnTo>
                  <a:lnTo>
                    <a:pt x="7" y="0"/>
                  </a:lnTo>
                  <a:lnTo>
                    <a:pt x="2" y="2"/>
                  </a:lnTo>
                  <a:lnTo>
                    <a:pt x="0" y="2"/>
                  </a:lnTo>
                  <a:lnTo>
                    <a:pt x="6" y="13"/>
                  </a:lnTo>
                  <a:close/>
                </a:path>
              </a:pathLst>
            </a:custGeom>
            <a:solidFill>
              <a:srgbClr val="000000"/>
            </a:solidFill>
            <a:ln w="9525">
              <a:noFill/>
              <a:round/>
              <a:headEnd/>
              <a:tailEnd/>
            </a:ln>
          </p:spPr>
          <p:txBody>
            <a:bodyPr/>
            <a:lstStyle/>
            <a:p>
              <a:endParaRPr lang="en-US"/>
            </a:p>
          </p:txBody>
        </p:sp>
        <p:sp>
          <p:nvSpPr>
            <p:cNvPr id="348216" name="Freeform 56"/>
            <p:cNvSpPr>
              <a:spLocks/>
            </p:cNvSpPr>
            <p:nvPr/>
          </p:nvSpPr>
          <p:spPr bwMode="auto">
            <a:xfrm>
              <a:off x="4032" y="1895"/>
              <a:ext cx="25" cy="15"/>
            </a:xfrm>
            <a:custGeom>
              <a:avLst/>
              <a:gdLst/>
              <a:ahLst/>
              <a:cxnLst>
                <a:cxn ang="0">
                  <a:pos x="0" y="9"/>
                </a:cxn>
                <a:cxn ang="0">
                  <a:pos x="3" y="13"/>
                </a:cxn>
                <a:cxn ang="0">
                  <a:pos x="7" y="15"/>
                </a:cxn>
                <a:cxn ang="0">
                  <a:pos x="11" y="15"/>
                </a:cxn>
                <a:cxn ang="0">
                  <a:pos x="15" y="15"/>
                </a:cxn>
                <a:cxn ang="0">
                  <a:pos x="19" y="13"/>
                </a:cxn>
                <a:cxn ang="0">
                  <a:pos x="21" y="13"/>
                </a:cxn>
                <a:cxn ang="0">
                  <a:pos x="23" y="11"/>
                </a:cxn>
                <a:cxn ang="0">
                  <a:pos x="25" y="11"/>
                </a:cxn>
                <a:cxn ang="0">
                  <a:pos x="19" y="0"/>
                </a:cxn>
                <a:cxn ang="0">
                  <a:pos x="17" y="0"/>
                </a:cxn>
                <a:cxn ang="0">
                  <a:pos x="17" y="2"/>
                </a:cxn>
                <a:cxn ang="0">
                  <a:pos x="15" y="2"/>
                </a:cxn>
                <a:cxn ang="0">
                  <a:pos x="13" y="4"/>
                </a:cxn>
                <a:cxn ang="0">
                  <a:pos x="11" y="4"/>
                </a:cxn>
                <a:cxn ang="0">
                  <a:pos x="9" y="4"/>
                </a:cxn>
                <a:cxn ang="0">
                  <a:pos x="11" y="6"/>
                </a:cxn>
                <a:cxn ang="0">
                  <a:pos x="0" y="9"/>
                </a:cxn>
              </a:cxnLst>
              <a:rect l="0" t="0" r="r" b="b"/>
              <a:pathLst>
                <a:path w="25" h="15">
                  <a:moveTo>
                    <a:pt x="0" y="9"/>
                  </a:moveTo>
                  <a:lnTo>
                    <a:pt x="3" y="13"/>
                  </a:lnTo>
                  <a:lnTo>
                    <a:pt x="7" y="15"/>
                  </a:lnTo>
                  <a:lnTo>
                    <a:pt x="11" y="15"/>
                  </a:lnTo>
                  <a:lnTo>
                    <a:pt x="15" y="15"/>
                  </a:lnTo>
                  <a:lnTo>
                    <a:pt x="19" y="13"/>
                  </a:lnTo>
                  <a:lnTo>
                    <a:pt x="21" y="13"/>
                  </a:lnTo>
                  <a:lnTo>
                    <a:pt x="23" y="11"/>
                  </a:lnTo>
                  <a:lnTo>
                    <a:pt x="25" y="11"/>
                  </a:lnTo>
                  <a:lnTo>
                    <a:pt x="19" y="0"/>
                  </a:lnTo>
                  <a:lnTo>
                    <a:pt x="17" y="0"/>
                  </a:lnTo>
                  <a:lnTo>
                    <a:pt x="17" y="2"/>
                  </a:lnTo>
                  <a:lnTo>
                    <a:pt x="15" y="2"/>
                  </a:lnTo>
                  <a:lnTo>
                    <a:pt x="13" y="4"/>
                  </a:lnTo>
                  <a:lnTo>
                    <a:pt x="11" y="4"/>
                  </a:lnTo>
                  <a:lnTo>
                    <a:pt x="9" y="4"/>
                  </a:lnTo>
                  <a:lnTo>
                    <a:pt x="11" y="6"/>
                  </a:lnTo>
                  <a:lnTo>
                    <a:pt x="0" y="9"/>
                  </a:lnTo>
                  <a:close/>
                </a:path>
              </a:pathLst>
            </a:custGeom>
            <a:solidFill>
              <a:srgbClr val="000000"/>
            </a:solidFill>
            <a:ln w="9525">
              <a:noFill/>
              <a:round/>
              <a:headEnd/>
              <a:tailEnd/>
            </a:ln>
          </p:spPr>
          <p:txBody>
            <a:bodyPr/>
            <a:lstStyle/>
            <a:p>
              <a:endParaRPr lang="en-US"/>
            </a:p>
          </p:txBody>
        </p:sp>
        <p:sp>
          <p:nvSpPr>
            <p:cNvPr id="348217" name="Freeform 57"/>
            <p:cNvSpPr>
              <a:spLocks/>
            </p:cNvSpPr>
            <p:nvPr/>
          </p:nvSpPr>
          <p:spPr bwMode="auto">
            <a:xfrm>
              <a:off x="4024" y="1891"/>
              <a:ext cx="19" cy="15"/>
            </a:xfrm>
            <a:custGeom>
              <a:avLst/>
              <a:gdLst/>
              <a:ahLst/>
              <a:cxnLst>
                <a:cxn ang="0">
                  <a:pos x="0" y="11"/>
                </a:cxn>
                <a:cxn ang="0">
                  <a:pos x="2" y="11"/>
                </a:cxn>
                <a:cxn ang="0">
                  <a:pos x="4" y="11"/>
                </a:cxn>
                <a:cxn ang="0">
                  <a:pos x="6" y="13"/>
                </a:cxn>
                <a:cxn ang="0">
                  <a:pos x="8" y="13"/>
                </a:cxn>
                <a:cxn ang="0">
                  <a:pos x="8" y="15"/>
                </a:cxn>
                <a:cxn ang="0">
                  <a:pos x="8" y="13"/>
                </a:cxn>
                <a:cxn ang="0">
                  <a:pos x="19" y="10"/>
                </a:cxn>
                <a:cxn ang="0">
                  <a:pos x="17" y="8"/>
                </a:cxn>
                <a:cxn ang="0">
                  <a:pos x="17" y="6"/>
                </a:cxn>
                <a:cxn ang="0">
                  <a:pos x="15" y="4"/>
                </a:cxn>
                <a:cxn ang="0">
                  <a:pos x="13" y="2"/>
                </a:cxn>
                <a:cxn ang="0">
                  <a:pos x="10" y="2"/>
                </a:cxn>
                <a:cxn ang="0">
                  <a:pos x="6" y="0"/>
                </a:cxn>
                <a:cxn ang="0">
                  <a:pos x="2" y="0"/>
                </a:cxn>
                <a:cxn ang="0">
                  <a:pos x="4" y="0"/>
                </a:cxn>
                <a:cxn ang="0">
                  <a:pos x="0" y="11"/>
                </a:cxn>
              </a:cxnLst>
              <a:rect l="0" t="0" r="r" b="b"/>
              <a:pathLst>
                <a:path w="19" h="15">
                  <a:moveTo>
                    <a:pt x="0" y="11"/>
                  </a:moveTo>
                  <a:lnTo>
                    <a:pt x="2" y="11"/>
                  </a:lnTo>
                  <a:lnTo>
                    <a:pt x="4" y="11"/>
                  </a:lnTo>
                  <a:lnTo>
                    <a:pt x="6" y="13"/>
                  </a:lnTo>
                  <a:lnTo>
                    <a:pt x="8" y="13"/>
                  </a:lnTo>
                  <a:lnTo>
                    <a:pt x="8" y="15"/>
                  </a:lnTo>
                  <a:lnTo>
                    <a:pt x="8" y="13"/>
                  </a:lnTo>
                  <a:lnTo>
                    <a:pt x="19" y="10"/>
                  </a:lnTo>
                  <a:lnTo>
                    <a:pt x="17" y="8"/>
                  </a:lnTo>
                  <a:lnTo>
                    <a:pt x="17" y="6"/>
                  </a:lnTo>
                  <a:lnTo>
                    <a:pt x="15" y="4"/>
                  </a:lnTo>
                  <a:lnTo>
                    <a:pt x="13" y="2"/>
                  </a:lnTo>
                  <a:lnTo>
                    <a:pt x="10" y="2"/>
                  </a:lnTo>
                  <a:lnTo>
                    <a:pt x="6" y="0"/>
                  </a:lnTo>
                  <a:lnTo>
                    <a:pt x="2" y="0"/>
                  </a:lnTo>
                  <a:lnTo>
                    <a:pt x="4" y="0"/>
                  </a:lnTo>
                  <a:lnTo>
                    <a:pt x="0" y="11"/>
                  </a:lnTo>
                  <a:close/>
                </a:path>
              </a:pathLst>
            </a:custGeom>
            <a:solidFill>
              <a:srgbClr val="000000"/>
            </a:solidFill>
            <a:ln w="9525">
              <a:noFill/>
              <a:round/>
              <a:headEnd/>
              <a:tailEnd/>
            </a:ln>
          </p:spPr>
          <p:txBody>
            <a:bodyPr/>
            <a:lstStyle/>
            <a:p>
              <a:endParaRPr lang="en-US"/>
            </a:p>
          </p:txBody>
        </p:sp>
        <p:sp>
          <p:nvSpPr>
            <p:cNvPr id="348218" name="Freeform 58"/>
            <p:cNvSpPr>
              <a:spLocks/>
            </p:cNvSpPr>
            <p:nvPr/>
          </p:nvSpPr>
          <p:spPr bwMode="auto">
            <a:xfrm>
              <a:off x="3941" y="1941"/>
              <a:ext cx="35" cy="17"/>
            </a:xfrm>
            <a:custGeom>
              <a:avLst/>
              <a:gdLst/>
              <a:ahLst/>
              <a:cxnLst>
                <a:cxn ang="0">
                  <a:pos x="8" y="6"/>
                </a:cxn>
                <a:cxn ang="0">
                  <a:pos x="6" y="6"/>
                </a:cxn>
                <a:cxn ang="0">
                  <a:pos x="6" y="6"/>
                </a:cxn>
                <a:cxn ang="0">
                  <a:pos x="2" y="6"/>
                </a:cxn>
                <a:cxn ang="0">
                  <a:pos x="0" y="8"/>
                </a:cxn>
                <a:cxn ang="0">
                  <a:pos x="0" y="8"/>
                </a:cxn>
                <a:cxn ang="0">
                  <a:pos x="0" y="9"/>
                </a:cxn>
                <a:cxn ang="0">
                  <a:pos x="2" y="13"/>
                </a:cxn>
                <a:cxn ang="0">
                  <a:pos x="6" y="15"/>
                </a:cxn>
                <a:cxn ang="0">
                  <a:pos x="8" y="15"/>
                </a:cxn>
                <a:cxn ang="0">
                  <a:pos x="10" y="17"/>
                </a:cxn>
                <a:cxn ang="0">
                  <a:pos x="14" y="17"/>
                </a:cxn>
                <a:cxn ang="0">
                  <a:pos x="20" y="17"/>
                </a:cxn>
                <a:cxn ang="0">
                  <a:pos x="23" y="17"/>
                </a:cxn>
                <a:cxn ang="0">
                  <a:pos x="29" y="15"/>
                </a:cxn>
                <a:cxn ang="0">
                  <a:pos x="33" y="13"/>
                </a:cxn>
                <a:cxn ang="0">
                  <a:pos x="35" y="9"/>
                </a:cxn>
                <a:cxn ang="0">
                  <a:pos x="35" y="8"/>
                </a:cxn>
                <a:cxn ang="0">
                  <a:pos x="35" y="6"/>
                </a:cxn>
                <a:cxn ang="0">
                  <a:pos x="35" y="4"/>
                </a:cxn>
                <a:cxn ang="0">
                  <a:pos x="33" y="2"/>
                </a:cxn>
                <a:cxn ang="0">
                  <a:pos x="31" y="0"/>
                </a:cxn>
                <a:cxn ang="0">
                  <a:pos x="29" y="0"/>
                </a:cxn>
                <a:cxn ang="0">
                  <a:pos x="27" y="0"/>
                </a:cxn>
                <a:cxn ang="0">
                  <a:pos x="23" y="2"/>
                </a:cxn>
                <a:cxn ang="0">
                  <a:pos x="23" y="2"/>
                </a:cxn>
                <a:cxn ang="0">
                  <a:pos x="22" y="2"/>
                </a:cxn>
                <a:cxn ang="0">
                  <a:pos x="20" y="4"/>
                </a:cxn>
                <a:cxn ang="0">
                  <a:pos x="18" y="4"/>
                </a:cxn>
                <a:cxn ang="0">
                  <a:pos x="16" y="4"/>
                </a:cxn>
                <a:cxn ang="0">
                  <a:pos x="12" y="6"/>
                </a:cxn>
                <a:cxn ang="0">
                  <a:pos x="10" y="6"/>
                </a:cxn>
                <a:cxn ang="0">
                  <a:pos x="8" y="6"/>
                </a:cxn>
              </a:cxnLst>
              <a:rect l="0" t="0" r="r" b="b"/>
              <a:pathLst>
                <a:path w="35" h="17">
                  <a:moveTo>
                    <a:pt x="8" y="6"/>
                  </a:moveTo>
                  <a:lnTo>
                    <a:pt x="6" y="6"/>
                  </a:lnTo>
                  <a:lnTo>
                    <a:pt x="6" y="6"/>
                  </a:lnTo>
                  <a:lnTo>
                    <a:pt x="2" y="6"/>
                  </a:lnTo>
                  <a:lnTo>
                    <a:pt x="0" y="8"/>
                  </a:lnTo>
                  <a:lnTo>
                    <a:pt x="0" y="8"/>
                  </a:lnTo>
                  <a:lnTo>
                    <a:pt x="0" y="9"/>
                  </a:lnTo>
                  <a:lnTo>
                    <a:pt x="2" y="13"/>
                  </a:lnTo>
                  <a:lnTo>
                    <a:pt x="6" y="15"/>
                  </a:lnTo>
                  <a:lnTo>
                    <a:pt x="8" y="15"/>
                  </a:lnTo>
                  <a:lnTo>
                    <a:pt x="10" y="17"/>
                  </a:lnTo>
                  <a:lnTo>
                    <a:pt x="14" y="17"/>
                  </a:lnTo>
                  <a:lnTo>
                    <a:pt x="20" y="17"/>
                  </a:lnTo>
                  <a:lnTo>
                    <a:pt x="23" y="17"/>
                  </a:lnTo>
                  <a:lnTo>
                    <a:pt x="29" y="15"/>
                  </a:lnTo>
                  <a:lnTo>
                    <a:pt x="33" y="13"/>
                  </a:lnTo>
                  <a:lnTo>
                    <a:pt x="35" y="9"/>
                  </a:lnTo>
                  <a:lnTo>
                    <a:pt x="35" y="8"/>
                  </a:lnTo>
                  <a:lnTo>
                    <a:pt x="35" y="6"/>
                  </a:lnTo>
                  <a:lnTo>
                    <a:pt x="35" y="4"/>
                  </a:lnTo>
                  <a:lnTo>
                    <a:pt x="33" y="2"/>
                  </a:lnTo>
                  <a:lnTo>
                    <a:pt x="31" y="0"/>
                  </a:lnTo>
                  <a:lnTo>
                    <a:pt x="29" y="0"/>
                  </a:lnTo>
                  <a:lnTo>
                    <a:pt x="27" y="0"/>
                  </a:lnTo>
                  <a:lnTo>
                    <a:pt x="23" y="2"/>
                  </a:lnTo>
                  <a:lnTo>
                    <a:pt x="23" y="2"/>
                  </a:lnTo>
                  <a:lnTo>
                    <a:pt x="22" y="2"/>
                  </a:lnTo>
                  <a:lnTo>
                    <a:pt x="20" y="4"/>
                  </a:lnTo>
                  <a:lnTo>
                    <a:pt x="18" y="4"/>
                  </a:lnTo>
                  <a:lnTo>
                    <a:pt x="16" y="4"/>
                  </a:lnTo>
                  <a:lnTo>
                    <a:pt x="12" y="6"/>
                  </a:lnTo>
                  <a:lnTo>
                    <a:pt x="10" y="6"/>
                  </a:lnTo>
                  <a:lnTo>
                    <a:pt x="8" y="6"/>
                  </a:lnTo>
                  <a:close/>
                </a:path>
              </a:pathLst>
            </a:custGeom>
            <a:solidFill>
              <a:srgbClr val="F2B200"/>
            </a:solidFill>
            <a:ln w="9525">
              <a:noFill/>
              <a:round/>
              <a:headEnd/>
              <a:tailEnd/>
            </a:ln>
          </p:spPr>
          <p:txBody>
            <a:bodyPr/>
            <a:lstStyle/>
            <a:p>
              <a:endParaRPr lang="en-US"/>
            </a:p>
          </p:txBody>
        </p:sp>
        <p:sp>
          <p:nvSpPr>
            <p:cNvPr id="348219" name="Freeform 59"/>
            <p:cNvSpPr>
              <a:spLocks/>
            </p:cNvSpPr>
            <p:nvPr/>
          </p:nvSpPr>
          <p:spPr bwMode="auto">
            <a:xfrm>
              <a:off x="3936" y="1939"/>
              <a:ext cx="15" cy="23"/>
            </a:xfrm>
            <a:custGeom>
              <a:avLst/>
              <a:gdLst/>
              <a:ahLst/>
              <a:cxnLst>
                <a:cxn ang="0">
                  <a:pos x="13" y="11"/>
                </a:cxn>
                <a:cxn ang="0">
                  <a:pos x="15" y="11"/>
                </a:cxn>
                <a:cxn ang="0">
                  <a:pos x="11" y="10"/>
                </a:cxn>
                <a:cxn ang="0">
                  <a:pos x="11" y="11"/>
                </a:cxn>
                <a:cxn ang="0">
                  <a:pos x="9" y="13"/>
                </a:cxn>
                <a:cxn ang="0">
                  <a:pos x="11" y="13"/>
                </a:cxn>
                <a:cxn ang="0">
                  <a:pos x="13" y="13"/>
                </a:cxn>
                <a:cxn ang="0">
                  <a:pos x="11" y="0"/>
                </a:cxn>
                <a:cxn ang="0">
                  <a:pos x="11" y="2"/>
                </a:cxn>
                <a:cxn ang="0">
                  <a:pos x="9" y="2"/>
                </a:cxn>
                <a:cxn ang="0">
                  <a:pos x="5" y="2"/>
                </a:cxn>
                <a:cxn ang="0">
                  <a:pos x="3" y="4"/>
                </a:cxn>
                <a:cxn ang="0">
                  <a:pos x="0" y="10"/>
                </a:cxn>
                <a:cxn ang="0">
                  <a:pos x="0" y="15"/>
                </a:cxn>
                <a:cxn ang="0">
                  <a:pos x="3" y="19"/>
                </a:cxn>
                <a:cxn ang="0">
                  <a:pos x="9" y="23"/>
                </a:cxn>
                <a:cxn ang="0">
                  <a:pos x="13" y="11"/>
                </a:cxn>
              </a:cxnLst>
              <a:rect l="0" t="0" r="r" b="b"/>
              <a:pathLst>
                <a:path w="15" h="23">
                  <a:moveTo>
                    <a:pt x="13" y="11"/>
                  </a:moveTo>
                  <a:lnTo>
                    <a:pt x="15" y="11"/>
                  </a:lnTo>
                  <a:lnTo>
                    <a:pt x="11" y="10"/>
                  </a:lnTo>
                  <a:lnTo>
                    <a:pt x="11" y="11"/>
                  </a:lnTo>
                  <a:lnTo>
                    <a:pt x="9" y="13"/>
                  </a:lnTo>
                  <a:lnTo>
                    <a:pt x="11" y="13"/>
                  </a:lnTo>
                  <a:lnTo>
                    <a:pt x="13" y="13"/>
                  </a:lnTo>
                  <a:lnTo>
                    <a:pt x="11" y="0"/>
                  </a:lnTo>
                  <a:lnTo>
                    <a:pt x="11" y="2"/>
                  </a:lnTo>
                  <a:lnTo>
                    <a:pt x="9" y="2"/>
                  </a:lnTo>
                  <a:lnTo>
                    <a:pt x="5" y="2"/>
                  </a:lnTo>
                  <a:lnTo>
                    <a:pt x="3" y="4"/>
                  </a:lnTo>
                  <a:lnTo>
                    <a:pt x="0" y="10"/>
                  </a:lnTo>
                  <a:lnTo>
                    <a:pt x="0" y="15"/>
                  </a:lnTo>
                  <a:lnTo>
                    <a:pt x="3" y="19"/>
                  </a:lnTo>
                  <a:lnTo>
                    <a:pt x="9" y="23"/>
                  </a:lnTo>
                  <a:lnTo>
                    <a:pt x="13" y="11"/>
                  </a:lnTo>
                  <a:close/>
                </a:path>
              </a:pathLst>
            </a:custGeom>
            <a:solidFill>
              <a:srgbClr val="000000"/>
            </a:solidFill>
            <a:ln w="9525">
              <a:noFill/>
              <a:round/>
              <a:headEnd/>
              <a:tailEnd/>
            </a:ln>
          </p:spPr>
          <p:txBody>
            <a:bodyPr/>
            <a:lstStyle/>
            <a:p>
              <a:endParaRPr lang="en-US"/>
            </a:p>
          </p:txBody>
        </p:sp>
        <p:sp>
          <p:nvSpPr>
            <p:cNvPr id="348220" name="Freeform 60"/>
            <p:cNvSpPr>
              <a:spLocks/>
            </p:cNvSpPr>
            <p:nvPr/>
          </p:nvSpPr>
          <p:spPr bwMode="auto">
            <a:xfrm>
              <a:off x="3945" y="1949"/>
              <a:ext cx="37" cy="15"/>
            </a:xfrm>
            <a:custGeom>
              <a:avLst/>
              <a:gdLst/>
              <a:ahLst/>
              <a:cxnLst>
                <a:cxn ang="0">
                  <a:pos x="25" y="1"/>
                </a:cxn>
                <a:cxn ang="0">
                  <a:pos x="25" y="0"/>
                </a:cxn>
                <a:cxn ang="0">
                  <a:pos x="23" y="1"/>
                </a:cxn>
                <a:cxn ang="0">
                  <a:pos x="21" y="3"/>
                </a:cxn>
                <a:cxn ang="0">
                  <a:pos x="19" y="3"/>
                </a:cxn>
                <a:cxn ang="0">
                  <a:pos x="16" y="3"/>
                </a:cxn>
                <a:cxn ang="0">
                  <a:pos x="12" y="3"/>
                </a:cxn>
                <a:cxn ang="0">
                  <a:pos x="8" y="3"/>
                </a:cxn>
                <a:cxn ang="0">
                  <a:pos x="6" y="1"/>
                </a:cxn>
                <a:cxn ang="0">
                  <a:pos x="4" y="1"/>
                </a:cxn>
                <a:cxn ang="0">
                  <a:pos x="0" y="13"/>
                </a:cxn>
                <a:cxn ang="0">
                  <a:pos x="2" y="13"/>
                </a:cxn>
                <a:cxn ang="0">
                  <a:pos x="6" y="15"/>
                </a:cxn>
                <a:cxn ang="0">
                  <a:pos x="10" y="15"/>
                </a:cxn>
                <a:cxn ang="0">
                  <a:pos x="16" y="15"/>
                </a:cxn>
                <a:cxn ang="0">
                  <a:pos x="21" y="15"/>
                </a:cxn>
                <a:cxn ang="0">
                  <a:pos x="27" y="13"/>
                </a:cxn>
                <a:cxn ang="0">
                  <a:pos x="33" y="9"/>
                </a:cxn>
                <a:cxn ang="0">
                  <a:pos x="37" y="3"/>
                </a:cxn>
                <a:cxn ang="0">
                  <a:pos x="37" y="0"/>
                </a:cxn>
                <a:cxn ang="0">
                  <a:pos x="25" y="1"/>
                </a:cxn>
              </a:cxnLst>
              <a:rect l="0" t="0" r="r" b="b"/>
              <a:pathLst>
                <a:path w="37" h="15">
                  <a:moveTo>
                    <a:pt x="25" y="1"/>
                  </a:moveTo>
                  <a:lnTo>
                    <a:pt x="25" y="0"/>
                  </a:lnTo>
                  <a:lnTo>
                    <a:pt x="23" y="1"/>
                  </a:lnTo>
                  <a:lnTo>
                    <a:pt x="21" y="3"/>
                  </a:lnTo>
                  <a:lnTo>
                    <a:pt x="19" y="3"/>
                  </a:lnTo>
                  <a:lnTo>
                    <a:pt x="16" y="3"/>
                  </a:lnTo>
                  <a:lnTo>
                    <a:pt x="12" y="3"/>
                  </a:lnTo>
                  <a:lnTo>
                    <a:pt x="8" y="3"/>
                  </a:lnTo>
                  <a:lnTo>
                    <a:pt x="6" y="1"/>
                  </a:lnTo>
                  <a:lnTo>
                    <a:pt x="4" y="1"/>
                  </a:lnTo>
                  <a:lnTo>
                    <a:pt x="0" y="13"/>
                  </a:lnTo>
                  <a:lnTo>
                    <a:pt x="2" y="13"/>
                  </a:lnTo>
                  <a:lnTo>
                    <a:pt x="6" y="15"/>
                  </a:lnTo>
                  <a:lnTo>
                    <a:pt x="10" y="15"/>
                  </a:lnTo>
                  <a:lnTo>
                    <a:pt x="16" y="15"/>
                  </a:lnTo>
                  <a:lnTo>
                    <a:pt x="21" y="15"/>
                  </a:lnTo>
                  <a:lnTo>
                    <a:pt x="27" y="13"/>
                  </a:lnTo>
                  <a:lnTo>
                    <a:pt x="33" y="9"/>
                  </a:lnTo>
                  <a:lnTo>
                    <a:pt x="37" y="3"/>
                  </a:lnTo>
                  <a:lnTo>
                    <a:pt x="37" y="0"/>
                  </a:lnTo>
                  <a:lnTo>
                    <a:pt x="25" y="1"/>
                  </a:lnTo>
                  <a:close/>
                </a:path>
              </a:pathLst>
            </a:custGeom>
            <a:solidFill>
              <a:srgbClr val="000000"/>
            </a:solidFill>
            <a:ln w="9525">
              <a:noFill/>
              <a:round/>
              <a:headEnd/>
              <a:tailEnd/>
            </a:ln>
          </p:spPr>
          <p:txBody>
            <a:bodyPr/>
            <a:lstStyle/>
            <a:p>
              <a:endParaRPr lang="en-US"/>
            </a:p>
          </p:txBody>
        </p:sp>
        <p:sp>
          <p:nvSpPr>
            <p:cNvPr id="348221" name="Freeform 61"/>
            <p:cNvSpPr>
              <a:spLocks/>
            </p:cNvSpPr>
            <p:nvPr/>
          </p:nvSpPr>
          <p:spPr bwMode="auto">
            <a:xfrm>
              <a:off x="3961" y="1935"/>
              <a:ext cx="21" cy="15"/>
            </a:xfrm>
            <a:custGeom>
              <a:avLst/>
              <a:gdLst/>
              <a:ahLst/>
              <a:cxnLst>
                <a:cxn ang="0">
                  <a:pos x="7" y="14"/>
                </a:cxn>
                <a:cxn ang="0">
                  <a:pos x="7" y="12"/>
                </a:cxn>
                <a:cxn ang="0">
                  <a:pos x="9" y="12"/>
                </a:cxn>
                <a:cxn ang="0">
                  <a:pos x="7" y="12"/>
                </a:cxn>
                <a:cxn ang="0">
                  <a:pos x="9" y="14"/>
                </a:cxn>
                <a:cxn ang="0">
                  <a:pos x="9" y="15"/>
                </a:cxn>
                <a:cxn ang="0">
                  <a:pos x="21" y="14"/>
                </a:cxn>
                <a:cxn ang="0">
                  <a:pos x="21" y="12"/>
                </a:cxn>
                <a:cxn ang="0">
                  <a:pos x="19" y="8"/>
                </a:cxn>
                <a:cxn ang="0">
                  <a:pos x="19" y="6"/>
                </a:cxn>
                <a:cxn ang="0">
                  <a:pos x="15" y="2"/>
                </a:cxn>
                <a:cxn ang="0">
                  <a:pos x="11" y="0"/>
                </a:cxn>
                <a:cxn ang="0">
                  <a:pos x="5" y="0"/>
                </a:cxn>
                <a:cxn ang="0">
                  <a:pos x="0" y="4"/>
                </a:cxn>
                <a:cxn ang="0">
                  <a:pos x="2" y="2"/>
                </a:cxn>
                <a:cxn ang="0">
                  <a:pos x="7" y="14"/>
                </a:cxn>
              </a:cxnLst>
              <a:rect l="0" t="0" r="r" b="b"/>
              <a:pathLst>
                <a:path w="21" h="15">
                  <a:moveTo>
                    <a:pt x="7" y="14"/>
                  </a:moveTo>
                  <a:lnTo>
                    <a:pt x="7" y="12"/>
                  </a:lnTo>
                  <a:lnTo>
                    <a:pt x="9" y="12"/>
                  </a:lnTo>
                  <a:lnTo>
                    <a:pt x="7" y="12"/>
                  </a:lnTo>
                  <a:lnTo>
                    <a:pt x="9" y="14"/>
                  </a:lnTo>
                  <a:lnTo>
                    <a:pt x="9" y="15"/>
                  </a:lnTo>
                  <a:lnTo>
                    <a:pt x="21" y="14"/>
                  </a:lnTo>
                  <a:lnTo>
                    <a:pt x="21" y="12"/>
                  </a:lnTo>
                  <a:lnTo>
                    <a:pt x="19" y="8"/>
                  </a:lnTo>
                  <a:lnTo>
                    <a:pt x="19" y="6"/>
                  </a:lnTo>
                  <a:lnTo>
                    <a:pt x="15" y="2"/>
                  </a:lnTo>
                  <a:lnTo>
                    <a:pt x="11" y="0"/>
                  </a:lnTo>
                  <a:lnTo>
                    <a:pt x="5" y="0"/>
                  </a:lnTo>
                  <a:lnTo>
                    <a:pt x="0" y="4"/>
                  </a:lnTo>
                  <a:lnTo>
                    <a:pt x="2" y="2"/>
                  </a:lnTo>
                  <a:lnTo>
                    <a:pt x="7" y="14"/>
                  </a:lnTo>
                  <a:close/>
                </a:path>
              </a:pathLst>
            </a:custGeom>
            <a:solidFill>
              <a:srgbClr val="000000"/>
            </a:solidFill>
            <a:ln w="9525">
              <a:noFill/>
              <a:round/>
              <a:headEnd/>
              <a:tailEnd/>
            </a:ln>
          </p:spPr>
          <p:txBody>
            <a:bodyPr/>
            <a:lstStyle/>
            <a:p>
              <a:endParaRPr lang="en-US"/>
            </a:p>
          </p:txBody>
        </p:sp>
        <p:sp>
          <p:nvSpPr>
            <p:cNvPr id="348222" name="Freeform 62"/>
            <p:cNvSpPr>
              <a:spLocks/>
            </p:cNvSpPr>
            <p:nvPr/>
          </p:nvSpPr>
          <p:spPr bwMode="auto">
            <a:xfrm>
              <a:off x="3947" y="1937"/>
              <a:ext cx="21" cy="15"/>
            </a:xfrm>
            <a:custGeom>
              <a:avLst/>
              <a:gdLst/>
              <a:ahLst/>
              <a:cxnLst>
                <a:cxn ang="0">
                  <a:pos x="2" y="15"/>
                </a:cxn>
                <a:cxn ang="0">
                  <a:pos x="0" y="15"/>
                </a:cxn>
                <a:cxn ang="0">
                  <a:pos x="4" y="15"/>
                </a:cxn>
                <a:cxn ang="0">
                  <a:pos x="8" y="15"/>
                </a:cxn>
                <a:cxn ang="0">
                  <a:pos x="10" y="15"/>
                </a:cxn>
                <a:cxn ang="0">
                  <a:pos x="14" y="13"/>
                </a:cxn>
                <a:cxn ang="0">
                  <a:pos x="16" y="13"/>
                </a:cxn>
                <a:cxn ang="0">
                  <a:pos x="17" y="12"/>
                </a:cxn>
                <a:cxn ang="0">
                  <a:pos x="19" y="12"/>
                </a:cxn>
                <a:cxn ang="0">
                  <a:pos x="21" y="12"/>
                </a:cxn>
                <a:cxn ang="0">
                  <a:pos x="16" y="0"/>
                </a:cxn>
                <a:cxn ang="0">
                  <a:pos x="14" y="0"/>
                </a:cxn>
                <a:cxn ang="0">
                  <a:pos x="12" y="2"/>
                </a:cxn>
                <a:cxn ang="0">
                  <a:pos x="10" y="2"/>
                </a:cxn>
                <a:cxn ang="0">
                  <a:pos x="8" y="2"/>
                </a:cxn>
                <a:cxn ang="0">
                  <a:pos x="6" y="4"/>
                </a:cxn>
                <a:cxn ang="0">
                  <a:pos x="4" y="4"/>
                </a:cxn>
                <a:cxn ang="0">
                  <a:pos x="2" y="4"/>
                </a:cxn>
                <a:cxn ang="0">
                  <a:pos x="0" y="2"/>
                </a:cxn>
                <a:cxn ang="0">
                  <a:pos x="2" y="15"/>
                </a:cxn>
              </a:cxnLst>
              <a:rect l="0" t="0" r="r" b="b"/>
              <a:pathLst>
                <a:path w="21" h="15">
                  <a:moveTo>
                    <a:pt x="2" y="15"/>
                  </a:moveTo>
                  <a:lnTo>
                    <a:pt x="0" y="15"/>
                  </a:lnTo>
                  <a:lnTo>
                    <a:pt x="4" y="15"/>
                  </a:lnTo>
                  <a:lnTo>
                    <a:pt x="8" y="15"/>
                  </a:lnTo>
                  <a:lnTo>
                    <a:pt x="10" y="15"/>
                  </a:lnTo>
                  <a:lnTo>
                    <a:pt x="14" y="13"/>
                  </a:lnTo>
                  <a:lnTo>
                    <a:pt x="16" y="13"/>
                  </a:lnTo>
                  <a:lnTo>
                    <a:pt x="17" y="12"/>
                  </a:lnTo>
                  <a:lnTo>
                    <a:pt x="19" y="12"/>
                  </a:lnTo>
                  <a:lnTo>
                    <a:pt x="21" y="12"/>
                  </a:lnTo>
                  <a:lnTo>
                    <a:pt x="16" y="0"/>
                  </a:lnTo>
                  <a:lnTo>
                    <a:pt x="14" y="0"/>
                  </a:lnTo>
                  <a:lnTo>
                    <a:pt x="12" y="2"/>
                  </a:lnTo>
                  <a:lnTo>
                    <a:pt x="10" y="2"/>
                  </a:lnTo>
                  <a:lnTo>
                    <a:pt x="8" y="2"/>
                  </a:lnTo>
                  <a:lnTo>
                    <a:pt x="6" y="4"/>
                  </a:lnTo>
                  <a:lnTo>
                    <a:pt x="4" y="4"/>
                  </a:lnTo>
                  <a:lnTo>
                    <a:pt x="2" y="4"/>
                  </a:lnTo>
                  <a:lnTo>
                    <a:pt x="0" y="2"/>
                  </a:lnTo>
                  <a:lnTo>
                    <a:pt x="2" y="15"/>
                  </a:lnTo>
                  <a:close/>
                </a:path>
              </a:pathLst>
            </a:custGeom>
            <a:solidFill>
              <a:srgbClr val="000000"/>
            </a:solidFill>
            <a:ln w="9525">
              <a:noFill/>
              <a:round/>
              <a:headEnd/>
              <a:tailEnd/>
            </a:ln>
          </p:spPr>
          <p:txBody>
            <a:bodyPr/>
            <a:lstStyle/>
            <a:p>
              <a:endParaRPr lang="en-US"/>
            </a:p>
          </p:txBody>
        </p:sp>
        <p:sp>
          <p:nvSpPr>
            <p:cNvPr id="348223" name="Freeform 63"/>
            <p:cNvSpPr>
              <a:spLocks/>
            </p:cNvSpPr>
            <p:nvPr/>
          </p:nvSpPr>
          <p:spPr bwMode="auto">
            <a:xfrm>
              <a:off x="3876" y="1904"/>
              <a:ext cx="106" cy="27"/>
            </a:xfrm>
            <a:custGeom>
              <a:avLst/>
              <a:gdLst/>
              <a:ahLst/>
              <a:cxnLst>
                <a:cxn ang="0">
                  <a:pos x="12" y="14"/>
                </a:cxn>
                <a:cxn ang="0">
                  <a:pos x="4" y="10"/>
                </a:cxn>
                <a:cxn ang="0">
                  <a:pos x="0" y="6"/>
                </a:cxn>
                <a:cxn ang="0">
                  <a:pos x="6" y="0"/>
                </a:cxn>
                <a:cxn ang="0">
                  <a:pos x="17" y="0"/>
                </a:cxn>
                <a:cxn ang="0">
                  <a:pos x="25" y="0"/>
                </a:cxn>
                <a:cxn ang="0">
                  <a:pos x="39" y="2"/>
                </a:cxn>
                <a:cxn ang="0">
                  <a:pos x="52" y="4"/>
                </a:cxn>
                <a:cxn ang="0">
                  <a:pos x="58" y="6"/>
                </a:cxn>
                <a:cxn ang="0">
                  <a:pos x="63" y="8"/>
                </a:cxn>
                <a:cxn ang="0">
                  <a:pos x="71" y="8"/>
                </a:cxn>
                <a:cxn ang="0">
                  <a:pos x="81" y="6"/>
                </a:cxn>
                <a:cxn ang="0">
                  <a:pos x="85" y="4"/>
                </a:cxn>
                <a:cxn ang="0">
                  <a:pos x="92" y="0"/>
                </a:cxn>
                <a:cxn ang="0">
                  <a:pos x="102" y="0"/>
                </a:cxn>
                <a:cxn ang="0">
                  <a:pos x="106" y="6"/>
                </a:cxn>
                <a:cxn ang="0">
                  <a:pos x="104" y="14"/>
                </a:cxn>
                <a:cxn ang="0">
                  <a:pos x="100" y="18"/>
                </a:cxn>
                <a:cxn ang="0">
                  <a:pos x="92" y="25"/>
                </a:cxn>
                <a:cxn ang="0">
                  <a:pos x="81" y="27"/>
                </a:cxn>
                <a:cxn ang="0">
                  <a:pos x="73" y="27"/>
                </a:cxn>
                <a:cxn ang="0">
                  <a:pos x="69" y="27"/>
                </a:cxn>
                <a:cxn ang="0">
                  <a:pos x="63" y="25"/>
                </a:cxn>
                <a:cxn ang="0">
                  <a:pos x="56" y="22"/>
                </a:cxn>
                <a:cxn ang="0">
                  <a:pos x="50" y="20"/>
                </a:cxn>
                <a:cxn ang="0">
                  <a:pos x="44" y="18"/>
                </a:cxn>
                <a:cxn ang="0">
                  <a:pos x="39" y="16"/>
                </a:cxn>
                <a:cxn ang="0">
                  <a:pos x="31" y="14"/>
                </a:cxn>
                <a:cxn ang="0">
                  <a:pos x="29" y="14"/>
                </a:cxn>
                <a:cxn ang="0">
                  <a:pos x="27" y="14"/>
                </a:cxn>
                <a:cxn ang="0">
                  <a:pos x="21" y="14"/>
                </a:cxn>
                <a:cxn ang="0">
                  <a:pos x="16" y="14"/>
                </a:cxn>
              </a:cxnLst>
              <a:rect l="0" t="0" r="r" b="b"/>
              <a:pathLst>
                <a:path w="106" h="27">
                  <a:moveTo>
                    <a:pt x="12" y="14"/>
                  </a:moveTo>
                  <a:lnTo>
                    <a:pt x="12" y="14"/>
                  </a:lnTo>
                  <a:lnTo>
                    <a:pt x="8" y="12"/>
                  </a:lnTo>
                  <a:lnTo>
                    <a:pt x="4" y="10"/>
                  </a:lnTo>
                  <a:lnTo>
                    <a:pt x="2" y="8"/>
                  </a:lnTo>
                  <a:lnTo>
                    <a:pt x="0" y="6"/>
                  </a:lnTo>
                  <a:lnTo>
                    <a:pt x="2" y="2"/>
                  </a:lnTo>
                  <a:lnTo>
                    <a:pt x="6" y="0"/>
                  </a:lnTo>
                  <a:lnTo>
                    <a:pt x="16" y="0"/>
                  </a:lnTo>
                  <a:lnTo>
                    <a:pt x="17" y="0"/>
                  </a:lnTo>
                  <a:lnTo>
                    <a:pt x="21" y="0"/>
                  </a:lnTo>
                  <a:lnTo>
                    <a:pt x="25" y="0"/>
                  </a:lnTo>
                  <a:lnTo>
                    <a:pt x="33" y="0"/>
                  </a:lnTo>
                  <a:lnTo>
                    <a:pt x="39" y="2"/>
                  </a:lnTo>
                  <a:lnTo>
                    <a:pt x="46" y="2"/>
                  </a:lnTo>
                  <a:lnTo>
                    <a:pt x="52" y="4"/>
                  </a:lnTo>
                  <a:lnTo>
                    <a:pt x="58" y="6"/>
                  </a:lnTo>
                  <a:lnTo>
                    <a:pt x="58" y="6"/>
                  </a:lnTo>
                  <a:lnTo>
                    <a:pt x="60" y="6"/>
                  </a:lnTo>
                  <a:lnTo>
                    <a:pt x="63" y="8"/>
                  </a:lnTo>
                  <a:lnTo>
                    <a:pt x="67" y="8"/>
                  </a:lnTo>
                  <a:lnTo>
                    <a:pt x="71" y="8"/>
                  </a:lnTo>
                  <a:lnTo>
                    <a:pt x="77" y="8"/>
                  </a:lnTo>
                  <a:lnTo>
                    <a:pt x="81" y="6"/>
                  </a:lnTo>
                  <a:lnTo>
                    <a:pt x="83" y="4"/>
                  </a:lnTo>
                  <a:lnTo>
                    <a:pt x="85" y="4"/>
                  </a:lnTo>
                  <a:lnTo>
                    <a:pt x="87" y="2"/>
                  </a:lnTo>
                  <a:lnTo>
                    <a:pt x="92" y="0"/>
                  </a:lnTo>
                  <a:lnTo>
                    <a:pt x="96" y="0"/>
                  </a:lnTo>
                  <a:lnTo>
                    <a:pt x="102" y="0"/>
                  </a:lnTo>
                  <a:lnTo>
                    <a:pt x="104" y="2"/>
                  </a:lnTo>
                  <a:lnTo>
                    <a:pt x="106" y="6"/>
                  </a:lnTo>
                  <a:lnTo>
                    <a:pt x="104" y="12"/>
                  </a:lnTo>
                  <a:lnTo>
                    <a:pt x="104" y="14"/>
                  </a:lnTo>
                  <a:lnTo>
                    <a:pt x="102" y="16"/>
                  </a:lnTo>
                  <a:lnTo>
                    <a:pt x="100" y="18"/>
                  </a:lnTo>
                  <a:lnTo>
                    <a:pt x="96" y="22"/>
                  </a:lnTo>
                  <a:lnTo>
                    <a:pt x="92" y="25"/>
                  </a:lnTo>
                  <a:lnTo>
                    <a:pt x="87" y="27"/>
                  </a:lnTo>
                  <a:lnTo>
                    <a:pt x="81" y="27"/>
                  </a:lnTo>
                  <a:lnTo>
                    <a:pt x="73" y="27"/>
                  </a:lnTo>
                  <a:lnTo>
                    <a:pt x="73" y="27"/>
                  </a:lnTo>
                  <a:lnTo>
                    <a:pt x="71" y="27"/>
                  </a:lnTo>
                  <a:lnTo>
                    <a:pt x="69" y="27"/>
                  </a:lnTo>
                  <a:lnTo>
                    <a:pt x="67" y="25"/>
                  </a:lnTo>
                  <a:lnTo>
                    <a:pt x="63" y="25"/>
                  </a:lnTo>
                  <a:lnTo>
                    <a:pt x="60" y="23"/>
                  </a:lnTo>
                  <a:lnTo>
                    <a:pt x="56" y="22"/>
                  </a:lnTo>
                  <a:lnTo>
                    <a:pt x="50" y="20"/>
                  </a:lnTo>
                  <a:lnTo>
                    <a:pt x="50" y="20"/>
                  </a:lnTo>
                  <a:lnTo>
                    <a:pt x="48" y="20"/>
                  </a:lnTo>
                  <a:lnTo>
                    <a:pt x="44" y="18"/>
                  </a:lnTo>
                  <a:lnTo>
                    <a:pt x="42" y="18"/>
                  </a:lnTo>
                  <a:lnTo>
                    <a:pt x="39" y="16"/>
                  </a:lnTo>
                  <a:lnTo>
                    <a:pt x="35" y="16"/>
                  </a:lnTo>
                  <a:lnTo>
                    <a:pt x="31" y="14"/>
                  </a:lnTo>
                  <a:lnTo>
                    <a:pt x="29" y="14"/>
                  </a:lnTo>
                  <a:lnTo>
                    <a:pt x="29" y="14"/>
                  </a:lnTo>
                  <a:lnTo>
                    <a:pt x="27" y="14"/>
                  </a:lnTo>
                  <a:lnTo>
                    <a:pt x="27" y="14"/>
                  </a:lnTo>
                  <a:lnTo>
                    <a:pt x="23" y="14"/>
                  </a:lnTo>
                  <a:lnTo>
                    <a:pt x="21" y="14"/>
                  </a:lnTo>
                  <a:lnTo>
                    <a:pt x="19" y="14"/>
                  </a:lnTo>
                  <a:lnTo>
                    <a:pt x="16" y="14"/>
                  </a:lnTo>
                  <a:lnTo>
                    <a:pt x="12" y="14"/>
                  </a:lnTo>
                  <a:close/>
                </a:path>
              </a:pathLst>
            </a:custGeom>
            <a:solidFill>
              <a:srgbClr val="F2B200"/>
            </a:solidFill>
            <a:ln w="9525">
              <a:noFill/>
              <a:round/>
              <a:headEnd/>
              <a:tailEnd/>
            </a:ln>
          </p:spPr>
          <p:txBody>
            <a:bodyPr/>
            <a:lstStyle/>
            <a:p>
              <a:endParaRPr lang="en-US"/>
            </a:p>
          </p:txBody>
        </p:sp>
        <p:sp>
          <p:nvSpPr>
            <p:cNvPr id="348224" name="Freeform 64"/>
            <p:cNvSpPr>
              <a:spLocks/>
            </p:cNvSpPr>
            <p:nvPr/>
          </p:nvSpPr>
          <p:spPr bwMode="auto">
            <a:xfrm>
              <a:off x="3870" y="1899"/>
              <a:ext cx="22" cy="25"/>
            </a:xfrm>
            <a:custGeom>
              <a:avLst/>
              <a:gdLst/>
              <a:ahLst/>
              <a:cxnLst>
                <a:cxn ang="0">
                  <a:pos x="22" y="0"/>
                </a:cxn>
                <a:cxn ang="0">
                  <a:pos x="12" y="0"/>
                </a:cxn>
                <a:cxn ang="0">
                  <a:pos x="4" y="3"/>
                </a:cxn>
                <a:cxn ang="0">
                  <a:pos x="0" y="11"/>
                </a:cxn>
                <a:cxn ang="0">
                  <a:pos x="4" y="17"/>
                </a:cxn>
                <a:cxn ang="0">
                  <a:pos x="8" y="19"/>
                </a:cxn>
                <a:cxn ang="0">
                  <a:pos x="12" y="23"/>
                </a:cxn>
                <a:cxn ang="0">
                  <a:pos x="14" y="23"/>
                </a:cxn>
                <a:cxn ang="0">
                  <a:pos x="16" y="25"/>
                </a:cxn>
                <a:cxn ang="0">
                  <a:pos x="20" y="13"/>
                </a:cxn>
                <a:cxn ang="0">
                  <a:pos x="18" y="11"/>
                </a:cxn>
                <a:cxn ang="0">
                  <a:pos x="14" y="9"/>
                </a:cxn>
                <a:cxn ang="0">
                  <a:pos x="12" y="9"/>
                </a:cxn>
                <a:cxn ang="0">
                  <a:pos x="12" y="13"/>
                </a:cxn>
                <a:cxn ang="0">
                  <a:pos x="14" y="11"/>
                </a:cxn>
                <a:cxn ang="0">
                  <a:pos x="22" y="11"/>
                </a:cxn>
                <a:cxn ang="0">
                  <a:pos x="22" y="0"/>
                </a:cxn>
              </a:cxnLst>
              <a:rect l="0" t="0" r="r" b="b"/>
              <a:pathLst>
                <a:path w="22" h="25">
                  <a:moveTo>
                    <a:pt x="22" y="0"/>
                  </a:moveTo>
                  <a:lnTo>
                    <a:pt x="12" y="0"/>
                  </a:lnTo>
                  <a:lnTo>
                    <a:pt x="4" y="3"/>
                  </a:lnTo>
                  <a:lnTo>
                    <a:pt x="0" y="11"/>
                  </a:lnTo>
                  <a:lnTo>
                    <a:pt x="4" y="17"/>
                  </a:lnTo>
                  <a:lnTo>
                    <a:pt x="8" y="19"/>
                  </a:lnTo>
                  <a:lnTo>
                    <a:pt x="12" y="23"/>
                  </a:lnTo>
                  <a:lnTo>
                    <a:pt x="14" y="23"/>
                  </a:lnTo>
                  <a:lnTo>
                    <a:pt x="16" y="25"/>
                  </a:lnTo>
                  <a:lnTo>
                    <a:pt x="20" y="13"/>
                  </a:lnTo>
                  <a:lnTo>
                    <a:pt x="18" y="11"/>
                  </a:lnTo>
                  <a:lnTo>
                    <a:pt x="14" y="9"/>
                  </a:lnTo>
                  <a:lnTo>
                    <a:pt x="12" y="9"/>
                  </a:lnTo>
                  <a:lnTo>
                    <a:pt x="12" y="13"/>
                  </a:lnTo>
                  <a:lnTo>
                    <a:pt x="14" y="11"/>
                  </a:lnTo>
                  <a:lnTo>
                    <a:pt x="22" y="11"/>
                  </a:lnTo>
                  <a:lnTo>
                    <a:pt x="22" y="0"/>
                  </a:lnTo>
                  <a:close/>
                </a:path>
              </a:pathLst>
            </a:custGeom>
            <a:solidFill>
              <a:srgbClr val="000000"/>
            </a:solidFill>
            <a:ln w="9525">
              <a:noFill/>
              <a:round/>
              <a:headEnd/>
              <a:tailEnd/>
            </a:ln>
          </p:spPr>
          <p:txBody>
            <a:bodyPr/>
            <a:lstStyle/>
            <a:p>
              <a:endParaRPr lang="en-US"/>
            </a:p>
          </p:txBody>
        </p:sp>
        <p:sp>
          <p:nvSpPr>
            <p:cNvPr id="348225" name="Freeform 65"/>
            <p:cNvSpPr>
              <a:spLocks/>
            </p:cNvSpPr>
            <p:nvPr/>
          </p:nvSpPr>
          <p:spPr bwMode="auto">
            <a:xfrm>
              <a:off x="3892" y="1899"/>
              <a:ext cx="44" cy="17"/>
            </a:xfrm>
            <a:custGeom>
              <a:avLst/>
              <a:gdLst/>
              <a:ahLst/>
              <a:cxnLst>
                <a:cxn ang="0">
                  <a:pos x="42" y="5"/>
                </a:cxn>
                <a:cxn ang="0">
                  <a:pos x="44" y="5"/>
                </a:cxn>
                <a:cxn ang="0">
                  <a:pos x="38" y="3"/>
                </a:cxn>
                <a:cxn ang="0">
                  <a:pos x="30" y="2"/>
                </a:cxn>
                <a:cxn ang="0">
                  <a:pos x="24" y="0"/>
                </a:cxn>
                <a:cxn ang="0">
                  <a:pos x="17" y="0"/>
                </a:cxn>
                <a:cxn ang="0">
                  <a:pos x="11" y="0"/>
                </a:cxn>
                <a:cxn ang="0">
                  <a:pos x="5" y="0"/>
                </a:cxn>
                <a:cxn ang="0">
                  <a:pos x="1" y="0"/>
                </a:cxn>
                <a:cxn ang="0">
                  <a:pos x="0" y="0"/>
                </a:cxn>
                <a:cxn ang="0">
                  <a:pos x="0" y="11"/>
                </a:cxn>
                <a:cxn ang="0">
                  <a:pos x="1" y="11"/>
                </a:cxn>
                <a:cxn ang="0">
                  <a:pos x="5" y="11"/>
                </a:cxn>
                <a:cxn ang="0">
                  <a:pos x="9" y="11"/>
                </a:cxn>
                <a:cxn ang="0">
                  <a:pos x="15" y="11"/>
                </a:cxn>
                <a:cxn ang="0">
                  <a:pos x="23" y="13"/>
                </a:cxn>
                <a:cxn ang="0">
                  <a:pos x="28" y="13"/>
                </a:cxn>
                <a:cxn ang="0">
                  <a:pos x="34" y="15"/>
                </a:cxn>
                <a:cxn ang="0">
                  <a:pos x="38" y="17"/>
                </a:cxn>
                <a:cxn ang="0">
                  <a:pos x="40" y="17"/>
                </a:cxn>
                <a:cxn ang="0">
                  <a:pos x="42" y="5"/>
                </a:cxn>
              </a:cxnLst>
              <a:rect l="0" t="0" r="r" b="b"/>
              <a:pathLst>
                <a:path w="44" h="17">
                  <a:moveTo>
                    <a:pt x="42" y="5"/>
                  </a:moveTo>
                  <a:lnTo>
                    <a:pt x="44" y="5"/>
                  </a:lnTo>
                  <a:lnTo>
                    <a:pt x="38" y="3"/>
                  </a:lnTo>
                  <a:lnTo>
                    <a:pt x="30" y="2"/>
                  </a:lnTo>
                  <a:lnTo>
                    <a:pt x="24" y="0"/>
                  </a:lnTo>
                  <a:lnTo>
                    <a:pt x="17" y="0"/>
                  </a:lnTo>
                  <a:lnTo>
                    <a:pt x="11" y="0"/>
                  </a:lnTo>
                  <a:lnTo>
                    <a:pt x="5" y="0"/>
                  </a:lnTo>
                  <a:lnTo>
                    <a:pt x="1" y="0"/>
                  </a:lnTo>
                  <a:lnTo>
                    <a:pt x="0" y="0"/>
                  </a:lnTo>
                  <a:lnTo>
                    <a:pt x="0" y="11"/>
                  </a:lnTo>
                  <a:lnTo>
                    <a:pt x="1" y="11"/>
                  </a:lnTo>
                  <a:lnTo>
                    <a:pt x="5" y="11"/>
                  </a:lnTo>
                  <a:lnTo>
                    <a:pt x="9" y="11"/>
                  </a:lnTo>
                  <a:lnTo>
                    <a:pt x="15" y="11"/>
                  </a:lnTo>
                  <a:lnTo>
                    <a:pt x="23" y="13"/>
                  </a:lnTo>
                  <a:lnTo>
                    <a:pt x="28" y="13"/>
                  </a:lnTo>
                  <a:lnTo>
                    <a:pt x="34" y="15"/>
                  </a:lnTo>
                  <a:lnTo>
                    <a:pt x="38" y="17"/>
                  </a:lnTo>
                  <a:lnTo>
                    <a:pt x="40" y="17"/>
                  </a:lnTo>
                  <a:lnTo>
                    <a:pt x="42" y="5"/>
                  </a:lnTo>
                  <a:close/>
                </a:path>
              </a:pathLst>
            </a:custGeom>
            <a:solidFill>
              <a:srgbClr val="000000"/>
            </a:solidFill>
            <a:ln w="9525">
              <a:noFill/>
              <a:round/>
              <a:headEnd/>
              <a:tailEnd/>
            </a:ln>
          </p:spPr>
          <p:txBody>
            <a:bodyPr/>
            <a:lstStyle/>
            <a:p>
              <a:endParaRPr lang="en-US"/>
            </a:p>
          </p:txBody>
        </p:sp>
        <p:sp>
          <p:nvSpPr>
            <p:cNvPr id="348226" name="Freeform 66"/>
            <p:cNvSpPr>
              <a:spLocks/>
            </p:cNvSpPr>
            <p:nvPr/>
          </p:nvSpPr>
          <p:spPr bwMode="auto">
            <a:xfrm>
              <a:off x="3932" y="1902"/>
              <a:ext cx="32" cy="16"/>
            </a:xfrm>
            <a:custGeom>
              <a:avLst/>
              <a:gdLst/>
              <a:ahLst/>
              <a:cxnLst>
                <a:cxn ang="0">
                  <a:pos x="25" y="0"/>
                </a:cxn>
                <a:cxn ang="0">
                  <a:pos x="23" y="2"/>
                </a:cxn>
                <a:cxn ang="0">
                  <a:pos x="21" y="2"/>
                </a:cxn>
                <a:cxn ang="0">
                  <a:pos x="19" y="4"/>
                </a:cxn>
                <a:cxn ang="0">
                  <a:pos x="15" y="4"/>
                </a:cxn>
                <a:cxn ang="0">
                  <a:pos x="11" y="4"/>
                </a:cxn>
                <a:cxn ang="0">
                  <a:pos x="7" y="4"/>
                </a:cxn>
                <a:cxn ang="0">
                  <a:pos x="6" y="2"/>
                </a:cxn>
                <a:cxn ang="0">
                  <a:pos x="4" y="2"/>
                </a:cxn>
                <a:cxn ang="0">
                  <a:pos x="2" y="2"/>
                </a:cxn>
                <a:cxn ang="0">
                  <a:pos x="0" y="14"/>
                </a:cxn>
                <a:cxn ang="0">
                  <a:pos x="4" y="14"/>
                </a:cxn>
                <a:cxn ang="0">
                  <a:pos x="6" y="16"/>
                </a:cxn>
                <a:cxn ang="0">
                  <a:pos x="11" y="16"/>
                </a:cxn>
                <a:cxn ang="0">
                  <a:pos x="15" y="16"/>
                </a:cxn>
                <a:cxn ang="0">
                  <a:pos x="21" y="16"/>
                </a:cxn>
                <a:cxn ang="0">
                  <a:pos x="27" y="14"/>
                </a:cxn>
                <a:cxn ang="0">
                  <a:pos x="32" y="10"/>
                </a:cxn>
                <a:cxn ang="0">
                  <a:pos x="31" y="12"/>
                </a:cxn>
                <a:cxn ang="0">
                  <a:pos x="25" y="0"/>
                </a:cxn>
              </a:cxnLst>
              <a:rect l="0" t="0" r="r" b="b"/>
              <a:pathLst>
                <a:path w="32" h="16">
                  <a:moveTo>
                    <a:pt x="25" y="0"/>
                  </a:moveTo>
                  <a:lnTo>
                    <a:pt x="23" y="2"/>
                  </a:lnTo>
                  <a:lnTo>
                    <a:pt x="21" y="2"/>
                  </a:lnTo>
                  <a:lnTo>
                    <a:pt x="19" y="4"/>
                  </a:lnTo>
                  <a:lnTo>
                    <a:pt x="15" y="4"/>
                  </a:lnTo>
                  <a:lnTo>
                    <a:pt x="11" y="4"/>
                  </a:lnTo>
                  <a:lnTo>
                    <a:pt x="7" y="4"/>
                  </a:lnTo>
                  <a:lnTo>
                    <a:pt x="6" y="2"/>
                  </a:lnTo>
                  <a:lnTo>
                    <a:pt x="4" y="2"/>
                  </a:lnTo>
                  <a:lnTo>
                    <a:pt x="2" y="2"/>
                  </a:lnTo>
                  <a:lnTo>
                    <a:pt x="0" y="14"/>
                  </a:lnTo>
                  <a:lnTo>
                    <a:pt x="4" y="14"/>
                  </a:lnTo>
                  <a:lnTo>
                    <a:pt x="6" y="16"/>
                  </a:lnTo>
                  <a:lnTo>
                    <a:pt x="11" y="16"/>
                  </a:lnTo>
                  <a:lnTo>
                    <a:pt x="15" y="16"/>
                  </a:lnTo>
                  <a:lnTo>
                    <a:pt x="21" y="16"/>
                  </a:lnTo>
                  <a:lnTo>
                    <a:pt x="27" y="14"/>
                  </a:lnTo>
                  <a:lnTo>
                    <a:pt x="32" y="10"/>
                  </a:lnTo>
                  <a:lnTo>
                    <a:pt x="31" y="12"/>
                  </a:lnTo>
                  <a:lnTo>
                    <a:pt x="25" y="0"/>
                  </a:lnTo>
                  <a:close/>
                </a:path>
              </a:pathLst>
            </a:custGeom>
            <a:solidFill>
              <a:srgbClr val="000000"/>
            </a:solidFill>
            <a:ln w="9525">
              <a:noFill/>
              <a:round/>
              <a:headEnd/>
              <a:tailEnd/>
            </a:ln>
          </p:spPr>
          <p:txBody>
            <a:bodyPr/>
            <a:lstStyle/>
            <a:p>
              <a:endParaRPr lang="en-US"/>
            </a:p>
          </p:txBody>
        </p:sp>
        <p:sp>
          <p:nvSpPr>
            <p:cNvPr id="348227" name="Freeform 67"/>
            <p:cNvSpPr>
              <a:spLocks/>
            </p:cNvSpPr>
            <p:nvPr/>
          </p:nvSpPr>
          <p:spPr bwMode="auto">
            <a:xfrm>
              <a:off x="3957" y="1899"/>
              <a:ext cx="30" cy="21"/>
            </a:xfrm>
            <a:custGeom>
              <a:avLst/>
              <a:gdLst/>
              <a:ahLst/>
              <a:cxnLst>
                <a:cxn ang="0">
                  <a:pos x="29" y="21"/>
                </a:cxn>
                <a:cxn ang="0">
                  <a:pos x="29" y="19"/>
                </a:cxn>
                <a:cxn ang="0">
                  <a:pos x="30" y="11"/>
                </a:cxn>
                <a:cxn ang="0">
                  <a:pos x="29" y="3"/>
                </a:cxn>
                <a:cxn ang="0">
                  <a:pos x="21" y="0"/>
                </a:cxn>
                <a:cxn ang="0">
                  <a:pos x="15" y="0"/>
                </a:cxn>
                <a:cxn ang="0">
                  <a:pos x="9" y="0"/>
                </a:cxn>
                <a:cxn ang="0">
                  <a:pos x="4" y="2"/>
                </a:cxn>
                <a:cxn ang="0">
                  <a:pos x="2" y="3"/>
                </a:cxn>
                <a:cxn ang="0">
                  <a:pos x="0" y="3"/>
                </a:cxn>
                <a:cxn ang="0">
                  <a:pos x="6" y="15"/>
                </a:cxn>
                <a:cxn ang="0">
                  <a:pos x="9" y="13"/>
                </a:cxn>
                <a:cxn ang="0">
                  <a:pos x="13" y="11"/>
                </a:cxn>
                <a:cxn ang="0">
                  <a:pos x="17" y="11"/>
                </a:cxn>
                <a:cxn ang="0">
                  <a:pos x="19" y="11"/>
                </a:cxn>
                <a:cxn ang="0">
                  <a:pos x="17" y="15"/>
                </a:cxn>
                <a:cxn ang="0">
                  <a:pos x="29" y="21"/>
                </a:cxn>
              </a:cxnLst>
              <a:rect l="0" t="0" r="r" b="b"/>
              <a:pathLst>
                <a:path w="30" h="21">
                  <a:moveTo>
                    <a:pt x="29" y="21"/>
                  </a:moveTo>
                  <a:lnTo>
                    <a:pt x="29" y="19"/>
                  </a:lnTo>
                  <a:lnTo>
                    <a:pt x="30" y="11"/>
                  </a:lnTo>
                  <a:lnTo>
                    <a:pt x="29" y="3"/>
                  </a:lnTo>
                  <a:lnTo>
                    <a:pt x="21" y="0"/>
                  </a:lnTo>
                  <a:lnTo>
                    <a:pt x="15" y="0"/>
                  </a:lnTo>
                  <a:lnTo>
                    <a:pt x="9" y="0"/>
                  </a:lnTo>
                  <a:lnTo>
                    <a:pt x="4" y="2"/>
                  </a:lnTo>
                  <a:lnTo>
                    <a:pt x="2" y="3"/>
                  </a:lnTo>
                  <a:lnTo>
                    <a:pt x="0" y="3"/>
                  </a:lnTo>
                  <a:lnTo>
                    <a:pt x="6" y="15"/>
                  </a:lnTo>
                  <a:lnTo>
                    <a:pt x="9" y="13"/>
                  </a:lnTo>
                  <a:lnTo>
                    <a:pt x="13" y="11"/>
                  </a:lnTo>
                  <a:lnTo>
                    <a:pt x="17" y="11"/>
                  </a:lnTo>
                  <a:lnTo>
                    <a:pt x="19" y="11"/>
                  </a:lnTo>
                  <a:lnTo>
                    <a:pt x="17" y="15"/>
                  </a:lnTo>
                  <a:lnTo>
                    <a:pt x="29" y="21"/>
                  </a:lnTo>
                  <a:close/>
                </a:path>
              </a:pathLst>
            </a:custGeom>
            <a:solidFill>
              <a:srgbClr val="000000"/>
            </a:solidFill>
            <a:ln w="9525">
              <a:noFill/>
              <a:round/>
              <a:headEnd/>
              <a:tailEnd/>
            </a:ln>
          </p:spPr>
          <p:txBody>
            <a:bodyPr/>
            <a:lstStyle/>
            <a:p>
              <a:endParaRPr lang="en-US"/>
            </a:p>
          </p:txBody>
        </p:sp>
        <p:sp>
          <p:nvSpPr>
            <p:cNvPr id="348228" name="Freeform 68"/>
            <p:cNvSpPr>
              <a:spLocks/>
            </p:cNvSpPr>
            <p:nvPr/>
          </p:nvSpPr>
          <p:spPr bwMode="auto">
            <a:xfrm>
              <a:off x="3947" y="1914"/>
              <a:ext cx="39" cy="23"/>
            </a:xfrm>
            <a:custGeom>
              <a:avLst/>
              <a:gdLst/>
              <a:ahLst/>
              <a:cxnLst>
                <a:cxn ang="0">
                  <a:pos x="2" y="23"/>
                </a:cxn>
                <a:cxn ang="0">
                  <a:pos x="0" y="23"/>
                </a:cxn>
                <a:cxn ang="0">
                  <a:pos x="10" y="23"/>
                </a:cxn>
                <a:cxn ang="0">
                  <a:pos x="17" y="23"/>
                </a:cxn>
                <a:cxn ang="0">
                  <a:pos x="23" y="19"/>
                </a:cxn>
                <a:cxn ang="0">
                  <a:pos x="29" y="17"/>
                </a:cxn>
                <a:cxn ang="0">
                  <a:pos x="33" y="13"/>
                </a:cxn>
                <a:cxn ang="0">
                  <a:pos x="37" y="10"/>
                </a:cxn>
                <a:cxn ang="0">
                  <a:pos x="39" y="8"/>
                </a:cxn>
                <a:cxn ang="0">
                  <a:pos x="39" y="6"/>
                </a:cxn>
                <a:cxn ang="0">
                  <a:pos x="27" y="0"/>
                </a:cxn>
                <a:cxn ang="0">
                  <a:pos x="27" y="2"/>
                </a:cxn>
                <a:cxn ang="0">
                  <a:pos x="25" y="4"/>
                </a:cxn>
                <a:cxn ang="0">
                  <a:pos x="21" y="8"/>
                </a:cxn>
                <a:cxn ang="0">
                  <a:pos x="17" y="10"/>
                </a:cxn>
                <a:cxn ang="0">
                  <a:pos x="14" y="12"/>
                </a:cxn>
                <a:cxn ang="0">
                  <a:pos x="10" y="12"/>
                </a:cxn>
                <a:cxn ang="0">
                  <a:pos x="2" y="12"/>
                </a:cxn>
                <a:cxn ang="0">
                  <a:pos x="2" y="23"/>
                </a:cxn>
              </a:cxnLst>
              <a:rect l="0" t="0" r="r" b="b"/>
              <a:pathLst>
                <a:path w="39" h="23">
                  <a:moveTo>
                    <a:pt x="2" y="23"/>
                  </a:moveTo>
                  <a:lnTo>
                    <a:pt x="0" y="23"/>
                  </a:lnTo>
                  <a:lnTo>
                    <a:pt x="10" y="23"/>
                  </a:lnTo>
                  <a:lnTo>
                    <a:pt x="17" y="23"/>
                  </a:lnTo>
                  <a:lnTo>
                    <a:pt x="23" y="19"/>
                  </a:lnTo>
                  <a:lnTo>
                    <a:pt x="29" y="17"/>
                  </a:lnTo>
                  <a:lnTo>
                    <a:pt x="33" y="13"/>
                  </a:lnTo>
                  <a:lnTo>
                    <a:pt x="37" y="10"/>
                  </a:lnTo>
                  <a:lnTo>
                    <a:pt x="39" y="8"/>
                  </a:lnTo>
                  <a:lnTo>
                    <a:pt x="39" y="6"/>
                  </a:lnTo>
                  <a:lnTo>
                    <a:pt x="27" y="0"/>
                  </a:lnTo>
                  <a:lnTo>
                    <a:pt x="27" y="2"/>
                  </a:lnTo>
                  <a:lnTo>
                    <a:pt x="25" y="4"/>
                  </a:lnTo>
                  <a:lnTo>
                    <a:pt x="21" y="8"/>
                  </a:lnTo>
                  <a:lnTo>
                    <a:pt x="17" y="10"/>
                  </a:lnTo>
                  <a:lnTo>
                    <a:pt x="14" y="12"/>
                  </a:lnTo>
                  <a:lnTo>
                    <a:pt x="10" y="12"/>
                  </a:lnTo>
                  <a:lnTo>
                    <a:pt x="2" y="12"/>
                  </a:lnTo>
                  <a:lnTo>
                    <a:pt x="2" y="23"/>
                  </a:lnTo>
                  <a:close/>
                </a:path>
              </a:pathLst>
            </a:custGeom>
            <a:solidFill>
              <a:srgbClr val="000000"/>
            </a:solidFill>
            <a:ln w="9525">
              <a:noFill/>
              <a:round/>
              <a:headEnd/>
              <a:tailEnd/>
            </a:ln>
          </p:spPr>
          <p:txBody>
            <a:bodyPr/>
            <a:lstStyle/>
            <a:p>
              <a:endParaRPr lang="en-US"/>
            </a:p>
          </p:txBody>
        </p:sp>
        <p:sp>
          <p:nvSpPr>
            <p:cNvPr id="348229" name="Freeform 69"/>
            <p:cNvSpPr>
              <a:spLocks/>
            </p:cNvSpPr>
            <p:nvPr/>
          </p:nvSpPr>
          <p:spPr bwMode="auto">
            <a:xfrm>
              <a:off x="3924" y="1918"/>
              <a:ext cx="25" cy="19"/>
            </a:xfrm>
            <a:custGeom>
              <a:avLst/>
              <a:gdLst/>
              <a:ahLst/>
              <a:cxnLst>
                <a:cxn ang="0">
                  <a:pos x="0" y="11"/>
                </a:cxn>
                <a:cxn ang="0">
                  <a:pos x="4" y="13"/>
                </a:cxn>
                <a:cxn ang="0">
                  <a:pos x="10" y="15"/>
                </a:cxn>
                <a:cxn ang="0">
                  <a:pos x="14" y="17"/>
                </a:cxn>
                <a:cxn ang="0">
                  <a:pos x="17" y="17"/>
                </a:cxn>
                <a:cxn ang="0">
                  <a:pos x="19" y="19"/>
                </a:cxn>
                <a:cxn ang="0">
                  <a:pos x="23" y="19"/>
                </a:cxn>
                <a:cxn ang="0">
                  <a:pos x="25" y="19"/>
                </a:cxn>
                <a:cxn ang="0">
                  <a:pos x="25" y="8"/>
                </a:cxn>
                <a:cxn ang="0">
                  <a:pos x="23" y="8"/>
                </a:cxn>
                <a:cxn ang="0">
                  <a:pos x="21" y="8"/>
                </a:cxn>
                <a:cxn ang="0">
                  <a:pos x="19" y="6"/>
                </a:cxn>
                <a:cxn ang="0">
                  <a:pos x="17" y="6"/>
                </a:cxn>
                <a:cxn ang="0">
                  <a:pos x="14" y="4"/>
                </a:cxn>
                <a:cxn ang="0">
                  <a:pos x="10" y="4"/>
                </a:cxn>
                <a:cxn ang="0">
                  <a:pos x="4" y="0"/>
                </a:cxn>
                <a:cxn ang="0">
                  <a:pos x="0" y="11"/>
                </a:cxn>
              </a:cxnLst>
              <a:rect l="0" t="0" r="r" b="b"/>
              <a:pathLst>
                <a:path w="25" h="19">
                  <a:moveTo>
                    <a:pt x="0" y="11"/>
                  </a:moveTo>
                  <a:lnTo>
                    <a:pt x="4" y="13"/>
                  </a:lnTo>
                  <a:lnTo>
                    <a:pt x="10" y="15"/>
                  </a:lnTo>
                  <a:lnTo>
                    <a:pt x="14" y="17"/>
                  </a:lnTo>
                  <a:lnTo>
                    <a:pt x="17" y="17"/>
                  </a:lnTo>
                  <a:lnTo>
                    <a:pt x="19" y="19"/>
                  </a:lnTo>
                  <a:lnTo>
                    <a:pt x="23" y="19"/>
                  </a:lnTo>
                  <a:lnTo>
                    <a:pt x="25" y="19"/>
                  </a:lnTo>
                  <a:lnTo>
                    <a:pt x="25" y="8"/>
                  </a:lnTo>
                  <a:lnTo>
                    <a:pt x="23" y="8"/>
                  </a:lnTo>
                  <a:lnTo>
                    <a:pt x="21" y="8"/>
                  </a:lnTo>
                  <a:lnTo>
                    <a:pt x="19" y="6"/>
                  </a:lnTo>
                  <a:lnTo>
                    <a:pt x="17" y="6"/>
                  </a:lnTo>
                  <a:lnTo>
                    <a:pt x="14" y="4"/>
                  </a:lnTo>
                  <a:lnTo>
                    <a:pt x="10" y="4"/>
                  </a:lnTo>
                  <a:lnTo>
                    <a:pt x="4" y="0"/>
                  </a:lnTo>
                  <a:lnTo>
                    <a:pt x="0" y="11"/>
                  </a:lnTo>
                  <a:close/>
                </a:path>
              </a:pathLst>
            </a:custGeom>
            <a:solidFill>
              <a:srgbClr val="000000"/>
            </a:solidFill>
            <a:ln w="9525">
              <a:noFill/>
              <a:round/>
              <a:headEnd/>
              <a:tailEnd/>
            </a:ln>
          </p:spPr>
          <p:txBody>
            <a:bodyPr/>
            <a:lstStyle/>
            <a:p>
              <a:endParaRPr lang="en-US"/>
            </a:p>
          </p:txBody>
        </p:sp>
        <p:sp>
          <p:nvSpPr>
            <p:cNvPr id="348230" name="Freeform 70"/>
            <p:cNvSpPr>
              <a:spLocks/>
            </p:cNvSpPr>
            <p:nvPr/>
          </p:nvSpPr>
          <p:spPr bwMode="auto">
            <a:xfrm>
              <a:off x="3905" y="1912"/>
              <a:ext cx="23" cy="17"/>
            </a:xfrm>
            <a:custGeom>
              <a:avLst/>
              <a:gdLst/>
              <a:ahLst/>
              <a:cxnLst>
                <a:cxn ang="0">
                  <a:pos x="0" y="12"/>
                </a:cxn>
                <a:cxn ang="0">
                  <a:pos x="2" y="12"/>
                </a:cxn>
                <a:cxn ang="0">
                  <a:pos x="4" y="14"/>
                </a:cxn>
                <a:cxn ang="0">
                  <a:pos x="8" y="14"/>
                </a:cxn>
                <a:cxn ang="0">
                  <a:pos x="11" y="15"/>
                </a:cxn>
                <a:cxn ang="0">
                  <a:pos x="13" y="15"/>
                </a:cxn>
                <a:cxn ang="0">
                  <a:pos x="17" y="17"/>
                </a:cxn>
                <a:cxn ang="0">
                  <a:pos x="19" y="17"/>
                </a:cxn>
                <a:cxn ang="0">
                  <a:pos x="23" y="6"/>
                </a:cxn>
                <a:cxn ang="0">
                  <a:pos x="21" y="6"/>
                </a:cxn>
                <a:cxn ang="0">
                  <a:pos x="19" y="4"/>
                </a:cxn>
                <a:cxn ang="0">
                  <a:pos x="15" y="4"/>
                </a:cxn>
                <a:cxn ang="0">
                  <a:pos x="11" y="2"/>
                </a:cxn>
                <a:cxn ang="0">
                  <a:pos x="8" y="0"/>
                </a:cxn>
                <a:cxn ang="0">
                  <a:pos x="4" y="0"/>
                </a:cxn>
                <a:cxn ang="0">
                  <a:pos x="0" y="0"/>
                </a:cxn>
                <a:cxn ang="0">
                  <a:pos x="0" y="12"/>
                </a:cxn>
              </a:cxnLst>
              <a:rect l="0" t="0" r="r" b="b"/>
              <a:pathLst>
                <a:path w="23" h="17">
                  <a:moveTo>
                    <a:pt x="0" y="12"/>
                  </a:moveTo>
                  <a:lnTo>
                    <a:pt x="2" y="12"/>
                  </a:lnTo>
                  <a:lnTo>
                    <a:pt x="4" y="14"/>
                  </a:lnTo>
                  <a:lnTo>
                    <a:pt x="8" y="14"/>
                  </a:lnTo>
                  <a:lnTo>
                    <a:pt x="11" y="15"/>
                  </a:lnTo>
                  <a:lnTo>
                    <a:pt x="13" y="15"/>
                  </a:lnTo>
                  <a:lnTo>
                    <a:pt x="17" y="17"/>
                  </a:lnTo>
                  <a:lnTo>
                    <a:pt x="19" y="17"/>
                  </a:lnTo>
                  <a:lnTo>
                    <a:pt x="23" y="6"/>
                  </a:lnTo>
                  <a:lnTo>
                    <a:pt x="21" y="6"/>
                  </a:lnTo>
                  <a:lnTo>
                    <a:pt x="19" y="4"/>
                  </a:lnTo>
                  <a:lnTo>
                    <a:pt x="15" y="4"/>
                  </a:lnTo>
                  <a:lnTo>
                    <a:pt x="11" y="2"/>
                  </a:lnTo>
                  <a:lnTo>
                    <a:pt x="8" y="0"/>
                  </a:lnTo>
                  <a:lnTo>
                    <a:pt x="4" y="0"/>
                  </a:lnTo>
                  <a:lnTo>
                    <a:pt x="0" y="0"/>
                  </a:lnTo>
                  <a:lnTo>
                    <a:pt x="0" y="12"/>
                  </a:lnTo>
                  <a:close/>
                </a:path>
              </a:pathLst>
            </a:custGeom>
            <a:solidFill>
              <a:srgbClr val="000000"/>
            </a:solidFill>
            <a:ln w="9525">
              <a:noFill/>
              <a:round/>
              <a:headEnd/>
              <a:tailEnd/>
            </a:ln>
          </p:spPr>
          <p:txBody>
            <a:bodyPr/>
            <a:lstStyle/>
            <a:p>
              <a:endParaRPr lang="en-US"/>
            </a:p>
          </p:txBody>
        </p:sp>
        <p:sp>
          <p:nvSpPr>
            <p:cNvPr id="348231" name="Freeform 71"/>
            <p:cNvSpPr>
              <a:spLocks/>
            </p:cNvSpPr>
            <p:nvPr/>
          </p:nvSpPr>
          <p:spPr bwMode="auto">
            <a:xfrm>
              <a:off x="3886" y="1912"/>
              <a:ext cx="19" cy="12"/>
            </a:xfrm>
            <a:custGeom>
              <a:avLst/>
              <a:gdLst/>
              <a:ahLst/>
              <a:cxnLst>
                <a:cxn ang="0">
                  <a:pos x="0" y="12"/>
                </a:cxn>
                <a:cxn ang="0">
                  <a:pos x="2" y="12"/>
                </a:cxn>
                <a:cxn ang="0">
                  <a:pos x="6" y="12"/>
                </a:cxn>
                <a:cxn ang="0">
                  <a:pos x="7" y="12"/>
                </a:cxn>
                <a:cxn ang="0">
                  <a:pos x="11" y="12"/>
                </a:cxn>
                <a:cxn ang="0">
                  <a:pos x="13" y="12"/>
                </a:cxn>
                <a:cxn ang="0">
                  <a:pos x="15" y="12"/>
                </a:cxn>
                <a:cxn ang="0">
                  <a:pos x="17" y="12"/>
                </a:cxn>
                <a:cxn ang="0">
                  <a:pos x="19" y="12"/>
                </a:cxn>
                <a:cxn ang="0">
                  <a:pos x="19" y="0"/>
                </a:cxn>
                <a:cxn ang="0">
                  <a:pos x="17" y="0"/>
                </a:cxn>
                <a:cxn ang="0">
                  <a:pos x="13" y="0"/>
                </a:cxn>
                <a:cxn ang="0">
                  <a:pos x="11" y="0"/>
                </a:cxn>
                <a:cxn ang="0">
                  <a:pos x="9" y="0"/>
                </a:cxn>
                <a:cxn ang="0">
                  <a:pos x="6" y="0"/>
                </a:cxn>
                <a:cxn ang="0">
                  <a:pos x="2" y="0"/>
                </a:cxn>
                <a:cxn ang="0">
                  <a:pos x="4" y="0"/>
                </a:cxn>
                <a:cxn ang="0">
                  <a:pos x="0" y="12"/>
                </a:cxn>
              </a:cxnLst>
              <a:rect l="0" t="0" r="r" b="b"/>
              <a:pathLst>
                <a:path w="19" h="12">
                  <a:moveTo>
                    <a:pt x="0" y="12"/>
                  </a:moveTo>
                  <a:lnTo>
                    <a:pt x="2" y="12"/>
                  </a:lnTo>
                  <a:lnTo>
                    <a:pt x="6" y="12"/>
                  </a:lnTo>
                  <a:lnTo>
                    <a:pt x="7" y="12"/>
                  </a:lnTo>
                  <a:lnTo>
                    <a:pt x="11" y="12"/>
                  </a:lnTo>
                  <a:lnTo>
                    <a:pt x="13" y="12"/>
                  </a:lnTo>
                  <a:lnTo>
                    <a:pt x="15" y="12"/>
                  </a:lnTo>
                  <a:lnTo>
                    <a:pt x="17" y="12"/>
                  </a:lnTo>
                  <a:lnTo>
                    <a:pt x="19" y="12"/>
                  </a:lnTo>
                  <a:lnTo>
                    <a:pt x="19" y="0"/>
                  </a:lnTo>
                  <a:lnTo>
                    <a:pt x="17" y="0"/>
                  </a:lnTo>
                  <a:lnTo>
                    <a:pt x="13" y="0"/>
                  </a:lnTo>
                  <a:lnTo>
                    <a:pt x="11" y="0"/>
                  </a:lnTo>
                  <a:lnTo>
                    <a:pt x="9" y="0"/>
                  </a:lnTo>
                  <a:lnTo>
                    <a:pt x="6" y="0"/>
                  </a:lnTo>
                  <a:lnTo>
                    <a:pt x="2" y="0"/>
                  </a:lnTo>
                  <a:lnTo>
                    <a:pt x="4" y="0"/>
                  </a:lnTo>
                  <a:lnTo>
                    <a:pt x="0" y="12"/>
                  </a:lnTo>
                  <a:close/>
                </a:path>
              </a:pathLst>
            </a:custGeom>
            <a:solidFill>
              <a:srgbClr val="000000"/>
            </a:solidFill>
            <a:ln w="9525">
              <a:noFill/>
              <a:round/>
              <a:headEnd/>
              <a:tailEnd/>
            </a:ln>
          </p:spPr>
          <p:txBody>
            <a:bodyPr/>
            <a:lstStyle/>
            <a:p>
              <a:endParaRPr lang="en-US"/>
            </a:p>
          </p:txBody>
        </p:sp>
        <p:sp>
          <p:nvSpPr>
            <p:cNvPr id="348232" name="Freeform 72"/>
            <p:cNvSpPr>
              <a:spLocks/>
            </p:cNvSpPr>
            <p:nvPr/>
          </p:nvSpPr>
          <p:spPr bwMode="auto">
            <a:xfrm>
              <a:off x="3596" y="1693"/>
              <a:ext cx="21" cy="27"/>
            </a:xfrm>
            <a:custGeom>
              <a:avLst/>
              <a:gdLst/>
              <a:ahLst/>
              <a:cxnLst>
                <a:cxn ang="0">
                  <a:pos x="10" y="4"/>
                </a:cxn>
                <a:cxn ang="0">
                  <a:pos x="10" y="2"/>
                </a:cxn>
                <a:cxn ang="0">
                  <a:pos x="8" y="2"/>
                </a:cxn>
                <a:cxn ang="0">
                  <a:pos x="6" y="2"/>
                </a:cxn>
                <a:cxn ang="0">
                  <a:pos x="4" y="0"/>
                </a:cxn>
                <a:cxn ang="0">
                  <a:pos x="2" y="2"/>
                </a:cxn>
                <a:cxn ang="0">
                  <a:pos x="0" y="4"/>
                </a:cxn>
                <a:cxn ang="0">
                  <a:pos x="0" y="6"/>
                </a:cxn>
                <a:cxn ang="0">
                  <a:pos x="2" y="12"/>
                </a:cxn>
                <a:cxn ang="0">
                  <a:pos x="4" y="12"/>
                </a:cxn>
                <a:cxn ang="0">
                  <a:pos x="4" y="14"/>
                </a:cxn>
                <a:cxn ang="0">
                  <a:pos x="6" y="14"/>
                </a:cxn>
                <a:cxn ang="0">
                  <a:pos x="6" y="16"/>
                </a:cxn>
                <a:cxn ang="0">
                  <a:pos x="8" y="18"/>
                </a:cxn>
                <a:cxn ang="0">
                  <a:pos x="10" y="19"/>
                </a:cxn>
                <a:cxn ang="0">
                  <a:pos x="12" y="21"/>
                </a:cxn>
                <a:cxn ang="0">
                  <a:pos x="12" y="23"/>
                </a:cxn>
                <a:cxn ang="0">
                  <a:pos x="13" y="25"/>
                </a:cxn>
                <a:cxn ang="0">
                  <a:pos x="13" y="25"/>
                </a:cxn>
                <a:cxn ang="0">
                  <a:pos x="15" y="25"/>
                </a:cxn>
                <a:cxn ang="0">
                  <a:pos x="15" y="27"/>
                </a:cxn>
                <a:cxn ang="0">
                  <a:pos x="17" y="27"/>
                </a:cxn>
                <a:cxn ang="0">
                  <a:pos x="19" y="27"/>
                </a:cxn>
                <a:cxn ang="0">
                  <a:pos x="21" y="25"/>
                </a:cxn>
                <a:cxn ang="0">
                  <a:pos x="21" y="23"/>
                </a:cxn>
                <a:cxn ang="0">
                  <a:pos x="21" y="21"/>
                </a:cxn>
                <a:cxn ang="0">
                  <a:pos x="21" y="21"/>
                </a:cxn>
                <a:cxn ang="0">
                  <a:pos x="19" y="18"/>
                </a:cxn>
                <a:cxn ang="0">
                  <a:pos x="19" y="16"/>
                </a:cxn>
                <a:cxn ang="0">
                  <a:pos x="17" y="12"/>
                </a:cxn>
                <a:cxn ang="0">
                  <a:pos x="15" y="8"/>
                </a:cxn>
                <a:cxn ang="0">
                  <a:pos x="13" y="6"/>
                </a:cxn>
                <a:cxn ang="0">
                  <a:pos x="10" y="4"/>
                </a:cxn>
              </a:cxnLst>
              <a:rect l="0" t="0" r="r" b="b"/>
              <a:pathLst>
                <a:path w="21" h="27">
                  <a:moveTo>
                    <a:pt x="10" y="4"/>
                  </a:moveTo>
                  <a:lnTo>
                    <a:pt x="10" y="2"/>
                  </a:lnTo>
                  <a:lnTo>
                    <a:pt x="8" y="2"/>
                  </a:lnTo>
                  <a:lnTo>
                    <a:pt x="6" y="2"/>
                  </a:lnTo>
                  <a:lnTo>
                    <a:pt x="4" y="0"/>
                  </a:lnTo>
                  <a:lnTo>
                    <a:pt x="2" y="2"/>
                  </a:lnTo>
                  <a:lnTo>
                    <a:pt x="0" y="4"/>
                  </a:lnTo>
                  <a:lnTo>
                    <a:pt x="0" y="6"/>
                  </a:lnTo>
                  <a:lnTo>
                    <a:pt x="2" y="12"/>
                  </a:lnTo>
                  <a:lnTo>
                    <a:pt x="4" y="12"/>
                  </a:lnTo>
                  <a:lnTo>
                    <a:pt x="4" y="14"/>
                  </a:lnTo>
                  <a:lnTo>
                    <a:pt x="6" y="14"/>
                  </a:lnTo>
                  <a:lnTo>
                    <a:pt x="6" y="16"/>
                  </a:lnTo>
                  <a:lnTo>
                    <a:pt x="8" y="18"/>
                  </a:lnTo>
                  <a:lnTo>
                    <a:pt x="10" y="19"/>
                  </a:lnTo>
                  <a:lnTo>
                    <a:pt x="12" y="21"/>
                  </a:lnTo>
                  <a:lnTo>
                    <a:pt x="12" y="23"/>
                  </a:lnTo>
                  <a:lnTo>
                    <a:pt x="13" y="25"/>
                  </a:lnTo>
                  <a:lnTo>
                    <a:pt x="13" y="25"/>
                  </a:lnTo>
                  <a:lnTo>
                    <a:pt x="15" y="25"/>
                  </a:lnTo>
                  <a:lnTo>
                    <a:pt x="15" y="27"/>
                  </a:lnTo>
                  <a:lnTo>
                    <a:pt x="17" y="27"/>
                  </a:lnTo>
                  <a:lnTo>
                    <a:pt x="19" y="27"/>
                  </a:lnTo>
                  <a:lnTo>
                    <a:pt x="21" y="25"/>
                  </a:lnTo>
                  <a:lnTo>
                    <a:pt x="21" y="23"/>
                  </a:lnTo>
                  <a:lnTo>
                    <a:pt x="21" y="21"/>
                  </a:lnTo>
                  <a:lnTo>
                    <a:pt x="21" y="21"/>
                  </a:lnTo>
                  <a:lnTo>
                    <a:pt x="19" y="18"/>
                  </a:lnTo>
                  <a:lnTo>
                    <a:pt x="19" y="16"/>
                  </a:lnTo>
                  <a:lnTo>
                    <a:pt x="17" y="12"/>
                  </a:lnTo>
                  <a:lnTo>
                    <a:pt x="15" y="8"/>
                  </a:lnTo>
                  <a:lnTo>
                    <a:pt x="13" y="6"/>
                  </a:lnTo>
                  <a:lnTo>
                    <a:pt x="10" y="4"/>
                  </a:lnTo>
                  <a:close/>
                </a:path>
              </a:pathLst>
            </a:custGeom>
            <a:solidFill>
              <a:srgbClr val="F2B200"/>
            </a:solidFill>
            <a:ln w="9525">
              <a:noFill/>
              <a:round/>
              <a:headEnd/>
              <a:tailEnd/>
            </a:ln>
          </p:spPr>
          <p:txBody>
            <a:bodyPr/>
            <a:lstStyle/>
            <a:p>
              <a:endParaRPr lang="en-US"/>
            </a:p>
          </p:txBody>
        </p:sp>
        <p:sp>
          <p:nvSpPr>
            <p:cNvPr id="348233" name="Freeform 73"/>
            <p:cNvSpPr>
              <a:spLocks/>
            </p:cNvSpPr>
            <p:nvPr/>
          </p:nvSpPr>
          <p:spPr bwMode="auto">
            <a:xfrm>
              <a:off x="3590" y="1687"/>
              <a:ext cx="19" cy="22"/>
            </a:xfrm>
            <a:custGeom>
              <a:avLst/>
              <a:gdLst/>
              <a:ahLst/>
              <a:cxnLst>
                <a:cxn ang="0">
                  <a:pos x="14" y="14"/>
                </a:cxn>
                <a:cxn ang="0">
                  <a:pos x="14" y="16"/>
                </a:cxn>
                <a:cxn ang="0">
                  <a:pos x="12" y="12"/>
                </a:cxn>
                <a:cxn ang="0">
                  <a:pos x="12" y="10"/>
                </a:cxn>
                <a:cxn ang="0">
                  <a:pos x="12" y="12"/>
                </a:cxn>
                <a:cxn ang="0">
                  <a:pos x="10" y="12"/>
                </a:cxn>
                <a:cxn ang="0">
                  <a:pos x="10" y="14"/>
                </a:cxn>
                <a:cxn ang="0">
                  <a:pos x="12" y="14"/>
                </a:cxn>
                <a:cxn ang="0">
                  <a:pos x="14" y="14"/>
                </a:cxn>
                <a:cxn ang="0">
                  <a:pos x="19" y="4"/>
                </a:cxn>
                <a:cxn ang="0">
                  <a:pos x="18" y="4"/>
                </a:cxn>
                <a:cxn ang="0">
                  <a:pos x="16" y="2"/>
                </a:cxn>
                <a:cxn ang="0">
                  <a:pos x="14" y="0"/>
                </a:cxn>
                <a:cxn ang="0">
                  <a:pos x="10" y="0"/>
                </a:cxn>
                <a:cxn ang="0">
                  <a:pos x="4" y="2"/>
                </a:cxn>
                <a:cxn ang="0">
                  <a:pos x="0" y="8"/>
                </a:cxn>
                <a:cxn ang="0">
                  <a:pos x="0" y="14"/>
                </a:cxn>
                <a:cxn ang="0">
                  <a:pos x="2" y="20"/>
                </a:cxn>
                <a:cxn ang="0">
                  <a:pos x="4" y="22"/>
                </a:cxn>
                <a:cxn ang="0">
                  <a:pos x="14" y="14"/>
                </a:cxn>
              </a:cxnLst>
              <a:rect l="0" t="0" r="r" b="b"/>
              <a:pathLst>
                <a:path w="19" h="22">
                  <a:moveTo>
                    <a:pt x="14" y="14"/>
                  </a:moveTo>
                  <a:lnTo>
                    <a:pt x="14" y="16"/>
                  </a:lnTo>
                  <a:lnTo>
                    <a:pt x="12" y="12"/>
                  </a:lnTo>
                  <a:lnTo>
                    <a:pt x="12" y="10"/>
                  </a:lnTo>
                  <a:lnTo>
                    <a:pt x="12" y="12"/>
                  </a:lnTo>
                  <a:lnTo>
                    <a:pt x="10" y="12"/>
                  </a:lnTo>
                  <a:lnTo>
                    <a:pt x="10" y="14"/>
                  </a:lnTo>
                  <a:lnTo>
                    <a:pt x="12" y="14"/>
                  </a:lnTo>
                  <a:lnTo>
                    <a:pt x="14" y="14"/>
                  </a:lnTo>
                  <a:lnTo>
                    <a:pt x="19" y="4"/>
                  </a:lnTo>
                  <a:lnTo>
                    <a:pt x="18" y="4"/>
                  </a:lnTo>
                  <a:lnTo>
                    <a:pt x="16" y="2"/>
                  </a:lnTo>
                  <a:lnTo>
                    <a:pt x="14" y="0"/>
                  </a:lnTo>
                  <a:lnTo>
                    <a:pt x="10" y="0"/>
                  </a:lnTo>
                  <a:lnTo>
                    <a:pt x="4" y="2"/>
                  </a:lnTo>
                  <a:lnTo>
                    <a:pt x="0" y="8"/>
                  </a:lnTo>
                  <a:lnTo>
                    <a:pt x="0" y="14"/>
                  </a:lnTo>
                  <a:lnTo>
                    <a:pt x="2" y="20"/>
                  </a:lnTo>
                  <a:lnTo>
                    <a:pt x="4" y="22"/>
                  </a:lnTo>
                  <a:lnTo>
                    <a:pt x="14" y="14"/>
                  </a:lnTo>
                  <a:close/>
                </a:path>
              </a:pathLst>
            </a:custGeom>
            <a:solidFill>
              <a:srgbClr val="000000"/>
            </a:solidFill>
            <a:ln w="9525">
              <a:noFill/>
              <a:round/>
              <a:headEnd/>
              <a:tailEnd/>
            </a:ln>
          </p:spPr>
          <p:txBody>
            <a:bodyPr/>
            <a:lstStyle/>
            <a:p>
              <a:endParaRPr lang="en-US"/>
            </a:p>
          </p:txBody>
        </p:sp>
        <p:sp>
          <p:nvSpPr>
            <p:cNvPr id="348234" name="Freeform 74"/>
            <p:cNvSpPr>
              <a:spLocks/>
            </p:cNvSpPr>
            <p:nvPr/>
          </p:nvSpPr>
          <p:spPr bwMode="auto">
            <a:xfrm>
              <a:off x="3594" y="1701"/>
              <a:ext cx="19" cy="21"/>
            </a:xfrm>
            <a:custGeom>
              <a:avLst/>
              <a:gdLst/>
              <a:ahLst/>
              <a:cxnLst>
                <a:cxn ang="0">
                  <a:pos x="19" y="11"/>
                </a:cxn>
                <a:cxn ang="0">
                  <a:pos x="19" y="13"/>
                </a:cxn>
                <a:cxn ang="0">
                  <a:pos x="17" y="11"/>
                </a:cxn>
                <a:cxn ang="0">
                  <a:pos x="15" y="8"/>
                </a:cxn>
                <a:cxn ang="0">
                  <a:pos x="15" y="6"/>
                </a:cxn>
                <a:cxn ang="0">
                  <a:pos x="14" y="4"/>
                </a:cxn>
                <a:cxn ang="0">
                  <a:pos x="12" y="2"/>
                </a:cxn>
                <a:cxn ang="0">
                  <a:pos x="10" y="2"/>
                </a:cxn>
                <a:cxn ang="0">
                  <a:pos x="10" y="0"/>
                </a:cxn>
                <a:cxn ang="0">
                  <a:pos x="0" y="8"/>
                </a:cxn>
                <a:cxn ang="0">
                  <a:pos x="0" y="10"/>
                </a:cxn>
                <a:cxn ang="0">
                  <a:pos x="2" y="10"/>
                </a:cxn>
                <a:cxn ang="0">
                  <a:pos x="2" y="11"/>
                </a:cxn>
                <a:cxn ang="0">
                  <a:pos x="4" y="11"/>
                </a:cxn>
                <a:cxn ang="0">
                  <a:pos x="6" y="13"/>
                </a:cxn>
                <a:cxn ang="0">
                  <a:pos x="6" y="15"/>
                </a:cxn>
                <a:cxn ang="0">
                  <a:pos x="8" y="17"/>
                </a:cxn>
                <a:cxn ang="0">
                  <a:pos x="10" y="19"/>
                </a:cxn>
                <a:cxn ang="0">
                  <a:pos x="10" y="21"/>
                </a:cxn>
                <a:cxn ang="0">
                  <a:pos x="19" y="11"/>
                </a:cxn>
              </a:cxnLst>
              <a:rect l="0" t="0" r="r" b="b"/>
              <a:pathLst>
                <a:path w="19" h="21">
                  <a:moveTo>
                    <a:pt x="19" y="11"/>
                  </a:moveTo>
                  <a:lnTo>
                    <a:pt x="19" y="13"/>
                  </a:lnTo>
                  <a:lnTo>
                    <a:pt x="17" y="11"/>
                  </a:lnTo>
                  <a:lnTo>
                    <a:pt x="15" y="8"/>
                  </a:lnTo>
                  <a:lnTo>
                    <a:pt x="15" y="6"/>
                  </a:lnTo>
                  <a:lnTo>
                    <a:pt x="14" y="4"/>
                  </a:lnTo>
                  <a:lnTo>
                    <a:pt x="12" y="2"/>
                  </a:lnTo>
                  <a:lnTo>
                    <a:pt x="10" y="2"/>
                  </a:lnTo>
                  <a:lnTo>
                    <a:pt x="10" y="0"/>
                  </a:lnTo>
                  <a:lnTo>
                    <a:pt x="0" y="8"/>
                  </a:lnTo>
                  <a:lnTo>
                    <a:pt x="0" y="10"/>
                  </a:lnTo>
                  <a:lnTo>
                    <a:pt x="2" y="10"/>
                  </a:lnTo>
                  <a:lnTo>
                    <a:pt x="2" y="11"/>
                  </a:lnTo>
                  <a:lnTo>
                    <a:pt x="4" y="11"/>
                  </a:lnTo>
                  <a:lnTo>
                    <a:pt x="6" y="13"/>
                  </a:lnTo>
                  <a:lnTo>
                    <a:pt x="6" y="15"/>
                  </a:lnTo>
                  <a:lnTo>
                    <a:pt x="8" y="17"/>
                  </a:lnTo>
                  <a:lnTo>
                    <a:pt x="10" y="19"/>
                  </a:lnTo>
                  <a:lnTo>
                    <a:pt x="10" y="21"/>
                  </a:lnTo>
                  <a:lnTo>
                    <a:pt x="19" y="11"/>
                  </a:lnTo>
                  <a:close/>
                </a:path>
              </a:pathLst>
            </a:custGeom>
            <a:solidFill>
              <a:srgbClr val="000000"/>
            </a:solidFill>
            <a:ln w="9525">
              <a:noFill/>
              <a:round/>
              <a:headEnd/>
              <a:tailEnd/>
            </a:ln>
          </p:spPr>
          <p:txBody>
            <a:bodyPr/>
            <a:lstStyle/>
            <a:p>
              <a:endParaRPr lang="en-US"/>
            </a:p>
          </p:txBody>
        </p:sp>
        <p:sp>
          <p:nvSpPr>
            <p:cNvPr id="348235" name="Freeform 75"/>
            <p:cNvSpPr>
              <a:spLocks/>
            </p:cNvSpPr>
            <p:nvPr/>
          </p:nvSpPr>
          <p:spPr bwMode="auto">
            <a:xfrm>
              <a:off x="3604" y="1712"/>
              <a:ext cx="19" cy="14"/>
            </a:xfrm>
            <a:custGeom>
              <a:avLst/>
              <a:gdLst/>
              <a:ahLst/>
              <a:cxnLst>
                <a:cxn ang="0">
                  <a:pos x="7" y="4"/>
                </a:cxn>
                <a:cxn ang="0">
                  <a:pos x="7" y="2"/>
                </a:cxn>
                <a:cxn ang="0">
                  <a:pos x="9" y="2"/>
                </a:cxn>
                <a:cxn ang="0">
                  <a:pos x="9" y="0"/>
                </a:cxn>
                <a:cxn ang="0">
                  <a:pos x="0" y="10"/>
                </a:cxn>
                <a:cxn ang="0">
                  <a:pos x="2" y="10"/>
                </a:cxn>
                <a:cxn ang="0">
                  <a:pos x="2" y="12"/>
                </a:cxn>
                <a:cxn ang="0">
                  <a:pos x="4" y="12"/>
                </a:cxn>
                <a:cxn ang="0">
                  <a:pos x="7" y="14"/>
                </a:cxn>
                <a:cxn ang="0">
                  <a:pos x="9" y="14"/>
                </a:cxn>
                <a:cxn ang="0">
                  <a:pos x="15" y="12"/>
                </a:cxn>
                <a:cxn ang="0">
                  <a:pos x="17" y="8"/>
                </a:cxn>
                <a:cxn ang="0">
                  <a:pos x="19" y="4"/>
                </a:cxn>
                <a:cxn ang="0">
                  <a:pos x="19" y="2"/>
                </a:cxn>
                <a:cxn ang="0">
                  <a:pos x="7" y="4"/>
                </a:cxn>
              </a:cxnLst>
              <a:rect l="0" t="0" r="r" b="b"/>
              <a:pathLst>
                <a:path w="19" h="14">
                  <a:moveTo>
                    <a:pt x="7" y="4"/>
                  </a:moveTo>
                  <a:lnTo>
                    <a:pt x="7" y="2"/>
                  </a:lnTo>
                  <a:lnTo>
                    <a:pt x="9" y="2"/>
                  </a:lnTo>
                  <a:lnTo>
                    <a:pt x="9" y="0"/>
                  </a:lnTo>
                  <a:lnTo>
                    <a:pt x="0" y="10"/>
                  </a:lnTo>
                  <a:lnTo>
                    <a:pt x="2" y="10"/>
                  </a:lnTo>
                  <a:lnTo>
                    <a:pt x="2" y="12"/>
                  </a:lnTo>
                  <a:lnTo>
                    <a:pt x="4" y="12"/>
                  </a:lnTo>
                  <a:lnTo>
                    <a:pt x="7" y="14"/>
                  </a:lnTo>
                  <a:lnTo>
                    <a:pt x="9" y="14"/>
                  </a:lnTo>
                  <a:lnTo>
                    <a:pt x="15" y="12"/>
                  </a:lnTo>
                  <a:lnTo>
                    <a:pt x="17" y="8"/>
                  </a:lnTo>
                  <a:lnTo>
                    <a:pt x="19" y="4"/>
                  </a:lnTo>
                  <a:lnTo>
                    <a:pt x="19" y="2"/>
                  </a:lnTo>
                  <a:lnTo>
                    <a:pt x="7" y="4"/>
                  </a:lnTo>
                  <a:close/>
                </a:path>
              </a:pathLst>
            </a:custGeom>
            <a:solidFill>
              <a:srgbClr val="000000"/>
            </a:solidFill>
            <a:ln w="9525">
              <a:noFill/>
              <a:round/>
              <a:headEnd/>
              <a:tailEnd/>
            </a:ln>
          </p:spPr>
          <p:txBody>
            <a:bodyPr/>
            <a:lstStyle/>
            <a:p>
              <a:endParaRPr lang="en-US"/>
            </a:p>
          </p:txBody>
        </p:sp>
        <p:sp>
          <p:nvSpPr>
            <p:cNvPr id="348236" name="Freeform 76"/>
            <p:cNvSpPr>
              <a:spLocks/>
            </p:cNvSpPr>
            <p:nvPr/>
          </p:nvSpPr>
          <p:spPr bwMode="auto">
            <a:xfrm>
              <a:off x="3604" y="1691"/>
              <a:ext cx="19" cy="25"/>
            </a:xfrm>
            <a:custGeom>
              <a:avLst/>
              <a:gdLst/>
              <a:ahLst/>
              <a:cxnLst>
                <a:cxn ang="0">
                  <a:pos x="0" y="10"/>
                </a:cxn>
                <a:cxn ang="0">
                  <a:pos x="2" y="12"/>
                </a:cxn>
                <a:cxn ang="0">
                  <a:pos x="4" y="14"/>
                </a:cxn>
                <a:cxn ang="0">
                  <a:pos x="4" y="18"/>
                </a:cxn>
                <a:cxn ang="0">
                  <a:pos x="5" y="20"/>
                </a:cxn>
                <a:cxn ang="0">
                  <a:pos x="5" y="21"/>
                </a:cxn>
                <a:cxn ang="0">
                  <a:pos x="7" y="23"/>
                </a:cxn>
                <a:cxn ang="0">
                  <a:pos x="7" y="25"/>
                </a:cxn>
                <a:cxn ang="0">
                  <a:pos x="19" y="23"/>
                </a:cxn>
                <a:cxn ang="0">
                  <a:pos x="19" y="21"/>
                </a:cxn>
                <a:cxn ang="0">
                  <a:pos x="17" y="18"/>
                </a:cxn>
                <a:cxn ang="0">
                  <a:pos x="17" y="16"/>
                </a:cxn>
                <a:cxn ang="0">
                  <a:pos x="15" y="12"/>
                </a:cxn>
                <a:cxn ang="0">
                  <a:pos x="13" y="8"/>
                </a:cxn>
                <a:cxn ang="0">
                  <a:pos x="9" y="4"/>
                </a:cxn>
                <a:cxn ang="0">
                  <a:pos x="5" y="0"/>
                </a:cxn>
                <a:cxn ang="0">
                  <a:pos x="0" y="10"/>
                </a:cxn>
              </a:cxnLst>
              <a:rect l="0" t="0" r="r" b="b"/>
              <a:pathLst>
                <a:path w="19" h="25">
                  <a:moveTo>
                    <a:pt x="0" y="10"/>
                  </a:moveTo>
                  <a:lnTo>
                    <a:pt x="2" y="12"/>
                  </a:lnTo>
                  <a:lnTo>
                    <a:pt x="4" y="14"/>
                  </a:lnTo>
                  <a:lnTo>
                    <a:pt x="4" y="18"/>
                  </a:lnTo>
                  <a:lnTo>
                    <a:pt x="5" y="20"/>
                  </a:lnTo>
                  <a:lnTo>
                    <a:pt x="5" y="21"/>
                  </a:lnTo>
                  <a:lnTo>
                    <a:pt x="7" y="23"/>
                  </a:lnTo>
                  <a:lnTo>
                    <a:pt x="7" y="25"/>
                  </a:lnTo>
                  <a:lnTo>
                    <a:pt x="19" y="23"/>
                  </a:lnTo>
                  <a:lnTo>
                    <a:pt x="19" y="21"/>
                  </a:lnTo>
                  <a:lnTo>
                    <a:pt x="17" y="18"/>
                  </a:lnTo>
                  <a:lnTo>
                    <a:pt x="17" y="16"/>
                  </a:lnTo>
                  <a:lnTo>
                    <a:pt x="15" y="12"/>
                  </a:lnTo>
                  <a:lnTo>
                    <a:pt x="13" y="8"/>
                  </a:lnTo>
                  <a:lnTo>
                    <a:pt x="9" y="4"/>
                  </a:lnTo>
                  <a:lnTo>
                    <a:pt x="5" y="0"/>
                  </a:lnTo>
                  <a:lnTo>
                    <a:pt x="0" y="10"/>
                  </a:lnTo>
                  <a:close/>
                </a:path>
              </a:pathLst>
            </a:custGeom>
            <a:solidFill>
              <a:srgbClr val="000000"/>
            </a:solidFill>
            <a:ln w="9525">
              <a:noFill/>
              <a:round/>
              <a:headEnd/>
              <a:tailEnd/>
            </a:ln>
          </p:spPr>
          <p:txBody>
            <a:bodyPr/>
            <a:lstStyle/>
            <a:p>
              <a:endParaRPr lang="en-US"/>
            </a:p>
          </p:txBody>
        </p:sp>
        <p:sp>
          <p:nvSpPr>
            <p:cNvPr id="348237" name="Freeform 77"/>
            <p:cNvSpPr>
              <a:spLocks/>
            </p:cNvSpPr>
            <p:nvPr/>
          </p:nvSpPr>
          <p:spPr bwMode="auto">
            <a:xfrm>
              <a:off x="3696" y="1530"/>
              <a:ext cx="71" cy="40"/>
            </a:xfrm>
            <a:custGeom>
              <a:avLst/>
              <a:gdLst/>
              <a:ahLst/>
              <a:cxnLst>
                <a:cxn ang="0">
                  <a:pos x="27" y="0"/>
                </a:cxn>
                <a:cxn ang="0">
                  <a:pos x="25" y="2"/>
                </a:cxn>
                <a:cxn ang="0">
                  <a:pos x="23" y="2"/>
                </a:cxn>
                <a:cxn ang="0">
                  <a:pos x="17" y="6"/>
                </a:cxn>
                <a:cxn ang="0">
                  <a:pos x="11" y="8"/>
                </a:cxn>
                <a:cxn ang="0">
                  <a:pos x="6" y="12"/>
                </a:cxn>
                <a:cxn ang="0">
                  <a:pos x="2" y="17"/>
                </a:cxn>
                <a:cxn ang="0">
                  <a:pos x="0" y="23"/>
                </a:cxn>
                <a:cxn ang="0">
                  <a:pos x="0" y="29"/>
                </a:cxn>
                <a:cxn ang="0">
                  <a:pos x="0" y="31"/>
                </a:cxn>
                <a:cxn ang="0">
                  <a:pos x="0" y="31"/>
                </a:cxn>
                <a:cxn ang="0">
                  <a:pos x="0" y="33"/>
                </a:cxn>
                <a:cxn ang="0">
                  <a:pos x="2" y="37"/>
                </a:cxn>
                <a:cxn ang="0">
                  <a:pos x="2" y="38"/>
                </a:cxn>
                <a:cxn ang="0">
                  <a:pos x="6" y="40"/>
                </a:cxn>
                <a:cxn ang="0">
                  <a:pos x="9" y="40"/>
                </a:cxn>
                <a:cxn ang="0">
                  <a:pos x="13" y="40"/>
                </a:cxn>
                <a:cxn ang="0">
                  <a:pos x="13" y="40"/>
                </a:cxn>
                <a:cxn ang="0">
                  <a:pos x="17" y="38"/>
                </a:cxn>
                <a:cxn ang="0">
                  <a:pos x="21" y="38"/>
                </a:cxn>
                <a:cxn ang="0">
                  <a:pos x="25" y="37"/>
                </a:cxn>
                <a:cxn ang="0">
                  <a:pos x="29" y="37"/>
                </a:cxn>
                <a:cxn ang="0">
                  <a:pos x="32" y="35"/>
                </a:cxn>
                <a:cxn ang="0">
                  <a:pos x="36" y="35"/>
                </a:cxn>
                <a:cxn ang="0">
                  <a:pos x="40" y="37"/>
                </a:cxn>
                <a:cxn ang="0">
                  <a:pos x="40" y="37"/>
                </a:cxn>
                <a:cxn ang="0">
                  <a:pos x="42" y="37"/>
                </a:cxn>
                <a:cxn ang="0">
                  <a:pos x="46" y="38"/>
                </a:cxn>
                <a:cxn ang="0">
                  <a:pos x="50" y="38"/>
                </a:cxn>
                <a:cxn ang="0">
                  <a:pos x="54" y="38"/>
                </a:cxn>
                <a:cxn ang="0">
                  <a:pos x="57" y="38"/>
                </a:cxn>
                <a:cxn ang="0">
                  <a:pos x="63" y="37"/>
                </a:cxn>
                <a:cxn ang="0">
                  <a:pos x="67" y="33"/>
                </a:cxn>
                <a:cxn ang="0">
                  <a:pos x="67" y="31"/>
                </a:cxn>
                <a:cxn ang="0">
                  <a:pos x="69" y="29"/>
                </a:cxn>
                <a:cxn ang="0">
                  <a:pos x="69" y="27"/>
                </a:cxn>
                <a:cxn ang="0">
                  <a:pos x="71" y="23"/>
                </a:cxn>
                <a:cxn ang="0">
                  <a:pos x="71" y="21"/>
                </a:cxn>
                <a:cxn ang="0">
                  <a:pos x="69" y="19"/>
                </a:cxn>
                <a:cxn ang="0">
                  <a:pos x="67" y="17"/>
                </a:cxn>
                <a:cxn ang="0">
                  <a:pos x="61" y="17"/>
                </a:cxn>
                <a:cxn ang="0">
                  <a:pos x="61" y="17"/>
                </a:cxn>
                <a:cxn ang="0">
                  <a:pos x="59" y="19"/>
                </a:cxn>
                <a:cxn ang="0">
                  <a:pos x="55" y="19"/>
                </a:cxn>
                <a:cxn ang="0">
                  <a:pos x="52" y="19"/>
                </a:cxn>
                <a:cxn ang="0">
                  <a:pos x="50" y="19"/>
                </a:cxn>
                <a:cxn ang="0">
                  <a:pos x="46" y="17"/>
                </a:cxn>
                <a:cxn ang="0">
                  <a:pos x="42" y="17"/>
                </a:cxn>
                <a:cxn ang="0">
                  <a:pos x="40" y="15"/>
                </a:cxn>
                <a:cxn ang="0">
                  <a:pos x="40" y="14"/>
                </a:cxn>
                <a:cxn ang="0">
                  <a:pos x="40" y="14"/>
                </a:cxn>
                <a:cxn ang="0">
                  <a:pos x="40" y="10"/>
                </a:cxn>
                <a:cxn ang="0">
                  <a:pos x="38" y="8"/>
                </a:cxn>
                <a:cxn ang="0">
                  <a:pos x="36" y="4"/>
                </a:cxn>
                <a:cxn ang="0">
                  <a:pos x="34" y="2"/>
                </a:cxn>
                <a:cxn ang="0">
                  <a:pos x="31" y="0"/>
                </a:cxn>
                <a:cxn ang="0">
                  <a:pos x="27" y="0"/>
                </a:cxn>
              </a:cxnLst>
              <a:rect l="0" t="0" r="r" b="b"/>
              <a:pathLst>
                <a:path w="71" h="40">
                  <a:moveTo>
                    <a:pt x="27" y="0"/>
                  </a:moveTo>
                  <a:lnTo>
                    <a:pt x="25" y="2"/>
                  </a:lnTo>
                  <a:lnTo>
                    <a:pt x="23" y="2"/>
                  </a:lnTo>
                  <a:lnTo>
                    <a:pt x="17" y="6"/>
                  </a:lnTo>
                  <a:lnTo>
                    <a:pt x="11" y="8"/>
                  </a:lnTo>
                  <a:lnTo>
                    <a:pt x="6" y="12"/>
                  </a:lnTo>
                  <a:lnTo>
                    <a:pt x="2" y="17"/>
                  </a:lnTo>
                  <a:lnTo>
                    <a:pt x="0" y="23"/>
                  </a:lnTo>
                  <a:lnTo>
                    <a:pt x="0" y="29"/>
                  </a:lnTo>
                  <a:lnTo>
                    <a:pt x="0" y="31"/>
                  </a:lnTo>
                  <a:lnTo>
                    <a:pt x="0" y="31"/>
                  </a:lnTo>
                  <a:lnTo>
                    <a:pt x="0" y="33"/>
                  </a:lnTo>
                  <a:lnTo>
                    <a:pt x="2" y="37"/>
                  </a:lnTo>
                  <a:lnTo>
                    <a:pt x="2" y="38"/>
                  </a:lnTo>
                  <a:lnTo>
                    <a:pt x="6" y="40"/>
                  </a:lnTo>
                  <a:lnTo>
                    <a:pt x="9" y="40"/>
                  </a:lnTo>
                  <a:lnTo>
                    <a:pt x="13" y="40"/>
                  </a:lnTo>
                  <a:lnTo>
                    <a:pt x="13" y="40"/>
                  </a:lnTo>
                  <a:lnTo>
                    <a:pt x="17" y="38"/>
                  </a:lnTo>
                  <a:lnTo>
                    <a:pt x="21" y="38"/>
                  </a:lnTo>
                  <a:lnTo>
                    <a:pt x="25" y="37"/>
                  </a:lnTo>
                  <a:lnTo>
                    <a:pt x="29" y="37"/>
                  </a:lnTo>
                  <a:lnTo>
                    <a:pt x="32" y="35"/>
                  </a:lnTo>
                  <a:lnTo>
                    <a:pt x="36" y="35"/>
                  </a:lnTo>
                  <a:lnTo>
                    <a:pt x="40" y="37"/>
                  </a:lnTo>
                  <a:lnTo>
                    <a:pt x="40" y="37"/>
                  </a:lnTo>
                  <a:lnTo>
                    <a:pt x="42" y="37"/>
                  </a:lnTo>
                  <a:lnTo>
                    <a:pt x="46" y="38"/>
                  </a:lnTo>
                  <a:lnTo>
                    <a:pt x="50" y="38"/>
                  </a:lnTo>
                  <a:lnTo>
                    <a:pt x="54" y="38"/>
                  </a:lnTo>
                  <a:lnTo>
                    <a:pt x="57" y="38"/>
                  </a:lnTo>
                  <a:lnTo>
                    <a:pt x="63" y="37"/>
                  </a:lnTo>
                  <a:lnTo>
                    <a:pt x="67" y="33"/>
                  </a:lnTo>
                  <a:lnTo>
                    <a:pt x="67" y="31"/>
                  </a:lnTo>
                  <a:lnTo>
                    <a:pt x="69" y="29"/>
                  </a:lnTo>
                  <a:lnTo>
                    <a:pt x="69" y="27"/>
                  </a:lnTo>
                  <a:lnTo>
                    <a:pt x="71" y="23"/>
                  </a:lnTo>
                  <a:lnTo>
                    <a:pt x="71" y="21"/>
                  </a:lnTo>
                  <a:lnTo>
                    <a:pt x="69" y="19"/>
                  </a:lnTo>
                  <a:lnTo>
                    <a:pt x="67" y="17"/>
                  </a:lnTo>
                  <a:lnTo>
                    <a:pt x="61" y="17"/>
                  </a:lnTo>
                  <a:lnTo>
                    <a:pt x="61" y="17"/>
                  </a:lnTo>
                  <a:lnTo>
                    <a:pt x="59" y="19"/>
                  </a:lnTo>
                  <a:lnTo>
                    <a:pt x="55" y="19"/>
                  </a:lnTo>
                  <a:lnTo>
                    <a:pt x="52" y="19"/>
                  </a:lnTo>
                  <a:lnTo>
                    <a:pt x="50" y="19"/>
                  </a:lnTo>
                  <a:lnTo>
                    <a:pt x="46" y="17"/>
                  </a:lnTo>
                  <a:lnTo>
                    <a:pt x="42" y="17"/>
                  </a:lnTo>
                  <a:lnTo>
                    <a:pt x="40" y="15"/>
                  </a:lnTo>
                  <a:lnTo>
                    <a:pt x="40" y="14"/>
                  </a:lnTo>
                  <a:lnTo>
                    <a:pt x="40" y="14"/>
                  </a:lnTo>
                  <a:lnTo>
                    <a:pt x="40" y="10"/>
                  </a:lnTo>
                  <a:lnTo>
                    <a:pt x="38" y="8"/>
                  </a:lnTo>
                  <a:lnTo>
                    <a:pt x="36" y="4"/>
                  </a:lnTo>
                  <a:lnTo>
                    <a:pt x="34" y="2"/>
                  </a:lnTo>
                  <a:lnTo>
                    <a:pt x="31" y="0"/>
                  </a:lnTo>
                  <a:lnTo>
                    <a:pt x="27" y="0"/>
                  </a:lnTo>
                  <a:close/>
                </a:path>
              </a:pathLst>
            </a:custGeom>
            <a:solidFill>
              <a:srgbClr val="F2B200"/>
            </a:solidFill>
            <a:ln w="9525">
              <a:noFill/>
              <a:round/>
              <a:headEnd/>
              <a:tailEnd/>
            </a:ln>
          </p:spPr>
          <p:txBody>
            <a:bodyPr/>
            <a:lstStyle/>
            <a:p>
              <a:endParaRPr lang="en-US"/>
            </a:p>
          </p:txBody>
        </p:sp>
        <p:sp>
          <p:nvSpPr>
            <p:cNvPr id="348238" name="Freeform 78"/>
            <p:cNvSpPr>
              <a:spLocks/>
            </p:cNvSpPr>
            <p:nvPr/>
          </p:nvSpPr>
          <p:spPr bwMode="auto">
            <a:xfrm>
              <a:off x="3688" y="1524"/>
              <a:ext cx="37" cy="37"/>
            </a:xfrm>
            <a:custGeom>
              <a:avLst/>
              <a:gdLst/>
              <a:ahLst/>
              <a:cxnLst>
                <a:cxn ang="0">
                  <a:pos x="14" y="35"/>
                </a:cxn>
                <a:cxn ang="0">
                  <a:pos x="14" y="31"/>
                </a:cxn>
                <a:cxn ang="0">
                  <a:pos x="15" y="27"/>
                </a:cxn>
                <a:cxn ang="0">
                  <a:pos x="17" y="23"/>
                </a:cxn>
                <a:cxn ang="0">
                  <a:pos x="23" y="20"/>
                </a:cxn>
                <a:cxn ang="0">
                  <a:pos x="27" y="16"/>
                </a:cxn>
                <a:cxn ang="0">
                  <a:pos x="33" y="14"/>
                </a:cxn>
                <a:cxn ang="0">
                  <a:pos x="35" y="14"/>
                </a:cxn>
                <a:cxn ang="0">
                  <a:pos x="37" y="12"/>
                </a:cxn>
                <a:cxn ang="0">
                  <a:pos x="33" y="0"/>
                </a:cxn>
                <a:cxn ang="0">
                  <a:pos x="31" y="2"/>
                </a:cxn>
                <a:cxn ang="0">
                  <a:pos x="27" y="4"/>
                </a:cxn>
                <a:cxn ang="0">
                  <a:pos x="23" y="6"/>
                </a:cxn>
                <a:cxn ang="0">
                  <a:pos x="15" y="10"/>
                </a:cxn>
                <a:cxn ang="0">
                  <a:pos x="10" y="14"/>
                </a:cxn>
                <a:cxn ang="0">
                  <a:pos x="4" y="20"/>
                </a:cxn>
                <a:cxn ang="0">
                  <a:pos x="2" y="27"/>
                </a:cxn>
                <a:cxn ang="0">
                  <a:pos x="2" y="37"/>
                </a:cxn>
                <a:cxn ang="0">
                  <a:pos x="0" y="35"/>
                </a:cxn>
                <a:cxn ang="0">
                  <a:pos x="14" y="35"/>
                </a:cxn>
              </a:cxnLst>
              <a:rect l="0" t="0" r="r" b="b"/>
              <a:pathLst>
                <a:path w="37" h="37">
                  <a:moveTo>
                    <a:pt x="14" y="35"/>
                  </a:moveTo>
                  <a:lnTo>
                    <a:pt x="14" y="31"/>
                  </a:lnTo>
                  <a:lnTo>
                    <a:pt x="15" y="27"/>
                  </a:lnTo>
                  <a:lnTo>
                    <a:pt x="17" y="23"/>
                  </a:lnTo>
                  <a:lnTo>
                    <a:pt x="23" y="20"/>
                  </a:lnTo>
                  <a:lnTo>
                    <a:pt x="27" y="16"/>
                  </a:lnTo>
                  <a:lnTo>
                    <a:pt x="33" y="14"/>
                  </a:lnTo>
                  <a:lnTo>
                    <a:pt x="35" y="14"/>
                  </a:lnTo>
                  <a:lnTo>
                    <a:pt x="37" y="12"/>
                  </a:lnTo>
                  <a:lnTo>
                    <a:pt x="33" y="0"/>
                  </a:lnTo>
                  <a:lnTo>
                    <a:pt x="31" y="2"/>
                  </a:lnTo>
                  <a:lnTo>
                    <a:pt x="27" y="4"/>
                  </a:lnTo>
                  <a:lnTo>
                    <a:pt x="23" y="6"/>
                  </a:lnTo>
                  <a:lnTo>
                    <a:pt x="15" y="10"/>
                  </a:lnTo>
                  <a:lnTo>
                    <a:pt x="10" y="14"/>
                  </a:lnTo>
                  <a:lnTo>
                    <a:pt x="4" y="20"/>
                  </a:lnTo>
                  <a:lnTo>
                    <a:pt x="2" y="27"/>
                  </a:lnTo>
                  <a:lnTo>
                    <a:pt x="2" y="37"/>
                  </a:lnTo>
                  <a:lnTo>
                    <a:pt x="0" y="35"/>
                  </a:lnTo>
                  <a:lnTo>
                    <a:pt x="14" y="35"/>
                  </a:lnTo>
                  <a:close/>
                </a:path>
              </a:pathLst>
            </a:custGeom>
            <a:solidFill>
              <a:srgbClr val="000000"/>
            </a:solidFill>
            <a:ln w="9525">
              <a:noFill/>
              <a:round/>
              <a:headEnd/>
              <a:tailEnd/>
            </a:ln>
          </p:spPr>
          <p:txBody>
            <a:bodyPr/>
            <a:lstStyle/>
            <a:p>
              <a:endParaRPr lang="en-US"/>
            </a:p>
          </p:txBody>
        </p:sp>
        <p:sp>
          <p:nvSpPr>
            <p:cNvPr id="348239" name="Freeform 79"/>
            <p:cNvSpPr>
              <a:spLocks/>
            </p:cNvSpPr>
            <p:nvPr/>
          </p:nvSpPr>
          <p:spPr bwMode="auto">
            <a:xfrm>
              <a:off x="3688" y="1559"/>
              <a:ext cx="23" cy="17"/>
            </a:xfrm>
            <a:custGeom>
              <a:avLst/>
              <a:gdLst/>
              <a:ahLst/>
              <a:cxnLst>
                <a:cxn ang="0">
                  <a:pos x="19" y="6"/>
                </a:cxn>
                <a:cxn ang="0">
                  <a:pos x="17" y="6"/>
                </a:cxn>
                <a:cxn ang="0">
                  <a:pos x="15" y="6"/>
                </a:cxn>
                <a:cxn ang="0">
                  <a:pos x="14" y="4"/>
                </a:cxn>
                <a:cxn ang="0">
                  <a:pos x="14" y="2"/>
                </a:cxn>
                <a:cxn ang="0">
                  <a:pos x="14" y="0"/>
                </a:cxn>
                <a:cxn ang="0">
                  <a:pos x="0" y="0"/>
                </a:cxn>
                <a:cxn ang="0">
                  <a:pos x="2" y="2"/>
                </a:cxn>
                <a:cxn ang="0">
                  <a:pos x="2" y="4"/>
                </a:cxn>
                <a:cxn ang="0">
                  <a:pos x="2" y="8"/>
                </a:cxn>
                <a:cxn ang="0">
                  <a:pos x="4" y="9"/>
                </a:cxn>
                <a:cxn ang="0">
                  <a:pos x="6" y="13"/>
                </a:cxn>
                <a:cxn ang="0">
                  <a:pos x="12" y="17"/>
                </a:cxn>
                <a:cxn ang="0">
                  <a:pos x="17" y="17"/>
                </a:cxn>
                <a:cxn ang="0">
                  <a:pos x="23" y="17"/>
                </a:cxn>
                <a:cxn ang="0">
                  <a:pos x="19" y="6"/>
                </a:cxn>
              </a:cxnLst>
              <a:rect l="0" t="0" r="r" b="b"/>
              <a:pathLst>
                <a:path w="23" h="17">
                  <a:moveTo>
                    <a:pt x="19" y="6"/>
                  </a:moveTo>
                  <a:lnTo>
                    <a:pt x="17" y="6"/>
                  </a:lnTo>
                  <a:lnTo>
                    <a:pt x="15" y="6"/>
                  </a:lnTo>
                  <a:lnTo>
                    <a:pt x="14" y="4"/>
                  </a:lnTo>
                  <a:lnTo>
                    <a:pt x="14" y="2"/>
                  </a:lnTo>
                  <a:lnTo>
                    <a:pt x="14" y="0"/>
                  </a:lnTo>
                  <a:lnTo>
                    <a:pt x="0" y="0"/>
                  </a:lnTo>
                  <a:lnTo>
                    <a:pt x="2" y="2"/>
                  </a:lnTo>
                  <a:lnTo>
                    <a:pt x="2" y="4"/>
                  </a:lnTo>
                  <a:lnTo>
                    <a:pt x="2" y="8"/>
                  </a:lnTo>
                  <a:lnTo>
                    <a:pt x="4" y="9"/>
                  </a:lnTo>
                  <a:lnTo>
                    <a:pt x="6" y="13"/>
                  </a:lnTo>
                  <a:lnTo>
                    <a:pt x="12" y="17"/>
                  </a:lnTo>
                  <a:lnTo>
                    <a:pt x="17" y="17"/>
                  </a:lnTo>
                  <a:lnTo>
                    <a:pt x="23" y="17"/>
                  </a:lnTo>
                  <a:lnTo>
                    <a:pt x="19" y="6"/>
                  </a:lnTo>
                  <a:close/>
                </a:path>
              </a:pathLst>
            </a:custGeom>
            <a:solidFill>
              <a:srgbClr val="000000"/>
            </a:solidFill>
            <a:ln w="9525">
              <a:noFill/>
              <a:round/>
              <a:headEnd/>
              <a:tailEnd/>
            </a:ln>
          </p:spPr>
          <p:txBody>
            <a:bodyPr/>
            <a:lstStyle/>
            <a:p>
              <a:endParaRPr lang="en-US"/>
            </a:p>
          </p:txBody>
        </p:sp>
        <p:sp>
          <p:nvSpPr>
            <p:cNvPr id="348240" name="Freeform 80"/>
            <p:cNvSpPr>
              <a:spLocks/>
            </p:cNvSpPr>
            <p:nvPr/>
          </p:nvSpPr>
          <p:spPr bwMode="auto">
            <a:xfrm>
              <a:off x="3707" y="1559"/>
              <a:ext cx="31" cy="17"/>
            </a:xfrm>
            <a:custGeom>
              <a:avLst/>
              <a:gdLst/>
              <a:ahLst/>
              <a:cxnLst>
                <a:cxn ang="0">
                  <a:pos x="31" y="2"/>
                </a:cxn>
                <a:cxn ang="0">
                  <a:pos x="25" y="0"/>
                </a:cxn>
                <a:cxn ang="0">
                  <a:pos x="21" y="0"/>
                </a:cxn>
                <a:cxn ang="0">
                  <a:pos x="16" y="2"/>
                </a:cxn>
                <a:cxn ang="0">
                  <a:pos x="12" y="2"/>
                </a:cxn>
                <a:cxn ang="0">
                  <a:pos x="8" y="4"/>
                </a:cxn>
                <a:cxn ang="0">
                  <a:pos x="4" y="4"/>
                </a:cxn>
                <a:cxn ang="0">
                  <a:pos x="2" y="6"/>
                </a:cxn>
                <a:cxn ang="0">
                  <a:pos x="0" y="6"/>
                </a:cxn>
                <a:cxn ang="0">
                  <a:pos x="4" y="17"/>
                </a:cxn>
                <a:cxn ang="0">
                  <a:pos x="8" y="15"/>
                </a:cxn>
                <a:cxn ang="0">
                  <a:pos x="10" y="15"/>
                </a:cxn>
                <a:cxn ang="0">
                  <a:pos x="14" y="13"/>
                </a:cxn>
                <a:cxn ang="0">
                  <a:pos x="18" y="13"/>
                </a:cxn>
                <a:cxn ang="0">
                  <a:pos x="21" y="13"/>
                </a:cxn>
                <a:cxn ang="0">
                  <a:pos x="25" y="13"/>
                </a:cxn>
                <a:cxn ang="0">
                  <a:pos x="31" y="2"/>
                </a:cxn>
              </a:cxnLst>
              <a:rect l="0" t="0" r="r" b="b"/>
              <a:pathLst>
                <a:path w="31" h="17">
                  <a:moveTo>
                    <a:pt x="31" y="2"/>
                  </a:moveTo>
                  <a:lnTo>
                    <a:pt x="25" y="0"/>
                  </a:lnTo>
                  <a:lnTo>
                    <a:pt x="21" y="0"/>
                  </a:lnTo>
                  <a:lnTo>
                    <a:pt x="16" y="2"/>
                  </a:lnTo>
                  <a:lnTo>
                    <a:pt x="12" y="2"/>
                  </a:lnTo>
                  <a:lnTo>
                    <a:pt x="8" y="4"/>
                  </a:lnTo>
                  <a:lnTo>
                    <a:pt x="4" y="4"/>
                  </a:lnTo>
                  <a:lnTo>
                    <a:pt x="2" y="6"/>
                  </a:lnTo>
                  <a:lnTo>
                    <a:pt x="0" y="6"/>
                  </a:lnTo>
                  <a:lnTo>
                    <a:pt x="4" y="17"/>
                  </a:lnTo>
                  <a:lnTo>
                    <a:pt x="8" y="15"/>
                  </a:lnTo>
                  <a:lnTo>
                    <a:pt x="10" y="15"/>
                  </a:lnTo>
                  <a:lnTo>
                    <a:pt x="14" y="13"/>
                  </a:lnTo>
                  <a:lnTo>
                    <a:pt x="18" y="13"/>
                  </a:lnTo>
                  <a:lnTo>
                    <a:pt x="21" y="13"/>
                  </a:lnTo>
                  <a:lnTo>
                    <a:pt x="25" y="13"/>
                  </a:lnTo>
                  <a:lnTo>
                    <a:pt x="31" y="2"/>
                  </a:lnTo>
                  <a:close/>
                </a:path>
              </a:pathLst>
            </a:custGeom>
            <a:solidFill>
              <a:srgbClr val="000000"/>
            </a:solidFill>
            <a:ln w="9525">
              <a:noFill/>
              <a:round/>
              <a:headEnd/>
              <a:tailEnd/>
            </a:ln>
          </p:spPr>
          <p:txBody>
            <a:bodyPr/>
            <a:lstStyle/>
            <a:p>
              <a:endParaRPr lang="en-US"/>
            </a:p>
          </p:txBody>
        </p:sp>
        <p:sp>
          <p:nvSpPr>
            <p:cNvPr id="348241" name="Freeform 81"/>
            <p:cNvSpPr>
              <a:spLocks/>
            </p:cNvSpPr>
            <p:nvPr/>
          </p:nvSpPr>
          <p:spPr bwMode="auto">
            <a:xfrm>
              <a:off x="3732" y="1559"/>
              <a:ext cx="37" cy="15"/>
            </a:xfrm>
            <a:custGeom>
              <a:avLst/>
              <a:gdLst/>
              <a:ahLst/>
              <a:cxnLst>
                <a:cxn ang="0">
                  <a:pos x="25" y="0"/>
                </a:cxn>
                <a:cxn ang="0">
                  <a:pos x="27" y="0"/>
                </a:cxn>
                <a:cxn ang="0">
                  <a:pos x="23" y="2"/>
                </a:cxn>
                <a:cxn ang="0">
                  <a:pos x="19" y="4"/>
                </a:cxn>
                <a:cxn ang="0">
                  <a:pos x="18" y="4"/>
                </a:cxn>
                <a:cxn ang="0">
                  <a:pos x="14" y="4"/>
                </a:cxn>
                <a:cxn ang="0">
                  <a:pos x="10" y="4"/>
                </a:cxn>
                <a:cxn ang="0">
                  <a:pos x="8" y="2"/>
                </a:cxn>
                <a:cxn ang="0">
                  <a:pos x="6" y="2"/>
                </a:cxn>
                <a:cxn ang="0">
                  <a:pos x="0" y="13"/>
                </a:cxn>
                <a:cxn ang="0">
                  <a:pos x="2" y="13"/>
                </a:cxn>
                <a:cxn ang="0">
                  <a:pos x="4" y="13"/>
                </a:cxn>
                <a:cxn ang="0">
                  <a:pos x="8" y="15"/>
                </a:cxn>
                <a:cxn ang="0">
                  <a:pos x="12" y="15"/>
                </a:cxn>
                <a:cxn ang="0">
                  <a:pos x="18" y="15"/>
                </a:cxn>
                <a:cxn ang="0">
                  <a:pos x="23" y="15"/>
                </a:cxn>
                <a:cxn ang="0">
                  <a:pos x="29" y="11"/>
                </a:cxn>
                <a:cxn ang="0">
                  <a:pos x="35" y="8"/>
                </a:cxn>
                <a:cxn ang="0">
                  <a:pos x="37" y="6"/>
                </a:cxn>
                <a:cxn ang="0">
                  <a:pos x="25" y="0"/>
                </a:cxn>
              </a:cxnLst>
              <a:rect l="0" t="0" r="r" b="b"/>
              <a:pathLst>
                <a:path w="37" h="15">
                  <a:moveTo>
                    <a:pt x="25" y="0"/>
                  </a:moveTo>
                  <a:lnTo>
                    <a:pt x="27" y="0"/>
                  </a:lnTo>
                  <a:lnTo>
                    <a:pt x="23" y="2"/>
                  </a:lnTo>
                  <a:lnTo>
                    <a:pt x="19" y="4"/>
                  </a:lnTo>
                  <a:lnTo>
                    <a:pt x="18" y="4"/>
                  </a:lnTo>
                  <a:lnTo>
                    <a:pt x="14" y="4"/>
                  </a:lnTo>
                  <a:lnTo>
                    <a:pt x="10" y="4"/>
                  </a:lnTo>
                  <a:lnTo>
                    <a:pt x="8" y="2"/>
                  </a:lnTo>
                  <a:lnTo>
                    <a:pt x="6" y="2"/>
                  </a:lnTo>
                  <a:lnTo>
                    <a:pt x="0" y="13"/>
                  </a:lnTo>
                  <a:lnTo>
                    <a:pt x="2" y="13"/>
                  </a:lnTo>
                  <a:lnTo>
                    <a:pt x="4" y="13"/>
                  </a:lnTo>
                  <a:lnTo>
                    <a:pt x="8" y="15"/>
                  </a:lnTo>
                  <a:lnTo>
                    <a:pt x="12" y="15"/>
                  </a:lnTo>
                  <a:lnTo>
                    <a:pt x="18" y="15"/>
                  </a:lnTo>
                  <a:lnTo>
                    <a:pt x="23" y="15"/>
                  </a:lnTo>
                  <a:lnTo>
                    <a:pt x="29" y="11"/>
                  </a:lnTo>
                  <a:lnTo>
                    <a:pt x="35" y="8"/>
                  </a:lnTo>
                  <a:lnTo>
                    <a:pt x="37" y="6"/>
                  </a:lnTo>
                  <a:lnTo>
                    <a:pt x="25" y="0"/>
                  </a:lnTo>
                  <a:close/>
                </a:path>
              </a:pathLst>
            </a:custGeom>
            <a:solidFill>
              <a:srgbClr val="000000"/>
            </a:solidFill>
            <a:ln w="9525">
              <a:noFill/>
              <a:round/>
              <a:headEnd/>
              <a:tailEnd/>
            </a:ln>
          </p:spPr>
          <p:txBody>
            <a:bodyPr/>
            <a:lstStyle/>
            <a:p>
              <a:endParaRPr lang="en-US"/>
            </a:p>
          </p:txBody>
        </p:sp>
        <p:sp>
          <p:nvSpPr>
            <p:cNvPr id="348242" name="Freeform 82"/>
            <p:cNvSpPr>
              <a:spLocks/>
            </p:cNvSpPr>
            <p:nvPr/>
          </p:nvSpPr>
          <p:spPr bwMode="auto">
            <a:xfrm>
              <a:off x="3757" y="1542"/>
              <a:ext cx="16" cy="23"/>
            </a:xfrm>
            <a:custGeom>
              <a:avLst/>
              <a:gdLst/>
              <a:ahLst/>
              <a:cxnLst>
                <a:cxn ang="0">
                  <a:pos x="2" y="13"/>
                </a:cxn>
                <a:cxn ang="0">
                  <a:pos x="2" y="11"/>
                </a:cxn>
                <a:cxn ang="0">
                  <a:pos x="6" y="11"/>
                </a:cxn>
                <a:cxn ang="0">
                  <a:pos x="4" y="11"/>
                </a:cxn>
                <a:cxn ang="0">
                  <a:pos x="2" y="13"/>
                </a:cxn>
                <a:cxn ang="0">
                  <a:pos x="2" y="15"/>
                </a:cxn>
                <a:cxn ang="0">
                  <a:pos x="2" y="17"/>
                </a:cxn>
                <a:cxn ang="0">
                  <a:pos x="0" y="17"/>
                </a:cxn>
                <a:cxn ang="0">
                  <a:pos x="12" y="23"/>
                </a:cxn>
                <a:cxn ang="0">
                  <a:pos x="14" y="21"/>
                </a:cxn>
                <a:cxn ang="0">
                  <a:pos x="14" y="17"/>
                </a:cxn>
                <a:cxn ang="0">
                  <a:pos x="16" y="13"/>
                </a:cxn>
                <a:cxn ang="0">
                  <a:pos x="16" y="7"/>
                </a:cxn>
                <a:cxn ang="0">
                  <a:pos x="12" y="2"/>
                </a:cxn>
                <a:cxn ang="0">
                  <a:pos x="6" y="0"/>
                </a:cxn>
                <a:cxn ang="0">
                  <a:pos x="0" y="0"/>
                </a:cxn>
                <a:cxn ang="0">
                  <a:pos x="2" y="13"/>
                </a:cxn>
              </a:cxnLst>
              <a:rect l="0" t="0" r="r" b="b"/>
              <a:pathLst>
                <a:path w="16" h="23">
                  <a:moveTo>
                    <a:pt x="2" y="13"/>
                  </a:moveTo>
                  <a:lnTo>
                    <a:pt x="2" y="11"/>
                  </a:lnTo>
                  <a:lnTo>
                    <a:pt x="6" y="11"/>
                  </a:lnTo>
                  <a:lnTo>
                    <a:pt x="4" y="11"/>
                  </a:lnTo>
                  <a:lnTo>
                    <a:pt x="2" y="13"/>
                  </a:lnTo>
                  <a:lnTo>
                    <a:pt x="2" y="15"/>
                  </a:lnTo>
                  <a:lnTo>
                    <a:pt x="2" y="17"/>
                  </a:lnTo>
                  <a:lnTo>
                    <a:pt x="0" y="17"/>
                  </a:lnTo>
                  <a:lnTo>
                    <a:pt x="12" y="23"/>
                  </a:lnTo>
                  <a:lnTo>
                    <a:pt x="14" y="21"/>
                  </a:lnTo>
                  <a:lnTo>
                    <a:pt x="14" y="17"/>
                  </a:lnTo>
                  <a:lnTo>
                    <a:pt x="16" y="13"/>
                  </a:lnTo>
                  <a:lnTo>
                    <a:pt x="16" y="7"/>
                  </a:lnTo>
                  <a:lnTo>
                    <a:pt x="12" y="2"/>
                  </a:lnTo>
                  <a:lnTo>
                    <a:pt x="6" y="0"/>
                  </a:lnTo>
                  <a:lnTo>
                    <a:pt x="0" y="0"/>
                  </a:lnTo>
                  <a:lnTo>
                    <a:pt x="2" y="13"/>
                  </a:lnTo>
                  <a:close/>
                </a:path>
              </a:pathLst>
            </a:custGeom>
            <a:solidFill>
              <a:srgbClr val="000000"/>
            </a:solidFill>
            <a:ln w="9525">
              <a:noFill/>
              <a:round/>
              <a:headEnd/>
              <a:tailEnd/>
            </a:ln>
          </p:spPr>
          <p:txBody>
            <a:bodyPr/>
            <a:lstStyle/>
            <a:p>
              <a:endParaRPr lang="en-US"/>
            </a:p>
          </p:txBody>
        </p:sp>
        <p:sp>
          <p:nvSpPr>
            <p:cNvPr id="348243" name="Freeform 83"/>
            <p:cNvSpPr>
              <a:spLocks/>
            </p:cNvSpPr>
            <p:nvPr/>
          </p:nvSpPr>
          <p:spPr bwMode="auto">
            <a:xfrm>
              <a:off x="3730" y="1542"/>
              <a:ext cx="29" cy="13"/>
            </a:xfrm>
            <a:custGeom>
              <a:avLst/>
              <a:gdLst/>
              <a:ahLst/>
              <a:cxnLst>
                <a:cxn ang="0">
                  <a:pos x="0" y="5"/>
                </a:cxn>
                <a:cxn ang="0">
                  <a:pos x="2" y="5"/>
                </a:cxn>
                <a:cxn ang="0">
                  <a:pos x="6" y="9"/>
                </a:cxn>
                <a:cxn ang="0">
                  <a:pos x="10" y="11"/>
                </a:cxn>
                <a:cxn ang="0">
                  <a:pos x="14" y="13"/>
                </a:cxn>
                <a:cxn ang="0">
                  <a:pos x="18" y="13"/>
                </a:cxn>
                <a:cxn ang="0">
                  <a:pos x="21" y="13"/>
                </a:cxn>
                <a:cxn ang="0">
                  <a:pos x="25" y="13"/>
                </a:cxn>
                <a:cxn ang="0">
                  <a:pos x="27" y="13"/>
                </a:cxn>
                <a:cxn ang="0">
                  <a:pos x="29" y="13"/>
                </a:cxn>
                <a:cxn ang="0">
                  <a:pos x="27" y="0"/>
                </a:cxn>
                <a:cxn ang="0">
                  <a:pos x="25" y="0"/>
                </a:cxn>
                <a:cxn ang="0">
                  <a:pos x="21" y="2"/>
                </a:cxn>
                <a:cxn ang="0">
                  <a:pos x="20" y="2"/>
                </a:cxn>
                <a:cxn ang="0">
                  <a:pos x="16" y="2"/>
                </a:cxn>
                <a:cxn ang="0">
                  <a:pos x="14" y="0"/>
                </a:cxn>
                <a:cxn ang="0">
                  <a:pos x="12" y="0"/>
                </a:cxn>
                <a:cxn ang="0">
                  <a:pos x="14" y="2"/>
                </a:cxn>
                <a:cxn ang="0">
                  <a:pos x="0" y="5"/>
                </a:cxn>
              </a:cxnLst>
              <a:rect l="0" t="0" r="r" b="b"/>
              <a:pathLst>
                <a:path w="29" h="13">
                  <a:moveTo>
                    <a:pt x="0" y="5"/>
                  </a:moveTo>
                  <a:lnTo>
                    <a:pt x="2" y="5"/>
                  </a:lnTo>
                  <a:lnTo>
                    <a:pt x="6" y="9"/>
                  </a:lnTo>
                  <a:lnTo>
                    <a:pt x="10" y="11"/>
                  </a:lnTo>
                  <a:lnTo>
                    <a:pt x="14" y="13"/>
                  </a:lnTo>
                  <a:lnTo>
                    <a:pt x="18" y="13"/>
                  </a:lnTo>
                  <a:lnTo>
                    <a:pt x="21" y="13"/>
                  </a:lnTo>
                  <a:lnTo>
                    <a:pt x="25" y="13"/>
                  </a:lnTo>
                  <a:lnTo>
                    <a:pt x="27" y="13"/>
                  </a:lnTo>
                  <a:lnTo>
                    <a:pt x="29" y="13"/>
                  </a:lnTo>
                  <a:lnTo>
                    <a:pt x="27" y="0"/>
                  </a:lnTo>
                  <a:lnTo>
                    <a:pt x="25" y="0"/>
                  </a:lnTo>
                  <a:lnTo>
                    <a:pt x="21" y="2"/>
                  </a:lnTo>
                  <a:lnTo>
                    <a:pt x="20" y="2"/>
                  </a:lnTo>
                  <a:lnTo>
                    <a:pt x="16" y="2"/>
                  </a:lnTo>
                  <a:lnTo>
                    <a:pt x="14" y="0"/>
                  </a:lnTo>
                  <a:lnTo>
                    <a:pt x="12" y="0"/>
                  </a:lnTo>
                  <a:lnTo>
                    <a:pt x="14" y="2"/>
                  </a:lnTo>
                  <a:lnTo>
                    <a:pt x="0" y="5"/>
                  </a:lnTo>
                  <a:close/>
                </a:path>
              </a:pathLst>
            </a:custGeom>
            <a:solidFill>
              <a:srgbClr val="000000"/>
            </a:solidFill>
            <a:ln w="9525">
              <a:noFill/>
              <a:round/>
              <a:headEnd/>
              <a:tailEnd/>
            </a:ln>
          </p:spPr>
          <p:txBody>
            <a:bodyPr/>
            <a:lstStyle/>
            <a:p>
              <a:endParaRPr lang="en-US"/>
            </a:p>
          </p:txBody>
        </p:sp>
        <p:sp>
          <p:nvSpPr>
            <p:cNvPr id="348244" name="Freeform 84"/>
            <p:cNvSpPr>
              <a:spLocks/>
            </p:cNvSpPr>
            <p:nvPr/>
          </p:nvSpPr>
          <p:spPr bwMode="auto">
            <a:xfrm>
              <a:off x="3721" y="1524"/>
              <a:ext cx="23" cy="23"/>
            </a:xfrm>
            <a:custGeom>
              <a:avLst/>
              <a:gdLst/>
              <a:ahLst/>
              <a:cxnLst>
                <a:cxn ang="0">
                  <a:pos x="4" y="12"/>
                </a:cxn>
                <a:cxn ang="0">
                  <a:pos x="4" y="14"/>
                </a:cxn>
                <a:cxn ang="0">
                  <a:pos x="6" y="14"/>
                </a:cxn>
                <a:cxn ang="0">
                  <a:pos x="7" y="16"/>
                </a:cxn>
                <a:cxn ang="0">
                  <a:pos x="9" y="18"/>
                </a:cxn>
                <a:cxn ang="0">
                  <a:pos x="9" y="21"/>
                </a:cxn>
                <a:cxn ang="0">
                  <a:pos x="9" y="23"/>
                </a:cxn>
                <a:cxn ang="0">
                  <a:pos x="23" y="20"/>
                </a:cxn>
                <a:cxn ang="0">
                  <a:pos x="21" y="20"/>
                </a:cxn>
                <a:cxn ang="0">
                  <a:pos x="21" y="16"/>
                </a:cxn>
                <a:cxn ang="0">
                  <a:pos x="19" y="14"/>
                </a:cxn>
                <a:cxn ang="0">
                  <a:pos x="17" y="10"/>
                </a:cxn>
                <a:cxn ang="0">
                  <a:pos x="15" y="6"/>
                </a:cxn>
                <a:cxn ang="0">
                  <a:pos x="11" y="2"/>
                </a:cxn>
                <a:cxn ang="0">
                  <a:pos x="7" y="0"/>
                </a:cxn>
                <a:cxn ang="0">
                  <a:pos x="0" y="0"/>
                </a:cxn>
                <a:cxn ang="0">
                  <a:pos x="4" y="12"/>
                </a:cxn>
              </a:cxnLst>
              <a:rect l="0" t="0" r="r" b="b"/>
              <a:pathLst>
                <a:path w="23" h="23">
                  <a:moveTo>
                    <a:pt x="4" y="12"/>
                  </a:moveTo>
                  <a:lnTo>
                    <a:pt x="4" y="14"/>
                  </a:lnTo>
                  <a:lnTo>
                    <a:pt x="6" y="14"/>
                  </a:lnTo>
                  <a:lnTo>
                    <a:pt x="7" y="16"/>
                  </a:lnTo>
                  <a:lnTo>
                    <a:pt x="9" y="18"/>
                  </a:lnTo>
                  <a:lnTo>
                    <a:pt x="9" y="21"/>
                  </a:lnTo>
                  <a:lnTo>
                    <a:pt x="9" y="23"/>
                  </a:lnTo>
                  <a:lnTo>
                    <a:pt x="23" y="20"/>
                  </a:lnTo>
                  <a:lnTo>
                    <a:pt x="21" y="20"/>
                  </a:lnTo>
                  <a:lnTo>
                    <a:pt x="21" y="16"/>
                  </a:lnTo>
                  <a:lnTo>
                    <a:pt x="19" y="14"/>
                  </a:lnTo>
                  <a:lnTo>
                    <a:pt x="17" y="10"/>
                  </a:lnTo>
                  <a:lnTo>
                    <a:pt x="15" y="6"/>
                  </a:lnTo>
                  <a:lnTo>
                    <a:pt x="11" y="2"/>
                  </a:lnTo>
                  <a:lnTo>
                    <a:pt x="7" y="0"/>
                  </a:lnTo>
                  <a:lnTo>
                    <a:pt x="0" y="0"/>
                  </a:lnTo>
                  <a:lnTo>
                    <a:pt x="4" y="12"/>
                  </a:lnTo>
                  <a:close/>
                </a:path>
              </a:pathLst>
            </a:custGeom>
            <a:solidFill>
              <a:srgbClr val="000000"/>
            </a:solidFill>
            <a:ln w="9525">
              <a:noFill/>
              <a:round/>
              <a:headEnd/>
              <a:tailEnd/>
            </a:ln>
          </p:spPr>
          <p:txBody>
            <a:bodyPr/>
            <a:lstStyle/>
            <a:p>
              <a:endParaRPr lang="en-US"/>
            </a:p>
          </p:txBody>
        </p:sp>
        <p:sp>
          <p:nvSpPr>
            <p:cNvPr id="348245" name="Freeform 85"/>
            <p:cNvSpPr>
              <a:spLocks/>
            </p:cNvSpPr>
            <p:nvPr/>
          </p:nvSpPr>
          <p:spPr bwMode="auto">
            <a:xfrm>
              <a:off x="3703" y="1542"/>
              <a:ext cx="24" cy="17"/>
            </a:xfrm>
            <a:custGeom>
              <a:avLst/>
              <a:gdLst/>
              <a:ahLst/>
              <a:cxnLst>
                <a:cxn ang="0">
                  <a:pos x="2" y="11"/>
                </a:cxn>
                <a:cxn ang="0">
                  <a:pos x="2" y="11"/>
                </a:cxn>
                <a:cxn ang="0">
                  <a:pos x="4" y="9"/>
                </a:cxn>
                <a:cxn ang="0">
                  <a:pos x="4" y="7"/>
                </a:cxn>
                <a:cxn ang="0">
                  <a:pos x="6" y="5"/>
                </a:cxn>
                <a:cxn ang="0">
                  <a:pos x="8" y="3"/>
                </a:cxn>
                <a:cxn ang="0">
                  <a:pos x="10" y="2"/>
                </a:cxn>
                <a:cxn ang="0">
                  <a:pos x="14" y="0"/>
                </a:cxn>
                <a:cxn ang="0">
                  <a:pos x="16" y="0"/>
                </a:cxn>
                <a:cxn ang="0">
                  <a:pos x="16" y="0"/>
                </a:cxn>
                <a:cxn ang="0">
                  <a:pos x="18" y="0"/>
                </a:cxn>
                <a:cxn ang="0">
                  <a:pos x="18" y="0"/>
                </a:cxn>
                <a:cxn ang="0">
                  <a:pos x="20" y="0"/>
                </a:cxn>
                <a:cxn ang="0">
                  <a:pos x="22" y="2"/>
                </a:cxn>
                <a:cxn ang="0">
                  <a:pos x="22" y="3"/>
                </a:cxn>
                <a:cxn ang="0">
                  <a:pos x="24" y="5"/>
                </a:cxn>
                <a:cxn ang="0">
                  <a:pos x="24" y="7"/>
                </a:cxn>
                <a:cxn ang="0">
                  <a:pos x="24" y="7"/>
                </a:cxn>
                <a:cxn ang="0">
                  <a:pos x="24" y="9"/>
                </a:cxn>
                <a:cxn ang="0">
                  <a:pos x="24" y="11"/>
                </a:cxn>
                <a:cxn ang="0">
                  <a:pos x="24" y="13"/>
                </a:cxn>
                <a:cxn ang="0">
                  <a:pos x="22" y="15"/>
                </a:cxn>
                <a:cxn ang="0">
                  <a:pos x="20" y="15"/>
                </a:cxn>
                <a:cxn ang="0">
                  <a:pos x="16" y="17"/>
                </a:cxn>
                <a:cxn ang="0">
                  <a:pos x="12" y="17"/>
                </a:cxn>
                <a:cxn ang="0">
                  <a:pos x="10" y="17"/>
                </a:cxn>
                <a:cxn ang="0">
                  <a:pos x="10" y="17"/>
                </a:cxn>
                <a:cxn ang="0">
                  <a:pos x="6" y="17"/>
                </a:cxn>
                <a:cxn ang="0">
                  <a:pos x="4" y="17"/>
                </a:cxn>
                <a:cxn ang="0">
                  <a:pos x="2" y="17"/>
                </a:cxn>
                <a:cxn ang="0">
                  <a:pos x="2" y="15"/>
                </a:cxn>
                <a:cxn ang="0">
                  <a:pos x="0" y="13"/>
                </a:cxn>
                <a:cxn ang="0">
                  <a:pos x="2" y="11"/>
                </a:cxn>
              </a:cxnLst>
              <a:rect l="0" t="0" r="r" b="b"/>
              <a:pathLst>
                <a:path w="24" h="17">
                  <a:moveTo>
                    <a:pt x="2" y="11"/>
                  </a:moveTo>
                  <a:lnTo>
                    <a:pt x="2" y="11"/>
                  </a:lnTo>
                  <a:lnTo>
                    <a:pt x="4" y="9"/>
                  </a:lnTo>
                  <a:lnTo>
                    <a:pt x="4" y="7"/>
                  </a:lnTo>
                  <a:lnTo>
                    <a:pt x="6" y="5"/>
                  </a:lnTo>
                  <a:lnTo>
                    <a:pt x="8" y="3"/>
                  </a:lnTo>
                  <a:lnTo>
                    <a:pt x="10" y="2"/>
                  </a:lnTo>
                  <a:lnTo>
                    <a:pt x="14" y="0"/>
                  </a:lnTo>
                  <a:lnTo>
                    <a:pt x="16" y="0"/>
                  </a:lnTo>
                  <a:lnTo>
                    <a:pt x="16" y="0"/>
                  </a:lnTo>
                  <a:lnTo>
                    <a:pt x="18" y="0"/>
                  </a:lnTo>
                  <a:lnTo>
                    <a:pt x="18" y="0"/>
                  </a:lnTo>
                  <a:lnTo>
                    <a:pt x="20" y="0"/>
                  </a:lnTo>
                  <a:lnTo>
                    <a:pt x="22" y="2"/>
                  </a:lnTo>
                  <a:lnTo>
                    <a:pt x="22" y="3"/>
                  </a:lnTo>
                  <a:lnTo>
                    <a:pt x="24" y="5"/>
                  </a:lnTo>
                  <a:lnTo>
                    <a:pt x="24" y="7"/>
                  </a:lnTo>
                  <a:lnTo>
                    <a:pt x="24" y="7"/>
                  </a:lnTo>
                  <a:lnTo>
                    <a:pt x="24" y="9"/>
                  </a:lnTo>
                  <a:lnTo>
                    <a:pt x="24" y="11"/>
                  </a:lnTo>
                  <a:lnTo>
                    <a:pt x="24" y="13"/>
                  </a:lnTo>
                  <a:lnTo>
                    <a:pt x="22" y="15"/>
                  </a:lnTo>
                  <a:lnTo>
                    <a:pt x="20" y="15"/>
                  </a:lnTo>
                  <a:lnTo>
                    <a:pt x="16" y="17"/>
                  </a:lnTo>
                  <a:lnTo>
                    <a:pt x="12" y="17"/>
                  </a:lnTo>
                  <a:lnTo>
                    <a:pt x="10" y="17"/>
                  </a:lnTo>
                  <a:lnTo>
                    <a:pt x="10" y="17"/>
                  </a:lnTo>
                  <a:lnTo>
                    <a:pt x="6" y="17"/>
                  </a:lnTo>
                  <a:lnTo>
                    <a:pt x="4" y="17"/>
                  </a:lnTo>
                  <a:lnTo>
                    <a:pt x="2" y="17"/>
                  </a:lnTo>
                  <a:lnTo>
                    <a:pt x="2" y="15"/>
                  </a:lnTo>
                  <a:lnTo>
                    <a:pt x="0" y="13"/>
                  </a:lnTo>
                  <a:lnTo>
                    <a:pt x="2" y="11"/>
                  </a:lnTo>
                  <a:close/>
                </a:path>
              </a:pathLst>
            </a:custGeom>
            <a:solidFill>
              <a:srgbClr val="FFF233"/>
            </a:solidFill>
            <a:ln w="9525">
              <a:noFill/>
              <a:round/>
              <a:headEnd/>
              <a:tailEnd/>
            </a:ln>
          </p:spPr>
          <p:txBody>
            <a:bodyPr/>
            <a:lstStyle/>
            <a:p>
              <a:endParaRPr lang="en-US"/>
            </a:p>
          </p:txBody>
        </p:sp>
        <p:sp>
          <p:nvSpPr>
            <p:cNvPr id="348246" name="Freeform 86"/>
            <p:cNvSpPr>
              <a:spLocks/>
            </p:cNvSpPr>
            <p:nvPr/>
          </p:nvSpPr>
          <p:spPr bwMode="auto">
            <a:xfrm>
              <a:off x="3510" y="1553"/>
              <a:ext cx="869" cy="914"/>
            </a:xfrm>
            <a:custGeom>
              <a:avLst/>
              <a:gdLst/>
              <a:ahLst/>
              <a:cxnLst>
                <a:cxn ang="0">
                  <a:pos x="309" y="302"/>
                </a:cxn>
                <a:cxn ang="0">
                  <a:pos x="358" y="321"/>
                </a:cxn>
                <a:cxn ang="0">
                  <a:pos x="380" y="330"/>
                </a:cxn>
                <a:cxn ang="0">
                  <a:pos x="391" y="250"/>
                </a:cxn>
                <a:cxn ang="0">
                  <a:pos x="428" y="156"/>
                </a:cxn>
                <a:cxn ang="0">
                  <a:pos x="462" y="158"/>
                </a:cxn>
                <a:cxn ang="0">
                  <a:pos x="441" y="133"/>
                </a:cxn>
                <a:cxn ang="0">
                  <a:pos x="433" y="102"/>
                </a:cxn>
                <a:cxn ang="0">
                  <a:pos x="474" y="119"/>
                </a:cxn>
                <a:cxn ang="0">
                  <a:pos x="506" y="106"/>
                </a:cxn>
                <a:cxn ang="0">
                  <a:pos x="441" y="73"/>
                </a:cxn>
                <a:cxn ang="0">
                  <a:pos x="391" y="58"/>
                </a:cxn>
                <a:cxn ang="0">
                  <a:pos x="343" y="54"/>
                </a:cxn>
                <a:cxn ang="0">
                  <a:pos x="341" y="100"/>
                </a:cxn>
                <a:cxn ang="0">
                  <a:pos x="326" y="108"/>
                </a:cxn>
                <a:cxn ang="0">
                  <a:pos x="274" y="77"/>
                </a:cxn>
                <a:cxn ang="0">
                  <a:pos x="307" y="48"/>
                </a:cxn>
                <a:cxn ang="0">
                  <a:pos x="322" y="25"/>
                </a:cxn>
                <a:cxn ang="0">
                  <a:pos x="362" y="42"/>
                </a:cxn>
                <a:cxn ang="0">
                  <a:pos x="362" y="15"/>
                </a:cxn>
                <a:cxn ang="0">
                  <a:pos x="307" y="0"/>
                </a:cxn>
                <a:cxn ang="0">
                  <a:pos x="272" y="27"/>
                </a:cxn>
                <a:cxn ang="0">
                  <a:pos x="217" y="35"/>
                </a:cxn>
                <a:cxn ang="0">
                  <a:pos x="184" y="23"/>
                </a:cxn>
                <a:cxn ang="0">
                  <a:pos x="115" y="31"/>
                </a:cxn>
                <a:cxn ang="0">
                  <a:pos x="75" y="65"/>
                </a:cxn>
                <a:cxn ang="0">
                  <a:pos x="32" y="88"/>
                </a:cxn>
                <a:cxn ang="0">
                  <a:pos x="4" y="131"/>
                </a:cxn>
                <a:cxn ang="0">
                  <a:pos x="65" y="92"/>
                </a:cxn>
                <a:cxn ang="0">
                  <a:pos x="101" y="136"/>
                </a:cxn>
                <a:cxn ang="0">
                  <a:pos x="98" y="173"/>
                </a:cxn>
                <a:cxn ang="0">
                  <a:pos x="73" y="238"/>
                </a:cxn>
                <a:cxn ang="0">
                  <a:pos x="84" y="280"/>
                </a:cxn>
                <a:cxn ang="0">
                  <a:pos x="111" y="348"/>
                </a:cxn>
                <a:cxn ang="0">
                  <a:pos x="124" y="346"/>
                </a:cxn>
                <a:cxn ang="0">
                  <a:pos x="124" y="305"/>
                </a:cxn>
                <a:cxn ang="0">
                  <a:pos x="159" y="361"/>
                </a:cxn>
                <a:cxn ang="0">
                  <a:pos x="220" y="421"/>
                </a:cxn>
                <a:cxn ang="0">
                  <a:pos x="266" y="436"/>
                </a:cxn>
                <a:cxn ang="0">
                  <a:pos x="353" y="449"/>
                </a:cxn>
                <a:cxn ang="0">
                  <a:pos x="389" y="497"/>
                </a:cxn>
                <a:cxn ang="0">
                  <a:pos x="439" y="493"/>
                </a:cxn>
                <a:cxn ang="0">
                  <a:pos x="458" y="639"/>
                </a:cxn>
                <a:cxn ang="0">
                  <a:pos x="520" y="697"/>
                </a:cxn>
                <a:cxn ang="0">
                  <a:pos x="477" y="824"/>
                </a:cxn>
                <a:cxn ang="0">
                  <a:pos x="385" y="893"/>
                </a:cxn>
                <a:cxn ang="0">
                  <a:pos x="424" y="897"/>
                </a:cxn>
                <a:cxn ang="0">
                  <a:pos x="468" y="881"/>
                </a:cxn>
                <a:cxn ang="0">
                  <a:pos x="571" y="833"/>
                </a:cxn>
                <a:cxn ang="0">
                  <a:pos x="623" y="801"/>
                </a:cxn>
                <a:cxn ang="0">
                  <a:pos x="692" y="781"/>
                </a:cxn>
                <a:cxn ang="0">
                  <a:pos x="807" y="678"/>
                </a:cxn>
                <a:cxn ang="0">
                  <a:pos x="867" y="503"/>
                </a:cxn>
                <a:cxn ang="0">
                  <a:pos x="829" y="490"/>
                </a:cxn>
                <a:cxn ang="0">
                  <a:pos x="715" y="426"/>
                </a:cxn>
                <a:cxn ang="0">
                  <a:pos x="585" y="409"/>
                </a:cxn>
                <a:cxn ang="0">
                  <a:pos x="483" y="453"/>
                </a:cxn>
                <a:cxn ang="0">
                  <a:pos x="403" y="465"/>
                </a:cxn>
                <a:cxn ang="0">
                  <a:pos x="337" y="419"/>
                </a:cxn>
                <a:cxn ang="0">
                  <a:pos x="289" y="390"/>
                </a:cxn>
              </a:cxnLst>
              <a:rect l="0" t="0" r="r" b="b"/>
              <a:pathLst>
                <a:path w="869" h="914">
                  <a:moveTo>
                    <a:pt x="240" y="332"/>
                  </a:moveTo>
                  <a:lnTo>
                    <a:pt x="240" y="332"/>
                  </a:lnTo>
                  <a:lnTo>
                    <a:pt x="241" y="328"/>
                  </a:lnTo>
                  <a:lnTo>
                    <a:pt x="241" y="325"/>
                  </a:lnTo>
                  <a:lnTo>
                    <a:pt x="245" y="321"/>
                  </a:lnTo>
                  <a:lnTo>
                    <a:pt x="249" y="317"/>
                  </a:lnTo>
                  <a:lnTo>
                    <a:pt x="255" y="313"/>
                  </a:lnTo>
                  <a:lnTo>
                    <a:pt x="263" y="309"/>
                  </a:lnTo>
                  <a:lnTo>
                    <a:pt x="274" y="309"/>
                  </a:lnTo>
                  <a:lnTo>
                    <a:pt x="274" y="309"/>
                  </a:lnTo>
                  <a:lnTo>
                    <a:pt x="276" y="309"/>
                  </a:lnTo>
                  <a:lnTo>
                    <a:pt x="280" y="309"/>
                  </a:lnTo>
                  <a:lnTo>
                    <a:pt x="284" y="311"/>
                  </a:lnTo>
                  <a:lnTo>
                    <a:pt x="288" y="309"/>
                  </a:lnTo>
                  <a:lnTo>
                    <a:pt x="293" y="309"/>
                  </a:lnTo>
                  <a:lnTo>
                    <a:pt x="299" y="307"/>
                  </a:lnTo>
                  <a:lnTo>
                    <a:pt x="305" y="305"/>
                  </a:lnTo>
                  <a:lnTo>
                    <a:pt x="307" y="303"/>
                  </a:lnTo>
                  <a:lnTo>
                    <a:pt x="307" y="303"/>
                  </a:lnTo>
                  <a:lnTo>
                    <a:pt x="309" y="302"/>
                  </a:lnTo>
                  <a:lnTo>
                    <a:pt x="311" y="300"/>
                  </a:lnTo>
                  <a:lnTo>
                    <a:pt x="312" y="296"/>
                  </a:lnTo>
                  <a:lnTo>
                    <a:pt x="316" y="296"/>
                  </a:lnTo>
                  <a:lnTo>
                    <a:pt x="320" y="294"/>
                  </a:lnTo>
                  <a:lnTo>
                    <a:pt x="324" y="294"/>
                  </a:lnTo>
                  <a:lnTo>
                    <a:pt x="324" y="294"/>
                  </a:lnTo>
                  <a:lnTo>
                    <a:pt x="328" y="292"/>
                  </a:lnTo>
                  <a:lnTo>
                    <a:pt x="334" y="292"/>
                  </a:lnTo>
                  <a:lnTo>
                    <a:pt x="337" y="290"/>
                  </a:lnTo>
                  <a:lnTo>
                    <a:pt x="343" y="290"/>
                  </a:lnTo>
                  <a:lnTo>
                    <a:pt x="349" y="292"/>
                  </a:lnTo>
                  <a:lnTo>
                    <a:pt x="353" y="294"/>
                  </a:lnTo>
                  <a:lnTo>
                    <a:pt x="353" y="298"/>
                  </a:lnTo>
                  <a:lnTo>
                    <a:pt x="353" y="298"/>
                  </a:lnTo>
                  <a:lnTo>
                    <a:pt x="353" y="302"/>
                  </a:lnTo>
                  <a:lnTo>
                    <a:pt x="355" y="303"/>
                  </a:lnTo>
                  <a:lnTo>
                    <a:pt x="355" y="309"/>
                  </a:lnTo>
                  <a:lnTo>
                    <a:pt x="355" y="313"/>
                  </a:lnTo>
                  <a:lnTo>
                    <a:pt x="357" y="317"/>
                  </a:lnTo>
                  <a:lnTo>
                    <a:pt x="358" y="321"/>
                  </a:lnTo>
                  <a:lnTo>
                    <a:pt x="360" y="325"/>
                  </a:lnTo>
                  <a:lnTo>
                    <a:pt x="360" y="325"/>
                  </a:lnTo>
                  <a:lnTo>
                    <a:pt x="362" y="325"/>
                  </a:lnTo>
                  <a:lnTo>
                    <a:pt x="362" y="326"/>
                  </a:lnTo>
                  <a:lnTo>
                    <a:pt x="364" y="328"/>
                  </a:lnTo>
                  <a:lnTo>
                    <a:pt x="364" y="330"/>
                  </a:lnTo>
                  <a:lnTo>
                    <a:pt x="366" y="332"/>
                  </a:lnTo>
                  <a:lnTo>
                    <a:pt x="366" y="332"/>
                  </a:lnTo>
                  <a:lnTo>
                    <a:pt x="368" y="334"/>
                  </a:lnTo>
                  <a:lnTo>
                    <a:pt x="368" y="334"/>
                  </a:lnTo>
                  <a:lnTo>
                    <a:pt x="368" y="336"/>
                  </a:lnTo>
                  <a:lnTo>
                    <a:pt x="370" y="336"/>
                  </a:lnTo>
                  <a:lnTo>
                    <a:pt x="372" y="338"/>
                  </a:lnTo>
                  <a:lnTo>
                    <a:pt x="374" y="338"/>
                  </a:lnTo>
                  <a:lnTo>
                    <a:pt x="376" y="338"/>
                  </a:lnTo>
                  <a:lnTo>
                    <a:pt x="380" y="338"/>
                  </a:lnTo>
                  <a:lnTo>
                    <a:pt x="382" y="334"/>
                  </a:lnTo>
                  <a:lnTo>
                    <a:pt x="382" y="334"/>
                  </a:lnTo>
                  <a:lnTo>
                    <a:pt x="382" y="332"/>
                  </a:lnTo>
                  <a:lnTo>
                    <a:pt x="380" y="330"/>
                  </a:lnTo>
                  <a:lnTo>
                    <a:pt x="380" y="326"/>
                  </a:lnTo>
                  <a:lnTo>
                    <a:pt x="378" y="323"/>
                  </a:lnTo>
                  <a:lnTo>
                    <a:pt x="376" y="317"/>
                  </a:lnTo>
                  <a:lnTo>
                    <a:pt x="374" y="309"/>
                  </a:lnTo>
                  <a:lnTo>
                    <a:pt x="370" y="302"/>
                  </a:lnTo>
                  <a:lnTo>
                    <a:pt x="370" y="302"/>
                  </a:lnTo>
                  <a:lnTo>
                    <a:pt x="368" y="302"/>
                  </a:lnTo>
                  <a:lnTo>
                    <a:pt x="368" y="300"/>
                  </a:lnTo>
                  <a:lnTo>
                    <a:pt x="366" y="296"/>
                  </a:lnTo>
                  <a:lnTo>
                    <a:pt x="366" y="294"/>
                  </a:lnTo>
                  <a:lnTo>
                    <a:pt x="366" y="288"/>
                  </a:lnTo>
                  <a:lnTo>
                    <a:pt x="368" y="284"/>
                  </a:lnTo>
                  <a:lnTo>
                    <a:pt x="372" y="277"/>
                  </a:lnTo>
                  <a:lnTo>
                    <a:pt x="374" y="277"/>
                  </a:lnTo>
                  <a:lnTo>
                    <a:pt x="376" y="277"/>
                  </a:lnTo>
                  <a:lnTo>
                    <a:pt x="378" y="275"/>
                  </a:lnTo>
                  <a:lnTo>
                    <a:pt x="382" y="271"/>
                  </a:lnTo>
                  <a:lnTo>
                    <a:pt x="385" y="265"/>
                  </a:lnTo>
                  <a:lnTo>
                    <a:pt x="389" y="259"/>
                  </a:lnTo>
                  <a:lnTo>
                    <a:pt x="391" y="250"/>
                  </a:lnTo>
                  <a:lnTo>
                    <a:pt x="393" y="236"/>
                  </a:lnTo>
                  <a:lnTo>
                    <a:pt x="393" y="234"/>
                  </a:lnTo>
                  <a:lnTo>
                    <a:pt x="393" y="229"/>
                  </a:lnTo>
                  <a:lnTo>
                    <a:pt x="393" y="221"/>
                  </a:lnTo>
                  <a:lnTo>
                    <a:pt x="395" y="213"/>
                  </a:lnTo>
                  <a:lnTo>
                    <a:pt x="397" y="204"/>
                  </a:lnTo>
                  <a:lnTo>
                    <a:pt x="401" y="194"/>
                  </a:lnTo>
                  <a:lnTo>
                    <a:pt x="403" y="188"/>
                  </a:lnTo>
                  <a:lnTo>
                    <a:pt x="408" y="182"/>
                  </a:lnTo>
                  <a:lnTo>
                    <a:pt x="408" y="182"/>
                  </a:lnTo>
                  <a:lnTo>
                    <a:pt x="410" y="181"/>
                  </a:lnTo>
                  <a:lnTo>
                    <a:pt x="412" y="179"/>
                  </a:lnTo>
                  <a:lnTo>
                    <a:pt x="414" y="177"/>
                  </a:lnTo>
                  <a:lnTo>
                    <a:pt x="416" y="173"/>
                  </a:lnTo>
                  <a:lnTo>
                    <a:pt x="418" y="169"/>
                  </a:lnTo>
                  <a:lnTo>
                    <a:pt x="422" y="167"/>
                  </a:lnTo>
                  <a:lnTo>
                    <a:pt x="424" y="163"/>
                  </a:lnTo>
                  <a:lnTo>
                    <a:pt x="424" y="161"/>
                  </a:lnTo>
                  <a:lnTo>
                    <a:pt x="426" y="159"/>
                  </a:lnTo>
                  <a:lnTo>
                    <a:pt x="428" y="156"/>
                  </a:lnTo>
                  <a:lnTo>
                    <a:pt x="431" y="154"/>
                  </a:lnTo>
                  <a:lnTo>
                    <a:pt x="433" y="152"/>
                  </a:lnTo>
                  <a:lnTo>
                    <a:pt x="437" y="150"/>
                  </a:lnTo>
                  <a:lnTo>
                    <a:pt x="439" y="154"/>
                  </a:lnTo>
                  <a:lnTo>
                    <a:pt x="439" y="158"/>
                  </a:lnTo>
                  <a:lnTo>
                    <a:pt x="437" y="159"/>
                  </a:lnTo>
                  <a:lnTo>
                    <a:pt x="437" y="163"/>
                  </a:lnTo>
                  <a:lnTo>
                    <a:pt x="435" y="167"/>
                  </a:lnTo>
                  <a:lnTo>
                    <a:pt x="433" y="171"/>
                  </a:lnTo>
                  <a:lnTo>
                    <a:pt x="433" y="175"/>
                  </a:lnTo>
                  <a:lnTo>
                    <a:pt x="435" y="179"/>
                  </a:lnTo>
                  <a:lnTo>
                    <a:pt x="439" y="181"/>
                  </a:lnTo>
                  <a:lnTo>
                    <a:pt x="447" y="179"/>
                  </a:lnTo>
                  <a:lnTo>
                    <a:pt x="447" y="179"/>
                  </a:lnTo>
                  <a:lnTo>
                    <a:pt x="449" y="177"/>
                  </a:lnTo>
                  <a:lnTo>
                    <a:pt x="449" y="173"/>
                  </a:lnTo>
                  <a:lnTo>
                    <a:pt x="451" y="171"/>
                  </a:lnTo>
                  <a:lnTo>
                    <a:pt x="454" y="167"/>
                  </a:lnTo>
                  <a:lnTo>
                    <a:pt x="458" y="163"/>
                  </a:lnTo>
                  <a:lnTo>
                    <a:pt x="462" y="158"/>
                  </a:lnTo>
                  <a:lnTo>
                    <a:pt x="468" y="154"/>
                  </a:lnTo>
                  <a:lnTo>
                    <a:pt x="468" y="154"/>
                  </a:lnTo>
                  <a:lnTo>
                    <a:pt x="470" y="152"/>
                  </a:lnTo>
                  <a:lnTo>
                    <a:pt x="472" y="150"/>
                  </a:lnTo>
                  <a:lnTo>
                    <a:pt x="474" y="146"/>
                  </a:lnTo>
                  <a:lnTo>
                    <a:pt x="474" y="144"/>
                  </a:lnTo>
                  <a:lnTo>
                    <a:pt x="472" y="140"/>
                  </a:lnTo>
                  <a:lnTo>
                    <a:pt x="470" y="138"/>
                  </a:lnTo>
                  <a:lnTo>
                    <a:pt x="464" y="138"/>
                  </a:lnTo>
                  <a:lnTo>
                    <a:pt x="462" y="138"/>
                  </a:lnTo>
                  <a:lnTo>
                    <a:pt x="460" y="140"/>
                  </a:lnTo>
                  <a:lnTo>
                    <a:pt x="454" y="140"/>
                  </a:lnTo>
                  <a:lnTo>
                    <a:pt x="451" y="142"/>
                  </a:lnTo>
                  <a:lnTo>
                    <a:pt x="445" y="142"/>
                  </a:lnTo>
                  <a:lnTo>
                    <a:pt x="443" y="142"/>
                  </a:lnTo>
                  <a:lnTo>
                    <a:pt x="441" y="140"/>
                  </a:lnTo>
                  <a:lnTo>
                    <a:pt x="441" y="136"/>
                  </a:lnTo>
                  <a:lnTo>
                    <a:pt x="441" y="136"/>
                  </a:lnTo>
                  <a:lnTo>
                    <a:pt x="441" y="134"/>
                  </a:lnTo>
                  <a:lnTo>
                    <a:pt x="441" y="133"/>
                  </a:lnTo>
                  <a:lnTo>
                    <a:pt x="441" y="131"/>
                  </a:lnTo>
                  <a:lnTo>
                    <a:pt x="439" y="127"/>
                  </a:lnTo>
                  <a:lnTo>
                    <a:pt x="437" y="125"/>
                  </a:lnTo>
                  <a:lnTo>
                    <a:pt x="435" y="123"/>
                  </a:lnTo>
                  <a:lnTo>
                    <a:pt x="433" y="121"/>
                  </a:lnTo>
                  <a:lnTo>
                    <a:pt x="431" y="121"/>
                  </a:lnTo>
                  <a:lnTo>
                    <a:pt x="429" y="121"/>
                  </a:lnTo>
                  <a:lnTo>
                    <a:pt x="426" y="121"/>
                  </a:lnTo>
                  <a:lnTo>
                    <a:pt x="420" y="123"/>
                  </a:lnTo>
                  <a:lnTo>
                    <a:pt x="416" y="123"/>
                  </a:lnTo>
                  <a:lnTo>
                    <a:pt x="410" y="125"/>
                  </a:lnTo>
                  <a:lnTo>
                    <a:pt x="406" y="127"/>
                  </a:lnTo>
                  <a:lnTo>
                    <a:pt x="405" y="129"/>
                  </a:lnTo>
                  <a:lnTo>
                    <a:pt x="406" y="129"/>
                  </a:lnTo>
                  <a:lnTo>
                    <a:pt x="408" y="125"/>
                  </a:lnTo>
                  <a:lnTo>
                    <a:pt x="410" y="121"/>
                  </a:lnTo>
                  <a:lnTo>
                    <a:pt x="416" y="115"/>
                  </a:lnTo>
                  <a:lnTo>
                    <a:pt x="420" y="111"/>
                  </a:lnTo>
                  <a:lnTo>
                    <a:pt x="428" y="106"/>
                  </a:lnTo>
                  <a:lnTo>
                    <a:pt x="433" y="102"/>
                  </a:lnTo>
                  <a:lnTo>
                    <a:pt x="441" y="100"/>
                  </a:lnTo>
                  <a:lnTo>
                    <a:pt x="443" y="98"/>
                  </a:lnTo>
                  <a:lnTo>
                    <a:pt x="445" y="98"/>
                  </a:lnTo>
                  <a:lnTo>
                    <a:pt x="447" y="98"/>
                  </a:lnTo>
                  <a:lnTo>
                    <a:pt x="451" y="96"/>
                  </a:lnTo>
                  <a:lnTo>
                    <a:pt x="453" y="96"/>
                  </a:lnTo>
                  <a:lnTo>
                    <a:pt x="456" y="98"/>
                  </a:lnTo>
                  <a:lnTo>
                    <a:pt x="458" y="100"/>
                  </a:lnTo>
                  <a:lnTo>
                    <a:pt x="458" y="104"/>
                  </a:lnTo>
                  <a:lnTo>
                    <a:pt x="458" y="106"/>
                  </a:lnTo>
                  <a:lnTo>
                    <a:pt x="458" y="110"/>
                  </a:lnTo>
                  <a:lnTo>
                    <a:pt x="456" y="115"/>
                  </a:lnTo>
                  <a:lnTo>
                    <a:pt x="456" y="121"/>
                  </a:lnTo>
                  <a:lnTo>
                    <a:pt x="458" y="125"/>
                  </a:lnTo>
                  <a:lnTo>
                    <a:pt x="460" y="127"/>
                  </a:lnTo>
                  <a:lnTo>
                    <a:pt x="464" y="127"/>
                  </a:lnTo>
                  <a:lnTo>
                    <a:pt x="472" y="121"/>
                  </a:lnTo>
                  <a:lnTo>
                    <a:pt x="472" y="121"/>
                  </a:lnTo>
                  <a:lnTo>
                    <a:pt x="472" y="119"/>
                  </a:lnTo>
                  <a:lnTo>
                    <a:pt x="474" y="119"/>
                  </a:lnTo>
                  <a:lnTo>
                    <a:pt x="476" y="117"/>
                  </a:lnTo>
                  <a:lnTo>
                    <a:pt x="477" y="115"/>
                  </a:lnTo>
                  <a:lnTo>
                    <a:pt x="479" y="115"/>
                  </a:lnTo>
                  <a:lnTo>
                    <a:pt x="481" y="117"/>
                  </a:lnTo>
                  <a:lnTo>
                    <a:pt x="483" y="121"/>
                  </a:lnTo>
                  <a:lnTo>
                    <a:pt x="485" y="121"/>
                  </a:lnTo>
                  <a:lnTo>
                    <a:pt x="487" y="121"/>
                  </a:lnTo>
                  <a:lnTo>
                    <a:pt x="489" y="123"/>
                  </a:lnTo>
                  <a:lnTo>
                    <a:pt x="493" y="123"/>
                  </a:lnTo>
                  <a:lnTo>
                    <a:pt x="497" y="123"/>
                  </a:lnTo>
                  <a:lnTo>
                    <a:pt x="500" y="123"/>
                  </a:lnTo>
                  <a:lnTo>
                    <a:pt x="504" y="121"/>
                  </a:lnTo>
                  <a:lnTo>
                    <a:pt x="508" y="119"/>
                  </a:lnTo>
                  <a:lnTo>
                    <a:pt x="508" y="119"/>
                  </a:lnTo>
                  <a:lnTo>
                    <a:pt x="508" y="117"/>
                  </a:lnTo>
                  <a:lnTo>
                    <a:pt x="510" y="115"/>
                  </a:lnTo>
                  <a:lnTo>
                    <a:pt x="510" y="113"/>
                  </a:lnTo>
                  <a:lnTo>
                    <a:pt x="510" y="111"/>
                  </a:lnTo>
                  <a:lnTo>
                    <a:pt x="508" y="110"/>
                  </a:lnTo>
                  <a:lnTo>
                    <a:pt x="506" y="106"/>
                  </a:lnTo>
                  <a:lnTo>
                    <a:pt x="502" y="104"/>
                  </a:lnTo>
                  <a:lnTo>
                    <a:pt x="502" y="104"/>
                  </a:lnTo>
                  <a:lnTo>
                    <a:pt x="502" y="104"/>
                  </a:lnTo>
                  <a:lnTo>
                    <a:pt x="500" y="104"/>
                  </a:lnTo>
                  <a:lnTo>
                    <a:pt x="499" y="104"/>
                  </a:lnTo>
                  <a:lnTo>
                    <a:pt x="495" y="104"/>
                  </a:lnTo>
                  <a:lnTo>
                    <a:pt x="489" y="100"/>
                  </a:lnTo>
                  <a:lnTo>
                    <a:pt x="485" y="96"/>
                  </a:lnTo>
                  <a:lnTo>
                    <a:pt x="477" y="92"/>
                  </a:lnTo>
                  <a:lnTo>
                    <a:pt x="477" y="90"/>
                  </a:lnTo>
                  <a:lnTo>
                    <a:pt x="477" y="88"/>
                  </a:lnTo>
                  <a:lnTo>
                    <a:pt x="476" y="85"/>
                  </a:lnTo>
                  <a:lnTo>
                    <a:pt x="474" y="81"/>
                  </a:lnTo>
                  <a:lnTo>
                    <a:pt x="470" y="77"/>
                  </a:lnTo>
                  <a:lnTo>
                    <a:pt x="464" y="73"/>
                  </a:lnTo>
                  <a:lnTo>
                    <a:pt x="458" y="71"/>
                  </a:lnTo>
                  <a:lnTo>
                    <a:pt x="451" y="71"/>
                  </a:lnTo>
                  <a:lnTo>
                    <a:pt x="449" y="71"/>
                  </a:lnTo>
                  <a:lnTo>
                    <a:pt x="447" y="71"/>
                  </a:lnTo>
                  <a:lnTo>
                    <a:pt x="441" y="73"/>
                  </a:lnTo>
                  <a:lnTo>
                    <a:pt x="437" y="73"/>
                  </a:lnTo>
                  <a:lnTo>
                    <a:pt x="431" y="73"/>
                  </a:lnTo>
                  <a:lnTo>
                    <a:pt x="426" y="71"/>
                  </a:lnTo>
                  <a:lnTo>
                    <a:pt x="422" y="71"/>
                  </a:lnTo>
                  <a:lnTo>
                    <a:pt x="416" y="67"/>
                  </a:lnTo>
                  <a:lnTo>
                    <a:pt x="416" y="67"/>
                  </a:lnTo>
                  <a:lnTo>
                    <a:pt x="416" y="65"/>
                  </a:lnTo>
                  <a:lnTo>
                    <a:pt x="414" y="63"/>
                  </a:lnTo>
                  <a:lnTo>
                    <a:pt x="412" y="60"/>
                  </a:lnTo>
                  <a:lnTo>
                    <a:pt x="410" y="58"/>
                  </a:lnTo>
                  <a:lnTo>
                    <a:pt x="408" y="56"/>
                  </a:lnTo>
                  <a:lnTo>
                    <a:pt x="406" y="54"/>
                  </a:lnTo>
                  <a:lnTo>
                    <a:pt x="405" y="54"/>
                  </a:lnTo>
                  <a:lnTo>
                    <a:pt x="405" y="54"/>
                  </a:lnTo>
                  <a:lnTo>
                    <a:pt x="403" y="52"/>
                  </a:lnTo>
                  <a:lnTo>
                    <a:pt x="403" y="52"/>
                  </a:lnTo>
                  <a:lnTo>
                    <a:pt x="401" y="52"/>
                  </a:lnTo>
                  <a:lnTo>
                    <a:pt x="397" y="52"/>
                  </a:lnTo>
                  <a:lnTo>
                    <a:pt x="395" y="54"/>
                  </a:lnTo>
                  <a:lnTo>
                    <a:pt x="391" y="58"/>
                  </a:lnTo>
                  <a:lnTo>
                    <a:pt x="389" y="63"/>
                  </a:lnTo>
                  <a:lnTo>
                    <a:pt x="389" y="63"/>
                  </a:lnTo>
                  <a:lnTo>
                    <a:pt x="387" y="63"/>
                  </a:lnTo>
                  <a:lnTo>
                    <a:pt x="387" y="65"/>
                  </a:lnTo>
                  <a:lnTo>
                    <a:pt x="387" y="67"/>
                  </a:lnTo>
                  <a:lnTo>
                    <a:pt x="385" y="67"/>
                  </a:lnTo>
                  <a:lnTo>
                    <a:pt x="383" y="67"/>
                  </a:lnTo>
                  <a:lnTo>
                    <a:pt x="380" y="67"/>
                  </a:lnTo>
                  <a:lnTo>
                    <a:pt x="376" y="65"/>
                  </a:lnTo>
                  <a:lnTo>
                    <a:pt x="376" y="65"/>
                  </a:lnTo>
                  <a:lnTo>
                    <a:pt x="376" y="65"/>
                  </a:lnTo>
                  <a:lnTo>
                    <a:pt x="374" y="63"/>
                  </a:lnTo>
                  <a:lnTo>
                    <a:pt x="370" y="62"/>
                  </a:lnTo>
                  <a:lnTo>
                    <a:pt x="366" y="60"/>
                  </a:lnTo>
                  <a:lnTo>
                    <a:pt x="362" y="58"/>
                  </a:lnTo>
                  <a:lnTo>
                    <a:pt x="357" y="58"/>
                  </a:lnTo>
                  <a:lnTo>
                    <a:pt x="351" y="56"/>
                  </a:lnTo>
                  <a:lnTo>
                    <a:pt x="351" y="56"/>
                  </a:lnTo>
                  <a:lnTo>
                    <a:pt x="347" y="54"/>
                  </a:lnTo>
                  <a:lnTo>
                    <a:pt x="343" y="54"/>
                  </a:lnTo>
                  <a:lnTo>
                    <a:pt x="337" y="54"/>
                  </a:lnTo>
                  <a:lnTo>
                    <a:pt x="334" y="54"/>
                  </a:lnTo>
                  <a:lnTo>
                    <a:pt x="332" y="58"/>
                  </a:lnTo>
                  <a:lnTo>
                    <a:pt x="332" y="62"/>
                  </a:lnTo>
                  <a:lnTo>
                    <a:pt x="334" y="69"/>
                  </a:lnTo>
                  <a:lnTo>
                    <a:pt x="334" y="69"/>
                  </a:lnTo>
                  <a:lnTo>
                    <a:pt x="334" y="71"/>
                  </a:lnTo>
                  <a:lnTo>
                    <a:pt x="335" y="73"/>
                  </a:lnTo>
                  <a:lnTo>
                    <a:pt x="337" y="75"/>
                  </a:lnTo>
                  <a:lnTo>
                    <a:pt x="339" y="77"/>
                  </a:lnTo>
                  <a:lnTo>
                    <a:pt x="341" y="79"/>
                  </a:lnTo>
                  <a:lnTo>
                    <a:pt x="341" y="83"/>
                  </a:lnTo>
                  <a:lnTo>
                    <a:pt x="341" y="85"/>
                  </a:lnTo>
                  <a:lnTo>
                    <a:pt x="343" y="85"/>
                  </a:lnTo>
                  <a:lnTo>
                    <a:pt x="343" y="87"/>
                  </a:lnTo>
                  <a:lnTo>
                    <a:pt x="343" y="90"/>
                  </a:lnTo>
                  <a:lnTo>
                    <a:pt x="345" y="92"/>
                  </a:lnTo>
                  <a:lnTo>
                    <a:pt x="345" y="96"/>
                  </a:lnTo>
                  <a:lnTo>
                    <a:pt x="343" y="98"/>
                  </a:lnTo>
                  <a:lnTo>
                    <a:pt x="341" y="100"/>
                  </a:lnTo>
                  <a:lnTo>
                    <a:pt x="339" y="102"/>
                  </a:lnTo>
                  <a:lnTo>
                    <a:pt x="337" y="102"/>
                  </a:lnTo>
                  <a:lnTo>
                    <a:pt x="337" y="102"/>
                  </a:lnTo>
                  <a:lnTo>
                    <a:pt x="337" y="102"/>
                  </a:lnTo>
                  <a:lnTo>
                    <a:pt x="337" y="102"/>
                  </a:lnTo>
                  <a:lnTo>
                    <a:pt x="335" y="104"/>
                  </a:lnTo>
                  <a:lnTo>
                    <a:pt x="335" y="106"/>
                  </a:lnTo>
                  <a:lnTo>
                    <a:pt x="335" y="108"/>
                  </a:lnTo>
                  <a:lnTo>
                    <a:pt x="335" y="110"/>
                  </a:lnTo>
                  <a:lnTo>
                    <a:pt x="335" y="111"/>
                  </a:lnTo>
                  <a:lnTo>
                    <a:pt x="335" y="113"/>
                  </a:lnTo>
                  <a:lnTo>
                    <a:pt x="335" y="115"/>
                  </a:lnTo>
                  <a:lnTo>
                    <a:pt x="335" y="117"/>
                  </a:lnTo>
                  <a:lnTo>
                    <a:pt x="335" y="117"/>
                  </a:lnTo>
                  <a:lnTo>
                    <a:pt x="334" y="119"/>
                  </a:lnTo>
                  <a:lnTo>
                    <a:pt x="332" y="117"/>
                  </a:lnTo>
                  <a:lnTo>
                    <a:pt x="328" y="115"/>
                  </a:lnTo>
                  <a:lnTo>
                    <a:pt x="328" y="115"/>
                  </a:lnTo>
                  <a:lnTo>
                    <a:pt x="326" y="111"/>
                  </a:lnTo>
                  <a:lnTo>
                    <a:pt x="326" y="108"/>
                  </a:lnTo>
                  <a:lnTo>
                    <a:pt x="324" y="104"/>
                  </a:lnTo>
                  <a:lnTo>
                    <a:pt x="322" y="98"/>
                  </a:lnTo>
                  <a:lnTo>
                    <a:pt x="318" y="94"/>
                  </a:lnTo>
                  <a:lnTo>
                    <a:pt x="316" y="92"/>
                  </a:lnTo>
                  <a:lnTo>
                    <a:pt x="312" y="90"/>
                  </a:lnTo>
                  <a:lnTo>
                    <a:pt x="312" y="90"/>
                  </a:lnTo>
                  <a:lnTo>
                    <a:pt x="311" y="88"/>
                  </a:lnTo>
                  <a:lnTo>
                    <a:pt x="307" y="87"/>
                  </a:lnTo>
                  <a:lnTo>
                    <a:pt x="303" y="85"/>
                  </a:lnTo>
                  <a:lnTo>
                    <a:pt x="299" y="85"/>
                  </a:lnTo>
                  <a:lnTo>
                    <a:pt x="293" y="83"/>
                  </a:lnTo>
                  <a:lnTo>
                    <a:pt x="291" y="83"/>
                  </a:lnTo>
                  <a:lnTo>
                    <a:pt x="288" y="85"/>
                  </a:lnTo>
                  <a:lnTo>
                    <a:pt x="288" y="85"/>
                  </a:lnTo>
                  <a:lnTo>
                    <a:pt x="286" y="85"/>
                  </a:lnTo>
                  <a:lnTo>
                    <a:pt x="284" y="85"/>
                  </a:lnTo>
                  <a:lnTo>
                    <a:pt x="282" y="83"/>
                  </a:lnTo>
                  <a:lnTo>
                    <a:pt x="278" y="83"/>
                  </a:lnTo>
                  <a:lnTo>
                    <a:pt x="276" y="81"/>
                  </a:lnTo>
                  <a:lnTo>
                    <a:pt x="274" y="77"/>
                  </a:lnTo>
                  <a:lnTo>
                    <a:pt x="272" y="73"/>
                  </a:lnTo>
                  <a:lnTo>
                    <a:pt x="272" y="73"/>
                  </a:lnTo>
                  <a:lnTo>
                    <a:pt x="270" y="71"/>
                  </a:lnTo>
                  <a:lnTo>
                    <a:pt x="270" y="67"/>
                  </a:lnTo>
                  <a:lnTo>
                    <a:pt x="268" y="63"/>
                  </a:lnTo>
                  <a:lnTo>
                    <a:pt x="270" y="60"/>
                  </a:lnTo>
                  <a:lnTo>
                    <a:pt x="272" y="58"/>
                  </a:lnTo>
                  <a:lnTo>
                    <a:pt x="274" y="56"/>
                  </a:lnTo>
                  <a:lnTo>
                    <a:pt x="282" y="56"/>
                  </a:lnTo>
                  <a:lnTo>
                    <a:pt x="282" y="56"/>
                  </a:lnTo>
                  <a:lnTo>
                    <a:pt x="284" y="56"/>
                  </a:lnTo>
                  <a:lnTo>
                    <a:pt x="288" y="56"/>
                  </a:lnTo>
                  <a:lnTo>
                    <a:pt x="291" y="58"/>
                  </a:lnTo>
                  <a:lnTo>
                    <a:pt x="297" y="58"/>
                  </a:lnTo>
                  <a:lnTo>
                    <a:pt x="301" y="56"/>
                  </a:lnTo>
                  <a:lnTo>
                    <a:pt x="305" y="56"/>
                  </a:lnTo>
                  <a:lnTo>
                    <a:pt x="307" y="52"/>
                  </a:lnTo>
                  <a:lnTo>
                    <a:pt x="307" y="52"/>
                  </a:lnTo>
                  <a:lnTo>
                    <a:pt x="307" y="50"/>
                  </a:lnTo>
                  <a:lnTo>
                    <a:pt x="307" y="48"/>
                  </a:lnTo>
                  <a:lnTo>
                    <a:pt x="307" y="46"/>
                  </a:lnTo>
                  <a:lnTo>
                    <a:pt x="307" y="42"/>
                  </a:lnTo>
                  <a:lnTo>
                    <a:pt x="305" y="40"/>
                  </a:lnTo>
                  <a:lnTo>
                    <a:pt x="303" y="37"/>
                  </a:lnTo>
                  <a:lnTo>
                    <a:pt x="301" y="35"/>
                  </a:lnTo>
                  <a:lnTo>
                    <a:pt x="301" y="35"/>
                  </a:lnTo>
                  <a:lnTo>
                    <a:pt x="301" y="31"/>
                  </a:lnTo>
                  <a:lnTo>
                    <a:pt x="301" y="27"/>
                  </a:lnTo>
                  <a:lnTo>
                    <a:pt x="303" y="23"/>
                  </a:lnTo>
                  <a:lnTo>
                    <a:pt x="303" y="19"/>
                  </a:lnTo>
                  <a:lnTo>
                    <a:pt x="305" y="17"/>
                  </a:lnTo>
                  <a:lnTo>
                    <a:pt x="307" y="15"/>
                  </a:lnTo>
                  <a:lnTo>
                    <a:pt x="311" y="17"/>
                  </a:lnTo>
                  <a:lnTo>
                    <a:pt x="311" y="17"/>
                  </a:lnTo>
                  <a:lnTo>
                    <a:pt x="312" y="17"/>
                  </a:lnTo>
                  <a:lnTo>
                    <a:pt x="314" y="17"/>
                  </a:lnTo>
                  <a:lnTo>
                    <a:pt x="316" y="19"/>
                  </a:lnTo>
                  <a:lnTo>
                    <a:pt x="318" y="21"/>
                  </a:lnTo>
                  <a:lnTo>
                    <a:pt x="320" y="21"/>
                  </a:lnTo>
                  <a:lnTo>
                    <a:pt x="322" y="25"/>
                  </a:lnTo>
                  <a:lnTo>
                    <a:pt x="322" y="27"/>
                  </a:lnTo>
                  <a:lnTo>
                    <a:pt x="322" y="27"/>
                  </a:lnTo>
                  <a:lnTo>
                    <a:pt x="324" y="29"/>
                  </a:lnTo>
                  <a:lnTo>
                    <a:pt x="324" y="31"/>
                  </a:lnTo>
                  <a:lnTo>
                    <a:pt x="326" y="31"/>
                  </a:lnTo>
                  <a:lnTo>
                    <a:pt x="328" y="33"/>
                  </a:lnTo>
                  <a:lnTo>
                    <a:pt x="332" y="33"/>
                  </a:lnTo>
                  <a:lnTo>
                    <a:pt x="335" y="33"/>
                  </a:lnTo>
                  <a:lnTo>
                    <a:pt x="339" y="33"/>
                  </a:lnTo>
                  <a:lnTo>
                    <a:pt x="339" y="33"/>
                  </a:lnTo>
                  <a:lnTo>
                    <a:pt x="341" y="33"/>
                  </a:lnTo>
                  <a:lnTo>
                    <a:pt x="343" y="31"/>
                  </a:lnTo>
                  <a:lnTo>
                    <a:pt x="345" y="31"/>
                  </a:lnTo>
                  <a:lnTo>
                    <a:pt x="349" y="33"/>
                  </a:lnTo>
                  <a:lnTo>
                    <a:pt x="353" y="33"/>
                  </a:lnTo>
                  <a:lnTo>
                    <a:pt x="355" y="35"/>
                  </a:lnTo>
                  <a:lnTo>
                    <a:pt x="358" y="37"/>
                  </a:lnTo>
                  <a:lnTo>
                    <a:pt x="358" y="39"/>
                  </a:lnTo>
                  <a:lnTo>
                    <a:pt x="360" y="39"/>
                  </a:lnTo>
                  <a:lnTo>
                    <a:pt x="362" y="42"/>
                  </a:lnTo>
                  <a:lnTo>
                    <a:pt x="364" y="44"/>
                  </a:lnTo>
                  <a:lnTo>
                    <a:pt x="368" y="46"/>
                  </a:lnTo>
                  <a:lnTo>
                    <a:pt x="372" y="46"/>
                  </a:lnTo>
                  <a:lnTo>
                    <a:pt x="376" y="44"/>
                  </a:lnTo>
                  <a:lnTo>
                    <a:pt x="380" y="42"/>
                  </a:lnTo>
                  <a:lnTo>
                    <a:pt x="380" y="40"/>
                  </a:lnTo>
                  <a:lnTo>
                    <a:pt x="380" y="40"/>
                  </a:lnTo>
                  <a:lnTo>
                    <a:pt x="380" y="39"/>
                  </a:lnTo>
                  <a:lnTo>
                    <a:pt x="382" y="35"/>
                  </a:lnTo>
                  <a:lnTo>
                    <a:pt x="382" y="33"/>
                  </a:lnTo>
                  <a:lnTo>
                    <a:pt x="382" y="29"/>
                  </a:lnTo>
                  <a:lnTo>
                    <a:pt x="382" y="27"/>
                  </a:lnTo>
                  <a:lnTo>
                    <a:pt x="382" y="25"/>
                  </a:lnTo>
                  <a:lnTo>
                    <a:pt x="382" y="23"/>
                  </a:lnTo>
                  <a:lnTo>
                    <a:pt x="380" y="23"/>
                  </a:lnTo>
                  <a:lnTo>
                    <a:pt x="378" y="21"/>
                  </a:lnTo>
                  <a:lnTo>
                    <a:pt x="376" y="19"/>
                  </a:lnTo>
                  <a:lnTo>
                    <a:pt x="372" y="17"/>
                  </a:lnTo>
                  <a:lnTo>
                    <a:pt x="366" y="15"/>
                  </a:lnTo>
                  <a:lnTo>
                    <a:pt x="362" y="15"/>
                  </a:lnTo>
                  <a:lnTo>
                    <a:pt x="355" y="14"/>
                  </a:lnTo>
                  <a:lnTo>
                    <a:pt x="355" y="14"/>
                  </a:lnTo>
                  <a:lnTo>
                    <a:pt x="353" y="14"/>
                  </a:lnTo>
                  <a:lnTo>
                    <a:pt x="349" y="15"/>
                  </a:lnTo>
                  <a:lnTo>
                    <a:pt x="347" y="15"/>
                  </a:lnTo>
                  <a:lnTo>
                    <a:pt x="343" y="15"/>
                  </a:lnTo>
                  <a:lnTo>
                    <a:pt x="339" y="14"/>
                  </a:lnTo>
                  <a:lnTo>
                    <a:pt x="335" y="14"/>
                  </a:lnTo>
                  <a:lnTo>
                    <a:pt x="334" y="10"/>
                  </a:lnTo>
                  <a:lnTo>
                    <a:pt x="334" y="10"/>
                  </a:lnTo>
                  <a:lnTo>
                    <a:pt x="334" y="8"/>
                  </a:lnTo>
                  <a:lnTo>
                    <a:pt x="332" y="6"/>
                  </a:lnTo>
                  <a:lnTo>
                    <a:pt x="330" y="4"/>
                  </a:lnTo>
                  <a:lnTo>
                    <a:pt x="328" y="2"/>
                  </a:lnTo>
                  <a:lnTo>
                    <a:pt x="324" y="0"/>
                  </a:lnTo>
                  <a:lnTo>
                    <a:pt x="320" y="0"/>
                  </a:lnTo>
                  <a:lnTo>
                    <a:pt x="312" y="0"/>
                  </a:lnTo>
                  <a:lnTo>
                    <a:pt x="312" y="0"/>
                  </a:lnTo>
                  <a:lnTo>
                    <a:pt x="311" y="0"/>
                  </a:lnTo>
                  <a:lnTo>
                    <a:pt x="307" y="0"/>
                  </a:lnTo>
                  <a:lnTo>
                    <a:pt x="303" y="2"/>
                  </a:lnTo>
                  <a:lnTo>
                    <a:pt x="299" y="2"/>
                  </a:lnTo>
                  <a:lnTo>
                    <a:pt x="295" y="4"/>
                  </a:lnTo>
                  <a:lnTo>
                    <a:pt x="293" y="4"/>
                  </a:lnTo>
                  <a:lnTo>
                    <a:pt x="291" y="4"/>
                  </a:lnTo>
                  <a:lnTo>
                    <a:pt x="289" y="4"/>
                  </a:lnTo>
                  <a:lnTo>
                    <a:pt x="288" y="2"/>
                  </a:lnTo>
                  <a:lnTo>
                    <a:pt x="286" y="2"/>
                  </a:lnTo>
                  <a:lnTo>
                    <a:pt x="284" y="2"/>
                  </a:lnTo>
                  <a:lnTo>
                    <a:pt x="282" y="4"/>
                  </a:lnTo>
                  <a:lnTo>
                    <a:pt x="280" y="6"/>
                  </a:lnTo>
                  <a:lnTo>
                    <a:pt x="280" y="12"/>
                  </a:lnTo>
                  <a:lnTo>
                    <a:pt x="280" y="17"/>
                  </a:lnTo>
                  <a:lnTo>
                    <a:pt x="280" y="17"/>
                  </a:lnTo>
                  <a:lnTo>
                    <a:pt x="280" y="19"/>
                  </a:lnTo>
                  <a:lnTo>
                    <a:pt x="280" y="21"/>
                  </a:lnTo>
                  <a:lnTo>
                    <a:pt x="278" y="25"/>
                  </a:lnTo>
                  <a:lnTo>
                    <a:pt x="278" y="25"/>
                  </a:lnTo>
                  <a:lnTo>
                    <a:pt x="274" y="27"/>
                  </a:lnTo>
                  <a:lnTo>
                    <a:pt x="272" y="27"/>
                  </a:lnTo>
                  <a:lnTo>
                    <a:pt x="266" y="23"/>
                  </a:lnTo>
                  <a:lnTo>
                    <a:pt x="266" y="23"/>
                  </a:lnTo>
                  <a:lnTo>
                    <a:pt x="264" y="21"/>
                  </a:lnTo>
                  <a:lnTo>
                    <a:pt x="263" y="19"/>
                  </a:lnTo>
                  <a:lnTo>
                    <a:pt x="259" y="17"/>
                  </a:lnTo>
                  <a:lnTo>
                    <a:pt x="255" y="17"/>
                  </a:lnTo>
                  <a:lnTo>
                    <a:pt x="251" y="19"/>
                  </a:lnTo>
                  <a:lnTo>
                    <a:pt x="247" y="23"/>
                  </a:lnTo>
                  <a:lnTo>
                    <a:pt x="243" y="29"/>
                  </a:lnTo>
                  <a:lnTo>
                    <a:pt x="243" y="31"/>
                  </a:lnTo>
                  <a:lnTo>
                    <a:pt x="241" y="31"/>
                  </a:lnTo>
                  <a:lnTo>
                    <a:pt x="241" y="33"/>
                  </a:lnTo>
                  <a:lnTo>
                    <a:pt x="240" y="35"/>
                  </a:lnTo>
                  <a:lnTo>
                    <a:pt x="236" y="37"/>
                  </a:lnTo>
                  <a:lnTo>
                    <a:pt x="232" y="39"/>
                  </a:lnTo>
                  <a:lnTo>
                    <a:pt x="226" y="39"/>
                  </a:lnTo>
                  <a:lnTo>
                    <a:pt x="220" y="39"/>
                  </a:lnTo>
                  <a:lnTo>
                    <a:pt x="218" y="37"/>
                  </a:lnTo>
                  <a:lnTo>
                    <a:pt x="218" y="37"/>
                  </a:lnTo>
                  <a:lnTo>
                    <a:pt x="217" y="35"/>
                  </a:lnTo>
                  <a:lnTo>
                    <a:pt x="215" y="35"/>
                  </a:lnTo>
                  <a:lnTo>
                    <a:pt x="213" y="33"/>
                  </a:lnTo>
                  <a:lnTo>
                    <a:pt x="209" y="31"/>
                  </a:lnTo>
                  <a:lnTo>
                    <a:pt x="209" y="29"/>
                  </a:lnTo>
                  <a:lnTo>
                    <a:pt x="207" y="27"/>
                  </a:lnTo>
                  <a:lnTo>
                    <a:pt x="207" y="27"/>
                  </a:lnTo>
                  <a:lnTo>
                    <a:pt x="205" y="25"/>
                  </a:lnTo>
                  <a:lnTo>
                    <a:pt x="205" y="25"/>
                  </a:lnTo>
                  <a:lnTo>
                    <a:pt x="201" y="25"/>
                  </a:lnTo>
                  <a:lnTo>
                    <a:pt x="199" y="23"/>
                  </a:lnTo>
                  <a:lnTo>
                    <a:pt x="195" y="23"/>
                  </a:lnTo>
                  <a:lnTo>
                    <a:pt x="192" y="23"/>
                  </a:lnTo>
                  <a:lnTo>
                    <a:pt x="186" y="25"/>
                  </a:lnTo>
                  <a:lnTo>
                    <a:pt x="182" y="25"/>
                  </a:lnTo>
                  <a:lnTo>
                    <a:pt x="180" y="25"/>
                  </a:lnTo>
                  <a:lnTo>
                    <a:pt x="180" y="25"/>
                  </a:lnTo>
                  <a:lnTo>
                    <a:pt x="180" y="25"/>
                  </a:lnTo>
                  <a:lnTo>
                    <a:pt x="180" y="25"/>
                  </a:lnTo>
                  <a:lnTo>
                    <a:pt x="182" y="23"/>
                  </a:lnTo>
                  <a:lnTo>
                    <a:pt x="184" y="23"/>
                  </a:lnTo>
                  <a:lnTo>
                    <a:pt x="184" y="23"/>
                  </a:lnTo>
                  <a:lnTo>
                    <a:pt x="184" y="23"/>
                  </a:lnTo>
                  <a:lnTo>
                    <a:pt x="182" y="25"/>
                  </a:lnTo>
                  <a:lnTo>
                    <a:pt x="178" y="25"/>
                  </a:lnTo>
                  <a:lnTo>
                    <a:pt x="174" y="27"/>
                  </a:lnTo>
                  <a:lnTo>
                    <a:pt x="169" y="29"/>
                  </a:lnTo>
                  <a:lnTo>
                    <a:pt x="163" y="29"/>
                  </a:lnTo>
                  <a:lnTo>
                    <a:pt x="155" y="29"/>
                  </a:lnTo>
                  <a:lnTo>
                    <a:pt x="146" y="27"/>
                  </a:lnTo>
                  <a:lnTo>
                    <a:pt x="146" y="27"/>
                  </a:lnTo>
                  <a:lnTo>
                    <a:pt x="144" y="25"/>
                  </a:lnTo>
                  <a:lnTo>
                    <a:pt x="142" y="23"/>
                  </a:lnTo>
                  <a:lnTo>
                    <a:pt x="140" y="21"/>
                  </a:lnTo>
                  <a:lnTo>
                    <a:pt x="136" y="19"/>
                  </a:lnTo>
                  <a:lnTo>
                    <a:pt x="130" y="21"/>
                  </a:lnTo>
                  <a:lnTo>
                    <a:pt x="124" y="23"/>
                  </a:lnTo>
                  <a:lnTo>
                    <a:pt x="119" y="29"/>
                  </a:lnTo>
                  <a:lnTo>
                    <a:pt x="119" y="29"/>
                  </a:lnTo>
                  <a:lnTo>
                    <a:pt x="117" y="31"/>
                  </a:lnTo>
                  <a:lnTo>
                    <a:pt x="115" y="31"/>
                  </a:lnTo>
                  <a:lnTo>
                    <a:pt x="111" y="33"/>
                  </a:lnTo>
                  <a:lnTo>
                    <a:pt x="107" y="37"/>
                  </a:lnTo>
                  <a:lnTo>
                    <a:pt x="105" y="39"/>
                  </a:lnTo>
                  <a:lnTo>
                    <a:pt x="101" y="39"/>
                  </a:lnTo>
                  <a:lnTo>
                    <a:pt x="99" y="40"/>
                  </a:lnTo>
                  <a:lnTo>
                    <a:pt x="99" y="40"/>
                  </a:lnTo>
                  <a:lnTo>
                    <a:pt x="98" y="42"/>
                  </a:lnTo>
                  <a:lnTo>
                    <a:pt x="96" y="44"/>
                  </a:lnTo>
                  <a:lnTo>
                    <a:pt x="94" y="46"/>
                  </a:lnTo>
                  <a:lnTo>
                    <a:pt x="92" y="48"/>
                  </a:lnTo>
                  <a:lnTo>
                    <a:pt x="90" y="52"/>
                  </a:lnTo>
                  <a:lnTo>
                    <a:pt x="88" y="54"/>
                  </a:lnTo>
                  <a:lnTo>
                    <a:pt x="86" y="58"/>
                  </a:lnTo>
                  <a:lnTo>
                    <a:pt x="86" y="58"/>
                  </a:lnTo>
                  <a:lnTo>
                    <a:pt x="84" y="58"/>
                  </a:lnTo>
                  <a:lnTo>
                    <a:pt x="82" y="60"/>
                  </a:lnTo>
                  <a:lnTo>
                    <a:pt x="80" y="62"/>
                  </a:lnTo>
                  <a:lnTo>
                    <a:pt x="78" y="63"/>
                  </a:lnTo>
                  <a:lnTo>
                    <a:pt x="76" y="65"/>
                  </a:lnTo>
                  <a:lnTo>
                    <a:pt x="75" y="65"/>
                  </a:lnTo>
                  <a:lnTo>
                    <a:pt x="73" y="65"/>
                  </a:lnTo>
                  <a:lnTo>
                    <a:pt x="73" y="65"/>
                  </a:lnTo>
                  <a:lnTo>
                    <a:pt x="71" y="67"/>
                  </a:lnTo>
                  <a:lnTo>
                    <a:pt x="69" y="67"/>
                  </a:lnTo>
                  <a:lnTo>
                    <a:pt x="67" y="69"/>
                  </a:lnTo>
                  <a:lnTo>
                    <a:pt x="63" y="69"/>
                  </a:lnTo>
                  <a:lnTo>
                    <a:pt x="61" y="71"/>
                  </a:lnTo>
                  <a:lnTo>
                    <a:pt x="57" y="75"/>
                  </a:lnTo>
                  <a:lnTo>
                    <a:pt x="55" y="77"/>
                  </a:lnTo>
                  <a:lnTo>
                    <a:pt x="55" y="77"/>
                  </a:lnTo>
                  <a:lnTo>
                    <a:pt x="53" y="77"/>
                  </a:lnTo>
                  <a:lnTo>
                    <a:pt x="51" y="79"/>
                  </a:lnTo>
                  <a:lnTo>
                    <a:pt x="48" y="81"/>
                  </a:lnTo>
                  <a:lnTo>
                    <a:pt x="46" y="83"/>
                  </a:lnTo>
                  <a:lnTo>
                    <a:pt x="42" y="85"/>
                  </a:lnTo>
                  <a:lnTo>
                    <a:pt x="38" y="87"/>
                  </a:lnTo>
                  <a:lnTo>
                    <a:pt x="34" y="87"/>
                  </a:lnTo>
                  <a:lnTo>
                    <a:pt x="34" y="87"/>
                  </a:lnTo>
                  <a:lnTo>
                    <a:pt x="34" y="88"/>
                  </a:lnTo>
                  <a:lnTo>
                    <a:pt x="32" y="88"/>
                  </a:lnTo>
                  <a:lnTo>
                    <a:pt x="30" y="90"/>
                  </a:lnTo>
                  <a:lnTo>
                    <a:pt x="28" y="92"/>
                  </a:lnTo>
                  <a:lnTo>
                    <a:pt x="27" y="94"/>
                  </a:lnTo>
                  <a:lnTo>
                    <a:pt x="23" y="96"/>
                  </a:lnTo>
                  <a:lnTo>
                    <a:pt x="21" y="100"/>
                  </a:lnTo>
                  <a:lnTo>
                    <a:pt x="21" y="100"/>
                  </a:lnTo>
                  <a:lnTo>
                    <a:pt x="19" y="102"/>
                  </a:lnTo>
                  <a:lnTo>
                    <a:pt x="17" y="104"/>
                  </a:lnTo>
                  <a:lnTo>
                    <a:pt x="15" y="108"/>
                  </a:lnTo>
                  <a:lnTo>
                    <a:pt x="13" y="111"/>
                  </a:lnTo>
                  <a:lnTo>
                    <a:pt x="11" y="113"/>
                  </a:lnTo>
                  <a:lnTo>
                    <a:pt x="7" y="117"/>
                  </a:lnTo>
                  <a:lnTo>
                    <a:pt x="7" y="119"/>
                  </a:lnTo>
                  <a:lnTo>
                    <a:pt x="5" y="119"/>
                  </a:lnTo>
                  <a:lnTo>
                    <a:pt x="4" y="121"/>
                  </a:lnTo>
                  <a:lnTo>
                    <a:pt x="2" y="125"/>
                  </a:lnTo>
                  <a:lnTo>
                    <a:pt x="0" y="127"/>
                  </a:lnTo>
                  <a:lnTo>
                    <a:pt x="0" y="131"/>
                  </a:lnTo>
                  <a:lnTo>
                    <a:pt x="0" y="131"/>
                  </a:lnTo>
                  <a:lnTo>
                    <a:pt x="4" y="131"/>
                  </a:lnTo>
                  <a:lnTo>
                    <a:pt x="9" y="129"/>
                  </a:lnTo>
                  <a:lnTo>
                    <a:pt x="11" y="127"/>
                  </a:lnTo>
                  <a:lnTo>
                    <a:pt x="11" y="125"/>
                  </a:lnTo>
                  <a:lnTo>
                    <a:pt x="15" y="123"/>
                  </a:lnTo>
                  <a:lnTo>
                    <a:pt x="17" y="119"/>
                  </a:lnTo>
                  <a:lnTo>
                    <a:pt x="21" y="117"/>
                  </a:lnTo>
                  <a:lnTo>
                    <a:pt x="25" y="115"/>
                  </a:lnTo>
                  <a:lnTo>
                    <a:pt x="28" y="113"/>
                  </a:lnTo>
                  <a:lnTo>
                    <a:pt x="30" y="113"/>
                  </a:lnTo>
                  <a:lnTo>
                    <a:pt x="32" y="111"/>
                  </a:lnTo>
                  <a:lnTo>
                    <a:pt x="34" y="111"/>
                  </a:lnTo>
                  <a:lnTo>
                    <a:pt x="36" y="111"/>
                  </a:lnTo>
                  <a:lnTo>
                    <a:pt x="40" y="110"/>
                  </a:lnTo>
                  <a:lnTo>
                    <a:pt x="44" y="108"/>
                  </a:lnTo>
                  <a:lnTo>
                    <a:pt x="48" y="106"/>
                  </a:lnTo>
                  <a:lnTo>
                    <a:pt x="53" y="102"/>
                  </a:lnTo>
                  <a:lnTo>
                    <a:pt x="59" y="98"/>
                  </a:lnTo>
                  <a:lnTo>
                    <a:pt x="59" y="98"/>
                  </a:lnTo>
                  <a:lnTo>
                    <a:pt x="61" y="96"/>
                  </a:lnTo>
                  <a:lnTo>
                    <a:pt x="65" y="92"/>
                  </a:lnTo>
                  <a:lnTo>
                    <a:pt x="69" y="90"/>
                  </a:lnTo>
                  <a:lnTo>
                    <a:pt x="73" y="87"/>
                  </a:lnTo>
                  <a:lnTo>
                    <a:pt x="78" y="85"/>
                  </a:lnTo>
                  <a:lnTo>
                    <a:pt x="82" y="83"/>
                  </a:lnTo>
                  <a:lnTo>
                    <a:pt x="84" y="83"/>
                  </a:lnTo>
                  <a:lnTo>
                    <a:pt x="84" y="83"/>
                  </a:lnTo>
                  <a:lnTo>
                    <a:pt x="86" y="83"/>
                  </a:lnTo>
                  <a:lnTo>
                    <a:pt x="86" y="81"/>
                  </a:lnTo>
                  <a:lnTo>
                    <a:pt x="88" y="83"/>
                  </a:lnTo>
                  <a:lnTo>
                    <a:pt x="90" y="83"/>
                  </a:lnTo>
                  <a:lnTo>
                    <a:pt x="92" y="85"/>
                  </a:lnTo>
                  <a:lnTo>
                    <a:pt x="94" y="90"/>
                  </a:lnTo>
                  <a:lnTo>
                    <a:pt x="94" y="96"/>
                  </a:lnTo>
                  <a:lnTo>
                    <a:pt x="94" y="98"/>
                  </a:lnTo>
                  <a:lnTo>
                    <a:pt x="94" y="102"/>
                  </a:lnTo>
                  <a:lnTo>
                    <a:pt x="96" y="110"/>
                  </a:lnTo>
                  <a:lnTo>
                    <a:pt x="96" y="117"/>
                  </a:lnTo>
                  <a:lnTo>
                    <a:pt x="98" y="125"/>
                  </a:lnTo>
                  <a:lnTo>
                    <a:pt x="99" y="131"/>
                  </a:lnTo>
                  <a:lnTo>
                    <a:pt x="101" y="136"/>
                  </a:lnTo>
                  <a:lnTo>
                    <a:pt x="103" y="138"/>
                  </a:lnTo>
                  <a:lnTo>
                    <a:pt x="103" y="138"/>
                  </a:lnTo>
                  <a:lnTo>
                    <a:pt x="105" y="140"/>
                  </a:lnTo>
                  <a:lnTo>
                    <a:pt x="105" y="140"/>
                  </a:lnTo>
                  <a:lnTo>
                    <a:pt x="107" y="142"/>
                  </a:lnTo>
                  <a:lnTo>
                    <a:pt x="109" y="144"/>
                  </a:lnTo>
                  <a:lnTo>
                    <a:pt x="111" y="148"/>
                  </a:lnTo>
                  <a:lnTo>
                    <a:pt x="113" y="152"/>
                  </a:lnTo>
                  <a:lnTo>
                    <a:pt x="113" y="158"/>
                  </a:lnTo>
                  <a:lnTo>
                    <a:pt x="113" y="158"/>
                  </a:lnTo>
                  <a:lnTo>
                    <a:pt x="115" y="159"/>
                  </a:lnTo>
                  <a:lnTo>
                    <a:pt x="115" y="163"/>
                  </a:lnTo>
                  <a:lnTo>
                    <a:pt x="115" y="167"/>
                  </a:lnTo>
                  <a:lnTo>
                    <a:pt x="115" y="171"/>
                  </a:lnTo>
                  <a:lnTo>
                    <a:pt x="113" y="175"/>
                  </a:lnTo>
                  <a:lnTo>
                    <a:pt x="109" y="175"/>
                  </a:lnTo>
                  <a:lnTo>
                    <a:pt x="105" y="175"/>
                  </a:lnTo>
                  <a:lnTo>
                    <a:pt x="103" y="175"/>
                  </a:lnTo>
                  <a:lnTo>
                    <a:pt x="101" y="173"/>
                  </a:lnTo>
                  <a:lnTo>
                    <a:pt x="98" y="173"/>
                  </a:lnTo>
                  <a:lnTo>
                    <a:pt x="94" y="171"/>
                  </a:lnTo>
                  <a:lnTo>
                    <a:pt x="90" y="171"/>
                  </a:lnTo>
                  <a:lnTo>
                    <a:pt x="86" y="175"/>
                  </a:lnTo>
                  <a:lnTo>
                    <a:pt x="84" y="179"/>
                  </a:lnTo>
                  <a:lnTo>
                    <a:pt x="82" y="184"/>
                  </a:lnTo>
                  <a:lnTo>
                    <a:pt x="82" y="186"/>
                  </a:lnTo>
                  <a:lnTo>
                    <a:pt x="82" y="188"/>
                  </a:lnTo>
                  <a:lnTo>
                    <a:pt x="82" y="192"/>
                  </a:lnTo>
                  <a:lnTo>
                    <a:pt x="82" y="196"/>
                  </a:lnTo>
                  <a:lnTo>
                    <a:pt x="82" y="200"/>
                  </a:lnTo>
                  <a:lnTo>
                    <a:pt x="80" y="206"/>
                  </a:lnTo>
                  <a:lnTo>
                    <a:pt x="80" y="209"/>
                  </a:lnTo>
                  <a:lnTo>
                    <a:pt x="78" y="213"/>
                  </a:lnTo>
                  <a:lnTo>
                    <a:pt x="78" y="215"/>
                  </a:lnTo>
                  <a:lnTo>
                    <a:pt x="78" y="217"/>
                  </a:lnTo>
                  <a:lnTo>
                    <a:pt x="76" y="219"/>
                  </a:lnTo>
                  <a:lnTo>
                    <a:pt x="76" y="225"/>
                  </a:lnTo>
                  <a:lnTo>
                    <a:pt x="75" y="229"/>
                  </a:lnTo>
                  <a:lnTo>
                    <a:pt x="75" y="232"/>
                  </a:lnTo>
                  <a:lnTo>
                    <a:pt x="73" y="238"/>
                  </a:lnTo>
                  <a:lnTo>
                    <a:pt x="75" y="242"/>
                  </a:lnTo>
                  <a:lnTo>
                    <a:pt x="75" y="244"/>
                  </a:lnTo>
                  <a:lnTo>
                    <a:pt x="75" y="244"/>
                  </a:lnTo>
                  <a:lnTo>
                    <a:pt x="75" y="248"/>
                  </a:lnTo>
                  <a:lnTo>
                    <a:pt x="75" y="250"/>
                  </a:lnTo>
                  <a:lnTo>
                    <a:pt x="75" y="252"/>
                  </a:lnTo>
                  <a:lnTo>
                    <a:pt x="75" y="255"/>
                  </a:lnTo>
                  <a:lnTo>
                    <a:pt x="75" y="257"/>
                  </a:lnTo>
                  <a:lnTo>
                    <a:pt x="75" y="259"/>
                  </a:lnTo>
                  <a:lnTo>
                    <a:pt x="75" y="259"/>
                  </a:lnTo>
                  <a:lnTo>
                    <a:pt x="75" y="261"/>
                  </a:lnTo>
                  <a:lnTo>
                    <a:pt x="75" y="263"/>
                  </a:lnTo>
                  <a:lnTo>
                    <a:pt x="75" y="265"/>
                  </a:lnTo>
                  <a:lnTo>
                    <a:pt x="75" y="267"/>
                  </a:lnTo>
                  <a:lnTo>
                    <a:pt x="76" y="271"/>
                  </a:lnTo>
                  <a:lnTo>
                    <a:pt x="78" y="273"/>
                  </a:lnTo>
                  <a:lnTo>
                    <a:pt x="80" y="275"/>
                  </a:lnTo>
                  <a:lnTo>
                    <a:pt x="80" y="277"/>
                  </a:lnTo>
                  <a:lnTo>
                    <a:pt x="82" y="278"/>
                  </a:lnTo>
                  <a:lnTo>
                    <a:pt x="84" y="280"/>
                  </a:lnTo>
                  <a:lnTo>
                    <a:pt x="86" y="284"/>
                  </a:lnTo>
                  <a:lnTo>
                    <a:pt x="90" y="288"/>
                  </a:lnTo>
                  <a:lnTo>
                    <a:pt x="92" y="292"/>
                  </a:lnTo>
                  <a:lnTo>
                    <a:pt x="92" y="298"/>
                  </a:lnTo>
                  <a:lnTo>
                    <a:pt x="94" y="302"/>
                  </a:lnTo>
                  <a:lnTo>
                    <a:pt x="94" y="303"/>
                  </a:lnTo>
                  <a:lnTo>
                    <a:pt x="92" y="305"/>
                  </a:lnTo>
                  <a:lnTo>
                    <a:pt x="92" y="309"/>
                  </a:lnTo>
                  <a:lnTo>
                    <a:pt x="92" y="315"/>
                  </a:lnTo>
                  <a:lnTo>
                    <a:pt x="92" y="321"/>
                  </a:lnTo>
                  <a:lnTo>
                    <a:pt x="94" y="325"/>
                  </a:lnTo>
                  <a:lnTo>
                    <a:pt x="96" y="328"/>
                  </a:lnTo>
                  <a:lnTo>
                    <a:pt x="98" y="330"/>
                  </a:lnTo>
                  <a:lnTo>
                    <a:pt x="98" y="332"/>
                  </a:lnTo>
                  <a:lnTo>
                    <a:pt x="99" y="332"/>
                  </a:lnTo>
                  <a:lnTo>
                    <a:pt x="101" y="336"/>
                  </a:lnTo>
                  <a:lnTo>
                    <a:pt x="103" y="338"/>
                  </a:lnTo>
                  <a:lnTo>
                    <a:pt x="107" y="342"/>
                  </a:lnTo>
                  <a:lnTo>
                    <a:pt x="109" y="344"/>
                  </a:lnTo>
                  <a:lnTo>
                    <a:pt x="111" y="348"/>
                  </a:lnTo>
                  <a:lnTo>
                    <a:pt x="113" y="351"/>
                  </a:lnTo>
                  <a:lnTo>
                    <a:pt x="115" y="351"/>
                  </a:lnTo>
                  <a:lnTo>
                    <a:pt x="115" y="355"/>
                  </a:lnTo>
                  <a:lnTo>
                    <a:pt x="119" y="359"/>
                  </a:lnTo>
                  <a:lnTo>
                    <a:pt x="121" y="363"/>
                  </a:lnTo>
                  <a:lnTo>
                    <a:pt x="124" y="365"/>
                  </a:lnTo>
                  <a:lnTo>
                    <a:pt x="128" y="369"/>
                  </a:lnTo>
                  <a:lnTo>
                    <a:pt x="130" y="369"/>
                  </a:lnTo>
                  <a:lnTo>
                    <a:pt x="134" y="369"/>
                  </a:lnTo>
                  <a:lnTo>
                    <a:pt x="134" y="369"/>
                  </a:lnTo>
                  <a:lnTo>
                    <a:pt x="134" y="367"/>
                  </a:lnTo>
                  <a:lnTo>
                    <a:pt x="134" y="367"/>
                  </a:lnTo>
                  <a:lnTo>
                    <a:pt x="134" y="365"/>
                  </a:lnTo>
                  <a:lnTo>
                    <a:pt x="132" y="363"/>
                  </a:lnTo>
                  <a:lnTo>
                    <a:pt x="132" y="359"/>
                  </a:lnTo>
                  <a:lnTo>
                    <a:pt x="128" y="355"/>
                  </a:lnTo>
                  <a:lnTo>
                    <a:pt x="126" y="349"/>
                  </a:lnTo>
                  <a:lnTo>
                    <a:pt x="126" y="349"/>
                  </a:lnTo>
                  <a:lnTo>
                    <a:pt x="124" y="348"/>
                  </a:lnTo>
                  <a:lnTo>
                    <a:pt x="124" y="346"/>
                  </a:lnTo>
                  <a:lnTo>
                    <a:pt x="122" y="344"/>
                  </a:lnTo>
                  <a:lnTo>
                    <a:pt x="121" y="342"/>
                  </a:lnTo>
                  <a:lnTo>
                    <a:pt x="119" y="338"/>
                  </a:lnTo>
                  <a:lnTo>
                    <a:pt x="117" y="336"/>
                  </a:lnTo>
                  <a:lnTo>
                    <a:pt x="115" y="336"/>
                  </a:lnTo>
                  <a:lnTo>
                    <a:pt x="115" y="334"/>
                  </a:lnTo>
                  <a:lnTo>
                    <a:pt x="115" y="332"/>
                  </a:lnTo>
                  <a:lnTo>
                    <a:pt x="115" y="330"/>
                  </a:lnTo>
                  <a:lnTo>
                    <a:pt x="115" y="326"/>
                  </a:lnTo>
                  <a:lnTo>
                    <a:pt x="113" y="323"/>
                  </a:lnTo>
                  <a:lnTo>
                    <a:pt x="113" y="319"/>
                  </a:lnTo>
                  <a:lnTo>
                    <a:pt x="113" y="317"/>
                  </a:lnTo>
                  <a:lnTo>
                    <a:pt x="115" y="315"/>
                  </a:lnTo>
                  <a:lnTo>
                    <a:pt x="115" y="315"/>
                  </a:lnTo>
                  <a:lnTo>
                    <a:pt x="115" y="313"/>
                  </a:lnTo>
                  <a:lnTo>
                    <a:pt x="115" y="309"/>
                  </a:lnTo>
                  <a:lnTo>
                    <a:pt x="115" y="307"/>
                  </a:lnTo>
                  <a:lnTo>
                    <a:pt x="117" y="305"/>
                  </a:lnTo>
                  <a:lnTo>
                    <a:pt x="121" y="303"/>
                  </a:lnTo>
                  <a:lnTo>
                    <a:pt x="124" y="305"/>
                  </a:lnTo>
                  <a:lnTo>
                    <a:pt x="130" y="311"/>
                  </a:lnTo>
                  <a:lnTo>
                    <a:pt x="130" y="311"/>
                  </a:lnTo>
                  <a:lnTo>
                    <a:pt x="130" y="311"/>
                  </a:lnTo>
                  <a:lnTo>
                    <a:pt x="132" y="313"/>
                  </a:lnTo>
                  <a:lnTo>
                    <a:pt x="132" y="315"/>
                  </a:lnTo>
                  <a:lnTo>
                    <a:pt x="134" y="317"/>
                  </a:lnTo>
                  <a:lnTo>
                    <a:pt x="136" y="319"/>
                  </a:lnTo>
                  <a:lnTo>
                    <a:pt x="138" y="323"/>
                  </a:lnTo>
                  <a:lnTo>
                    <a:pt x="138" y="326"/>
                  </a:lnTo>
                  <a:lnTo>
                    <a:pt x="140" y="326"/>
                  </a:lnTo>
                  <a:lnTo>
                    <a:pt x="140" y="330"/>
                  </a:lnTo>
                  <a:lnTo>
                    <a:pt x="142" y="334"/>
                  </a:lnTo>
                  <a:lnTo>
                    <a:pt x="144" y="338"/>
                  </a:lnTo>
                  <a:lnTo>
                    <a:pt x="144" y="344"/>
                  </a:lnTo>
                  <a:lnTo>
                    <a:pt x="146" y="348"/>
                  </a:lnTo>
                  <a:lnTo>
                    <a:pt x="147" y="351"/>
                  </a:lnTo>
                  <a:lnTo>
                    <a:pt x="149" y="353"/>
                  </a:lnTo>
                  <a:lnTo>
                    <a:pt x="151" y="353"/>
                  </a:lnTo>
                  <a:lnTo>
                    <a:pt x="155" y="355"/>
                  </a:lnTo>
                  <a:lnTo>
                    <a:pt x="159" y="361"/>
                  </a:lnTo>
                  <a:lnTo>
                    <a:pt x="165" y="367"/>
                  </a:lnTo>
                  <a:lnTo>
                    <a:pt x="169" y="373"/>
                  </a:lnTo>
                  <a:lnTo>
                    <a:pt x="174" y="380"/>
                  </a:lnTo>
                  <a:lnTo>
                    <a:pt x="178" y="388"/>
                  </a:lnTo>
                  <a:lnTo>
                    <a:pt x="180" y="396"/>
                  </a:lnTo>
                  <a:lnTo>
                    <a:pt x="180" y="396"/>
                  </a:lnTo>
                  <a:lnTo>
                    <a:pt x="180" y="399"/>
                  </a:lnTo>
                  <a:lnTo>
                    <a:pt x="180" y="403"/>
                  </a:lnTo>
                  <a:lnTo>
                    <a:pt x="180" y="409"/>
                  </a:lnTo>
                  <a:lnTo>
                    <a:pt x="184" y="413"/>
                  </a:lnTo>
                  <a:lnTo>
                    <a:pt x="188" y="417"/>
                  </a:lnTo>
                  <a:lnTo>
                    <a:pt x="192" y="419"/>
                  </a:lnTo>
                  <a:lnTo>
                    <a:pt x="199" y="419"/>
                  </a:lnTo>
                  <a:lnTo>
                    <a:pt x="201" y="419"/>
                  </a:lnTo>
                  <a:lnTo>
                    <a:pt x="203" y="417"/>
                  </a:lnTo>
                  <a:lnTo>
                    <a:pt x="205" y="417"/>
                  </a:lnTo>
                  <a:lnTo>
                    <a:pt x="209" y="417"/>
                  </a:lnTo>
                  <a:lnTo>
                    <a:pt x="213" y="417"/>
                  </a:lnTo>
                  <a:lnTo>
                    <a:pt x="217" y="419"/>
                  </a:lnTo>
                  <a:lnTo>
                    <a:pt x="220" y="421"/>
                  </a:lnTo>
                  <a:lnTo>
                    <a:pt x="224" y="424"/>
                  </a:lnTo>
                  <a:lnTo>
                    <a:pt x="224" y="426"/>
                  </a:lnTo>
                  <a:lnTo>
                    <a:pt x="226" y="428"/>
                  </a:lnTo>
                  <a:lnTo>
                    <a:pt x="230" y="432"/>
                  </a:lnTo>
                  <a:lnTo>
                    <a:pt x="234" y="438"/>
                  </a:lnTo>
                  <a:lnTo>
                    <a:pt x="238" y="442"/>
                  </a:lnTo>
                  <a:lnTo>
                    <a:pt x="243" y="444"/>
                  </a:lnTo>
                  <a:lnTo>
                    <a:pt x="247" y="445"/>
                  </a:lnTo>
                  <a:lnTo>
                    <a:pt x="253" y="444"/>
                  </a:lnTo>
                  <a:lnTo>
                    <a:pt x="253" y="444"/>
                  </a:lnTo>
                  <a:lnTo>
                    <a:pt x="255" y="444"/>
                  </a:lnTo>
                  <a:lnTo>
                    <a:pt x="257" y="444"/>
                  </a:lnTo>
                  <a:lnTo>
                    <a:pt x="259" y="442"/>
                  </a:lnTo>
                  <a:lnTo>
                    <a:pt x="261" y="442"/>
                  </a:lnTo>
                  <a:lnTo>
                    <a:pt x="263" y="440"/>
                  </a:lnTo>
                  <a:lnTo>
                    <a:pt x="263" y="440"/>
                  </a:lnTo>
                  <a:lnTo>
                    <a:pt x="264" y="438"/>
                  </a:lnTo>
                  <a:lnTo>
                    <a:pt x="264" y="438"/>
                  </a:lnTo>
                  <a:lnTo>
                    <a:pt x="264" y="436"/>
                  </a:lnTo>
                  <a:lnTo>
                    <a:pt x="266" y="436"/>
                  </a:lnTo>
                  <a:lnTo>
                    <a:pt x="270" y="434"/>
                  </a:lnTo>
                  <a:lnTo>
                    <a:pt x="272" y="434"/>
                  </a:lnTo>
                  <a:lnTo>
                    <a:pt x="276" y="434"/>
                  </a:lnTo>
                  <a:lnTo>
                    <a:pt x="280" y="436"/>
                  </a:lnTo>
                  <a:lnTo>
                    <a:pt x="282" y="438"/>
                  </a:lnTo>
                  <a:lnTo>
                    <a:pt x="284" y="440"/>
                  </a:lnTo>
                  <a:lnTo>
                    <a:pt x="286" y="442"/>
                  </a:lnTo>
                  <a:lnTo>
                    <a:pt x="289" y="445"/>
                  </a:lnTo>
                  <a:lnTo>
                    <a:pt x="293" y="449"/>
                  </a:lnTo>
                  <a:lnTo>
                    <a:pt x="299" y="451"/>
                  </a:lnTo>
                  <a:lnTo>
                    <a:pt x="305" y="453"/>
                  </a:lnTo>
                  <a:lnTo>
                    <a:pt x="312" y="451"/>
                  </a:lnTo>
                  <a:lnTo>
                    <a:pt x="320" y="449"/>
                  </a:lnTo>
                  <a:lnTo>
                    <a:pt x="320" y="449"/>
                  </a:lnTo>
                  <a:lnTo>
                    <a:pt x="324" y="447"/>
                  </a:lnTo>
                  <a:lnTo>
                    <a:pt x="330" y="445"/>
                  </a:lnTo>
                  <a:lnTo>
                    <a:pt x="335" y="445"/>
                  </a:lnTo>
                  <a:lnTo>
                    <a:pt x="343" y="445"/>
                  </a:lnTo>
                  <a:lnTo>
                    <a:pt x="349" y="447"/>
                  </a:lnTo>
                  <a:lnTo>
                    <a:pt x="353" y="449"/>
                  </a:lnTo>
                  <a:lnTo>
                    <a:pt x="355" y="455"/>
                  </a:lnTo>
                  <a:lnTo>
                    <a:pt x="357" y="457"/>
                  </a:lnTo>
                  <a:lnTo>
                    <a:pt x="357" y="459"/>
                  </a:lnTo>
                  <a:lnTo>
                    <a:pt x="357" y="463"/>
                  </a:lnTo>
                  <a:lnTo>
                    <a:pt x="357" y="467"/>
                  </a:lnTo>
                  <a:lnTo>
                    <a:pt x="357" y="472"/>
                  </a:lnTo>
                  <a:lnTo>
                    <a:pt x="357" y="476"/>
                  </a:lnTo>
                  <a:lnTo>
                    <a:pt x="357" y="482"/>
                  </a:lnTo>
                  <a:lnTo>
                    <a:pt x="357" y="484"/>
                  </a:lnTo>
                  <a:lnTo>
                    <a:pt x="357" y="486"/>
                  </a:lnTo>
                  <a:lnTo>
                    <a:pt x="357" y="490"/>
                  </a:lnTo>
                  <a:lnTo>
                    <a:pt x="358" y="493"/>
                  </a:lnTo>
                  <a:lnTo>
                    <a:pt x="360" y="497"/>
                  </a:lnTo>
                  <a:lnTo>
                    <a:pt x="362" y="501"/>
                  </a:lnTo>
                  <a:lnTo>
                    <a:pt x="366" y="503"/>
                  </a:lnTo>
                  <a:lnTo>
                    <a:pt x="374" y="503"/>
                  </a:lnTo>
                  <a:lnTo>
                    <a:pt x="382" y="501"/>
                  </a:lnTo>
                  <a:lnTo>
                    <a:pt x="383" y="501"/>
                  </a:lnTo>
                  <a:lnTo>
                    <a:pt x="385" y="499"/>
                  </a:lnTo>
                  <a:lnTo>
                    <a:pt x="389" y="497"/>
                  </a:lnTo>
                  <a:lnTo>
                    <a:pt x="393" y="495"/>
                  </a:lnTo>
                  <a:lnTo>
                    <a:pt x="397" y="493"/>
                  </a:lnTo>
                  <a:lnTo>
                    <a:pt x="401" y="492"/>
                  </a:lnTo>
                  <a:lnTo>
                    <a:pt x="405" y="488"/>
                  </a:lnTo>
                  <a:lnTo>
                    <a:pt x="408" y="486"/>
                  </a:lnTo>
                  <a:lnTo>
                    <a:pt x="408" y="486"/>
                  </a:lnTo>
                  <a:lnTo>
                    <a:pt x="410" y="484"/>
                  </a:lnTo>
                  <a:lnTo>
                    <a:pt x="412" y="482"/>
                  </a:lnTo>
                  <a:lnTo>
                    <a:pt x="414" y="480"/>
                  </a:lnTo>
                  <a:lnTo>
                    <a:pt x="416" y="480"/>
                  </a:lnTo>
                  <a:lnTo>
                    <a:pt x="420" y="478"/>
                  </a:lnTo>
                  <a:lnTo>
                    <a:pt x="422" y="478"/>
                  </a:lnTo>
                  <a:lnTo>
                    <a:pt x="424" y="478"/>
                  </a:lnTo>
                  <a:lnTo>
                    <a:pt x="424" y="478"/>
                  </a:lnTo>
                  <a:lnTo>
                    <a:pt x="426" y="478"/>
                  </a:lnTo>
                  <a:lnTo>
                    <a:pt x="429" y="478"/>
                  </a:lnTo>
                  <a:lnTo>
                    <a:pt x="433" y="480"/>
                  </a:lnTo>
                  <a:lnTo>
                    <a:pt x="437" y="484"/>
                  </a:lnTo>
                  <a:lnTo>
                    <a:pt x="439" y="488"/>
                  </a:lnTo>
                  <a:lnTo>
                    <a:pt x="439" y="493"/>
                  </a:lnTo>
                  <a:lnTo>
                    <a:pt x="437" y="501"/>
                  </a:lnTo>
                  <a:lnTo>
                    <a:pt x="424" y="528"/>
                  </a:lnTo>
                  <a:lnTo>
                    <a:pt x="422" y="530"/>
                  </a:lnTo>
                  <a:lnTo>
                    <a:pt x="418" y="536"/>
                  </a:lnTo>
                  <a:lnTo>
                    <a:pt x="414" y="545"/>
                  </a:lnTo>
                  <a:lnTo>
                    <a:pt x="410" y="557"/>
                  </a:lnTo>
                  <a:lnTo>
                    <a:pt x="406" y="570"/>
                  </a:lnTo>
                  <a:lnTo>
                    <a:pt x="408" y="584"/>
                  </a:lnTo>
                  <a:lnTo>
                    <a:pt x="410" y="591"/>
                  </a:lnTo>
                  <a:lnTo>
                    <a:pt x="414" y="597"/>
                  </a:lnTo>
                  <a:lnTo>
                    <a:pt x="420" y="603"/>
                  </a:lnTo>
                  <a:lnTo>
                    <a:pt x="426" y="609"/>
                  </a:lnTo>
                  <a:lnTo>
                    <a:pt x="428" y="611"/>
                  </a:lnTo>
                  <a:lnTo>
                    <a:pt x="431" y="612"/>
                  </a:lnTo>
                  <a:lnTo>
                    <a:pt x="435" y="614"/>
                  </a:lnTo>
                  <a:lnTo>
                    <a:pt x="439" y="618"/>
                  </a:lnTo>
                  <a:lnTo>
                    <a:pt x="445" y="624"/>
                  </a:lnTo>
                  <a:lnTo>
                    <a:pt x="451" y="628"/>
                  </a:lnTo>
                  <a:lnTo>
                    <a:pt x="454" y="634"/>
                  </a:lnTo>
                  <a:lnTo>
                    <a:pt x="458" y="639"/>
                  </a:lnTo>
                  <a:lnTo>
                    <a:pt x="458" y="639"/>
                  </a:lnTo>
                  <a:lnTo>
                    <a:pt x="460" y="645"/>
                  </a:lnTo>
                  <a:lnTo>
                    <a:pt x="462" y="651"/>
                  </a:lnTo>
                  <a:lnTo>
                    <a:pt x="464" y="657"/>
                  </a:lnTo>
                  <a:lnTo>
                    <a:pt x="468" y="664"/>
                  </a:lnTo>
                  <a:lnTo>
                    <a:pt x="474" y="670"/>
                  </a:lnTo>
                  <a:lnTo>
                    <a:pt x="479" y="674"/>
                  </a:lnTo>
                  <a:lnTo>
                    <a:pt x="485" y="678"/>
                  </a:lnTo>
                  <a:lnTo>
                    <a:pt x="487" y="678"/>
                  </a:lnTo>
                  <a:lnTo>
                    <a:pt x="489" y="678"/>
                  </a:lnTo>
                  <a:lnTo>
                    <a:pt x="491" y="680"/>
                  </a:lnTo>
                  <a:lnTo>
                    <a:pt x="495" y="680"/>
                  </a:lnTo>
                  <a:lnTo>
                    <a:pt x="500" y="682"/>
                  </a:lnTo>
                  <a:lnTo>
                    <a:pt x="504" y="684"/>
                  </a:lnTo>
                  <a:lnTo>
                    <a:pt x="508" y="685"/>
                  </a:lnTo>
                  <a:lnTo>
                    <a:pt x="512" y="685"/>
                  </a:lnTo>
                  <a:lnTo>
                    <a:pt x="512" y="687"/>
                  </a:lnTo>
                  <a:lnTo>
                    <a:pt x="514" y="689"/>
                  </a:lnTo>
                  <a:lnTo>
                    <a:pt x="516" y="691"/>
                  </a:lnTo>
                  <a:lnTo>
                    <a:pt x="520" y="697"/>
                  </a:lnTo>
                  <a:lnTo>
                    <a:pt x="520" y="703"/>
                  </a:lnTo>
                  <a:lnTo>
                    <a:pt x="520" y="712"/>
                  </a:lnTo>
                  <a:lnTo>
                    <a:pt x="518" y="722"/>
                  </a:lnTo>
                  <a:lnTo>
                    <a:pt x="514" y="732"/>
                  </a:lnTo>
                  <a:lnTo>
                    <a:pt x="514" y="733"/>
                  </a:lnTo>
                  <a:lnTo>
                    <a:pt x="512" y="737"/>
                  </a:lnTo>
                  <a:lnTo>
                    <a:pt x="508" y="745"/>
                  </a:lnTo>
                  <a:lnTo>
                    <a:pt x="504" y="753"/>
                  </a:lnTo>
                  <a:lnTo>
                    <a:pt x="500" y="762"/>
                  </a:lnTo>
                  <a:lnTo>
                    <a:pt x="497" y="772"/>
                  </a:lnTo>
                  <a:lnTo>
                    <a:pt x="493" y="781"/>
                  </a:lnTo>
                  <a:lnTo>
                    <a:pt x="491" y="791"/>
                  </a:lnTo>
                  <a:lnTo>
                    <a:pt x="491" y="793"/>
                  </a:lnTo>
                  <a:lnTo>
                    <a:pt x="491" y="795"/>
                  </a:lnTo>
                  <a:lnTo>
                    <a:pt x="489" y="799"/>
                  </a:lnTo>
                  <a:lnTo>
                    <a:pt x="489" y="804"/>
                  </a:lnTo>
                  <a:lnTo>
                    <a:pt x="487" y="810"/>
                  </a:lnTo>
                  <a:lnTo>
                    <a:pt x="483" y="816"/>
                  </a:lnTo>
                  <a:lnTo>
                    <a:pt x="481" y="820"/>
                  </a:lnTo>
                  <a:lnTo>
                    <a:pt x="477" y="824"/>
                  </a:lnTo>
                  <a:lnTo>
                    <a:pt x="476" y="826"/>
                  </a:lnTo>
                  <a:lnTo>
                    <a:pt x="474" y="826"/>
                  </a:lnTo>
                  <a:lnTo>
                    <a:pt x="470" y="829"/>
                  </a:lnTo>
                  <a:lnTo>
                    <a:pt x="464" y="831"/>
                  </a:lnTo>
                  <a:lnTo>
                    <a:pt x="460" y="837"/>
                  </a:lnTo>
                  <a:lnTo>
                    <a:pt x="454" y="841"/>
                  </a:lnTo>
                  <a:lnTo>
                    <a:pt x="449" y="847"/>
                  </a:lnTo>
                  <a:lnTo>
                    <a:pt x="445" y="852"/>
                  </a:lnTo>
                  <a:lnTo>
                    <a:pt x="443" y="854"/>
                  </a:lnTo>
                  <a:lnTo>
                    <a:pt x="441" y="858"/>
                  </a:lnTo>
                  <a:lnTo>
                    <a:pt x="437" y="864"/>
                  </a:lnTo>
                  <a:lnTo>
                    <a:pt x="431" y="870"/>
                  </a:lnTo>
                  <a:lnTo>
                    <a:pt x="426" y="875"/>
                  </a:lnTo>
                  <a:lnTo>
                    <a:pt x="418" y="881"/>
                  </a:lnTo>
                  <a:lnTo>
                    <a:pt x="410" y="885"/>
                  </a:lnTo>
                  <a:lnTo>
                    <a:pt x="401" y="887"/>
                  </a:lnTo>
                  <a:lnTo>
                    <a:pt x="399" y="887"/>
                  </a:lnTo>
                  <a:lnTo>
                    <a:pt x="395" y="889"/>
                  </a:lnTo>
                  <a:lnTo>
                    <a:pt x="391" y="891"/>
                  </a:lnTo>
                  <a:lnTo>
                    <a:pt x="385" y="893"/>
                  </a:lnTo>
                  <a:lnTo>
                    <a:pt x="382" y="897"/>
                  </a:lnTo>
                  <a:lnTo>
                    <a:pt x="380" y="900"/>
                  </a:lnTo>
                  <a:lnTo>
                    <a:pt x="382" y="906"/>
                  </a:lnTo>
                  <a:lnTo>
                    <a:pt x="387" y="912"/>
                  </a:lnTo>
                  <a:lnTo>
                    <a:pt x="389" y="912"/>
                  </a:lnTo>
                  <a:lnTo>
                    <a:pt x="391" y="912"/>
                  </a:lnTo>
                  <a:lnTo>
                    <a:pt x="393" y="914"/>
                  </a:lnTo>
                  <a:lnTo>
                    <a:pt x="397" y="914"/>
                  </a:lnTo>
                  <a:lnTo>
                    <a:pt x="403" y="914"/>
                  </a:lnTo>
                  <a:lnTo>
                    <a:pt x="410" y="914"/>
                  </a:lnTo>
                  <a:lnTo>
                    <a:pt x="418" y="914"/>
                  </a:lnTo>
                  <a:lnTo>
                    <a:pt x="428" y="914"/>
                  </a:lnTo>
                  <a:lnTo>
                    <a:pt x="426" y="912"/>
                  </a:lnTo>
                  <a:lnTo>
                    <a:pt x="424" y="912"/>
                  </a:lnTo>
                  <a:lnTo>
                    <a:pt x="420" y="908"/>
                  </a:lnTo>
                  <a:lnTo>
                    <a:pt x="416" y="906"/>
                  </a:lnTo>
                  <a:lnTo>
                    <a:pt x="414" y="904"/>
                  </a:lnTo>
                  <a:lnTo>
                    <a:pt x="414" y="900"/>
                  </a:lnTo>
                  <a:lnTo>
                    <a:pt x="416" y="899"/>
                  </a:lnTo>
                  <a:lnTo>
                    <a:pt x="424" y="897"/>
                  </a:lnTo>
                  <a:lnTo>
                    <a:pt x="424" y="897"/>
                  </a:lnTo>
                  <a:lnTo>
                    <a:pt x="426" y="897"/>
                  </a:lnTo>
                  <a:lnTo>
                    <a:pt x="428" y="897"/>
                  </a:lnTo>
                  <a:lnTo>
                    <a:pt x="429" y="895"/>
                  </a:lnTo>
                  <a:lnTo>
                    <a:pt x="431" y="895"/>
                  </a:lnTo>
                  <a:lnTo>
                    <a:pt x="433" y="895"/>
                  </a:lnTo>
                  <a:lnTo>
                    <a:pt x="435" y="897"/>
                  </a:lnTo>
                  <a:lnTo>
                    <a:pt x="439" y="897"/>
                  </a:lnTo>
                  <a:lnTo>
                    <a:pt x="439" y="897"/>
                  </a:lnTo>
                  <a:lnTo>
                    <a:pt x="441" y="897"/>
                  </a:lnTo>
                  <a:lnTo>
                    <a:pt x="443" y="897"/>
                  </a:lnTo>
                  <a:lnTo>
                    <a:pt x="445" y="897"/>
                  </a:lnTo>
                  <a:lnTo>
                    <a:pt x="449" y="895"/>
                  </a:lnTo>
                  <a:lnTo>
                    <a:pt x="451" y="895"/>
                  </a:lnTo>
                  <a:lnTo>
                    <a:pt x="454" y="893"/>
                  </a:lnTo>
                  <a:lnTo>
                    <a:pt x="456" y="889"/>
                  </a:lnTo>
                  <a:lnTo>
                    <a:pt x="458" y="889"/>
                  </a:lnTo>
                  <a:lnTo>
                    <a:pt x="460" y="887"/>
                  </a:lnTo>
                  <a:lnTo>
                    <a:pt x="464" y="883"/>
                  </a:lnTo>
                  <a:lnTo>
                    <a:pt x="468" y="881"/>
                  </a:lnTo>
                  <a:lnTo>
                    <a:pt x="474" y="877"/>
                  </a:lnTo>
                  <a:lnTo>
                    <a:pt x="479" y="875"/>
                  </a:lnTo>
                  <a:lnTo>
                    <a:pt x="487" y="874"/>
                  </a:lnTo>
                  <a:lnTo>
                    <a:pt x="495" y="874"/>
                  </a:lnTo>
                  <a:lnTo>
                    <a:pt x="495" y="874"/>
                  </a:lnTo>
                  <a:lnTo>
                    <a:pt x="499" y="874"/>
                  </a:lnTo>
                  <a:lnTo>
                    <a:pt x="502" y="874"/>
                  </a:lnTo>
                  <a:lnTo>
                    <a:pt x="508" y="874"/>
                  </a:lnTo>
                  <a:lnTo>
                    <a:pt x="516" y="872"/>
                  </a:lnTo>
                  <a:lnTo>
                    <a:pt x="524" y="868"/>
                  </a:lnTo>
                  <a:lnTo>
                    <a:pt x="533" y="860"/>
                  </a:lnTo>
                  <a:lnTo>
                    <a:pt x="545" y="851"/>
                  </a:lnTo>
                  <a:lnTo>
                    <a:pt x="545" y="851"/>
                  </a:lnTo>
                  <a:lnTo>
                    <a:pt x="547" y="847"/>
                  </a:lnTo>
                  <a:lnTo>
                    <a:pt x="550" y="845"/>
                  </a:lnTo>
                  <a:lnTo>
                    <a:pt x="554" y="841"/>
                  </a:lnTo>
                  <a:lnTo>
                    <a:pt x="558" y="839"/>
                  </a:lnTo>
                  <a:lnTo>
                    <a:pt x="562" y="835"/>
                  </a:lnTo>
                  <a:lnTo>
                    <a:pt x="568" y="833"/>
                  </a:lnTo>
                  <a:lnTo>
                    <a:pt x="571" y="833"/>
                  </a:lnTo>
                  <a:lnTo>
                    <a:pt x="571" y="831"/>
                  </a:lnTo>
                  <a:lnTo>
                    <a:pt x="573" y="831"/>
                  </a:lnTo>
                  <a:lnTo>
                    <a:pt x="575" y="829"/>
                  </a:lnTo>
                  <a:lnTo>
                    <a:pt x="577" y="829"/>
                  </a:lnTo>
                  <a:lnTo>
                    <a:pt x="581" y="827"/>
                  </a:lnTo>
                  <a:lnTo>
                    <a:pt x="583" y="826"/>
                  </a:lnTo>
                  <a:lnTo>
                    <a:pt x="587" y="826"/>
                  </a:lnTo>
                  <a:lnTo>
                    <a:pt x="591" y="826"/>
                  </a:lnTo>
                  <a:lnTo>
                    <a:pt x="591" y="826"/>
                  </a:lnTo>
                  <a:lnTo>
                    <a:pt x="593" y="826"/>
                  </a:lnTo>
                  <a:lnTo>
                    <a:pt x="595" y="826"/>
                  </a:lnTo>
                  <a:lnTo>
                    <a:pt x="598" y="824"/>
                  </a:lnTo>
                  <a:lnTo>
                    <a:pt x="600" y="822"/>
                  </a:lnTo>
                  <a:lnTo>
                    <a:pt x="604" y="820"/>
                  </a:lnTo>
                  <a:lnTo>
                    <a:pt x="610" y="814"/>
                  </a:lnTo>
                  <a:lnTo>
                    <a:pt x="614" y="808"/>
                  </a:lnTo>
                  <a:lnTo>
                    <a:pt x="614" y="806"/>
                  </a:lnTo>
                  <a:lnTo>
                    <a:pt x="616" y="804"/>
                  </a:lnTo>
                  <a:lnTo>
                    <a:pt x="619" y="803"/>
                  </a:lnTo>
                  <a:lnTo>
                    <a:pt x="623" y="801"/>
                  </a:lnTo>
                  <a:lnTo>
                    <a:pt x="627" y="797"/>
                  </a:lnTo>
                  <a:lnTo>
                    <a:pt x="633" y="797"/>
                  </a:lnTo>
                  <a:lnTo>
                    <a:pt x="639" y="797"/>
                  </a:lnTo>
                  <a:lnTo>
                    <a:pt x="644" y="799"/>
                  </a:lnTo>
                  <a:lnTo>
                    <a:pt x="644" y="799"/>
                  </a:lnTo>
                  <a:lnTo>
                    <a:pt x="648" y="801"/>
                  </a:lnTo>
                  <a:lnTo>
                    <a:pt x="654" y="801"/>
                  </a:lnTo>
                  <a:lnTo>
                    <a:pt x="660" y="803"/>
                  </a:lnTo>
                  <a:lnTo>
                    <a:pt x="665" y="803"/>
                  </a:lnTo>
                  <a:lnTo>
                    <a:pt x="675" y="799"/>
                  </a:lnTo>
                  <a:lnTo>
                    <a:pt x="683" y="795"/>
                  </a:lnTo>
                  <a:lnTo>
                    <a:pt x="690" y="787"/>
                  </a:lnTo>
                  <a:lnTo>
                    <a:pt x="696" y="779"/>
                  </a:lnTo>
                  <a:lnTo>
                    <a:pt x="700" y="776"/>
                  </a:lnTo>
                  <a:lnTo>
                    <a:pt x="702" y="776"/>
                  </a:lnTo>
                  <a:lnTo>
                    <a:pt x="700" y="776"/>
                  </a:lnTo>
                  <a:lnTo>
                    <a:pt x="698" y="778"/>
                  </a:lnTo>
                  <a:lnTo>
                    <a:pt x="696" y="779"/>
                  </a:lnTo>
                  <a:lnTo>
                    <a:pt x="694" y="781"/>
                  </a:lnTo>
                  <a:lnTo>
                    <a:pt x="692" y="781"/>
                  </a:lnTo>
                  <a:lnTo>
                    <a:pt x="694" y="779"/>
                  </a:lnTo>
                  <a:lnTo>
                    <a:pt x="698" y="776"/>
                  </a:lnTo>
                  <a:lnTo>
                    <a:pt x="702" y="770"/>
                  </a:lnTo>
                  <a:lnTo>
                    <a:pt x="708" y="762"/>
                  </a:lnTo>
                  <a:lnTo>
                    <a:pt x="713" y="753"/>
                  </a:lnTo>
                  <a:lnTo>
                    <a:pt x="717" y="745"/>
                  </a:lnTo>
                  <a:lnTo>
                    <a:pt x="721" y="737"/>
                  </a:lnTo>
                  <a:lnTo>
                    <a:pt x="723" y="732"/>
                  </a:lnTo>
                  <a:lnTo>
                    <a:pt x="725" y="730"/>
                  </a:lnTo>
                  <a:lnTo>
                    <a:pt x="729" y="724"/>
                  </a:lnTo>
                  <a:lnTo>
                    <a:pt x="735" y="716"/>
                  </a:lnTo>
                  <a:lnTo>
                    <a:pt x="742" y="708"/>
                  </a:lnTo>
                  <a:lnTo>
                    <a:pt x="750" y="701"/>
                  </a:lnTo>
                  <a:lnTo>
                    <a:pt x="760" y="693"/>
                  </a:lnTo>
                  <a:lnTo>
                    <a:pt x="771" y="689"/>
                  </a:lnTo>
                  <a:lnTo>
                    <a:pt x="783" y="687"/>
                  </a:lnTo>
                  <a:lnTo>
                    <a:pt x="784" y="687"/>
                  </a:lnTo>
                  <a:lnTo>
                    <a:pt x="790" y="687"/>
                  </a:lnTo>
                  <a:lnTo>
                    <a:pt x="798" y="684"/>
                  </a:lnTo>
                  <a:lnTo>
                    <a:pt x="807" y="678"/>
                  </a:lnTo>
                  <a:lnTo>
                    <a:pt x="819" y="668"/>
                  </a:lnTo>
                  <a:lnTo>
                    <a:pt x="829" y="653"/>
                  </a:lnTo>
                  <a:lnTo>
                    <a:pt x="838" y="630"/>
                  </a:lnTo>
                  <a:lnTo>
                    <a:pt x="846" y="599"/>
                  </a:lnTo>
                  <a:lnTo>
                    <a:pt x="846" y="597"/>
                  </a:lnTo>
                  <a:lnTo>
                    <a:pt x="846" y="593"/>
                  </a:lnTo>
                  <a:lnTo>
                    <a:pt x="846" y="588"/>
                  </a:lnTo>
                  <a:lnTo>
                    <a:pt x="848" y="580"/>
                  </a:lnTo>
                  <a:lnTo>
                    <a:pt x="850" y="570"/>
                  </a:lnTo>
                  <a:lnTo>
                    <a:pt x="852" y="561"/>
                  </a:lnTo>
                  <a:lnTo>
                    <a:pt x="855" y="553"/>
                  </a:lnTo>
                  <a:lnTo>
                    <a:pt x="861" y="545"/>
                  </a:lnTo>
                  <a:lnTo>
                    <a:pt x="861" y="543"/>
                  </a:lnTo>
                  <a:lnTo>
                    <a:pt x="863" y="540"/>
                  </a:lnTo>
                  <a:lnTo>
                    <a:pt x="865" y="536"/>
                  </a:lnTo>
                  <a:lnTo>
                    <a:pt x="867" y="528"/>
                  </a:lnTo>
                  <a:lnTo>
                    <a:pt x="867" y="522"/>
                  </a:lnTo>
                  <a:lnTo>
                    <a:pt x="869" y="515"/>
                  </a:lnTo>
                  <a:lnTo>
                    <a:pt x="869" y="509"/>
                  </a:lnTo>
                  <a:lnTo>
                    <a:pt x="867" y="503"/>
                  </a:lnTo>
                  <a:lnTo>
                    <a:pt x="867" y="503"/>
                  </a:lnTo>
                  <a:lnTo>
                    <a:pt x="867" y="501"/>
                  </a:lnTo>
                  <a:lnTo>
                    <a:pt x="865" y="499"/>
                  </a:lnTo>
                  <a:lnTo>
                    <a:pt x="863" y="497"/>
                  </a:lnTo>
                  <a:lnTo>
                    <a:pt x="861" y="495"/>
                  </a:lnTo>
                  <a:lnTo>
                    <a:pt x="859" y="495"/>
                  </a:lnTo>
                  <a:lnTo>
                    <a:pt x="855" y="495"/>
                  </a:lnTo>
                  <a:lnTo>
                    <a:pt x="852" y="497"/>
                  </a:lnTo>
                  <a:lnTo>
                    <a:pt x="852" y="497"/>
                  </a:lnTo>
                  <a:lnTo>
                    <a:pt x="850" y="497"/>
                  </a:lnTo>
                  <a:lnTo>
                    <a:pt x="848" y="499"/>
                  </a:lnTo>
                  <a:lnTo>
                    <a:pt x="844" y="499"/>
                  </a:lnTo>
                  <a:lnTo>
                    <a:pt x="842" y="499"/>
                  </a:lnTo>
                  <a:lnTo>
                    <a:pt x="840" y="499"/>
                  </a:lnTo>
                  <a:lnTo>
                    <a:pt x="838" y="499"/>
                  </a:lnTo>
                  <a:lnTo>
                    <a:pt x="836" y="497"/>
                  </a:lnTo>
                  <a:lnTo>
                    <a:pt x="834" y="495"/>
                  </a:lnTo>
                  <a:lnTo>
                    <a:pt x="834" y="495"/>
                  </a:lnTo>
                  <a:lnTo>
                    <a:pt x="832" y="493"/>
                  </a:lnTo>
                  <a:lnTo>
                    <a:pt x="829" y="490"/>
                  </a:lnTo>
                  <a:lnTo>
                    <a:pt x="825" y="490"/>
                  </a:lnTo>
                  <a:lnTo>
                    <a:pt x="821" y="488"/>
                  </a:lnTo>
                  <a:lnTo>
                    <a:pt x="815" y="488"/>
                  </a:lnTo>
                  <a:lnTo>
                    <a:pt x="811" y="490"/>
                  </a:lnTo>
                  <a:lnTo>
                    <a:pt x="809" y="490"/>
                  </a:lnTo>
                  <a:lnTo>
                    <a:pt x="806" y="490"/>
                  </a:lnTo>
                  <a:lnTo>
                    <a:pt x="802" y="490"/>
                  </a:lnTo>
                  <a:lnTo>
                    <a:pt x="794" y="490"/>
                  </a:lnTo>
                  <a:lnTo>
                    <a:pt x="788" y="488"/>
                  </a:lnTo>
                  <a:lnTo>
                    <a:pt x="781" y="482"/>
                  </a:lnTo>
                  <a:lnTo>
                    <a:pt x="771" y="476"/>
                  </a:lnTo>
                  <a:lnTo>
                    <a:pt x="763" y="467"/>
                  </a:lnTo>
                  <a:lnTo>
                    <a:pt x="763" y="465"/>
                  </a:lnTo>
                  <a:lnTo>
                    <a:pt x="760" y="459"/>
                  </a:lnTo>
                  <a:lnTo>
                    <a:pt x="756" y="451"/>
                  </a:lnTo>
                  <a:lnTo>
                    <a:pt x="748" y="442"/>
                  </a:lnTo>
                  <a:lnTo>
                    <a:pt x="740" y="434"/>
                  </a:lnTo>
                  <a:lnTo>
                    <a:pt x="729" y="428"/>
                  </a:lnTo>
                  <a:lnTo>
                    <a:pt x="723" y="426"/>
                  </a:lnTo>
                  <a:lnTo>
                    <a:pt x="715" y="426"/>
                  </a:lnTo>
                  <a:lnTo>
                    <a:pt x="710" y="428"/>
                  </a:lnTo>
                  <a:lnTo>
                    <a:pt x="702" y="430"/>
                  </a:lnTo>
                  <a:lnTo>
                    <a:pt x="700" y="430"/>
                  </a:lnTo>
                  <a:lnTo>
                    <a:pt x="694" y="430"/>
                  </a:lnTo>
                  <a:lnTo>
                    <a:pt x="687" y="430"/>
                  </a:lnTo>
                  <a:lnTo>
                    <a:pt x="679" y="428"/>
                  </a:lnTo>
                  <a:lnTo>
                    <a:pt x="669" y="426"/>
                  </a:lnTo>
                  <a:lnTo>
                    <a:pt x="658" y="422"/>
                  </a:lnTo>
                  <a:lnTo>
                    <a:pt x="646" y="417"/>
                  </a:lnTo>
                  <a:lnTo>
                    <a:pt x="637" y="409"/>
                  </a:lnTo>
                  <a:lnTo>
                    <a:pt x="637" y="409"/>
                  </a:lnTo>
                  <a:lnTo>
                    <a:pt x="635" y="405"/>
                  </a:lnTo>
                  <a:lnTo>
                    <a:pt x="629" y="401"/>
                  </a:lnTo>
                  <a:lnTo>
                    <a:pt x="623" y="399"/>
                  </a:lnTo>
                  <a:lnTo>
                    <a:pt x="618" y="397"/>
                  </a:lnTo>
                  <a:lnTo>
                    <a:pt x="608" y="396"/>
                  </a:lnTo>
                  <a:lnTo>
                    <a:pt x="598" y="399"/>
                  </a:lnTo>
                  <a:lnTo>
                    <a:pt x="589" y="405"/>
                  </a:lnTo>
                  <a:lnTo>
                    <a:pt x="589" y="407"/>
                  </a:lnTo>
                  <a:lnTo>
                    <a:pt x="585" y="409"/>
                  </a:lnTo>
                  <a:lnTo>
                    <a:pt x="581" y="415"/>
                  </a:lnTo>
                  <a:lnTo>
                    <a:pt x="575" y="419"/>
                  </a:lnTo>
                  <a:lnTo>
                    <a:pt x="570" y="424"/>
                  </a:lnTo>
                  <a:lnTo>
                    <a:pt x="562" y="426"/>
                  </a:lnTo>
                  <a:lnTo>
                    <a:pt x="556" y="426"/>
                  </a:lnTo>
                  <a:lnTo>
                    <a:pt x="550" y="424"/>
                  </a:lnTo>
                  <a:lnTo>
                    <a:pt x="548" y="422"/>
                  </a:lnTo>
                  <a:lnTo>
                    <a:pt x="547" y="419"/>
                  </a:lnTo>
                  <a:lnTo>
                    <a:pt x="543" y="415"/>
                  </a:lnTo>
                  <a:lnTo>
                    <a:pt x="537" y="413"/>
                  </a:lnTo>
                  <a:lnTo>
                    <a:pt x="529" y="411"/>
                  </a:lnTo>
                  <a:lnTo>
                    <a:pt x="522" y="413"/>
                  </a:lnTo>
                  <a:lnTo>
                    <a:pt x="512" y="419"/>
                  </a:lnTo>
                  <a:lnTo>
                    <a:pt x="504" y="428"/>
                  </a:lnTo>
                  <a:lnTo>
                    <a:pt x="502" y="430"/>
                  </a:lnTo>
                  <a:lnTo>
                    <a:pt x="500" y="432"/>
                  </a:lnTo>
                  <a:lnTo>
                    <a:pt x="497" y="438"/>
                  </a:lnTo>
                  <a:lnTo>
                    <a:pt x="493" y="444"/>
                  </a:lnTo>
                  <a:lnTo>
                    <a:pt x="489" y="447"/>
                  </a:lnTo>
                  <a:lnTo>
                    <a:pt x="483" y="453"/>
                  </a:lnTo>
                  <a:lnTo>
                    <a:pt x="479" y="457"/>
                  </a:lnTo>
                  <a:lnTo>
                    <a:pt x="476" y="461"/>
                  </a:lnTo>
                  <a:lnTo>
                    <a:pt x="474" y="461"/>
                  </a:lnTo>
                  <a:lnTo>
                    <a:pt x="472" y="463"/>
                  </a:lnTo>
                  <a:lnTo>
                    <a:pt x="468" y="465"/>
                  </a:lnTo>
                  <a:lnTo>
                    <a:pt x="462" y="465"/>
                  </a:lnTo>
                  <a:lnTo>
                    <a:pt x="456" y="467"/>
                  </a:lnTo>
                  <a:lnTo>
                    <a:pt x="451" y="467"/>
                  </a:lnTo>
                  <a:lnTo>
                    <a:pt x="445" y="465"/>
                  </a:lnTo>
                  <a:lnTo>
                    <a:pt x="441" y="461"/>
                  </a:lnTo>
                  <a:lnTo>
                    <a:pt x="441" y="459"/>
                  </a:lnTo>
                  <a:lnTo>
                    <a:pt x="439" y="459"/>
                  </a:lnTo>
                  <a:lnTo>
                    <a:pt x="435" y="457"/>
                  </a:lnTo>
                  <a:lnTo>
                    <a:pt x="431" y="455"/>
                  </a:lnTo>
                  <a:lnTo>
                    <a:pt x="428" y="455"/>
                  </a:lnTo>
                  <a:lnTo>
                    <a:pt x="422" y="455"/>
                  </a:lnTo>
                  <a:lnTo>
                    <a:pt x="414" y="457"/>
                  </a:lnTo>
                  <a:lnTo>
                    <a:pt x="408" y="461"/>
                  </a:lnTo>
                  <a:lnTo>
                    <a:pt x="406" y="461"/>
                  </a:lnTo>
                  <a:lnTo>
                    <a:pt x="403" y="465"/>
                  </a:lnTo>
                  <a:lnTo>
                    <a:pt x="399" y="467"/>
                  </a:lnTo>
                  <a:lnTo>
                    <a:pt x="393" y="470"/>
                  </a:lnTo>
                  <a:lnTo>
                    <a:pt x="389" y="472"/>
                  </a:lnTo>
                  <a:lnTo>
                    <a:pt x="383" y="472"/>
                  </a:lnTo>
                  <a:lnTo>
                    <a:pt x="382" y="469"/>
                  </a:lnTo>
                  <a:lnTo>
                    <a:pt x="380" y="461"/>
                  </a:lnTo>
                  <a:lnTo>
                    <a:pt x="380" y="461"/>
                  </a:lnTo>
                  <a:lnTo>
                    <a:pt x="382" y="455"/>
                  </a:lnTo>
                  <a:lnTo>
                    <a:pt x="382" y="449"/>
                  </a:lnTo>
                  <a:lnTo>
                    <a:pt x="380" y="444"/>
                  </a:lnTo>
                  <a:lnTo>
                    <a:pt x="378" y="436"/>
                  </a:lnTo>
                  <a:lnTo>
                    <a:pt x="372" y="430"/>
                  </a:lnTo>
                  <a:lnTo>
                    <a:pt x="366" y="424"/>
                  </a:lnTo>
                  <a:lnTo>
                    <a:pt x="355" y="422"/>
                  </a:lnTo>
                  <a:lnTo>
                    <a:pt x="355" y="422"/>
                  </a:lnTo>
                  <a:lnTo>
                    <a:pt x="351" y="424"/>
                  </a:lnTo>
                  <a:lnTo>
                    <a:pt x="347" y="424"/>
                  </a:lnTo>
                  <a:lnTo>
                    <a:pt x="343" y="424"/>
                  </a:lnTo>
                  <a:lnTo>
                    <a:pt x="339" y="422"/>
                  </a:lnTo>
                  <a:lnTo>
                    <a:pt x="337" y="419"/>
                  </a:lnTo>
                  <a:lnTo>
                    <a:pt x="335" y="413"/>
                  </a:lnTo>
                  <a:lnTo>
                    <a:pt x="337" y="405"/>
                  </a:lnTo>
                  <a:lnTo>
                    <a:pt x="337" y="403"/>
                  </a:lnTo>
                  <a:lnTo>
                    <a:pt x="337" y="397"/>
                  </a:lnTo>
                  <a:lnTo>
                    <a:pt x="339" y="392"/>
                  </a:lnTo>
                  <a:lnTo>
                    <a:pt x="339" y="384"/>
                  </a:lnTo>
                  <a:lnTo>
                    <a:pt x="337" y="376"/>
                  </a:lnTo>
                  <a:lnTo>
                    <a:pt x="335" y="371"/>
                  </a:lnTo>
                  <a:lnTo>
                    <a:pt x="334" y="369"/>
                  </a:lnTo>
                  <a:lnTo>
                    <a:pt x="330" y="367"/>
                  </a:lnTo>
                  <a:lnTo>
                    <a:pt x="326" y="367"/>
                  </a:lnTo>
                  <a:lnTo>
                    <a:pt x="322" y="369"/>
                  </a:lnTo>
                  <a:lnTo>
                    <a:pt x="320" y="369"/>
                  </a:lnTo>
                  <a:lnTo>
                    <a:pt x="318" y="371"/>
                  </a:lnTo>
                  <a:lnTo>
                    <a:pt x="314" y="373"/>
                  </a:lnTo>
                  <a:lnTo>
                    <a:pt x="309" y="374"/>
                  </a:lnTo>
                  <a:lnTo>
                    <a:pt x="303" y="376"/>
                  </a:lnTo>
                  <a:lnTo>
                    <a:pt x="299" y="380"/>
                  </a:lnTo>
                  <a:lnTo>
                    <a:pt x="293" y="384"/>
                  </a:lnTo>
                  <a:lnTo>
                    <a:pt x="289" y="390"/>
                  </a:lnTo>
                  <a:lnTo>
                    <a:pt x="289" y="390"/>
                  </a:lnTo>
                  <a:lnTo>
                    <a:pt x="288" y="392"/>
                  </a:lnTo>
                  <a:lnTo>
                    <a:pt x="286" y="394"/>
                  </a:lnTo>
                  <a:lnTo>
                    <a:pt x="282" y="396"/>
                  </a:lnTo>
                  <a:lnTo>
                    <a:pt x="278" y="397"/>
                  </a:lnTo>
                  <a:lnTo>
                    <a:pt x="274" y="397"/>
                  </a:lnTo>
                  <a:lnTo>
                    <a:pt x="268" y="397"/>
                  </a:lnTo>
                  <a:lnTo>
                    <a:pt x="261" y="394"/>
                  </a:lnTo>
                  <a:lnTo>
                    <a:pt x="261" y="392"/>
                  </a:lnTo>
                  <a:lnTo>
                    <a:pt x="257" y="390"/>
                  </a:lnTo>
                  <a:lnTo>
                    <a:pt x="253" y="386"/>
                  </a:lnTo>
                  <a:lnTo>
                    <a:pt x="249" y="380"/>
                  </a:lnTo>
                  <a:lnTo>
                    <a:pt x="243" y="373"/>
                  </a:lnTo>
                  <a:lnTo>
                    <a:pt x="241" y="361"/>
                  </a:lnTo>
                  <a:lnTo>
                    <a:pt x="240" y="348"/>
                  </a:lnTo>
                  <a:lnTo>
                    <a:pt x="240" y="332"/>
                  </a:lnTo>
                  <a:close/>
                </a:path>
              </a:pathLst>
            </a:custGeom>
            <a:solidFill>
              <a:srgbClr val="FFBF00"/>
            </a:solidFill>
            <a:ln w="9525">
              <a:noFill/>
              <a:round/>
              <a:headEnd/>
              <a:tailEnd/>
            </a:ln>
          </p:spPr>
          <p:txBody>
            <a:bodyPr/>
            <a:lstStyle/>
            <a:p>
              <a:endParaRPr lang="en-US"/>
            </a:p>
          </p:txBody>
        </p:sp>
        <p:sp>
          <p:nvSpPr>
            <p:cNvPr id="348247" name="Freeform 87"/>
            <p:cNvSpPr>
              <a:spLocks/>
            </p:cNvSpPr>
            <p:nvPr/>
          </p:nvSpPr>
          <p:spPr bwMode="auto">
            <a:xfrm>
              <a:off x="3744" y="1855"/>
              <a:ext cx="42" cy="30"/>
            </a:xfrm>
            <a:custGeom>
              <a:avLst/>
              <a:gdLst/>
              <a:ahLst/>
              <a:cxnLst>
                <a:cxn ang="0">
                  <a:pos x="42" y="1"/>
                </a:cxn>
                <a:cxn ang="0">
                  <a:pos x="40" y="0"/>
                </a:cxn>
                <a:cxn ang="0">
                  <a:pos x="27" y="1"/>
                </a:cxn>
                <a:cxn ang="0">
                  <a:pos x="17" y="5"/>
                </a:cxn>
                <a:cxn ang="0">
                  <a:pos x="11" y="9"/>
                </a:cxn>
                <a:cxn ang="0">
                  <a:pos x="6" y="15"/>
                </a:cxn>
                <a:cxn ang="0">
                  <a:pos x="2" y="21"/>
                </a:cxn>
                <a:cxn ang="0">
                  <a:pos x="2" y="24"/>
                </a:cxn>
                <a:cxn ang="0">
                  <a:pos x="0" y="28"/>
                </a:cxn>
                <a:cxn ang="0">
                  <a:pos x="0" y="30"/>
                </a:cxn>
                <a:cxn ang="0">
                  <a:pos x="13" y="30"/>
                </a:cxn>
                <a:cxn ang="0">
                  <a:pos x="13" y="28"/>
                </a:cxn>
                <a:cxn ang="0">
                  <a:pos x="13" y="26"/>
                </a:cxn>
                <a:cxn ang="0">
                  <a:pos x="15" y="23"/>
                </a:cxn>
                <a:cxn ang="0">
                  <a:pos x="19" y="19"/>
                </a:cxn>
                <a:cxn ang="0">
                  <a:pos x="23" y="17"/>
                </a:cxn>
                <a:cxn ang="0">
                  <a:pos x="30" y="13"/>
                </a:cxn>
                <a:cxn ang="0">
                  <a:pos x="40" y="13"/>
                </a:cxn>
                <a:cxn ang="0">
                  <a:pos x="38" y="11"/>
                </a:cxn>
                <a:cxn ang="0">
                  <a:pos x="42" y="1"/>
                </a:cxn>
              </a:cxnLst>
              <a:rect l="0" t="0" r="r" b="b"/>
              <a:pathLst>
                <a:path w="42" h="30">
                  <a:moveTo>
                    <a:pt x="42" y="1"/>
                  </a:moveTo>
                  <a:lnTo>
                    <a:pt x="40" y="0"/>
                  </a:lnTo>
                  <a:lnTo>
                    <a:pt x="27" y="1"/>
                  </a:lnTo>
                  <a:lnTo>
                    <a:pt x="17" y="5"/>
                  </a:lnTo>
                  <a:lnTo>
                    <a:pt x="11" y="9"/>
                  </a:lnTo>
                  <a:lnTo>
                    <a:pt x="6" y="15"/>
                  </a:lnTo>
                  <a:lnTo>
                    <a:pt x="2" y="21"/>
                  </a:lnTo>
                  <a:lnTo>
                    <a:pt x="2" y="24"/>
                  </a:lnTo>
                  <a:lnTo>
                    <a:pt x="0" y="28"/>
                  </a:lnTo>
                  <a:lnTo>
                    <a:pt x="0" y="30"/>
                  </a:lnTo>
                  <a:lnTo>
                    <a:pt x="13" y="30"/>
                  </a:lnTo>
                  <a:lnTo>
                    <a:pt x="13" y="28"/>
                  </a:lnTo>
                  <a:lnTo>
                    <a:pt x="13" y="26"/>
                  </a:lnTo>
                  <a:lnTo>
                    <a:pt x="15" y="23"/>
                  </a:lnTo>
                  <a:lnTo>
                    <a:pt x="19" y="19"/>
                  </a:lnTo>
                  <a:lnTo>
                    <a:pt x="23" y="17"/>
                  </a:lnTo>
                  <a:lnTo>
                    <a:pt x="30" y="13"/>
                  </a:lnTo>
                  <a:lnTo>
                    <a:pt x="40" y="13"/>
                  </a:lnTo>
                  <a:lnTo>
                    <a:pt x="38" y="11"/>
                  </a:lnTo>
                  <a:lnTo>
                    <a:pt x="42" y="1"/>
                  </a:lnTo>
                  <a:close/>
                </a:path>
              </a:pathLst>
            </a:custGeom>
            <a:solidFill>
              <a:srgbClr val="000000"/>
            </a:solidFill>
            <a:ln w="9525">
              <a:noFill/>
              <a:round/>
              <a:headEnd/>
              <a:tailEnd/>
            </a:ln>
          </p:spPr>
          <p:txBody>
            <a:bodyPr/>
            <a:lstStyle/>
            <a:p>
              <a:endParaRPr lang="en-US"/>
            </a:p>
          </p:txBody>
        </p:sp>
        <p:sp>
          <p:nvSpPr>
            <p:cNvPr id="348248" name="Freeform 88"/>
            <p:cNvSpPr>
              <a:spLocks/>
            </p:cNvSpPr>
            <p:nvPr/>
          </p:nvSpPr>
          <p:spPr bwMode="auto">
            <a:xfrm>
              <a:off x="3782" y="1853"/>
              <a:ext cx="39" cy="17"/>
            </a:xfrm>
            <a:custGeom>
              <a:avLst/>
              <a:gdLst/>
              <a:ahLst/>
              <a:cxnLst>
                <a:cxn ang="0">
                  <a:pos x="29" y="2"/>
                </a:cxn>
                <a:cxn ang="0">
                  <a:pos x="31" y="0"/>
                </a:cxn>
                <a:cxn ang="0">
                  <a:pos x="25" y="2"/>
                </a:cxn>
                <a:cxn ang="0">
                  <a:pos x="21" y="3"/>
                </a:cxn>
                <a:cxn ang="0">
                  <a:pos x="16" y="3"/>
                </a:cxn>
                <a:cxn ang="0">
                  <a:pos x="12" y="3"/>
                </a:cxn>
                <a:cxn ang="0">
                  <a:pos x="8" y="3"/>
                </a:cxn>
                <a:cxn ang="0">
                  <a:pos x="6" y="3"/>
                </a:cxn>
                <a:cxn ang="0">
                  <a:pos x="4" y="3"/>
                </a:cxn>
                <a:cxn ang="0">
                  <a:pos x="0" y="13"/>
                </a:cxn>
                <a:cxn ang="0">
                  <a:pos x="0" y="15"/>
                </a:cxn>
                <a:cxn ang="0">
                  <a:pos x="4" y="15"/>
                </a:cxn>
                <a:cxn ang="0">
                  <a:pos x="6" y="15"/>
                </a:cxn>
                <a:cxn ang="0">
                  <a:pos x="12" y="17"/>
                </a:cxn>
                <a:cxn ang="0">
                  <a:pos x="17" y="17"/>
                </a:cxn>
                <a:cxn ang="0">
                  <a:pos x="23" y="15"/>
                </a:cxn>
                <a:cxn ang="0">
                  <a:pos x="29" y="13"/>
                </a:cxn>
                <a:cxn ang="0">
                  <a:pos x="37" y="9"/>
                </a:cxn>
                <a:cxn ang="0">
                  <a:pos x="39" y="7"/>
                </a:cxn>
                <a:cxn ang="0">
                  <a:pos x="29" y="2"/>
                </a:cxn>
              </a:cxnLst>
              <a:rect l="0" t="0" r="r" b="b"/>
              <a:pathLst>
                <a:path w="39" h="17">
                  <a:moveTo>
                    <a:pt x="29" y="2"/>
                  </a:moveTo>
                  <a:lnTo>
                    <a:pt x="31" y="0"/>
                  </a:lnTo>
                  <a:lnTo>
                    <a:pt x="25" y="2"/>
                  </a:lnTo>
                  <a:lnTo>
                    <a:pt x="21" y="3"/>
                  </a:lnTo>
                  <a:lnTo>
                    <a:pt x="16" y="3"/>
                  </a:lnTo>
                  <a:lnTo>
                    <a:pt x="12" y="3"/>
                  </a:lnTo>
                  <a:lnTo>
                    <a:pt x="8" y="3"/>
                  </a:lnTo>
                  <a:lnTo>
                    <a:pt x="6" y="3"/>
                  </a:lnTo>
                  <a:lnTo>
                    <a:pt x="4" y="3"/>
                  </a:lnTo>
                  <a:lnTo>
                    <a:pt x="0" y="13"/>
                  </a:lnTo>
                  <a:lnTo>
                    <a:pt x="0" y="15"/>
                  </a:lnTo>
                  <a:lnTo>
                    <a:pt x="4" y="15"/>
                  </a:lnTo>
                  <a:lnTo>
                    <a:pt x="6" y="15"/>
                  </a:lnTo>
                  <a:lnTo>
                    <a:pt x="12" y="17"/>
                  </a:lnTo>
                  <a:lnTo>
                    <a:pt x="17" y="17"/>
                  </a:lnTo>
                  <a:lnTo>
                    <a:pt x="23" y="15"/>
                  </a:lnTo>
                  <a:lnTo>
                    <a:pt x="29" y="13"/>
                  </a:lnTo>
                  <a:lnTo>
                    <a:pt x="37" y="9"/>
                  </a:lnTo>
                  <a:lnTo>
                    <a:pt x="39" y="7"/>
                  </a:lnTo>
                  <a:lnTo>
                    <a:pt x="29" y="2"/>
                  </a:lnTo>
                  <a:close/>
                </a:path>
              </a:pathLst>
            </a:custGeom>
            <a:solidFill>
              <a:srgbClr val="000000"/>
            </a:solidFill>
            <a:ln w="9525">
              <a:noFill/>
              <a:round/>
              <a:headEnd/>
              <a:tailEnd/>
            </a:ln>
          </p:spPr>
          <p:txBody>
            <a:bodyPr/>
            <a:lstStyle/>
            <a:p>
              <a:endParaRPr lang="en-US"/>
            </a:p>
          </p:txBody>
        </p:sp>
        <p:sp>
          <p:nvSpPr>
            <p:cNvPr id="348249" name="Freeform 89"/>
            <p:cNvSpPr>
              <a:spLocks/>
            </p:cNvSpPr>
            <p:nvPr/>
          </p:nvSpPr>
          <p:spPr bwMode="auto">
            <a:xfrm>
              <a:off x="3811" y="1841"/>
              <a:ext cx="25" cy="19"/>
            </a:xfrm>
            <a:custGeom>
              <a:avLst/>
              <a:gdLst/>
              <a:ahLst/>
              <a:cxnLst>
                <a:cxn ang="0">
                  <a:pos x="21" y="0"/>
                </a:cxn>
                <a:cxn ang="0">
                  <a:pos x="23" y="0"/>
                </a:cxn>
                <a:cxn ang="0">
                  <a:pos x="17" y="0"/>
                </a:cxn>
                <a:cxn ang="0">
                  <a:pos x="11" y="2"/>
                </a:cxn>
                <a:cxn ang="0">
                  <a:pos x="8" y="4"/>
                </a:cxn>
                <a:cxn ang="0">
                  <a:pos x="6" y="6"/>
                </a:cxn>
                <a:cxn ang="0">
                  <a:pos x="2" y="10"/>
                </a:cxn>
                <a:cxn ang="0">
                  <a:pos x="0" y="12"/>
                </a:cxn>
                <a:cxn ang="0">
                  <a:pos x="0" y="14"/>
                </a:cxn>
                <a:cxn ang="0">
                  <a:pos x="10" y="19"/>
                </a:cxn>
                <a:cxn ang="0">
                  <a:pos x="11" y="17"/>
                </a:cxn>
                <a:cxn ang="0">
                  <a:pos x="13" y="15"/>
                </a:cxn>
                <a:cxn ang="0">
                  <a:pos x="15" y="14"/>
                </a:cxn>
                <a:cxn ang="0">
                  <a:pos x="17" y="12"/>
                </a:cxn>
                <a:cxn ang="0">
                  <a:pos x="19" y="12"/>
                </a:cxn>
                <a:cxn ang="0">
                  <a:pos x="23" y="12"/>
                </a:cxn>
                <a:cxn ang="0">
                  <a:pos x="25" y="12"/>
                </a:cxn>
                <a:cxn ang="0">
                  <a:pos x="21" y="0"/>
                </a:cxn>
              </a:cxnLst>
              <a:rect l="0" t="0" r="r" b="b"/>
              <a:pathLst>
                <a:path w="25" h="19">
                  <a:moveTo>
                    <a:pt x="21" y="0"/>
                  </a:moveTo>
                  <a:lnTo>
                    <a:pt x="23" y="0"/>
                  </a:lnTo>
                  <a:lnTo>
                    <a:pt x="17" y="0"/>
                  </a:lnTo>
                  <a:lnTo>
                    <a:pt x="11" y="2"/>
                  </a:lnTo>
                  <a:lnTo>
                    <a:pt x="8" y="4"/>
                  </a:lnTo>
                  <a:lnTo>
                    <a:pt x="6" y="6"/>
                  </a:lnTo>
                  <a:lnTo>
                    <a:pt x="2" y="10"/>
                  </a:lnTo>
                  <a:lnTo>
                    <a:pt x="0" y="12"/>
                  </a:lnTo>
                  <a:lnTo>
                    <a:pt x="0" y="14"/>
                  </a:lnTo>
                  <a:lnTo>
                    <a:pt x="10" y="19"/>
                  </a:lnTo>
                  <a:lnTo>
                    <a:pt x="11" y="17"/>
                  </a:lnTo>
                  <a:lnTo>
                    <a:pt x="13" y="15"/>
                  </a:lnTo>
                  <a:lnTo>
                    <a:pt x="15" y="14"/>
                  </a:lnTo>
                  <a:lnTo>
                    <a:pt x="17" y="12"/>
                  </a:lnTo>
                  <a:lnTo>
                    <a:pt x="19" y="12"/>
                  </a:lnTo>
                  <a:lnTo>
                    <a:pt x="23" y="12"/>
                  </a:lnTo>
                  <a:lnTo>
                    <a:pt x="25" y="12"/>
                  </a:lnTo>
                  <a:lnTo>
                    <a:pt x="21" y="0"/>
                  </a:lnTo>
                  <a:close/>
                </a:path>
              </a:pathLst>
            </a:custGeom>
            <a:solidFill>
              <a:srgbClr val="000000"/>
            </a:solidFill>
            <a:ln w="9525">
              <a:noFill/>
              <a:round/>
              <a:headEnd/>
              <a:tailEnd/>
            </a:ln>
          </p:spPr>
          <p:txBody>
            <a:bodyPr/>
            <a:lstStyle/>
            <a:p>
              <a:endParaRPr lang="en-US"/>
            </a:p>
          </p:txBody>
        </p:sp>
        <p:sp>
          <p:nvSpPr>
            <p:cNvPr id="348250" name="Freeform 90"/>
            <p:cNvSpPr>
              <a:spLocks/>
            </p:cNvSpPr>
            <p:nvPr/>
          </p:nvSpPr>
          <p:spPr bwMode="auto">
            <a:xfrm>
              <a:off x="3832" y="1837"/>
              <a:ext cx="36" cy="16"/>
            </a:xfrm>
            <a:custGeom>
              <a:avLst/>
              <a:gdLst/>
              <a:ahLst/>
              <a:cxnLst>
                <a:cxn ang="0">
                  <a:pos x="36" y="14"/>
                </a:cxn>
                <a:cxn ang="0">
                  <a:pos x="35" y="6"/>
                </a:cxn>
                <a:cxn ang="0">
                  <a:pos x="29" y="2"/>
                </a:cxn>
                <a:cxn ang="0">
                  <a:pos x="21" y="0"/>
                </a:cxn>
                <a:cxn ang="0">
                  <a:pos x="15" y="0"/>
                </a:cxn>
                <a:cxn ang="0">
                  <a:pos x="10" y="2"/>
                </a:cxn>
                <a:cxn ang="0">
                  <a:pos x="4" y="2"/>
                </a:cxn>
                <a:cxn ang="0">
                  <a:pos x="2" y="4"/>
                </a:cxn>
                <a:cxn ang="0">
                  <a:pos x="0" y="4"/>
                </a:cxn>
                <a:cxn ang="0">
                  <a:pos x="4" y="16"/>
                </a:cxn>
                <a:cxn ang="0">
                  <a:pos x="8" y="14"/>
                </a:cxn>
                <a:cxn ang="0">
                  <a:pos x="12" y="14"/>
                </a:cxn>
                <a:cxn ang="0">
                  <a:pos x="17" y="14"/>
                </a:cxn>
                <a:cxn ang="0">
                  <a:pos x="21" y="14"/>
                </a:cxn>
                <a:cxn ang="0">
                  <a:pos x="25" y="14"/>
                </a:cxn>
                <a:cxn ang="0">
                  <a:pos x="36" y="14"/>
                </a:cxn>
              </a:cxnLst>
              <a:rect l="0" t="0" r="r" b="b"/>
              <a:pathLst>
                <a:path w="36" h="16">
                  <a:moveTo>
                    <a:pt x="36" y="14"/>
                  </a:moveTo>
                  <a:lnTo>
                    <a:pt x="35" y="6"/>
                  </a:lnTo>
                  <a:lnTo>
                    <a:pt x="29" y="2"/>
                  </a:lnTo>
                  <a:lnTo>
                    <a:pt x="21" y="0"/>
                  </a:lnTo>
                  <a:lnTo>
                    <a:pt x="15" y="0"/>
                  </a:lnTo>
                  <a:lnTo>
                    <a:pt x="10" y="2"/>
                  </a:lnTo>
                  <a:lnTo>
                    <a:pt x="4" y="2"/>
                  </a:lnTo>
                  <a:lnTo>
                    <a:pt x="2" y="4"/>
                  </a:lnTo>
                  <a:lnTo>
                    <a:pt x="0" y="4"/>
                  </a:lnTo>
                  <a:lnTo>
                    <a:pt x="4" y="16"/>
                  </a:lnTo>
                  <a:lnTo>
                    <a:pt x="8" y="14"/>
                  </a:lnTo>
                  <a:lnTo>
                    <a:pt x="12" y="14"/>
                  </a:lnTo>
                  <a:lnTo>
                    <a:pt x="17" y="14"/>
                  </a:lnTo>
                  <a:lnTo>
                    <a:pt x="21" y="14"/>
                  </a:lnTo>
                  <a:lnTo>
                    <a:pt x="25" y="14"/>
                  </a:lnTo>
                  <a:lnTo>
                    <a:pt x="36" y="14"/>
                  </a:lnTo>
                  <a:close/>
                </a:path>
              </a:pathLst>
            </a:custGeom>
            <a:solidFill>
              <a:srgbClr val="000000"/>
            </a:solidFill>
            <a:ln w="9525">
              <a:noFill/>
              <a:round/>
              <a:headEnd/>
              <a:tailEnd/>
            </a:ln>
          </p:spPr>
          <p:txBody>
            <a:bodyPr/>
            <a:lstStyle/>
            <a:p>
              <a:endParaRPr lang="en-US"/>
            </a:p>
          </p:txBody>
        </p:sp>
        <p:sp>
          <p:nvSpPr>
            <p:cNvPr id="348251" name="Freeform 91"/>
            <p:cNvSpPr>
              <a:spLocks/>
            </p:cNvSpPr>
            <p:nvPr/>
          </p:nvSpPr>
          <p:spPr bwMode="auto">
            <a:xfrm>
              <a:off x="3857" y="1851"/>
              <a:ext cx="19" cy="30"/>
            </a:xfrm>
            <a:custGeom>
              <a:avLst/>
              <a:gdLst/>
              <a:ahLst/>
              <a:cxnLst>
                <a:cxn ang="0">
                  <a:pos x="19" y="23"/>
                </a:cxn>
                <a:cxn ang="0">
                  <a:pos x="17" y="21"/>
                </a:cxn>
                <a:cxn ang="0">
                  <a:pos x="15" y="17"/>
                </a:cxn>
                <a:cxn ang="0">
                  <a:pos x="13" y="13"/>
                </a:cxn>
                <a:cxn ang="0">
                  <a:pos x="13" y="9"/>
                </a:cxn>
                <a:cxn ang="0">
                  <a:pos x="13" y="5"/>
                </a:cxn>
                <a:cxn ang="0">
                  <a:pos x="13" y="2"/>
                </a:cxn>
                <a:cxn ang="0">
                  <a:pos x="11" y="0"/>
                </a:cxn>
                <a:cxn ang="0">
                  <a:pos x="0" y="0"/>
                </a:cxn>
                <a:cxn ang="0">
                  <a:pos x="0" y="4"/>
                </a:cxn>
                <a:cxn ang="0">
                  <a:pos x="0" y="7"/>
                </a:cxn>
                <a:cxn ang="0">
                  <a:pos x="2" y="11"/>
                </a:cxn>
                <a:cxn ang="0">
                  <a:pos x="2" y="17"/>
                </a:cxn>
                <a:cxn ang="0">
                  <a:pos x="4" y="23"/>
                </a:cxn>
                <a:cxn ang="0">
                  <a:pos x="6" y="27"/>
                </a:cxn>
                <a:cxn ang="0">
                  <a:pos x="10" y="30"/>
                </a:cxn>
                <a:cxn ang="0">
                  <a:pos x="19" y="23"/>
                </a:cxn>
              </a:cxnLst>
              <a:rect l="0" t="0" r="r" b="b"/>
              <a:pathLst>
                <a:path w="19" h="30">
                  <a:moveTo>
                    <a:pt x="19" y="23"/>
                  </a:moveTo>
                  <a:lnTo>
                    <a:pt x="17" y="21"/>
                  </a:lnTo>
                  <a:lnTo>
                    <a:pt x="15" y="17"/>
                  </a:lnTo>
                  <a:lnTo>
                    <a:pt x="13" y="13"/>
                  </a:lnTo>
                  <a:lnTo>
                    <a:pt x="13" y="9"/>
                  </a:lnTo>
                  <a:lnTo>
                    <a:pt x="13" y="5"/>
                  </a:lnTo>
                  <a:lnTo>
                    <a:pt x="13" y="2"/>
                  </a:lnTo>
                  <a:lnTo>
                    <a:pt x="11" y="0"/>
                  </a:lnTo>
                  <a:lnTo>
                    <a:pt x="0" y="0"/>
                  </a:lnTo>
                  <a:lnTo>
                    <a:pt x="0" y="4"/>
                  </a:lnTo>
                  <a:lnTo>
                    <a:pt x="0" y="7"/>
                  </a:lnTo>
                  <a:lnTo>
                    <a:pt x="2" y="11"/>
                  </a:lnTo>
                  <a:lnTo>
                    <a:pt x="2" y="17"/>
                  </a:lnTo>
                  <a:lnTo>
                    <a:pt x="4" y="23"/>
                  </a:lnTo>
                  <a:lnTo>
                    <a:pt x="6" y="27"/>
                  </a:lnTo>
                  <a:lnTo>
                    <a:pt x="10" y="30"/>
                  </a:lnTo>
                  <a:lnTo>
                    <a:pt x="19" y="23"/>
                  </a:lnTo>
                  <a:close/>
                </a:path>
              </a:pathLst>
            </a:custGeom>
            <a:solidFill>
              <a:srgbClr val="000000"/>
            </a:solidFill>
            <a:ln w="9525">
              <a:noFill/>
              <a:round/>
              <a:headEnd/>
              <a:tailEnd/>
            </a:ln>
          </p:spPr>
          <p:txBody>
            <a:bodyPr/>
            <a:lstStyle/>
            <a:p>
              <a:endParaRPr lang="en-US"/>
            </a:p>
          </p:txBody>
        </p:sp>
        <p:sp>
          <p:nvSpPr>
            <p:cNvPr id="348252" name="Freeform 92"/>
            <p:cNvSpPr>
              <a:spLocks/>
            </p:cNvSpPr>
            <p:nvPr/>
          </p:nvSpPr>
          <p:spPr bwMode="auto">
            <a:xfrm>
              <a:off x="3867" y="1874"/>
              <a:ext cx="17" cy="17"/>
            </a:xfrm>
            <a:custGeom>
              <a:avLst/>
              <a:gdLst/>
              <a:ahLst/>
              <a:cxnLst>
                <a:cxn ang="0">
                  <a:pos x="15" y="9"/>
                </a:cxn>
                <a:cxn ang="0">
                  <a:pos x="17" y="13"/>
                </a:cxn>
                <a:cxn ang="0">
                  <a:pos x="15" y="9"/>
                </a:cxn>
                <a:cxn ang="0">
                  <a:pos x="15" y="7"/>
                </a:cxn>
                <a:cxn ang="0">
                  <a:pos x="13" y="5"/>
                </a:cxn>
                <a:cxn ang="0">
                  <a:pos x="11" y="4"/>
                </a:cxn>
                <a:cxn ang="0">
                  <a:pos x="11" y="2"/>
                </a:cxn>
                <a:cxn ang="0">
                  <a:pos x="9" y="0"/>
                </a:cxn>
                <a:cxn ang="0">
                  <a:pos x="0" y="7"/>
                </a:cxn>
                <a:cxn ang="0">
                  <a:pos x="1" y="9"/>
                </a:cxn>
                <a:cxn ang="0">
                  <a:pos x="1" y="11"/>
                </a:cxn>
                <a:cxn ang="0">
                  <a:pos x="3" y="11"/>
                </a:cxn>
                <a:cxn ang="0">
                  <a:pos x="3" y="13"/>
                </a:cxn>
                <a:cxn ang="0">
                  <a:pos x="5" y="15"/>
                </a:cxn>
                <a:cxn ang="0">
                  <a:pos x="5" y="17"/>
                </a:cxn>
                <a:cxn ang="0">
                  <a:pos x="15" y="9"/>
                </a:cxn>
              </a:cxnLst>
              <a:rect l="0" t="0" r="r" b="b"/>
              <a:pathLst>
                <a:path w="17" h="17">
                  <a:moveTo>
                    <a:pt x="15" y="9"/>
                  </a:moveTo>
                  <a:lnTo>
                    <a:pt x="17" y="13"/>
                  </a:lnTo>
                  <a:lnTo>
                    <a:pt x="15" y="9"/>
                  </a:lnTo>
                  <a:lnTo>
                    <a:pt x="15" y="7"/>
                  </a:lnTo>
                  <a:lnTo>
                    <a:pt x="13" y="5"/>
                  </a:lnTo>
                  <a:lnTo>
                    <a:pt x="11" y="4"/>
                  </a:lnTo>
                  <a:lnTo>
                    <a:pt x="11" y="2"/>
                  </a:lnTo>
                  <a:lnTo>
                    <a:pt x="9" y="0"/>
                  </a:lnTo>
                  <a:lnTo>
                    <a:pt x="0" y="7"/>
                  </a:lnTo>
                  <a:lnTo>
                    <a:pt x="1" y="9"/>
                  </a:lnTo>
                  <a:lnTo>
                    <a:pt x="1" y="11"/>
                  </a:lnTo>
                  <a:lnTo>
                    <a:pt x="3" y="11"/>
                  </a:lnTo>
                  <a:lnTo>
                    <a:pt x="3" y="13"/>
                  </a:lnTo>
                  <a:lnTo>
                    <a:pt x="5" y="15"/>
                  </a:lnTo>
                  <a:lnTo>
                    <a:pt x="5" y="17"/>
                  </a:lnTo>
                  <a:lnTo>
                    <a:pt x="15" y="9"/>
                  </a:lnTo>
                  <a:close/>
                </a:path>
              </a:pathLst>
            </a:custGeom>
            <a:solidFill>
              <a:srgbClr val="000000"/>
            </a:solidFill>
            <a:ln w="9525">
              <a:noFill/>
              <a:round/>
              <a:headEnd/>
              <a:tailEnd/>
            </a:ln>
          </p:spPr>
          <p:txBody>
            <a:bodyPr/>
            <a:lstStyle/>
            <a:p>
              <a:endParaRPr lang="en-US"/>
            </a:p>
          </p:txBody>
        </p:sp>
        <p:sp>
          <p:nvSpPr>
            <p:cNvPr id="348253" name="Freeform 93"/>
            <p:cNvSpPr>
              <a:spLocks/>
            </p:cNvSpPr>
            <p:nvPr/>
          </p:nvSpPr>
          <p:spPr bwMode="auto">
            <a:xfrm>
              <a:off x="3872" y="1883"/>
              <a:ext cx="25" cy="14"/>
            </a:xfrm>
            <a:custGeom>
              <a:avLst/>
              <a:gdLst/>
              <a:ahLst/>
              <a:cxnLst>
                <a:cxn ang="0">
                  <a:pos x="14" y="4"/>
                </a:cxn>
                <a:cxn ang="0">
                  <a:pos x="14" y="0"/>
                </a:cxn>
                <a:cxn ang="0">
                  <a:pos x="14" y="2"/>
                </a:cxn>
                <a:cxn ang="0">
                  <a:pos x="12" y="2"/>
                </a:cxn>
                <a:cxn ang="0">
                  <a:pos x="10" y="0"/>
                </a:cxn>
                <a:cxn ang="0">
                  <a:pos x="0" y="8"/>
                </a:cxn>
                <a:cxn ang="0">
                  <a:pos x="2" y="10"/>
                </a:cxn>
                <a:cxn ang="0">
                  <a:pos x="4" y="12"/>
                </a:cxn>
                <a:cxn ang="0">
                  <a:pos x="8" y="14"/>
                </a:cxn>
                <a:cxn ang="0">
                  <a:pos x="12" y="14"/>
                </a:cxn>
                <a:cxn ang="0">
                  <a:pos x="16" y="14"/>
                </a:cxn>
                <a:cxn ang="0">
                  <a:pos x="21" y="12"/>
                </a:cxn>
                <a:cxn ang="0">
                  <a:pos x="23" y="8"/>
                </a:cxn>
                <a:cxn ang="0">
                  <a:pos x="25" y="4"/>
                </a:cxn>
                <a:cxn ang="0">
                  <a:pos x="14" y="4"/>
                </a:cxn>
              </a:cxnLst>
              <a:rect l="0" t="0" r="r" b="b"/>
              <a:pathLst>
                <a:path w="25" h="14">
                  <a:moveTo>
                    <a:pt x="14" y="4"/>
                  </a:moveTo>
                  <a:lnTo>
                    <a:pt x="14" y="0"/>
                  </a:lnTo>
                  <a:lnTo>
                    <a:pt x="14" y="2"/>
                  </a:lnTo>
                  <a:lnTo>
                    <a:pt x="12" y="2"/>
                  </a:lnTo>
                  <a:lnTo>
                    <a:pt x="10" y="0"/>
                  </a:lnTo>
                  <a:lnTo>
                    <a:pt x="0" y="8"/>
                  </a:lnTo>
                  <a:lnTo>
                    <a:pt x="2" y="10"/>
                  </a:lnTo>
                  <a:lnTo>
                    <a:pt x="4" y="12"/>
                  </a:lnTo>
                  <a:lnTo>
                    <a:pt x="8" y="14"/>
                  </a:lnTo>
                  <a:lnTo>
                    <a:pt x="12" y="14"/>
                  </a:lnTo>
                  <a:lnTo>
                    <a:pt x="16" y="14"/>
                  </a:lnTo>
                  <a:lnTo>
                    <a:pt x="21" y="12"/>
                  </a:lnTo>
                  <a:lnTo>
                    <a:pt x="23" y="8"/>
                  </a:lnTo>
                  <a:lnTo>
                    <a:pt x="25" y="4"/>
                  </a:lnTo>
                  <a:lnTo>
                    <a:pt x="14" y="4"/>
                  </a:lnTo>
                  <a:close/>
                </a:path>
              </a:pathLst>
            </a:custGeom>
            <a:solidFill>
              <a:srgbClr val="000000"/>
            </a:solidFill>
            <a:ln w="9525">
              <a:noFill/>
              <a:round/>
              <a:headEnd/>
              <a:tailEnd/>
            </a:ln>
          </p:spPr>
          <p:txBody>
            <a:bodyPr/>
            <a:lstStyle/>
            <a:p>
              <a:endParaRPr lang="en-US"/>
            </a:p>
          </p:txBody>
        </p:sp>
        <p:sp>
          <p:nvSpPr>
            <p:cNvPr id="348254" name="Freeform 94"/>
            <p:cNvSpPr>
              <a:spLocks/>
            </p:cNvSpPr>
            <p:nvPr/>
          </p:nvSpPr>
          <p:spPr bwMode="auto">
            <a:xfrm>
              <a:off x="3874" y="1851"/>
              <a:ext cx="23" cy="36"/>
            </a:xfrm>
            <a:custGeom>
              <a:avLst/>
              <a:gdLst/>
              <a:ahLst/>
              <a:cxnLst>
                <a:cxn ang="0">
                  <a:pos x="4" y="9"/>
                </a:cxn>
                <a:cxn ang="0">
                  <a:pos x="0" y="7"/>
                </a:cxn>
                <a:cxn ang="0">
                  <a:pos x="4" y="15"/>
                </a:cxn>
                <a:cxn ang="0">
                  <a:pos x="6" y="21"/>
                </a:cxn>
                <a:cxn ang="0">
                  <a:pos x="8" y="27"/>
                </a:cxn>
                <a:cxn ang="0">
                  <a:pos x="10" y="30"/>
                </a:cxn>
                <a:cxn ang="0">
                  <a:pos x="10" y="34"/>
                </a:cxn>
                <a:cxn ang="0">
                  <a:pos x="10" y="36"/>
                </a:cxn>
                <a:cxn ang="0">
                  <a:pos x="12" y="36"/>
                </a:cxn>
                <a:cxn ang="0">
                  <a:pos x="23" y="36"/>
                </a:cxn>
                <a:cxn ang="0">
                  <a:pos x="23" y="34"/>
                </a:cxn>
                <a:cxn ang="0">
                  <a:pos x="21" y="30"/>
                </a:cxn>
                <a:cxn ang="0">
                  <a:pos x="21" y="27"/>
                </a:cxn>
                <a:cxn ang="0">
                  <a:pos x="19" y="23"/>
                </a:cxn>
                <a:cxn ang="0">
                  <a:pos x="18" y="17"/>
                </a:cxn>
                <a:cxn ang="0">
                  <a:pos x="16" y="9"/>
                </a:cxn>
                <a:cxn ang="0">
                  <a:pos x="12" y="2"/>
                </a:cxn>
                <a:cxn ang="0">
                  <a:pos x="10" y="0"/>
                </a:cxn>
                <a:cxn ang="0">
                  <a:pos x="4" y="9"/>
                </a:cxn>
              </a:cxnLst>
              <a:rect l="0" t="0" r="r" b="b"/>
              <a:pathLst>
                <a:path w="23" h="36">
                  <a:moveTo>
                    <a:pt x="4" y="9"/>
                  </a:moveTo>
                  <a:lnTo>
                    <a:pt x="0" y="7"/>
                  </a:lnTo>
                  <a:lnTo>
                    <a:pt x="4" y="15"/>
                  </a:lnTo>
                  <a:lnTo>
                    <a:pt x="6" y="21"/>
                  </a:lnTo>
                  <a:lnTo>
                    <a:pt x="8" y="27"/>
                  </a:lnTo>
                  <a:lnTo>
                    <a:pt x="10" y="30"/>
                  </a:lnTo>
                  <a:lnTo>
                    <a:pt x="10" y="34"/>
                  </a:lnTo>
                  <a:lnTo>
                    <a:pt x="10" y="36"/>
                  </a:lnTo>
                  <a:lnTo>
                    <a:pt x="12" y="36"/>
                  </a:lnTo>
                  <a:lnTo>
                    <a:pt x="23" y="36"/>
                  </a:lnTo>
                  <a:lnTo>
                    <a:pt x="23" y="34"/>
                  </a:lnTo>
                  <a:lnTo>
                    <a:pt x="21" y="30"/>
                  </a:lnTo>
                  <a:lnTo>
                    <a:pt x="21" y="27"/>
                  </a:lnTo>
                  <a:lnTo>
                    <a:pt x="19" y="23"/>
                  </a:lnTo>
                  <a:lnTo>
                    <a:pt x="18" y="17"/>
                  </a:lnTo>
                  <a:lnTo>
                    <a:pt x="16" y="9"/>
                  </a:lnTo>
                  <a:lnTo>
                    <a:pt x="12" y="2"/>
                  </a:lnTo>
                  <a:lnTo>
                    <a:pt x="10" y="0"/>
                  </a:lnTo>
                  <a:lnTo>
                    <a:pt x="4" y="9"/>
                  </a:lnTo>
                  <a:close/>
                </a:path>
              </a:pathLst>
            </a:custGeom>
            <a:solidFill>
              <a:srgbClr val="000000"/>
            </a:solidFill>
            <a:ln w="9525">
              <a:noFill/>
              <a:round/>
              <a:headEnd/>
              <a:tailEnd/>
            </a:ln>
          </p:spPr>
          <p:txBody>
            <a:bodyPr/>
            <a:lstStyle/>
            <a:p>
              <a:endParaRPr lang="en-US"/>
            </a:p>
          </p:txBody>
        </p:sp>
        <p:sp>
          <p:nvSpPr>
            <p:cNvPr id="348255" name="Freeform 95"/>
            <p:cNvSpPr>
              <a:spLocks/>
            </p:cNvSpPr>
            <p:nvPr/>
          </p:nvSpPr>
          <p:spPr bwMode="auto">
            <a:xfrm>
              <a:off x="3870" y="1824"/>
              <a:ext cx="18" cy="36"/>
            </a:xfrm>
            <a:custGeom>
              <a:avLst/>
              <a:gdLst/>
              <a:ahLst/>
              <a:cxnLst>
                <a:cxn ang="0">
                  <a:pos x="12" y="0"/>
                </a:cxn>
                <a:cxn ang="0">
                  <a:pos x="8" y="2"/>
                </a:cxn>
                <a:cxn ang="0">
                  <a:pos x="2" y="9"/>
                </a:cxn>
                <a:cxn ang="0">
                  <a:pos x="0" y="17"/>
                </a:cxn>
                <a:cxn ang="0">
                  <a:pos x="0" y="23"/>
                </a:cxn>
                <a:cxn ang="0">
                  <a:pos x="0" y="27"/>
                </a:cxn>
                <a:cxn ang="0">
                  <a:pos x="2" y="31"/>
                </a:cxn>
                <a:cxn ang="0">
                  <a:pos x="4" y="34"/>
                </a:cxn>
                <a:cxn ang="0">
                  <a:pos x="6" y="36"/>
                </a:cxn>
                <a:cxn ang="0">
                  <a:pos x="8" y="36"/>
                </a:cxn>
                <a:cxn ang="0">
                  <a:pos x="14" y="27"/>
                </a:cxn>
                <a:cxn ang="0">
                  <a:pos x="12" y="25"/>
                </a:cxn>
                <a:cxn ang="0">
                  <a:pos x="12" y="23"/>
                </a:cxn>
                <a:cxn ang="0">
                  <a:pos x="12" y="19"/>
                </a:cxn>
                <a:cxn ang="0">
                  <a:pos x="14" y="15"/>
                </a:cxn>
                <a:cxn ang="0">
                  <a:pos x="18" y="9"/>
                </a:cxn>
                <a:cxn ang="0">
                  <a:pos x="14" y="11"/>
                </a:cxn>
                <a:cxn ang="0">
                  <a:pos x="12" y="0"/>
                </a:cxn>
              </a:cxnLst>
              <a:rect l="0" t="0" r="r" b="b"/>
              <a:pathLst>
                <a:path w="18" h="36">
                  <a:moveTo>
                    <a:pt x="12" y="0"/>
                  </a:moveTo>
                  <a:lnTo>
                    <a:pt x="8" y="2"/>
                  </a:lnTo>
                  <a:lnTo>
                    <a:pt x="2" y="9"/>
                  </a:lnTo>
                  <a:lnTo>
                    <a:pt x="0" y="17"/>
                  </a:lnTo>
                  <a:lnTo>
                    <a:pt x="0" y="23"/>
                  </a:lnTo>
                  <a:lnTo>
                    <a:pt x="0" y="27"/>
                  </a:lnTo>
                  <a:lnTo>
                    <a:pt x="2" y="31"/>
                  </a:lnTo>
                  <a:lnTo>
                    <a:pt x="4" y="34"/>
                  </a:lnTo>
                  <a:lnTo>
                    <a:pt x="6" y="36"/>
                  </a:lnTo>
                  <a:lnTo>
                    <a:pt x="8" y="36"/>
                  </a:lnTo>
                  <a:lnTo>
                    <a:pt x="14" y="27"/>
                  </a:lnTo>
                  <a:lnTo>
                    <a:pt x="12" y="25"/>
                  </a:lnTo>
                  <a:lnTo>
                    <a:pt x="12" y="23"/>
                  </a:lnTo>
                  <a:lnTo>
                    <a:pt x="12" y="19"/>
                  </a:lnTo>
                  <a:lnTo>
                    <a:pt x="14" y="15"/>
                  </a:lnTo>
                  <a:lnTo>
                    <a:pt x="18" y="9"/>
                  </a:lnTo>
                  <a:lnTo>
                    <a:pt x="14" y="11"/>
                  </a:lnTo>
                  <a:lnTo>
                    <a:pt x="12" y="0"/>
                  </a:lnTo>
                  <a:close/>
                </a:path>
              </a:pathLst>
            </a:custGeom>
            <a:solidFill>
              <a:srgbClr val="000000"/>
            </a:solidFill>
            <a:ln w="9525">
              <a:noFill/>
              <a:round/>
              <a:headEnd/>
              <a:tailEnd/>
            </a:ln>
          </p:spPr>
          <p:txBody>
            <a:bodyPr/>
            <a:lstStyle/>
            <a:p>
              <a:endParaRPr lang="en-US"/>
            </a:p>
          </p:txBody>
        </p:sp>
        <p:sp>
          <p:nvSpPr>
            <p:cNvPr id="348256" name="Freeform 96"/>
            <p:cNvSpPr>
              <a:spLocks/>
            </p:cNvSpPr>
            <p:nvPr/>
          </p:nvSpPr>
          <p:spPr bwMode="auto">
            <a:xfrm>
              <a:off x="3882" y="1789"/>
              <a:ext cx="27" cy="46"/>
            </a:xfrm>
            <a:custGeom>
              <a:avLst/>
              <a:gdLst/>
              <a:ahLst/>
              <a:cxnLst>
                <a:cxn ang="0">
                  <a:pos x="13" y="0"/>
                </a:cxn>
                <a:cxn ang="0">
                  <a:pos x="13" y="12"/>
                </a:cxn>
                <a:cxn ang="0">
                  <a:pos x="11" y="21"/>
                </a:cxn>
                <a:cxn ang="0">
                  <a:pos x="8" y="27"/>
                </a:cxn>
                <a:cxn ang="0">
                  <a:pos x="6" y="31"/>
                </a:cxn>
                <a:cxn ang="0">
                  <a:pos x="2" y="33"/>
                </a:cxn>
                <a:cxn ang="0">
                  <a:pos x="0" y="35"/>
                </a:cxn>
                <a:cxn ang="0">
                  <a:pos x="2" y="46"/>
                </a:cxn>
                <a:cxn ang="0">
                  <a:pos x="4" y="46"/>
                </a:cxn>
                <a:cxn ang="0">
                  <a:pos x="6" y="46"/>
                </a:cxn>
                <a:cxn ang="0">
                  <a:pos x="10" y="42"/>
                </a:cxn>
                <a:cxn ang="0">
                  <a:pos x="15" y="39"/>
                </a:cxn>
                <a:cxn ang="0">
                  <a:pos x="19" y="33"/>
                </a:cxn>
                <a:cxn ang="0">
                  <a:pos x="23" y="25"/>
                </a:cxn>
                <a:cxn ang="0">
                  <a:pos x="25" y="14"/>
                </a:cxn>
                <a:cxn ang="0">
                  <a:pos x="27" y="0"/>
                </a:cxn>
                <a:cxn ang="0">
                  <a:pos x="13" y="0"/>
                </a:cxn>
              </a:cxnLst>
              <a:rect l="0" t="0" r="r" b="b"/>
              <a:pathLst>
                <a:path w="27" h="46">
                  <a:moveTo>
                    <a:pt x="13" y="0"/>
                  </a:moveTo>
                  <a:lnTo>
                    <a:pt x="13" y="12"/>
                  </a:lnTo>
                  <a:lnTo>
                    <a:pt x="11" y="21"/>
                  </a:lnTo>
                  <a:lnTo>
                    <a:pt x="8" y="27"/>
                  </a:lnTo>
                  <a:lnTo>
                    <a:pt x="6" y="31"/>
                  </a:lnTo>
                  <a:lnTo>
                    <a:pt x="2" y="33"/>
                  </a:lnTo>
                  <a:lnTo>
                    <a:pt x="0" y="35"/>
                  </a:lnTo>
                  <a:lnTo>
                    <a:pt x="2" y="46"/>
                  </a:lnTo>
                  <a:lnTo>
                    <a:pt x="4" y="46"/>
                  </a:lnTo>
                  <a:lnTo>
                    <a:pt x="6" y="46"/>
                  </a:lnTo>
                  <a:lnTo>
                    <a:pt x="10" y="42"/>
                  </a:lnTo>
                  <a:lnTo>
                    <a:pt x="15" y="39"/>
                  </a:lnTo>
                  <a:lnTo>
                    <a:pt x="19" y="33"/>
                  </a:lnTo>
                  <a:lnTo>
                    <a:pt x="23" y="25"/>
                  </a:lnTo>
                  <a:lnTo>
                    <a:pt x="25" y="14"/>
                  </a:lnTo>
                  <a:lnTo>
                    <a:pt x="27" y="0"/>
                  </a:lnTo>
                  <a:lnTo>
                    <a:pt x="13" y="0"/>
                  </a:lnTo>
                  <a:close/>
                </a:path>
              </a:pathLst>
            </a:custGeom>
            <a:solidFill>
              <a:srgbClr val="000000"/>
            </a:solidFill>
            <a:ln w="9525">
              <a:noFill/>
              <a:round/>
              <a:headEnd/>
              <a:tailEnd/>
            </a:ln>
          </p:spPr>
          <p:txBody>
            <a:bodyPr/>
            <a:lstStyle/>
            <a:p>
              <a:endParaRPr lang="en-US"/>
            </a:p>
          </p:txBody>
        </p:sp>
        <p:sp>
          <p:nvSpPr>
            <p:cNvPr id="348257" name="Freeform 97"/>
            <p:cNvSpPr>
              <a:spLocks/>
            </p:cNvSpPr>
            <p:nvPr/>
          </p:nvSpPr>
          <p:spPr bwMode="auto">
            <a:xfrm>
              <a:off x="3895" y="1730"/>
              <a:ext cx="27" cy="59"/>
            </a:xfrm>
            <a:custGeom>
              <a:avLst/>
              <a:gdLst/>
              <a:ahLst/>
              <a:cxnLst>
                <a:cxn ang="0">
                  <a:pos x="20" y="0"/>
                </a:cxn>
                <a:cxn ang="0">
                  <a:pos x="14" y="7"/>
                </a:cxn>
                <a:cxn ang="0">
                  <a:pos x="10" y="15"/>
                </a:cxn>
                <a:cxn ang="0">
                  <a:pos x="6" y="25"/>
                </a:cxn>
                <a:cxn ang="0">
                  <a:pos x="4" y="34"/>
                </a:cxn>
                <a:cxn ang="0">
                  <a:pos x="2" y="44"/>
                </a:cxn>
                <a:cxn ang="0">
                  <a:pos x="2" y="52"/>
                </a:cxn>
                <a:cxn ang="0">
                  <a:pos x="2" y="57"/>
                </a:cxn>
                <a:cxn ang="0">
                  <a:pos x="0" y="59"/>
                </a:cxn>
                <a:cxn ang="0">
                  <a:pos x="14" y="59"/>
                </a:cxn>
                <a:cxn ang="0">
                  <a:pos x="14" y="57"/>
                </a:cxn>
                <a:cxn ang="0">
                  <a:pos x="14" y="53"/>
                </a:cxn>
                <a:cxn ang="0">
                  <a:pos x="16" y="46"/>
                </a:cxn>
                <a:cxn ang="0">
                  <a:pos x="16" y="36"/>
                </a:cxn>
                <a:cxn ang="0">
                  <a:pos x="18" y="29"/>
                </a:cxn>
                <a:cxn ang="0">
                  <a:pos x="21" y="21"/>
                </a:cxn>
                <a:cxn ang="0">
                  <a:pos x="23" y="13"/>
                </a:cxn>
                <a:cxn ang="0">
                  <a:pos x="27" y="9"/>
                </a:cxn>
                <a:cxn ang="0">
                  <a:pos x="20" y="0"/>
                </a:cxn>
              </a:cxnLst>
              <a:rect l="0" t="0" r="r" b="b"/>
              <a:pathLst>
                <a:path w="27" h="59">
                  <a:moveTo>
                    <a:pt x="20" y="0"/>
                  </a:moveTo>
                  <a:lnTo>
                    <a:pt x="14" y="7"/>
                  </a:lnTo>
                  <a:lnTo>
                    <a:pt x="10" y="15"/>
                  </a:lnTo>
                  <a:lnTo>
                    <a:pt x="6" y="25"/>
                  </a:lnTo>
                  <a:lnTo>
                    <a:pt x="4" y="34"/>
                  </a:lnTo>
                  <a:lnTo>
                    <a:pt x="2" y="44"/>
                  </a:lnTo>
                  <a:lnTo>
                    <a:pt x="2" y="52"/>
                  </a:lnTo>
                  <a:lnTo>
                    <a:pt x="2" y="57"/>
                  </a:lnTo>
                  <a:lnTo>
                    <a:pt x="0" y="59"/>
                  </a:lnTo>
                  <a:lnTo>
                    <a:pt x="14" y="59"/>
                  </a:lnTo>
                  <a:lnTo>
                    <a:pt x="14" y="57"/>
                  </a:lnTo>
                  <a:lnTo>
                    <a:pt x="14" y="53"/>
                  </a:lnTo>
                  <a:lnTo>
                    <a:pt x="16" y="46"/>
                  </a:lnTo>
                  <a:lnTo>
                    <a:pt x="16" y="36"/>
                  </a:lnTo>
                  <a:lnTo>
                    <a:pt x="18" y="29"/>
                  </a:lnTo>
                  <a:lnTo>
                    <a:pt x="21" y="21"/>
                  </a:lnTo>
                  <a:lnTo>
                    <a:pt x="23" y="13"/>
                  </a:lnTo>
                  <a:lnTo>
                    <a:pt x="27" y="9"/>
                  </a:lnTo>
                  <a:lnTo>
                    <a:pt x="20" y="0"/>
                  </a:lnTo>
                  <a:close/>
                </a:path>
              </a:pathLst>
            </a:custGeom>
            <a:solidFill>
              <a:srgbClr val="000000"/>
            </a:solidFill>
            <a:ln w="9525">
              <a:noFill/>
              <a:round/>
              <a:headEnd/>
              <a:tailEnd/>
            </a:ln>
          </p:spPr>
          <p:txBody>
            <a:bodyPr/>
            <a:lstStyle/>
            <a:p>
              <a:endParaRPr lang="en-US"/>
            </a:p>
          </p:txBody>
        </p:sp>
        <p:sp>
          <p:nvSpPr>
            <p:cNvPr id="348258" name="Freeform 98"/>
            <p:cNvSpPr>
              <a:spLocks/>
            </p:cNvSpPr>
            <p:nvPr/>
          </p:nvSpPr>
          <p:spPr bwMode="auto">
            <a:xfrm>
              <a:off x="3915" y="1712"/>
              <a:ext cx="23" cy="27"/>
            </a:xfrm>
            <a:custGeom>
              <a:avLst/>
              <a:gdLst/>
              <a:ahLst/>
              <a:cxnLst>
                <a:cxn ang="0">
                  <a:pos x="13" y="0"/>
                </a:cxn>
                <a:cxn ang="0">
                  <a:pos x="11" y="4"/>
                </a:cxn>
                <a:cxn ang="0">
                  <a:pos x="9" y="8"/>
                </a:cxn>
                <a:cxn ang="0">
                  <a:pos x="7" y="10"/>
                </a:cxn>
                <a:cxn ang="0">
                  <a:pos x="3" y="14"/>
                </a:cxn>
                <a:cxn ang="0">
                  <a:pos x="1" y="16"/>
                </a:cxn>
                <a:cxn ang="0">
                  <a:pos x="0" y="18"/>
                </a:cxn>
                <a:cxn ang="0">
                  <a:pos x="7" y="27"/>
                </a:cxn>
                <a:cxn ang="0">
                  <a:pos x="9" y="25"/>
                </a:cxn>
                <a:cxn ang="0">
                  <a:pos x="11" y="23"/>
                </a:cxn>
                <a:cxn ang="0">
                  <a:pos x="13" y="22"/>
                </a:cxn>
                <a:cxn ang="0">
                  <a:pos x="17" y="18"/>
                </a:cxn>
                <a:cxn ang="0">
                  <a:pos x="19" y="14"/>
                </a:cxn>
                <a:cxn ang="0">
                  <a:pos x="21" y="10"/>
                </a:cxn>
                <a:cxn ang="0">
                  <a:pos x="23" y="6"/>
                </a:cxn>
                <a:cxn ang="0">
                  <a:pos x="13" y="0"/>
                </a:cxn>
              </a:cxnLst>
              <a:rect l="0" t="0" r="r" b="b"/>
              <a:pathLst>
                <a:path w="23" h="27">
                  <a:moveTo>
                    <a:pt x="13" y="0"/>
                  </a:moveTo>
                  <a:lnTo>
                    <a:pt x="11" y="4"/>
                  </a:lnTo>
                  <a:lnTo>
                    <a:pt x="9" y="8"/>
                  </a:lnTo>
                  <a:lnTo>
                    <a:pt x="7" y="10"/>
                  </a:lnTo>
                  <a:lnTo>
                    <a:pt x="3" y="14"/>
                  </a:lnTo>
                  <a:lnTo>
                    <a:pt x="1" y="16"/>
                  </a:lnTo>
                  <a:lnTo>
                    <a:pt x="0" y="18"/>
                  </a:lnTo>
                  <a:lnTo>
                    <a:pt x="7" y="27"/>
                  </a:lnTo>
                  <a:lnTo>
                    <a:pt x="9" y="25"/>
                  </a:lnTo>
                  <a:lnTo>
                    <a:pt x="11" y="23"/>
                  </a:lnTo>
                  <a:lnTo>
                    <a:pt x="13" y="22"/>
                  </a:lnTo>
                  <a:lnTo>
                    <a:pt x="17" y="18"/>
                  </a:lnTo>
                  <a:lnTo>
                    <a:pt x="19" y="14"/>
                  </a:lnTo>
                  <a:lnTo>
                    <a:pt x="21" y="10"/>
                  </a:lnTo>
                  <a:lnTo>
                    <a:pt x="23" y="6"/>
                  </a:lnTo>
                  <a:lnTo>
                    <a:pt x="13" y="0"/>
                  </a:lnTo>
                  <a:close/>
                </a:path>
              </a:pathLst>
            </a:custGeom>
            <a:solidFill>
              <a:srgbClr val="000000"/>
            </a:solidFill>
            <a:ln w="9525">
              <a:noFill/>
              <a:round/>
              <a:headEnd/>
              <a:tailEnd/>
            </a:ln>
          </p:spPr>
          <p:txBody>
            <a:bodyPr/>
            <a:lstStyle/>
            <a:p>
              <a:endParaRPr lang="en-US"/>
            </a:p>
          </p:txBody>
        </p:sp>
        <p:sp>
          <p:nvSpPr>
            <p:cNvPr id="348259" name="Freeform 99"/>
            <p:cNvSpPr>
              <a:spLocks/>
            </p:cNvSpPr>
            <p:nvPr/>
          </p:nvSpPr>
          <p:spPr bwMode="auto">
            <a:xfrm>
              <a:off x="3928" y="1699"/>
              <a:ext cx="27" cy="19"/>
            </a:xfrm>
            <a:custGeom>
              <a:avLst/>
              <a:gdLst/>
              <a:ahLst/>
              <a:cxnLst>
                <a:cxn ang="0">
                  <a:pos x="25" y="15"/>
                </a:cxn>
                <a:cxn ang="0">
                  <a:pos x="27" y="13"/>
                </a:cxn>
                <a:cxn ang="0">
                  <a:pos x="27" y="6"/>
                </a:cxn>
                <a:cxn ang="0">
                  <a:pos x="21" y="0"/>
                </a:cxn>
                <a:cxn ang="0">
                  <a:pos x="13" y="0"/>
                </a:cxn>
                <a:cxn ang="0">
                  <a:pos x="10" y="2"/>
                </a:cxn>
                <a:cxn ang="0">
                  <a:pos x="6" y="6"/>
                </a:cxn>
                <a:cxn ang="0">
                  <a:pos x="4" y="10"/>
                </a:cxn>
                <a:cxn ang="0">
                  <a:pos x="0" y="12"/>
                </a:cxn>
                <a:cxn ang="0">
                  <a:pos x="0" y="13"/>
                </a:cxn>
                <a:cxn ang="0">
                  <a:pos x="10" y="19"/>
                </a:cxn>
                <a:cxn ang="0">
                  <a:pos x="11" y="17"/>
                </a:cxn>
                <a:cxn ang="0">
                  <a:pos x="15" y="13"/>
                </a:cxn>
                <a:cxn ang="0">
                  <a:pos x="17" y="12"/>
                </a:cxn>
                <a:cxn ang="0">
                  <a:pos x="19" y="10"/>
                </a:cxn>
                <a:cxn ang="0">
                  <a:pos x="17" y="10"/>
                </a:cxn>
                <a:cxn ang="0">
                  <a:pos x="15" y="8"/>
                </a:cxn>
                <a:cxn ang="0">
                  <a:pos x="15" y="12"/>
                </a:cxn>
                <a:cxn ang="0">
                  <a:pos x="15" y="10"/>
                </a:cxn>
                <a:cxn ang="0">
                  <a:pos x="25" y="15"/>
                </a:cxn>
              </a:cxnLst>
              <a:rect l="0" t="0" r="r" b="b"/>
              <a:pathLst>
                <a:path w="27" h="19">
                  <a:moveTo>
                    <a:pt x="25" y="15"/>
                  </a:moveTo>
                  <a:lnTo>
                    <a:pt x="27" y="13"/>
                  </a:lnTo>
                  <a:lnTo>
                    <a:pt x="27" y="6"/>
                  </a:lnTo>
                  <a:lnTo>
                    <a:pt x="21" y="0"/>
                  </a:lnTo>
                  <a:lnTo>
                    <a:pt x="13" y="0"/>
                  </a:lnTo>
                  <a:lnTo>
                    <a:pt x="10" y="2"/>
                  </a:lnTo>
                  <a:lnTo>
                    <a:pt x="6" y="6"/>
                  </a:lnTo>
                  <a:lnTo>
                    <a:pt x="4" y="10"/>
                  </a:lnTo>
                  <a:lnTo>
                    <a:pt x="0" y="12"/>
                  </a:lnTo>
                  <a:lnTo>
                    <a:pt x="0" y="13"/>
                  </a:lnTo>
                  <a:lnTo>
                    <a:pt x="10" y="19"/>
                  </a:lnTo>
                  <a:lnTo>
                    <a:pt x="11" y="17"/>
                  </a:lnTo>
                  <a:lnTo>
                    <a:pt x="15" y="13"/>
                  </a:lnTo>
                  <a:lnTo>
                    <a:pt x="17" y="12"/>
                  </a:lnTo>
                  <a:lnTo>
                    <a:pt x="19" y="10"/>
                  </a:lnTo>
                  <a:lnTo>
                    <a:pt x="17" y="10"/>
                  </a:lnTo>
                  <a:lnTo>
                    <a:pt x="15" y="8"/>
                  </a:lnTo>
                  <a:lnTo>
                    <a:pt x="15" y="12"/>
                  </a:lnTo>
                  <a:lnTo>
                    <a:pt x="15" y="10"/>
                  </a:lnTo>
                  <a:lnTo>
                    <a:pt x="25" y="15"/>
                  </a:lnTo>
                  <a:close/>
                </a:path>
              </a:pathLst>
            </a:custGeom>
            <a:solidFill>
              <a:srgbClr val="000000"/>
            </a:solidFill>
            <a:ln w="9525">
              <a:noFill/>
              <a:round/>
              <a:headEnd/>
              <a:tailEnd/>
            </a:ln>
          </p:spPr>
          <p:txBody>
            <a:bodyPr/>
            <a:lstStyle/>
            <a:p>
              <a:endParaRPr lang="en-US"/>
            </a:p>
          </p:txBody>
        </p:sp>
        <p:sp>
          <p:nvSpPr>
            <p:cNvPr id="348260" name="Freeform 100"/>
            <p:cNvSpPr>
              <a:spLocks/>
            </p:cNvSpPr>
            <p:nvPr/>
          </p:nvSpPr>
          <p:spPr bwMode="auto">
            <a:xfrm>
              <a:off x="3938" y="1709"/>
              <a:ext cx="25" cy="30"/>
            </a:xfrm>
            <a:custGeom>
              <a:avLst/>
              <a:gdLst/>
              <a:ahLst/>
              <a:cxnLst>
                <a:cxn ang="0">
                  <a:pos x="13" y="21"/>
                </a:cxn>
                <a:cxn ang="0">
                  <a:pos x="17" y="17"/>
                </a:cxn>
                <a:cxn ang="0">
                  <a:pos x="11" y="17"/>
                </a:cxn>
                <a:cxn ang="0">
                  <a:pos x="11" y="19"/>
                </a:cxn>
                <a:cxn ang="0">
                  <a:pos x="11" y="17"/>
                </a:cxn>
                <a:cxn ang="0">
                  <a:pos x="13" y="13"/>
                </a:cxn>
                <a:cxn ang="0">
                  <a:pos x="13" y="9"/>
                </a:cxn>
                <a:cxn ang="0">
                  <a:pos x="15" y="5"/>
                </a:cxn>
                <a:cxn ang="0">
                  <a:pos x="5" y="0"/>
                </a:cxn>
                <a:cxn ang="0">
                  <a:pos x="5" y="2"/>
                </a:cxn>
                <a:cxn ang="0">
                  <a:pos x="3" y="3"/>
                </a:cxn>
                <a:cxn ang="0">
                  <a:pos x="1" y="9"/>
                </a:cxn>
                <a:cxn ang="0">
                  <a:pos x="0" y="15"/>
                </a:cxn>
                <a:cxn ang="0">
                  <a:pos x="0" y="21"/>
                </a:cxn>
                <a:cxn ang="0">
                  <a:pos x="3" y="28"/>
                </a:cxn>
                <a:cxn ang="0">
                  <a:pos x="11" y="30"/>
                </a:cxn>
                <a:cxn ang="0">
                  <a:pos x="21" y="28"/>
                </a:cxn>
                <a:cxn ang="0">
                  <a:pos x="25" y="25"/>
                </a:cxn>
                <a:cxn ang="0">
                  <a:pos x="13" y="21"/>
                </a:cxn>
              </a:cxnLst>
              <a:rect l="0" t="0" r="r" b="b"/>
              <a:pathLst>
                <a:path w="25" h="30">
                  <a:moveTo>
                    <a:pt x="13" y="21"/>
                  </a:moveTo>
                  <a:lnTo>
                    <a:pt x="17" y="17"/>
                  </a:lnTo>
                  <a:lnTo>
                    <a:pt x="11" y="17"/>
                  </a:lnTo>
                  <a:lnTo>
                    <a:pt x="11" y="19"/>
                  </a:lnTo>
                  <a:lnTo>
                    <a:pt x="11" y="17"/>
                  </a:lnTo>
                  <a:lnTo>
                    <a:pt x="13" y="13"/>
                  </a:lnTo>
                  <a:lnTo>
                    <a:pt x="13" y="9"/>
                  </a:lnTo>
                  <a:lnTo>
                    <a:pt x="15" y="5"/>
                  </a:lnTo>
                  <a:lnTo>
                    <a:pt x="5" y="0"/>
                  </a:lnTo>
                  <a:lnTo>
                    <a:pt x="5" y="2"/>
                  </a:lnTo>
                  <a:lnTo>
                    <a:pt x="3" y="3"/>
                  </a:lnTo>
                  <a:lnTo>
                    <a:pt x="1" y="9"/>
                  </a:lnTo>
                  <a:lnTo>
                    <a:pt x="0" y="15"/>
                  </a:lnTo>
                  <a:lnTo>
                    <a:pt x="0" y="21"/>
                  </a:lnTo>
                  <a:lnTo>
                    <a:pt x="3" y="28"/>
                  </a:lnTo>
                  <a:lnTo>
                    <a:pt x="11" y="30"/>
                  </a:lnTo>
                  <a:lnTo>
                    <a:pt x="21" y="28"/>
                  </a:lnTo>
                  <a:lnTo>
                    <a:pt x="25" y="25"/>
                  </a:lnTo>
                  <a:lnTo>
                    <a:pt x="13" y="21"/>
                  </a:lnTo>
                  <a:close/>
                </a:path>
              </a:pathLst>
            </a:custGeom>
            <a:solidFill>
              <a:srgbClr val="000000"/>
            </a:solidFill>
            <a:ln w="9525">
              <a:noFill/>
              <a:round/>
              <a:headEnd/>
              <a:tailEnd/>
            </a:ln>
          </p:spPr>
          <p:txBody>
            <a:bodyPr/>
            <a:lstStyle/>
            <a:p>
              <a:endParaRPr lang="en-US"/>
            </a:p>
          </p:txBody>
        </p:sp>
        <p:sp>
          <p:nvSpPr>
            <p:cNvPr id="348261" name="Freeform 101"/>
            <p:cNvSpPr>
              <a:spLocks/>
            </p:cNvSpPr>
            <p:nvPr/>
          </p:nvSpPr>
          <p:spPr bwMode="auto">
            <a:xfrm>
              <a:off x="3951" y="1703"/>
              <a:ext cx="31" cy="31"/>
            </a:xfrm>
            <a:custGeom>
              <a:avLst/>
              <a:gdLst/>
              <a:ahLst/>
              <a:cxnLst>
                <a:cxn ang="0">
                  <a:pos x="21" y="0"/>
                </a:cxn>
                <a:cxn ang="0">
                  <a:pos x="23" y="0"/>
                </a:cxn>
                <a:cxn ang="0">
                  <a:pos x="17" y="4"/>
                </a:cxn>
                <a:cxn ang="0">
                  <a:pos x="12" y="8"/>
                </a:cxn>
                <a:cxn ang="0">
                  <a:pos x="8" y="13"/>
                </a:cxn>
                <a:cxn ang="0">
                  <a:pos x="6" y="17"/>
                </a:cxn>
                <a:cxn ang="0">
                  <a:pos x="4" y="21"/>
                </a:cxn>
                <a:cxn ang="0">
                  <a:pos x="2" y="23"/>
                </a:cxn>
                <a:cxn ang="0">
                  <a:pos x="0" y="25"/>
                </a:cxn>
                <a:cxn ang="0">
                  <a:pos x="0" y="27"/>
                </a:cxn>
                <a:cxn ang="0">
                  <a:pos x="12" y="31"/>
                </a:cxn>
                <a:cxn ang="0">
                  <a:pos x="12" y="29"/>
                </a:cxn>
                <a:cxn ang="0">
                  <a:pos x="13" y="27"/>
                </a:cxn>
                <a:cxn ang="0">
                  <a:pos x="15" y="23"/>
                </a:cxn>
                <a:cxn ang="0">
                  <a:pos x="17" y="21"/>
                </a:cxn>
                <a:cxn ang="0">
                  <a:pos x="21" y="17"/>
                </a:cxn>
                <a:cxn ang="0">
                  <a:pos x="25" y="13"/>
                </a:cxn>
                <a:cxn ang="0">
                  <a:pos x="29" y="9"/>
                </a:cxn>
                <a:cxn ang="0">
                  <a:pos x="31" y="9"/>
                </a:cxn>
                <a:cxn ang="0">
                  <a:pos x="21" y="0"/>
                </a:cxn>
              </a:cxnLst>
              <a:rect l="0" t="0" r="r" b="b"/>
              <a:pathLst>
                <a:path w="31" h="31">
                  <a:moveTo>
                    <a:pt x="21" y="0"/>
                  </a:moveTo>
                  <a:lnTo>
                    <a:pt x="23" y="0"/>
                  </a:lnTo>
                  <a:lnTo>
                    <a:pt x="17" y="4"/>
                  </a:lnTo>
                  <a:lnTo>
                    <a:pt x="12" y="8"/>
                  </a:lnTo>
                  <a:lnTo>
                    <a:pt x="8" y="13"/>
                  </a:lnTo>
                  <a:lnTo>
                    <a:pt x="6" y="17"/>
                  </a:lnTo>
                  <a:lnTo>
                    <a:pt x="4" y="21"/>
                  </a:lnTo>
                  <a:lnTo>
                    <a:pt x="2" y="23"/>
                  </a:lnTo>
                  <a:lnTo>
                    <a:pt x="0" y="25"/>
                  </a:lnTo>
                  <a:lnTo>
                    <a:pt x="0" y="27"/>
                  </a:lnTo>
                  <a:lnTo>
                    <a:pt x="12" y="31"/>
                  </a:lnTo>
                  <a:lnTo>
                    <a:pt x="12" y="29"/>
                  </a:lnTo>
                  <a:lnTo>
                    <a:pt x="13" y="27"/>
                  </a:lnTo>
                  <a:lnTo>
                    <a:pt x="15" y="23"/>
                  </a:lnTo>
                  <a:lnTo>
                    <a:pt x="17" y="21"/>
                  </a:lnTo>
                  <a:lnTo>
                    <a:pt x="21" y="17"/>
                  </a:lnTo>
                  <a:lnTo>
                    <a:pt x="25" y="13"/>
                  </a:lnTo>
                  <a:lnTo>
                    <a:pt x="29" y="9"/>
                  </a:lnTo>
                  <a:lnTo>
                    <a:pt x="31" y="9"/>
                  </a:lnTo>
                  <a:lnTo>
                    <a:pt x="21" y="0"/>
                  </a:lnTo>
                  <a:close/>
                </a:path>
              </a:pathLst>
            </a:custGeom>
            <a:solidFill>
              <a:srgbClr val="000000"/>
            </a:solidFill>
            <a:ln w="9525">
              <a:noFill/>
              <a:round/>
              <a:headEnd/>
              <a:tailEnd/>
            </a:ln>
          </p:spPr>
          <p:txBody>
            <a:bodyPr/>
            <a:lstStyle/>
            <a:p>
              <a:endParaRPr lang="en-US"/>
            </a:p>
          </p:txBody>
        </p:sp>
        <p:sp>
          <p:nvSpPr>
            <p:cNvPr id="348262" name="Freeform 102"/>
            <p:cNvSpPr>
              <a:spLocks/>
            </p:cNvSpPr>
            <p:nvPr/>
          </p:nvSpPr>
          <p:spPr bwMode="auto">
            <a:xfrm>
              <a:off x="3972" y="1686"/>
              <a:ext cx="17" cy="26"/>
            </a:xfrm>
            <a:custGeom>
              <a:avLst/>
              <a:gdLst/>
              <a:ahLst/>
              <a:cxnLst>
                <a:cxn ang="0">
                  <a:pos x="4" y="11"/>
                </a:cxn>
                <a:cxn ang="0">
                  <a:pos x="2" y="11"/>
                </a:cxn>
                <a:cxn ang="0">
                  <a:pos x="6" y="11"/>
                </a:cxn>
                <a:cxn ang="0">
                  <a:pos x="4" y="13"/>
                </a:cxn>
                <a:cxn ang="0">
                  <a:pos x="2" y="15"/>
                </a:cxn>
                <a:cxn ang="0">
                  <a:pos x="2" y="17"/>
                </a:cxn>
                <a:cxn ang="0">
                  <a:pos x="0" y="17"/>
                </a:cxn>
                <a:cxn ang="0">
                  <a:pos x="10" y="26"/>
                </a:cxn>
                <a:cxn ang="0">
                  <a:pos x="10" y="25"/>
                </a:cxn>
                <a:cxn ang="0">
                  <a:pos x="12" y="23"/>
                </a:cxn>
                <a:cxn ang="0">
                  <a:pos x="14" y="19"/>
                </a:cxn>
                <a:cxn ang="0">
                  <a:pos x="15" y="15"/>
                </a:cxn>
                <a:cxn ang="0">
                  <a:pos x="17" y="11"/>
                </a:cxn>
                <a:cxn ang="0">
                  <a:pos x="15" y="3"/>
                </a:cxn>
                <a:cxn ang="0">
                  <a:pos x="10" y="0"/>
                </a:cxn>
                <a:cxn ang="0">
                  <a:pos x="2" y="0"/>
                </a:cxn>
                <a:cxn ang="0">
                  <a:pos x="0" y="0"/>
                </a:cxn>
                <a:cxn ang="0">
                  <a:pos x="4" y="11"/>
                </a:cxn>
              </a:cxnLst>
              <a:rect l="0" t="0" r="r" b="b"/>
              <a:pathLst>
                <a:path w="17" h="26">
                  <a:moveTo>
                    <a:pt x="4" y="11"/>
                  </a:moveTo>
                  <a:lnTo>
                    <a:pt x="2" y="11"/>
                  </a:lnTo>
                  <a:lnTo>
                    <a:pt x="6" y="11"/>
                  </a:lnTo>
                  <a:lnTo>
                    <a:pt x="4" y="13"/>
                  </a:lnTo>
                  <a:lnTo>
                    <a:pt x="2" y="15"/>
                  </a:lnTo>
                  <a:lnTo>
                    <a:pt x="2" y="17"/>
                  </a:lnTo>
                  <a:lnTo>
                    <a:pt x="0" y="17"/>
                  </a:lnTo>
                  <a:lnTo>
                    <a:pt x="10" y="26"/>
                  </a:lnTo>
                  <a:lnTo>
                    <a:pt x="10" y="25"/>
                  </a:lnTo>
                  <a:lnTo>
                    <a:pt x="12" y="23"/>
                  </a:lnTo>
                  <a:lnTo>
                    <a:pt x="14" y="19"/>
                  </a:lnTo>
                  <a:lnTo>
                    <a:pt x="15" y="15"/>
                  </a:lnTo>
                  <a:lnTo>
                    <a:pt x="17" y="11"/>
                  </a:lnTo>
                  <a:lnTo>
                    <a:pt x="15" y="3"/>
                  </a:lnTo>
                  <a:lnTo>
                    <a:pt x="10" y="0"/>
                  </a:lnTo>
                  <a:lnTo>
                    <a:pt x="2" y="0"/>
                  </a:lnTo>
                  <a:lnTo>
                    <a:pt x="0" y="0"/>
                  </a:lnTo>
                  <a:lnTo>
                    <a:pt x="4" y="11"/>
                  </a:lnTo>
                  <a:close/>
                </a:path>
              </a:pathLst>
            </a:custGeom>
            <a:solidFill>
              <a:srgbClr val="000000"/>
            </a:solidFill>
            <a:ln w="9525">
              <a:noFill/>
              <a:round/>
              <a:headEnd/>
              <a:tailEnd/>
            </a:ln>
          </p:spPr>
          <p:txBody>
            <a:bodyPr/>
            <a:lstStyle/>
            <a:p>
              <a:endParaRPr lang="en-US"/>
            </a:p>
          </p:txBody>
        </p:sp>
        <p:sp>
          <p:nvSpPr>
            <p:cNvPr id="348263" name="Freeform 103"/>
            <p:cNvSpPr>
              <a:spLocks/>
            </p:cNvSpPr>
            <p:nvPr/>
          </p:nvSpPr>
          <p:spPr bwMode="auto">
            <a:xfrm>
              <a:off x="3945" y="1686"/>
              <a:ext cx="31" cy="15"/>
            </a:xfrm>
            <a:custGeom>
              <a:avLst/>
              <a:gdLst/>
              <a:ahLst/>
              <a:cxnLst>
                <a:cxn ang="0">
                  <a:pos x="0" y="3"/>
                </a:cxn>
                <a:cxn ang="0">
                  <a:pos x="2" y="0"/>
                </a:cxn>
                <a:cxn ang="0">
                  <a:pos x="0" y="7"/>
                </a:cxn>
                <a:cxn ang="0">
                  <a:pos x="4" y="15"/>
                </a:cxn>
                <a:cxn ang="0">
                  <a:pos x="10" y="15"/>
                </a:cxn>
                <a:cxn ang="0">
                  <a:pos x="16" y="15"/>
                </a:cxn>
                <a:cxn ang="0">
                  <a:pos x="21" y="13"/>
                </a:cxn>
                <a:cxn ang="0">
                  <a:pos x="27" y="13"/>
                </a:cxn>
                <a:cxn ang="0">
                  <a:pos x="29" y="11"/>
                </a:cxn>
                <a:cxn ang="0">
                  <a:pos x="31" y="11"/>
                </a:cxn>
                <a:cxn ang="0">
                  <a:pos x="27" y="0"/>
                </a:cxn>
                <a:cxn ang="0">
                  <a:pos x="25" y="0"/>
                </a:cxn>
                <a:cxn ang="0">
                  <a:pos x="23" y="1"/>
                </a:cxn>
                <a:cxn ang="0">
                  <a:pos x="19" y="1"/>
                </a:cxn>
                <a:cxn ang="0">
                  <a:pos x="14" y="3"/>
                </a:cxn>
                <a:cxn ang="0">
                  <a:pos x="10" y="3"/>
                </a:cxn>
                <a:cxn ang="0">
                  <a:pos x="12" y="5"/>
                </a:cxn>
                <a:cxn ang="0">
                  <a:pos x="12" y="7"/>
                </a:cxn>
                <a:cxn ang="0">
                  <a:pos x="12" y="3"/>
                </a:cxn>
                <a:cxn ang="0">
                  <a:pos x="0" y="3"/>
                </a:cxn>
              </a:cxnLst>
              <a:rect l="0" t="0" r="r" b="b"/>
              <a:pathLst>
                <a:path w="31" h="15">
                  <a:moveTo>
                    <a:pt x="0" y="3"/>
                  </a:moveTo>
                  <a:lnTo>
                    <a:pt x="2" y="0"/>
                  </a:lnTo>
                  <a:lnTo>
                    <a:pt x="0" y="7"/>
                  </a:lnTo>
                  <a:lnTo>
                    <a:pt x="4" y="15"/>
                  </a:lnTo>
                  <a:lnTo>
                    <a:pt x="10" y="15"/>
                  </a:lnTo>
                  <a:lnTo>
                    <a:pt x="16" y="15"/>
                  </a:lnTo>
                  <a:lnTo>
                    <a:pt x="21" y="13"/>
                  </a:lnTo>
                  <a:lnTo>
                    <a:pt x="27" y="13"/>
                  </a:lnTo>
                  <a:lnTo>
                    <a:pt x="29" y="11"/>
                  </a:lnTo>
                  <a:lnTo>
                    <a:pt x="31" y="11"/>
                  </a:lnTo>
                  <a:lnTo>
                    <a:pt x="27" y="0"/>
                  </a:lnTo>
                  <a:lnTo>
                    <a:pt x="25" y="0"/>
                  </a:lnTo>
                  <a:lnTo>
                    <a:pt x="23" y="1"/>
                  </a:lnTo>
                  <a:lnTo>
                    <a:pt x="19" y="1"/>
                  </a:lnTo>
                  <a:lnTo>
                    <a:pt x="14" y="3"/>
                  </a:lnTo>
                  <a:lnTo>
                    <a:pt x="10" y="3"/>
                  </a:lnTo>
                  <a:lnTo>
                    <a:pt x="12" y="5"/>
                  </a:lnTo>
                  <a:lnTo>
                    <a:pt x="12" y="7"/>
                  </a:lnTo>
                  <a:lnTo>
                    <a:pt x="12" y="3"/>
                  </a:lnTo>
                  <a:lnTo>
                    <a:pt x="0" y="3"/>
                  </a:lnTo>
                  <a:close/>
                </a:path>
              </a:pathLst>
            </a:custGeom>
            <a:solidFill>
              <a:srgbClr val="000000"/>
            </a:solidFill>
            <a:ln w="9525">
              <a:noFill/>
              <a:round/>
              <a:headEnd/>
              <a:tailEnd/>
            </a:ln>
          </p:spPr>
          <p:txBody>
            <a:bodyPr/>
            <a:lstStyle/>
            <a:p>
              <a:endParaRPr lang="en-US"/>
            </a:p>
          </p:txBody>
        </p:sp>
        <p:sp>
          <p:nvSpPr>
            <p:cNvPr id="348264" name="Freeform 104"/>
            <p:cNvSpPr>
              <a:spLocks/>
            </p:cNvSpPr>
            <p:nvPr/>
          </p:nvSpPr>
          <p:spPr bwMode="auto">
            <a:xfrm>
              <a:off x="3941" y="1668"/>
              <a:ext cx="16" cy="21"/>
            </a:xfrm>
            <a:custGeom>
              <a:avLst/>
              <a:gdLst/>
              <a:ahLst/>
              <a:cxnLst>
                <a:cxn ang="0">
                  <a:pos x="2" y="12"/>
                </a:cxn>
                <a:cxn ang="0">
                  <a:pos x="0" y="12"/>
                </a:cxn>
                <a:cxn ang="0">
                  <a:pos x="0" y="14"/>
                </a:cxn>
                <a:cxn ang="0">
                  <a:pos x="2" y="14"/>
                </a:cxn>
                <a:cxn ang="0">
                  <a:pos x="2" y="16"/>
                </a:cxn>
                <a:cxn ang="0">
                  <a:pos x="4" y="18"/>
                </a:cxn>
                <a:cxn ang="0">
                  <a:pos x="4" y="19"/>
                </a:cxn>
                <a:cxn ang="0">
                  <a:pos x="4" y="21"/>
                </a:cxn>
                <a:cxn ang="0">
                  <a:pos x="16" y="21"/>
                </a:cxn>
                <a:cxn ang="0">
                  <a:pos x="16" y="19"/>
                </a:cxn>
                <a:cxn ang="0">
                  <a:pos x="16" y="16"/>
                </a:cxn>
                <a:cxn ang="0">
                  <a:pos x="16" y="14"/>
                </a:cxn>
                <a:cxn ang="0">
                  <a:pos x="14" y="10"/>
                </a:cxn>
                <a:cxn ang="0">
                  <a:pos x="12" y="6"/>
                </a:cxn>
                <a:cxn ang="0">
                  <a:pos x="8" y="2"/>
                </a:cxn>
                <a:cxn ang="0">
                  <a:pos x="2" y="0"/>
                </a:cxn>
                <a:cxn ang="0">
                  <a:pos x="2" y="12"/>
                </a:cxn>
              </a:cxnLst>
              <a:rect l="0" t="0" r="r" b="b"/>
              <a:pathLst>
                <a:path w="16" h="21">
                  <a:moveTo>
                    <a:pt x="2" y="12"/>
                  </a:moveTo>
                  <a:lnTo>
                    <a:pt x="0" y="12"/>
                  </a:lnTo>
                  <a:lnTo>
                    <a:pt x="0" y="14"/>
                  </a:lnTo>
                  <a:lnTo>
                    <a:pt x="2" y="14"/>
                  </a:lnTo>
                  <a:lnTo>
                    <a:pt x="2" y="16"/>
                  </a:lnTo>
                  <a:lnTo>
                    <a:pt x="4" y="18"/>
                  </a:lnTo>
                  <a:lnTo>
                    <a:pt x="4" y="19"/>
                  </a:lnTo>
                  <a:lnTo>
                    <a:pt x="4" y="21"/>
                  </a:lnTo>
                  <a:lnTo>
                    <a:pt x="16" y="21"/>
                  </a:lnTo>
                  <a:lnTo>
                    <a:pt x="16" y="19"/>
                  </a:lnTo>
                  <a:lnTo>
                    <a:pt x="16" y="16"/>
                  </a:lnTo>
                  <a:lnTo>
                    <a:pt x="16" y="14"/>
                  </a:lnTo>
                  <a:lnTo>
                    <a:pt x="14" y="10"/>
                  </a:lnTo>
                  <a:lnTo>
                    <a:pt x="12" y="6"/>
                  </a:lnTo>
                  <a:lnTo>
                    <a:pt x="8" y="2"/>
                  </a:lnTo>
                  <a:lnTo>
                    <a:pt x="2" y="0"/>
                  </a:lnTo>
                  <a:lnTo>
                    <a:pt x="2" y="12"/>
                  </a:lnTo>
                  <a:close/>
                </a:path>
              </a:pathLst>
            </a:custGeom>
            <a:solidFill>
              <a:srgbClr val="000000"/>
            </a:solidFill>
            <a:ln w="9525">
              <a:noFill/>
              <a:round/>
              <a:headEnd/>
              <a:tailEnd/>
            </a:ln>
          </p:spPr>
          <p:txBody>
            <a:bodyPr/>
            <a:lstStyle/>
            <a:p>
              <a:endParaRPr lang="en-US"/>
            </a:p>
          </p:txBody>
        </p:sp>
        <p:sp>
          <p:nvSpPr>
            <p:cNvPr id="348265" name="Freeform 105"/>
            <p:cNvSpPr>
              <a:spLocks/>
            </p:cNvSpPr>
            <p:nvPr/>
          </p:nvSpPr>
          <p:spPr bwMode="auto">
            <a:xfrm>
              <a:off x="3909" y="1668"/>
              <a:ext cx="34" cy="18"/>
            </a:xfrm>
            <a:custGeom>
              <a:avLst/>
              <a:gdLst/>
              <a:ahLst/>
              <a:cxnLst>
                <a:cxn ang="0">
                  <a:pos x="0" y="12"/>
                </a:cxn>
                <a:cxn ang="0">
                  <a:pos x="11" y="18"/>
                </a:cxn>
                <a:cxn ang="0">
                  <a:pos x="11" y="16"/>
                </a:cxn>
                <a:cxn ang="0">
                  <a:pos x="15" y="16"/>
                </a:cxn>
                <a:cxn ang="0">
                  <a:pos x="17" y="14"/>
                </a:cxn>
                <a:cxn ang="0">
                  <a:pos x="23" y="14"/>
                </a:cxn>
                <a:cxn ang="0">
                  <a:pos x="27" y="12"/>
                </a:cxn>
                <a:cxn ang="0">
                  <a:pos x="30" y="12"/>
                </a:cxn>
                <a:cxn ang="0">
                  <a:pos x="32" y="12"/>
                </a:cxn>
                <a:cxn ang="0">
                  <a:pos x="34" y="12"/>
                </a:cxn>
                <a:cxn ang="0">
                  <a:pos x="34" y="0"/>
                </a:cxn>
                <a:cxn ang="0">
                  <a:pos x="32" y="0"/>
                </a:cxn>
                <a:cxn ang="0">
                  <a:pos x="30" y="0"/>
                </a:cxn>
                <a:cxn ang="0">
                  <a:pos x="25" y="0"/>
                </a:cxn>
                <a:cxn ang="0">
                  <a:pos x="21" y="0"/>
                </a:cxn>
                <a:cxn ang="0">
                  <a:pos x="15" y="2"/>
                </a:cxn>
                <a:cxn ang="0">
                  <a:pos x="9" y="4"/>
                </a:cxn>
                <a:cxn ang="0">
                  <a:pos x="6" y="6"/>
                </a:cxn>
                <a:cxn ang="0">
                  <a:pos x="0" y="12"/>
                </a:cxn>
                <a:cxn ang="0">
                  <a:pos x="11" y="18"/>
                </a:cxn>
                <a:cxn ang="0">
                  <a:pos x="0" y="12"/>
                </a:cxn>
              </a:cxnLst>
              <a:rect l="0" t="0" r="r" b="b"/>
              <a:pathLst>
                <a:path w="34" h="18">
                  <a:moveTo>
                    <a:pt x="0" y="12"/>
                  </a:moveTo>
                  <a:lnTo>
                    <a:pt x="11" y="18"/>
                  </a:lnTo>
                  <a:lnTo>
                    <a:pt x="11" y="16"/>
                  </a:lnTo>
                  <a:lnTo>
                    <a:pt x="15" y="16"/>
                  </a:lnTo>
                  <a:lnTo>
                    <a:pt x="17" y="14"/>
                  </a:lnTo>
                  <a:lnTo>
                    <a:pt x="23" y="14"/>
                  </a:lnTo>
                  <a:lnTo>
                    <a:pt x="27" y="12"/>
                  </a:lnTo>
                  <a:lnTo>
                    <a:pt x="30" y="12"/>
                  </a:lnTo>
                  <a:lnTo>
                    <a:pt x="32" y="12"/>
                  </a:lnTo>
                  <a:lnTo>
                    <a:pt x="34" y="12"/>
                  </a:lnTo>
                  <a:lnTo>
                    <a:pt x="34" y="0"/>
                  </a:lnTo>
                  <a:lnTo>
                    <a:pt x="32" y="0"/>
                  </a:lnTo>
                  <a:lnTo>
                    <a:pt x="30" y="0"/>
                  </a:lnTo>
                  <a:lnTo>
                    <a:pt x="25" y="0"/>
                  </a:lnTo>
                  <a:lnTo>
                    <a:pt x="21" y="0"/>
                  </a:lnTo>
                  <a:lnTo>
                    <a:pt x="15" y="2"/>
                  </a:lnTo>
                  <a:lnTo>
                    <a:pt x="9" y="4"/>
                  </a:lnTo>
                  <a:lnTo>
                    <a:pt x="6" y="6"/>
                  </a:lnTo>
                  <a:lnTo>
                    <a:pt x="0" y="12"/>
                  </a:lnTo>
                  <a:lnTo>
                    <a:pt x="11" y="18"/>
                  </a:lnTo>
                  <a:lnTo>
                    <a:pt x="0" y="12"/>
                  </a:lnTo>
                  <a:close/>
                </a:path>
              </a:pathLst>
            </a:custGeom>
            <a:solidFill>
              <a:srgbClr val="000000"/>
            </a:solidFill>
            <a:ln w="9525">
              <a:noFill/>
              <a:round/>
              <a:headEnd/>
              <a:tailEnd/>
            </a:ln>
          </p:spPr>
          <p:txBody>
            <a:bodyPr/>
            <a:lstStyle/>
            <a:p>
              <a:endParaRPr lang="en-US"/>
            </a:p>
          </p:txBody>
        </p:sp>
        <p:sp>
          <p:nvSpPr>
            <p:cNvPr id="348266" name="Freeform 106"/>
            <p:cNvSpPr>
              <a:spLocks/>
            </p:cNvSpPr>
            <p:nvPr/>
          </p:nvSpPr>
          <p:spPr bwMode="auto">
            <a:xfrm>
              <a:off x="3909" y="1645"/>
              <a:ext cx="46" cy="41"/>
            </a:xfrm>
            <a:custGeom>
              <a:avLst/>
              <a:gdLst/>
              <a:ahLst/>
              <a:cxnLst>
                <a:cxn ang="0">
                  <a:pos x="40" y="2"/>
                </a:cxn>
                <a:cxn ang="0">
                  <a:pos x="42" y="0"/>
                </a:cxn>
                <a:cxn ang="0">
                  <a:pos x="32" y="4"/>
                </a:cxn>
                <a:cxn ang="0">
                  <a:pos x="25" y="8"/>
                </a:cxn>
                <a:cxn ang="0">
                  <a:pos x="17" y="14"/>
                </a:cxn>
                <a:cxn ang="0">
                  <a:pos x="11" y="19"/>
                </a:cxn>
                <a:cxn ang="0">
                  <a:pos x="7" y="25"/>
                </a:cxn>
                <a:cxn ang="0">
                  <a:pos x="4" y="29"/>
                </a:cxn>
                <a:cxn ang="0">
                  <a:pos x="2" y="33"/>
                </a:cxn>
                <a:cxn ang="0">
                  <a:pos x="0" y="35"/>
                </a:cxn>
                <a:cxn ang="0">
                  <a:pos x="11" y="41"/>
                </a:cxn>
                <a:cxn ang="0">
                  <a:pos x="11" y="39"/>
                </a:cxn>
                <a:cxn ang="0">
                  <a:pos x="13" y="37"/>
                </a:cxn>
                <a:cxn ang="0">
                  <a:pos x="17" y="33"/>
                </a:cxn>
                <a:cxn ang="0">
                  <a:pos x="21" y="27"/>
                </a:cxn>
                <a:cxn ang="0">
                  <a:pos x="25" y="23"/>
                </a:cxn>
                <a:cxn ang="0">
                  <a:pos x="30" y="19"/>
                </a:cxn>
                <a:cxn ang="0">
                  <a:pos x="36" y="16"/>
                </a:cxn>
                <a:cxn ang="0">
                  <a:pos x="44" y="14"/>
                </a:cxn>
                <a:cxn ang="0">
                  <a:pos x="46" y="12"/>
                </a:cxn>
                <a:cxn ang="0">
                  <a:pos x="40" y="2"/>
                </a:cxn>
              </a:cxnLst>
              <a:rect l="0" t="0" r="r" b="b"/>
              <a:pathLst>
                <a:path w="46" h="41">
                  <a:moveTo>
                    <a:pt x="40" y="2"/>
                  </a:moveTo>
                  <a:lnTo>
                    <a:pt x="42" y="0"/>
                  </a:lnTo>
                  <a:lnTo>
                    <a:pt x="32" y="4"/>
                  </a:lnTo>
                  <a:lnTo>
                    <a:pt x="25" y="8"/>
                  </a:lnTo>
                  <a:lnTo>
                    <a:pt x="17" y="14"/>
                  </a:lnTo>
                  <a:lnTo>
                    <a:pt x="11" y="19"/>
                  </a:lnTo>
                  <a:lnTo>
                    <a:pt x="7" y="25"/>
                  </a:lnTo>
                  <a:lnTo>
                    <a:pt x="4" y="29"/>
                  </a:lnTo>
                  <a:lnTo>
                    <a:pt x="2" y="33"/>
                  </a:lnTo>
                  <a:lnTo>
                    <a:pt x="0" y="35"/>
                  </a:lnTo>
                  <a:lnTo>
                    <a:pt x="11" y="41"/>
                  </a:lnTo>
                  <a:lnTo>
                    <a:pt x="11" y="39"/>
                  </a:lnTo>
                  <a:lnTo>
                    <a:pt x="13" y="37"/>
                  </a:lnTo>
                  <a:lnTo>
                    <a:pt x="17" y="33"/>
                  </a:lnTo>
                  <a:lnTo>
                    <a:pt x="21" y="27"/>
                  </a:lnTo>
                  <a:lnTo>
                    <a:pt x="25" y="23"/>
                  </a:lnTo>
                  <a:lnTo>
                    <a:pt x="30" y="19"/>
                  </a:lnTo>
                  <a:lnTo>
                    <a:pt x="36" y="16"/>
                  </a:lnTo>
                  <a:lnTo>
                    <a:pt x="44" y="14"/>
                  </a:lnTo>
                  <a:lnTo>
                    <a:pt x="46" y="12"/>
                  </a:lnTo>
                  <a:lnTo>
                    <a:pt x="40" y="2"/>
                  </a:lnTo>
                  <a:close/>
                </a:path>
              </a:pathLst>
            </a:custGeom>
            <a:solidFill>
              <a:srgbClr val="000000"/>
            </a:solidFill>
            <a:ln w="9525">
              <a:noFill/>
              <a:round/>
              <a:headEnd/>
              <a:tailEnd/>
            </a:ln>
          </p:spPr>
          <p:txBody>
            <a:bodyPr/>
            <a:lstStyle/>
            <a:p>
              <a:endParaRPr lang="en-US"/>
            </a:p>
          </p:txBody>
        </p:sp>
        <p:sp>
          <p:nvSpPr>
            <p:cNvPr id="348267" name="Freeform 107"/>
            <p:cNvSpPr>
              <a:spLocks/>
            </p:cNvSpPr>
            <p:nvPr/>
          </p:nvSpPr>
          <p:spPr bwMode="auto">
            <a:xfrm>
              <a:off x="3949" y="1643"/>
              <a:ext cx="25" cy="16"/>
            </a:xfrm>
            <a:custGeom>
              <a:avLst/>
              <a:gdLst/>
              <a:ahLst/>
              <a:cxnLst>
                <a:cxn ang="0">
                  <a:pos x="25" y="16"/>
                </a:cxn>
                <a:cxn ang="0">
                  <a:pos x="25" y="14"/>
                </a:cxn>
                <a:cxn ang="0">
                  <a:pos x="25" y="8"/>
                </a:cxn>
                <a:cxn ang="0">
                  <a:pos x="21" y="2"/>
                </a:cxn>
                <a:cxn ang="0">
                  <a:pos x="15" y="0"/>
                </a:cxn>
                <a:cxn ang="0">
                  <a:pos x="12" y="0"/>
                </a:cxn>
                <a:cxn ang="0">
                  <a:pos x="8" y="2"/>
                </a:cxn>
                <a:cxn ang="0">
                  <a:pos x="4" y="2"/>
                </a:cxn>
                <a:cxn ang="0">
                  <a:pos x="2" y="2"/>
                </a:cxn>
                <a:cxn ang="0">
                  <a:pos x="0" y="4"/>
                </a:cxn>
                <a:cxn ang="0">
                  <a:pos x="6" y="14"/>
                </a:cxn>
                <a:cxn ang="0">
                  <a:pos x="8" y="14"/>
                </a:cxn>
                <a:cxn ang="0">
                  <a:pos x="10" y="14"/>
                </a:cxn>
                <a:cxn ang="0">
                  <a:pos x="12" y="14"/>
                </a:cxn>
                <a:cxn ang="0">
                  <a:pos x="14" y="14"/>
                </a:cxn>
                <a:cxn ang="0">
                  <a:pos x="14" y="12"/>
                </a:cxn>
                <a:cxn ang="0">
                  <a:pos x="25" y="16"/>
                </a:cxn>
              </a:cxnLst>
              <a:rect l="0" t="0" r="r" b="b"/>
              <a:pathLst>
                <a:path w="25" h="16">
                  <a:moveTo>
                    <a:pt x="25" y="16"/>
                  </a:moveTo>
                  <a:lnTo>
                    <a:pt x="25" y="14"/>
                  </a:lnTo>
                  <a:lnTo>
                    <a:pt x="25" y="8"/>
                  </a:lnTo>
                  <a:lnTo>
                    <a:pt x="21" y="2"/>
                  </a:lnTo>
                  <a:lnTo>
                    <a:pt x="15" y="0"/>
                  </a:lnTo>
                  <a:lnTo>
                    <a:pt x="12" y="0"/>
                  </a:lnTo>
                  <a:lnTo>
                    <a:pt x="8" y="2"/>
                  </a:lnTo>
                  <a:lnTo>
                    <a:pt x="4" y="2"/>
                  </a:lnTo>
                  <a:lnTo>
                    <a:pt x="2" y="2"/>
                  </a:lnTo>
                  <a:lnTo>
                    <a:pt x="0" y="4"/>
                  </a:lnTo>
                  <a:lnTo>
                    <a:pt x="6" y="14"/>
                  </a:lnTo>
                  <a:lnTo>
                    <a:pt x="8" y="14"/>
                  </a:lnTo>
                  <a:lnTo>
                    <a:pt x="10" y="14"/>
                  </a:lnTo>
                  <a:lnTo>
                    <a:pt x="12" y="14"/>
                  </a:lnTo>
                  <a:lnTo>
                    <a:pt x="14" y="14"/>
                  </a:lnTo>
                  <a:lnTo>
                    <a:pt x="14" y="12"/>
                  </a:lnTo>
                  <a:lnTo>
                    <a:pt x="25" y="16"/>
                  </a:lnTo>
                  <a:close/>
                </a:path>
              </a:pathLst>
            </a:custGeom>
            <a:solidFill>
              <a:srgbClr val="000000"/>
            </a:solidFill>
            <a:ln w="9525">
              <a:noFill/>
              <a:round/>
              <a:headEnd/>
              <a:tailEnd/>
            </a:ln>
          </p:spPr>
          <p:txBody>
            <a:bodyPr/>
            <a:lstStyle/>
            <a:p>
              <a:endParaRPr lang="en-US"/>
            </a:p>
          </p:txBody>
        </p:sp>
        <p:sp>
          <p:nvSpPr>
            <p:cNvPr id="348268" name="Freeform 108"/>
            <p:cNvSpPr>
              <a:spLocks/>
            </p:cNvSpPr>
            <p:nvPr/>
          </p:nvSpPr>
          <p:spPr bwMode="auto">
            <a:xfrm>
              <a:off x="3961" y="1655"/>
              <a:ext cx="26" cy="31"/>
            </a:xfrm>
            <a:custGeom>
              <a:avLst/>
              <a:gdLst/>
              <a:ahLst/>
              <a:cxnLst>
                <a:cxn ang="0">
                  <a:pos x="15" y="17"/>
                </a:cxn>
                <a:cxn ang="0">
                  <a:pos x="17" y="15"/>
                </a:cxn>
                <a:cxn ang="0">
                  <a:pos x="11" y="19"/>
                </a:cxn>
                <a:cxn ang="0">
                  <a:pos x="11" y="21"/>
                </a:cxn>
                <a:cxn ang="0">
                  <a:pos x="11" y="17"/>
                </a:cxn>
                <a:cxn ang="0">
                  <a:pos x="11" y="13"/>
                </a:cxn>
                <a:cxn ang="0">
                  <a:pos x="13" y="9"/>
                </a:cxn>
                <a:cxn ang="0">
                  <a:pos x="13" y="6"/>
                </a:cxn>
                <a:cxn ang="0">
                  <a:pos x="13" y="4"/>
                </a:cxn>
                <a:cxn ang="0">
                  <a:pos x="2" y="0"/>
                </a:cxn>
                <a:cxn ang="0">
                  <a:pos x="2" y="2"/>
                </a:cxn>
                <a:cxn ang="0">
                  <a:pos x="2" y="8"/>
                </a:cxn>
                <a:cxn ang="0">
                  <a:pos x="0" y="13"/>
                </a:cxn>
                <a:cxn ang="0">
                  <a:pos x="0" y="19"/>
                </a:cxn>
                <a:cxn ang="0">
                  <a:pos x="2" y="25"/>
                </a:cxn>
                <a:cxn ang="0">
                  <a:pos x="7" y="31"/>
                </a:cxn>
                <a:cxn ang="0">
                  <a:pos x="17" y="31"/>
                </a:cxn>
                <a:cxn ang="0">
                  <a:pos x="25" y="25"/>
                </a:cxn>
                <a:cxn ang="0">
                  <a:pos x="26" y="23"/>
                </a:cxn>
                <a:cxn ang="0">
                  <a:pos x="15" y="17"/>
                </a:cxn>
              </a:cxnLst>
              <a:rect l="0" t="0" r="r" b="b"/>
              <a:pathLst>
                <a:path w="26" h="31">
                  <a:moveTo>
                    <a:pt x="15" y="17"/>
                  </a:moveTo>
                  <a:lnTo>
                    <a:pt x="17" y="15"/>
                  </a:lnTo>
                  <a:lnTo>
                    <a:pt x="11" y="19"/>
                  </a:lnTo>
                  <a:lnTo>
                    <a:pt x="11" y="21"/>
                  </a:lnTo>
                  <a:lnTo>
                    <a:pt x="11" y="17"/>
                  </a:lnTo>
                  <a:lnTo>
                    <a:pt x="11" y="13"/>
                  </a:lnTo>
                  <a:lnTo>
                    <a:pt x="13" y="9"/>
                  </a:lnTo>
                  <a:lnTo>
                    <a:pt x="13" y="6"/>
                  </a:lnTo>
                  <a:lnTo>
                    <a:pt x="13" y="4"/>
                  </a:lnTo>
                  <a:lnTo>
                    <a:pt x="2" y="0"/>
                  </a:lnTo>
                  <a:lnTo>
                    <a:pt x="2" y="2"/>
                  </a:lnTo>
                  <a:lnTo>
                    <a:pt x="2" y="8"/>
                  </a:lnTo>
                  <a:lnTo>
                    <a:pt x="0" y="13"/>
                  </a:lnTo>
                  <a:lnTo>
                    <a:pt x="0" y="19"/>
                  </a:lnTo>
                  <a:lnTo>
                    <a:pt x="2" y="25"/>
                  </a:lnTo>
                  <a:lnTo>
                    <a:pt x="7" y="31"/>
                  </a:lnTo>
                  <a:lnTo>
                    <a:pt x="17" y="31"/>
                  </a:lnTo>
                  <a:lnTo>
                    <a:pt x="25" y="25"/>
                  </a:lnTo>
                  <a:lnTo>
                    <a:pt x="26" y="23"/>
                  </a:lnTo>
                  <a:lnTo>
                    <a:pt x="15" y="17"/>
                  </a:lnTo>
                  <a:close/>
                </a:path>
              </a:pathLst>
            </a:custGeom>
            <a:solidFill>
              <a:srgbClr val="000000"/>
            </a:solidFill>
            <a:ln w="9525">
              <a:noFill/>
              <a:round/>
              <a:headEnd/>
              <a:tailEnd/>
            </a:ln>
          </p:spPr>
          <p:txBody>
            <a:bodyPr/>
            <a:lstStyle/>
            <a:p>
              <a:endParaRPr lang="en-US"/>
            </a:p>
          </p:txBody>
        </p:sp>
        <p:sp>
          <p:nvSpPr>
            <p:cNvPr id="348269" name="Freeform 109"/>
            <p:cNvSpPr>
              <a:spLocks/>
            </p:cNvSpPr>
            <p:nvPr/>
          </p:nvSpPr>
          <p:spPr bwMode="auto">
            <a:xfrm>
              <a:off x="3976" y="1663"/>
              <a:ext cx="23" cy="17"/>
            </a:xfrm>
            <a:custGeom>
              <a:avLst/>
              <a:gdLst/>
              <a:ahLst/>
              <a:cxnLst>
                <a:cxn ang="0">
                  <a:pos x="21" y="5"/>
                </a:cxn>
                <a:cxn ang="0">
                  <a:pos x="23" y="7"/>
                </a:cxn>
                <a:cxn ang="0">
                  <a:pos x="19" y="3"/>
                </a:cxn>
                <a:cxn ang="0">
                  <a:pos x="15" y="0"/>
                </a:cxn>
                <a:cxn ang="0">
                  <a:pos x="10" y="0"/>
                </a:cxn>
                <a:cxn ang="0">
                  <a:pos x="6" y="1"/>
                </a:cxn>
                <a:cxn ang="0">
                  <a:pos x="4" y="3"/>
                </a:cxn>
                <a:cxn ang="0">
                  <a:pos x="2" y="5"/>
                </a:cxn>
                <a:cxn ang="0">
                  <a:pos x="0" y="7"/>
                </a:cxn>
                <a:cxn ang="0">
                  <a:pos x="0" y="9"/>
                </a:cxn>
                <a:cxn ang="0">
                  <a:pos x="11" y="15"/>
                </a:cxn>
                <a:cxn ang="0">
                  <a:pos x="11" y="13"/>
                </a:cxn>
                <a:cxn ang="0">
                  <a:pos x="13" y="11"/>
                </a:cxn>
                <a:cxn ang="0">
                  <a:pos x="11" y="11"/>
                </a:cxn>
                <a:cxn ang="0">
                  <a:pos x="13" y="13"/>
                </a:cxn>
                <a:cxn ang="0">
                  <a:pos x="15" y="17"/>
                </a:cxn>
                <a:cxn ang="0">
                  <a:pos x="21" y="5"/>
                </a:cxn>
              </a:cxnLst>
              <a:rect l="0" t="0" r="r" b="b"/>
              <a:pathLst>
                <a:path w="23" h="17">
                  <a:moveTo>
                    <a:pt x="21" y="5"/>
                  </a:moveTo>
                  <a:lnTo>
                    <a:pt x="23" y="7"/>
                  </a:lnTo>
                  <a:lnTo>
                    <a:pt x="19" y="3"/>
                  </a:lnTo>
                  <a:lnTo>
                    <a:pt x="15" y="0"/>
                  </a:lnTo>
                  <a:lnTo>
                    <a:pt x="10" y="0"/>
                  </a:lnTo>
                  <a:lnTo>
                    <a:pt x="6" y="1"/>
                  </a:lnTo>
                  <a:lnTo>
                    <a:pt x="4" y="3"/>
                  </a:lnTo>
                  <a:lnTo>
                    <a:pt x="2" y="5"/>
                  </a:lnTo>
                  <a:lnTo>
                    <a:pt x="0" y="7"/>
                  </a:lnTo>
                  <a:lnTo>
                    <a:pt x="0" y="9"/>
                  </a:lnTo>
                  <a:lnTo>
                    <a:pt x="11" y="15"/>
                  </a:lnTo>
                  <a:lnTo>
                    <a:pt x="11" y="13"/>
                  </a:lnTo>
                  <a:lnTo>
                    <a:pt x="13" y="11"/>
                  </a:lnTo>
                  <a:lnTo>
                    <a:pt x="11" y="11"/>
                  </a:lnTo>
                  <a:lnTo>
                    <a:pt x="13" y="13"/>
                  </a:lnTo>
                  <a:lnTo>
                    <a:pt x="15" y="17"/>
                  </a:lnTo>
                  <a:lnTo>
                    <a:pt x="21" y="5"/>
                  </a:lnTo>
                  <a:close/>
                </a:path>
              </a:pathLst>
            </a:custGeom>
            <a:solidFill>
              <a:srgbClr val="000000"/>
            </a:solidFill>
            <a:ln w="9525">
              <a:noFill/>
              <a:round/>
              <a:headEnd/>
              <a:tailEnd/>
            </a:ln>
          </p:spPr>
          <p:txBody>
            <a:bodyPr/>
            <a:lstStyle/>
            <a:p>
              <a:endParaRPr lang="en-US"/>
            </a:p>
          </p:txBody>
        </p:sp>
        <p:sp>
          <p:nvSpPr>
            <p:cNvPr id="348270" name="Freeform 110"/>
            <p:cNvSpPr>
              <a:spLocks/>
            </p:cNvSpPr>
            <p:nvPr/>
          </p:nvSpPr>
          <p:spPr bwMode="auto">
            <a:xfrm>
              <a:off x="3991" y="1668"/>
              <a:ext cx="33" cy="16"/>
            </a:xfrm>
            <a:custGeom>
              <a:avLst/>
              <a:gdLst/>
              <a:ahLst/>
              <a:cxnLst>
                <a:cxn ang="0">
                  <a:pos x="21" y="0"/>
                </a:cxn>
                <a:cxn ang="0">
                  <a:pos x="23" y="0"/>
                </a:cxn>
                <a:cxn ang="0">
                  <a:pos x="19" y="2"/>
                </a:cxn>
                <a:cxn ang="0">
                  <a:pos x="18" y="2"/>
                </a:cxn>
                <a:cxn ang="0">
                  <a:pos x="16" y="2"/>
                </a:cxn>
                <a:cxn ang="0">
                  <a:pos x="12" y="2"/>
                </a:cxn>
                <a:cxn ang="0">
                  <a:pos x="10" y="2"/>
                </a:cxn>
                <a:cxn ang="0">
                  <a:pos x="8" y="0"/>
                </a:cxn>
                <a:cxn ang="0">
                  <a:pos x="6" y="0"/>
                </a:cxn>
                <a:cxn ang="0">
                  <a:pos x="0" y="12"/>
                </a:cxn>
                <a:cxn ang="0">
                  <a:pos x="2" y="12"/>
                </a:cxn>
                <a:cxn ang="0">
                  <a:pos x="4" y="12"/>
                </a:cxn>
                <a:cxn ang="0">
                  <a:pos x="6" y="14"/>
                </a:cxn>
                <a:cxn ang="0">
                  <a:pos x="10" y="14"/>
                </a:cxn>
                <a:cxn ang="0">
                  <a:pos x="16" y="16"/>
                </a:cxn>
                <a:cxn ang="0">
                  <a:pos x="19" y="14"/>
                </a:cxn>
                <a:cxn ang="0">
                  <a:pos x="25" y="12"/>
                </a:cxn>
                <a:cxn ang="0">
                  <a:pos x="31" y="8"/>
                </a:cxn>
                <a:cxn ang="0">
                  <a:pos x="33" y="8"/>
                </a:cxn>
                <a:cxn ang="0">
                  <a:pos x="21" y="0"/>
                </a:cxn>
              </a:cxnLst>
              <a:rect l="0" t="0" r="r" b="b"/>
              <a:pathLst>
                <a:path w="33" h="16">
                  <a:moveTo>
                    <a:pt x="21" y="0"/>
                  </a:moveTo>
                  <a:lnTo>
                    <a:pt x="23" y="0"/>
                  </a:lnTo>
                  <a:lnTo>
                    <a:pt x="19" y="2"/>
                  </a:lnTo>
                  <a:lnTo>
                    <a:pt x="18" y="2"/>
                  </a:lnTo>
                  <a:lnTo>
                    <a:pt x="16" y="2"/>
                  </a:lnTo>
                  <a:lnTo>
                    <a:pt x="12" y="2"/>
                  </a:lnTo>
                  <a:lnTo>
                    <a:pt x="10" y="2"/>
                  </a:lnTo>
                  <a:lnTo>
                    <a:pt x="8" y="0"/>
                  </a:lnTo>
                  <a:lnTo>
                    <a:pt x="6" y="0"/>
                  </a:lnTo>
                  <a:lnTo>
                    <a:pt x="0" y="12"/>
                  </a:lnTo>
                  <a:lnTo>
                    <a:pt x="2" y="12"/>
                  </a:lnTo>
                  <a:lnTo>
                    <a:pt x="4" y="12"/>
                  </a:lnTo>
                  <a:lnTo>
                    <a:pt x="6" y="14"/>
                  </a:lnTo>
                  <a:lnTo>
                    <a:pt x="10" y="14"/>
                  </a:lnTo>
                  <a:lnTo>
                    <a:pt x="16" y="16"/>
                  </a:lnTo>
                  <a:lnTo>
                    <a:pt x="19" y="14"/>
                  </a:lnTo>
                  <a:lnTo>
                    <a:pt x="25" y="12"/>
                  </a:lnTo>
                  <a:lnTo>
                    <a:pt x="31" y="8"/>
                  </a:lnTo>
                  <a:lnTo>
                    <a:pt x="33" y="8"/>
                  </a:lnTo>
                  <a:lnTo>
                    <a:pt x="21" y="0"/>
                  </a:lnTo>
                  <a:close/>
                </a:path>
              </a:pathLst>
            </a:custGeom>
            <a:solidFill>
              <a:srgbClr val="000000"/>
            </a:solidFill>
            <a:ln w="9525">
              <a:noFill/>
              <a:round/>
              <a:headEnd/>
              <a:tailEnd/>
            </a:ln>
          </p:spPr>
          <p:txBody>
            <a:bodyPr/>
            <a:lstStyle/>
            <a:p>
              <a:endParaRPr lang="en-US"/>
            </a:p>
          </p:txBody>
        </p:sp>
        <p:sp>
          <p:nvSpPr>
            <p:cNvPr id="348271" name="Freeform 111"/>
            <p:cNvSpPr>
              <a:spLocks/>
            </p:cNvSpPr>
            <p:nvPr/>
          </p:nvSpPr>
          <p:spPr bwMode="auto">
            <a:xfrm>
              <a:off x="4009" y="1651"/>
              <a:ext cx="17" cy="25"/>
            </a:xfrm>
            <a:custGeom>
              <a:avLst/>
              <a:gdLst/>
              <a:ahLst/>
              <a:cxnLst>
                <a:cxn ang="0">
                  <a:pos x="7" y="10"/>
                </a:cxn>
                <a:cxn ang="0">
                  <a:pos x="1" y="12"/>
                </a:cxn>
                <a:cxn ang="0">
                  <a:pos x="3" y="13"/>
                </a:cxn>
                <a:cxn ang="0">
                  <a:pos x="5" y="15"/>
                </a:cxn>
                <a:cxn ang="0">
                  <a:pos x="5" y="17"/>
                </a:cxn>
                <a:cxn ang="0">
                  <a:pos x="3" y="17"/>
                </a:cxn>
                <a:cxn ang="0">
                  <a:pos x="15" y="25"/>
                </a:cxn>
                <a:cxn ang="0">
                  <a:pos x="15" y="23"/>
                </a:cxn>
                <a:cxn ang="0">
                  <a:pos x="15" y="21"/>
                </a:cxn>
                <a:cxn ang="0">
                  <a:pos x="17" y="19"/>
                </a:cxn>
                <a:cxn ang="0">
                  <a:pos x="17" y="15"/>
                </a:cxn>
                <a:cxn ang="0">
                  <a:pos x="17" y="12"/>
                </a:cxn>
                <a:cxn ang="0">
                  <a:pos x="15" y="8"/>
                </a:cxn>
                <a:cxn ang="0">
                  <a:pos x="11" y="4"/>
                </a:cxn>
                <a:cxn ang="0">
                  <a:pos x="7" y="0"/>
                </a:cxn>
                <a:cxn ang="0">
                  <a:pos x="0" y="2"/>
                </a:cxn>
                <a:cxn ang="0">
                  <a:pos x="7" y="10"/>
                </a:cxn>
              </a:cxnLst>
              <a:rect l="0" t="0" r="r" b="b"/>
              <a:pathLst>
                <a:path w="17" h="25">
                  <a:moveTo>
                    <a:pt x="7" y="10"/>
                  </a:moveTo>
                  <a:lnTo>
                    <a:pt x="1" y="12"/>
                  </a:lnTo>
                  <a:lnTo>
                    <a:pt x="3" y="13"/>
                  </a:lnTo>
                  <a:lnTo>
                    <a:pt x="5" y="15"/>
                  </a:lnTo>
                  <a:lnTo>
                    <a:pt x="5" y="17"/>
                  </a:lnTo>
                  <a:lnTo>
                    <a:pt x="3" y="17"/>
                  </a:lnTo>
                  <a:lnTo>
                    <a:pt x="15" y="25"/>
                  </a:lnTo>
                  <a:lnTo>
                    <a:pt x="15" y="23"/>
                  </a:lnTo>
                  <a:lnTo>
                    <a:pt x="15" y="21"/>
                  </a:lnTo>
                  <a:lnTo>
                    <a:pt x="17" y="19"/>
                  </a:lnTo>
                  <a:lnTo>
                    <a:pt x="17" y="15"/>
                  </a:lnTo>
                  <a:lnTo>
                    <a:pt x="17" y="12"/>
                  </a:lnTo>
                  <a:lnTo>
                    <a:pt x="15" y="8"/>
                  </a:lnTo>
                  <a:lnTo>
                    <a:pt x="11" y="4"/>
                  </a:lnTo>
                  <a:lnTo>
                    <a:pt x="7" y="0"/>
                  </a:lnTo>
                  <a:lnTo>
                    <a:pt x="0" y="2"/>
                  </a:lnTo>
                  <a:lnTo>
                    <a:pt x="7" y="10"/>
                  </a:lnTo>
                  <a:close/>
                </a:path>
              </a:pathLst>
            </a:custGeom>
            <a:solidFill>
              <a:srgbClr val="000000"/>
            </a:solidFill>
            <a:ln w="9525">
              <a:noFill/>
              <a:round/>
              <a:headEnd/>
              <a:tailEnd/>
            </a:ln>
          </p:spPr>
          <p:txBody>
            <a:bodyPr/>
            <a:lstStyle/>
            <a:p>
              <a:endParaRPr lang="en-US"/>
            </a:p>
          </p:txBody>
        </p:sp>
        <p:sp>
          <p:nvSpPr>
            <p:cNvPr id="348272" name="Freeform 112"/>
            <p:cNvSpPr>
              <a:spLocks/>
            </p:cNvSpPr>
            <p:nvPr/>
          </p:nvSpPr>
          <p:spPr bwMode="auto">
            <a:xfrm>
              <a:off x="3982" y="1640"/>
              <a:ext cx="34" cy="23"/>
            </a:xfrm>
            <a:custGeom>
              <a:avLst/>
              <a:gdLst/>
              <a:ahLst/>
              <a:cxnLst>
                <a:cxn ang="0">
                  <a:pos x="0" y="5"/>
                </a:cxn>
                <a:cxn ang="0">
                  <a:pos x="2" y="9"/>
                </a:cxn>
                <a:cxn ang="0">
                  <a:pos x="9" y="15"/>
                </a:cxn>
                <a:cxn ang="0">
                  <a:pos x="15" y="19"/>
                </a:cxn>
                <a:cxn ang="0">
                  <a:pos x="21" y="21"/>
                </a:cxn>
                <a:cxn ang="0">
                  <a:pos x="25" y="23"/>
                </a:cxn>
                <a:cxn ang="0">
                  <a:pos x="28" y="23"/>
                </a:cxn>
                <a:cxn ang="0">
                  <a:pos x="30" y="23"/>
                </a:cxn>
                <a:cxn ang="0">
                  <a:pos x="32" y="23"/>
                </a:cxn>
                <a:cxn ang="0">
                  <a:pos x="34" y="21"/>
                </a:cxn>
                <a:cxn ang="0">
                  <a:pos x="27" y="13"/>
                </a:cxn>
                <a:cxn ang="0">
                  <a:pos x="28" y="11"/>
                </a:cxn>
                <a:cxn ang="0">
                  <a:pos x="27" y="11"/>
                </a:cxn>
                <a:cxn ang="0">
                  <a:pos x="25" y="11"/>
                </a:cxn>
                <a:cxn ang="0">
                  <a:pos x="21" y="9"/>
                </a:cxn>
                <a:cxn ang="0">
                  <a:pos x="15" y="5"/>
                </a:cxn>
                <a:cxn ang="0">
                  <a:pos x="9" y="0"/>
                </a:cxn>
                <a:cxn ang="0">
                  <a:pos x="11" y="3"/>
                </a:cxn>
                <a:cxn ang="0">
                  <a:pos x="0" y="5"/>
                </a:cxn>
              </a:cxnLst>
              <a:rect l="0" t="0" r="r" b="b"/>
              <a:pathLst>
                <a:path w="34" h="23">
                  <a:moveTo>
                    <a:pt x="0" y="5"/>
                  </a:moveTo>
                  <a:lnTo>
                    <a:pt x="2" y="9"/>
                  </a:lnTo>
                  <a:lnTo>
                    <a:pt x="9" y="15"/>
                  </a:lnTo>
                  <a:lnTo>
                    <a:pt x="15" y="19"/>
                  </a:lnTo>
                  <a:lnTo>
                    <a:pt x="21" y="21"/>
                  </a:lnTo>
                  <a:lnTo>
                    <a:pt x="25" y="23"/>
                  </a:lnTo>
                  <a:lnTo>
                    <a:pt x="28" y="23"/>
                  </a:lnTo>
                  <a:lnTo>
                    <a:pt x="30" y="23"/>
                  </a:lnTo>
                  <a:lnTo>
                    <a:pt x="32" y="23"/>
                  </a:lnTo>
                  <a:lnTo>
                    <a:pt x="34" y="21"/>
                  </a:lnTo>
                  <a:lnTo>
                    <a:pt x="27" y="13"/>
                  </a:lnTo>
                  <a:lnTo>
                    <a:pt x="28" y="11"/>
                  </a:lnTo>
                  <a:lnTo>
                    <a:pt x="27" y="11"/>
                  </a:lnTo>
                  <a:lnTo>
                    <a:pt x="25" y="11"/>
                  </a:lnTo>
                  <a:lnTo>
                    <a:pt x="21" y="9"/>
                  </a:lnTo>
                  <a:lnTo>
                    <a:pt x="15" y="5"/>
                  </a:lnTo>
                  <a:lnTo>
                    <a:pt x="9" y="0"/>
                  </a:lnTo>
                  <a:lnTo>
                    <a:pt x="11" y="3"/>
                  </a:lnTo>
                  <a:lnTo>
                    <a:pt x="0" y="5"/>
                  </a:lnTo>
                  <a:close/>
                </a:path>
              </a:pathLst>
            </a:custGeom>
            <a:solidFill>
              <a:srgbClr val="000000"/>
            </a:solidFill>
            <a:ln w="9525">
              <a:noFill/>
              <a:round/>
              <a:headEnd/>
              <a:tailEnd/>
            </a:ln>
          </p:spPr>
          <p:txBody>
            <a:bodyPr/>
            <a:lstStyle/>
            <a:p>
              <a:endParaRPr lang="en-US"/>
            </a:p>
          </p:txBody>
        </p:sp>
        <p:sp>
          <p:nvSpPr>
            <p:cNvPr id="348273" name="Freeform 113"/>
            <p:cNvSpPr>
              <a:spLocks/>
            </p:cNvSpPr>
            <p:nvPr/>
          </p:nvSpPr>
          <p:spPr bwMode="auto">
            <a:xfrm>
              <a:off x="3959" y="1618"/>
              <a:ext cx="34" cy="27"/>
            </a:xfrm>
            <a:custGeom>
              <a:avLst/>
              <a:gdLst/>
              <a:ahLst/>
              <a:cxnLst>
                <a:cxn ang="0">
                  <a:pos x="2" y="12"/>
                </a:cxn>
                <a:cxn ang="0">
                  <a:pos x="9" y="12"/>
                </a:cxn>
                <a:cxn ang="0">
                  <a:pos x="13" y="14"/>
                </a:cxn>
                <a:cxn ang="0">
                  <a:pos x="17" y="16"/>
                </a:cxn>
                <a:cxn ang="0">
                  <a:pos x="19" y="18"/>
                </a:cxn>
                <a:cxn ang="0">
                  <a:pos x="21" y="22"/>
                </a:cxn>
                <a:cxn ang="0">
                  <a:pos x="23" y="25"/>
                </a:cxn>
                <a:cxn ang="0">
                  <a:pos x="23" y="27"/>
                </a:cxn>
                <a:cxn ang="0">
                  <a:pos x="34" y="25"/>
                </a:cxn>
                <a:cxn ang="0">
                  <a:pos x="34" y="23"/>
                </a:cxn>
                <a:cxn ang="0">
                  <a:pos x="34" y="22"/>
                </a:cxn>
                <a:cxn ang="0">
                  <a:pos x="32" y="18"/>
                </a:cxn>
                <a:cxn ang="0">
                  <a:pos x="28" y="12"/>
                </a:cxn>
                <a:cxn ang="0">
                  <a:pos x="25" y="6"/>
                </a:cxn>
                <a:cxn ang="0">
                  <a:pos x="19" y="2"/>
                </a:cxn>
                <a:cxn ang="0">
                  <a:pos x="9" y="0"/>
                </a:cxn>
                <a:cxn ang="0">
                  <a:pos x="0" y="0"/>
                </a:cxn>
                <a:cxn ang="0">
                  <a:pos x="2" y="12"/>
                </a:cxn>
              </a:cxnLst>
              <a:rect l="0" t="0" r="r" b="b"/>
              <a:pathLst>
                <a:path w="34" h="27">
                  <a:moveTo>
                    <a:pt x="2" y="12"/>
                  </a:moveTo>
                  <a:lnTo>
                    <a:pt x="9" y="12"/>
                  </a:lnTo>
                  <a:lnTo>
                    <a:pt x="13" y="14"/>
                  </a:lnTo>
                  <a:lnTo>
                    <a:pt x="17" y="16"/>
                  </a:lnTo>
                  <a:lnTo>
                    <a:pt x="19" y="18"/>
                  </a:lnTo>
                  <a:lnTo>
                    <a:pt x="21" y="22"/>
                  </a:lnTo>
                  <a:lnTo>
                    <a:pt x="23" y="25"/>
                  </a:lnTo>
                  <a:lnTo>
                    <a:pt x="23" y="27"/>
                  </a:lnTo>
                  <a:lnTo>
                    <a:pt x="34" y="25"/>
                  </a:lnTo>
                  <a:lnTo>
                    <a:pt x="34" y="23"/>
                  </a:lnTo>
                  <a:lnTo>
                    <a:pt x="34" y="22"/>
                  </a:lnTo>
                  <a:lnTo>
                    <a:pt x="32" y="18"/>
                  </a:lnTo>
                  <a:lnTo>
                    <a:pt x="28" y="12"/>
                  </a:lnTo>
                  <a:lnTo>
                    <a:pt x="25" y="6"/>
                  </a:lnTo>
                  <a:lnTo>
                    <a:pt x="19" y="2"/>
                  </a:lnTo>
                  <a:lnTo>
                    <a:pt x="9" y="0"/>
                  </a:lnTo>
                  <a:lnTo>
                    <a:pt x="0" y="0"/>
                  </a:lnTo>
                  <a:lnTo>
                    <a:pt x="2" y="12"/>
                  </a:lnTo>
                  <a:close/>
                </a:path>
              </a:pathLst>
            </a:custGeom>
            <a:solidFill>
              <a:srgbClr val="000000"/>
            </a:solidFill>
            <a:ln w="9525">
              <a:noFill/>
              <a:round/>
              <a:headEnd/>
              <a:tailEnd/>
            </a:ln>
          </p:spPr>
          <p:txBody>
            <a:bodyPr/>
            <a:lstStyle/>
            <a:p>
              <a:endParaRPr lang="en-US"/>
            </a:p>
          </p:txBody>
        </p:sp>
        <p:sp>
          <p:nvSpPr>
            <p:cNvPr id="348274" name="Freeform 114"/>
            <p:cNvSpPr>
              <a:spLocks/>
            </p:cNvSpPr>
            <p:nvPr/>
          </p:nvSpPr>
          <p:spPr bwMode="auto">
            <a:xfrm>
              <a:off x="3922" y="1616"/>
              <a:ext cx="39" cy="16"/>
            </a:xfrm>
            <a:custGeom>
              <a:avLst/>
              <a:gdLst/>
              <a:ahLst/>
              <a:cxnLst>
                <a:cxn ang="0">
                  <a:pos x="0" y="6"/>
                </a:cxn>
                <a:cxn ang="0">
                  <a:pos x="0" y="10"/>
                </a:cxn>
                <a:cxn ang="0">
                  <a:pos x="6" y="12"/>
                </a:cxn>
                <a:cxn ang="0">
                  <a:pos x="14" y="14"/>
                </a:cxn>
                <a:cxn ang="0">
                  <a:pos x="19" y="16"/>
                </a:cxn>
                <a:cxn ang="0">
                  <a:pos x="25" y="16"/>
                </a:cxn>
                <a:cxn ang="0">
                  <a:pos x="31" y="16"/>
                </a:cxn>
                <a:cxn ang="0">
                  <a:pos x="35" y="16"/>
                </a:cxn>
                <a:cxn ang="0">
                  <a:pos x="39" y="14"/>
                </a:cxn>
                <a:cxn ang="0">
                  <a:pos x="37" y="2"/>
                </a:cxn>
                <a:cxn ang="0">
                  <a:pos x="33" y="2"/>
                </a:cxn>
                <a:cxn ang="0">
                  <a:pos x="29" y="4"/>
                </a:cxn>
                <a:cxn ang="0">
                  <a:pos x="25" y="4"/>
                </a:cxn>
                <a:cxn ang="0">
                  <a:pos x="19" y="4"/>
                </a:cxn>
                <a:cxn ang="0">
                  <a:pos x="16" y="2"/>
                </a:cxn>
                <a:cxn ang="0">
                  <a:pos x="12" y="2"/>
                </a:cxn>
                <a:cxn ang="0">
                  <a:pos x="8" y="0"/>
                </a:cxn>
                <a:cxn ang="0">
                  <a:pos x="10" y="2"/>
                </a:cxn>
                <a:cxn ang="0">
                  <a:pos x="0" y="6"/>
                </a:cxn>
              </a:cxnLst>
              <a:rect l="0" t="0" r="r" b="b"/>
              <a:pathLst>
                <a:path w="39" h="16">
                  <a:moveTo>
                    <a:pt x="0" y="6"/>
                  </a:moveTo>
                  <a:lnTo>
                    <a:pt x="0" y="10"/>
                  </a:lnTo>
                  <a:lnTo>
                    <a:pt x="6" y="12"/>
                  </a:lnTo>
                  <a:lnTo>
                    <a:pt x="14" y="14"/>
                  </a:lnTo>
                  <a:lnTo>
                    <a:pt x="19" y="16"/>
                  </a:lnTo>
                  <a:lnTo>
                    <a:pt x="25" y="16"/>
                  </a:lnTo>
                  <a:lnTo>
                    <a:pt x="31" y="16"/>
                  </a:lnTo>
                  <a:lnTo>
                    <a:pt x="35" y="16"/>
                  </a:lnTo>
                  <a:lnTo>
                    <a:pt x="39" y="14"/>
                  </a:lnTo>
                  <a:lnTo>
                    <a:pt x="37" y="2"/>
                  </a:lnTo>
                  <a:lnTo>
                    <a:pt x="33" y="2"/>
                  </a:lnTo>
                  <a:lnTo>
                    <a:pt x="29" y="4"/>
                  </a:lnTo>
                  <a:lnTo>
                    <a:pt x="25" y="4"/>
                  </a:lnTo>
                  <a:lnTo>
                    <a:pt x="19" y="4"/>
                  </a:lnTo>
                  <a:lnTo>
                    <a:pt x="16" y="2"/>
                  </a:lnTo>
                  <a:lnTo>
                    <a:pt x="12" y="2"/>
                  </a:lnTo>
                  <a:lnTo>
                    <a:pt x="8" y="0"/>
                  </a:lnTo>
                  <a:lnTo>
                    <a:pt x="10" y="2"/>
                  </a:lnTo>
                  <a:lnTo>
                    <a:pt x="0" y="6"/>
                  </a:lnTo>
                  <a:close/>
                </a:path>
              </a:pathLst>
            </a:custGeom>
            <a:solidFill>
              <a:srgbClr val="000000"/>
            </a:solidFill>
            <a:ln w="9525">
              <a:noFill/>
              <a:round/>
              <a:headEnd/>
              <a:tailEnd/>
            </a:ln>
          </p:spPr>
          <p:txBody>
            <a:bodyPr/>
            <a:lstStyle/>
            <a:p>
              <a:endParaRPr lang="en-US"/>
            </a:p>
          </p:txBody>
        </p:sp>
        <p:sp>
          <p:nvSpPr>
            <p:cNvPr id="348275" name="Freeform 115"/>
            <p:cNvSpPr>
              <a:spLocks/>
            </p:cNvSpPr>
            <p:nvPr/>
          </p:nvSpPr>
          <p:spPr bwMode="auto">
            <a:xfrm>
              <a:off x="3911" y="1601"/>
              <a:ext cx="21" cy="21"/>
            </a:xfrm>
            <a:custGeom>
              <a:avLst/>
              <a:gdLst/>
              <a:ahLst/>
              <a:cxnLst>
                <a:cxn ang="0">
                  <a:pos x="0" y="10"/>
                </a:cxn>
                <a:cxn ang="0">
                  <a:pos x="5" y="12"/>
                </a:cxn>
                <a:cxn ang="0">
                  <a:pos x="4" y="12"/>
                </a:cxn>
                <a:cxn ang="0">
                  <a:pos x="5" y="14"/>
                </a:cxn>
                <a:cxn ang="0">
                  <a:pos x="7" y="15"/>
                </a:cxn>
                <a:cxn ang="0">
                  <a:pos x="7" y="17"/>
                </a:cxn>
                <a:cxn ang="0">
                  <a:pos x="9" y="19"/>
                </a:cxn>
                <a:cxn ang="0">
                  <a:pos x="9" y="21"/>
                </a:cxn>
                <a:cxn ang="0">
                  <a:pos x="11" y="21"/>
                </a:cxn>
                <a:cxn ang="0">
                  <a:pos x="21" y="17"/>
                </a:cxn>
                <a:cxn ang="0">
                  <a:pos x="21" y="15"/>
                </a:cxn>
                <a:cxn ang="0">
                  <a:pos x="19" y="12"/>
                </a:cxn>
                <a:cxn ang="0">
                  <a:pos x="17" y="10"/>
                </a:cxn>
                <a:cxn ang="0">
                  <a:pos x="15" y="6"/>
                </a:cxn>
                <a:cxn ang="0">
                  <a:pos x="11" y="2"/>
                </a:cxn>
                <a:cxn ang="0">
                  <a:pos x="9" y="0"/>
                </a:cxn>
                <a:cxn ang="0">
                  <a:pos x="4" y="0"/>
                </a:cxn>
                <a:cxn ang="0">
                  <a:pos x="9" y="2"/>
                </a:cxn>
                <a:cxn ang="0">
                  <a:pos x="0" y="10"/>
                </a:cxn>
              </a:cxnLst>
              <a:rect l="0" t="0" r="r" b="b"/>
              <a:pathLst>
                <a:path w="21" h="21">
                  <a:moveTo>
                    <a:pt x="0" y="10"/>
                  </a:moveTo>
                  <a:lnTo>
                    <a:pt x="5" y="12"/>
                  </a:lnTo>
                  <a:lnTo>
                    <a:pt x="4" y="12"/>
                  </a:lnTo>
                  <a:lnTo>
                    <a:pt x="5" y="14"/>
                  </a:lnTo>
                  <a:lnTo>
                    <a:pt x="7" y="15"/>
                  </a:lnTo>
                  <a:lnTo>
                    <a:pt x="7" y="17"/>
                  </a:lnTo>
                  <a:lnTo>
                    <a:pt x="9" y="19"/>
                  </a:lnTo>
                  <a:lnTo>
                    <a:pt x="9" y="21"/>
                  </a:lnTo>
                  <a:lnTo>
                    <a:pt x="11" y="21"/>
                  </a:lnTo>
                  <a:lnTo>
                    <a:pt x="21" y="17"/>
                  </a:lnTo>
                  <a:lnTo>
                    <a:pt x="21" y="15"/>
                  </a:lnTo>
                  <a:lnTo>
                    <a:pt x="19" y="12"/>
                  </a:lnTo>
                  <a:lnTo>
                    <a:pt x="17" y="10"/>
                  </a:lnTo>
                  <a:lnTo>
                    <a:pt x="15" y="6"/>
                  </a:lnTo>
                  <a:lnTo>
                    <a:pt x="11" y="2"/>
                  </a:lnTo>
                  <a:lnTo>
                    <a:pt x="9" y="0"/>
                  </a:lnTo>
                  <a:lnTo>
                    <a:pt x="4" y="0"/>
                  </a:lnTo>
                  <a:lnTo>
                    <a:pt x="9" y="2"/>
                  </a:lnTo>
                  <a:lnTo>
                    <a:pt x="0" y="10"/>
                  </a:lnTo>
                  <a:close/>
                </a:path>
              </a:pathLst>
            </a:custGeom>
            <a:solidFill>
              <a:srgbClr val="000000"/>
            </a:solidFill>
            <a:ln w="9525">
              <a:noFill/>
              <a:round/>
              <a:headEnd/>
              <a:tailEnd/>
            </a:ln>
          </p:spPr>
          <p:txBody>
            <a:bodyPr/>
            <a:lstStyle/>
            <a:p>
              <a:endParaRPr lang="en-US"/>
            </a:p>
          </p:txBody>
        </p:sp>
        <p:sp>
          <p:nvSpPr>
            <p:cNvPr id="348276" name="Freeform 116"/>
            <p:cNvSpPr>
              <a:spLocks/>
            </p:cNvSpPr>
            <p:nvPr/>
          </p:nvSpPr>
          <p:spPr bwMode="auto">
            <a:xfrm>
              <a:off x="3892" y="1597"/>
              <a:ext cx="28" cy="21"/>
            </a:xfrm>
            <a:custGeom>
              <a:avLst/>
              <a:gdLst/>
              <a:ahLst/>
              <a:cxnLst>
                <a:cxn ang="0">
                  <a:pos x="13" y="19"/>
                </a:cxn>
                <a:cxn ang="0">
                  <a:pos x="13" y="21"/>
                </a:cxn>
                <a:cxn ang="0">
                  <a:pos x="15" y="16"/>
                </a:cxn>
                <a:cxn ang="0">
                  <a:pos x="17" y="14"/>
                </a:cxn>
                <a:cxn ang="0">
                  <a:pos x="19" y="14"/>
                </a:cxn>
                <a:cxn ang="0">
                  <a:pos x="28" y="6"/>
                </a:cxn>
                <a:cxn ang="0">
                  <a:pos x="26" y="4"/>
                </a:cxn>
                <a:cxn ang="0">
                  <a:pos x="24" y="2"/>
                </a:cxn>
                <a:cxn ang="0">
                  <a:pos x="23" y="2"/>
                </a:cxn>
                <a:cxn ang="0">
                  <a:pos x="17" y="0"/>
                </a:cxn>
                <a:cxn ang="0">
                  <a:pos x="13" y="2"/>
                </a:cxn>
                <a:cxn ang="0">
                  <a:pos x="9" y="6"/>
                </a:cxn>
                <a:cxn ang="0">
                  <a:pos x="5" y="10"/>
                </a:cxn>
                <a:cxn ang="0">
                  <a:pos x="1" y="18"/>
                </a:cxn>
                <a:cxn ang="0">
                  <a:pos x="0" y="19"/>
                </a:cxn>
                <a:cxn ang="0">
                  <a:pos x="13" y="19"/>
                </a:cxn>
              </a:cxnLst>
              <a:rect l="0" t="0" r="r" b="b"/>
              <a:pathLst>
                <a:path w="28" h="21">
                  <a:moveTo>
                    <a:pt x="13" y="19"/>
                  </a:moveTo>
                  <a:lnTo>
                    <a:pt x="13" y="21"/>
                  </a:lnTo>
                  <a:lnTo>
                    <a:pt x="15" y="16"/>
                  </a:lnTo>
                  <a:lnTo>
                    <a:pt x="17" y="14"/>
                  </a:lnTo>
                  <a:lnTo>
                    <a:pt x="19" y="14"/>
                  </a:lnTo>
                  <a:lnTo>
                    <a:pt x="28" y="6"/>
                  </a:lnTo>
                  <a:lnTo>
                    <a:pt x="26" y="4"/>
                  </a:lnTo>
                  <a:lnTo>
                    <a:pt x="24" y="2"/>
                  </a:lnTo>
                  <a:lnTo>
                    <a:pt x="23" y="2"/>
                  </a:lnTo>
                  <a:lnTo>
                    <a:pt x="17" y="0"/>
                  </a:lnTo>
                  <a:lnTo>
                    <a:pt x="13" y="2"/>
                  </a:lnTo>
                  <a:lnTo>
                    <a:pt x="9" y="6"/>
                  </a:lnTo>
                  <a:lnTo>
                    <a:pt x="5" y="10"/>
                  </a:lnTo>
                  <a:lnTo>
                    <a:pt x="1" y="18"/>
                  </a:lnTo>
                  <a:lnTo>
                    <a:pt x="0" y="19"/>
                  </a:lnTo>
                  <a:lnTo>
                    <a:pt x="13" y="19"/>
                  </a:lnTo>
                  <a:close/>
                </a:path>
              </a:pathLst>
            </a:custGeom>
            <a:solidFill>
              <a:srgbClr val="000000"/>
            </a:solidFill>
            <a:ln w="9525">
              <a:noFill/>
              <a:round/>
              <a:headEnd/>
              <a:tailEnd/>
            </a:ln>
          </p:spPr>
          <p:txBody>
            <a:bodyPr/>
            <a:lstStyle/>
            <a:p>
              <a:endParaRPr lang="en-US"/>
            </a:p>
          </p:txBody>
        </p:sp>
        <p:sp>
          <p:nvSpPr>
            <p:cNvPr id="348277" name="Freeform 117"/>
            <p:cNvSpPr>
              <a:spLocks/>
            </p:cNvSpPr>
            <p:nvPr/>
          </p:nvSpPr>
          <p:spPr bwMode="auto">
            <a:xfrm>
              <a:off x="3882" y="1615"/>
              <a:ext cx="23" cy="11"/>
            </a:xfrm>
            <a:custGeom>
              <a:avLst/>
              <a:gdLst/>
              <a:ahLst/>
              <a:cxnLst>
                <a:cxn ang="0">
                  <a:pos x="0" y="9"/>
                </a:cxn>
                <a:cxn ang="0">
                  <a:pos x="2" y="9"/>
                </a:cxn>
                <a:cxn ang="0">
                  <a:pos x="8" y="11"/>
                </a:cxn>
                <a:cxn ang="0">
                  <a:pos x="11" y="11"/>
                </a:cxn>
                <a:cxn ang="0">
                  <a:pos x="15" y="11"/>
                </a:cxn>
                <a:cxn ang="0">
                  <a:pos x="19" y="9"/>
                </a:cxn>
                <a:cxn ang="0">
                  <a:pos x="21" y="7"/>
                </a:cxn>
                <a:cxn ang="0">
                  <a:pos x="21" y="5"/>
                </a:cxn>
                <a:cxn ang="0">
                  <a:pos x="23" y="3"/>
                </a:cxn>
                <a:cxn ang="0">
                  <a:pos x="23" y="1"/>
                </a:cxn>
                <a:cxn ang="0">
                  <a:pos x="10" y="1"/>
                </a:cxn>
                <a:cxn ang="0">
                  <a:pos x="11" y="0"/>
                </a:cxn>
                <a:cxn ang="0">
                  <a:pos x="10" y="0"/>
                </a:cxn>
                <a:cxn ang="0">
                  <a:pos x="8" y="0"/>
                </a:cxn>
                <a:cxn ang="0">
                  <a:pos x="10" y="0"/>
                </a:cxn>
                <a:cxn ang="0">
                  <a:pos x="0" y="9"/>
                </a:cxn>
              </a:cxnLst>
              <a:rect l="0" t="0" r="r" b="b"/>
              <a:pathLst>
                <a:path w="23" h="11">
                  <a:moveTo>
                    <a:pt x="0" y="9"/>
                  </a:moveTo>
                  <a:lnTo>
                    <a:pt x="2" y="9"/>
                  </a:lnTo>
                  <a:lnTo>
                    <a:pt x="8" y="11"/>
                  </a:lnTo>
                  <a:lnTo>
                    <a:pt x="11" y="11"/>
                  </a:lnTo>
                  <a:lnTo>
                    <a:pt x="15" y="11"/>
                  </a:lnTo>
                  <a:lnTo>
                    <a:pt x="19" y="9"/>
                  </a:lnTo>
                  <a:lnTo>
                    <a:pt x="21" y="7"/>
                  </a:lnTo>
                  <a:lnTo>
                    <a:pt x="21" y="5"/>
                  </a:lnTo>
                  <a:lnTo>
                    <a:pt x="23" y="3"/>
                  </a:lnTo>
                  <a:lnTo>
                    <a:pt x="23" y="1"/>
                  </a:lnTo>
                  <a:lnTo>
                    <a:pt x="10" y="1"/>
                  </a:lnTo>
                  <a:lnTo>
                    <a:pt x="11" y="0"/>
                  </a:lnTo>
                  <a:lnTo>
                    <a:pt x="10" y="0"/>
                  </a:lnTo>
                  <a:lnTo>
                    <a:pt x="8" y="0"/>
                  </a:lnTo>
                  <a:lnTo>
                    <a:pt x="10" y="0"/>
                  </a:lnTo>
                  <a:lnTo>
                    <a:pt x="0" y="9"/>
                  </a:lnTo>
                  <a:close/>
                </a:path>
              </a:pathLst>
            </a:custGeom>
            <a:solidFill>
              <a:srgbClr val="000000"/>
            </a:solidFill>
            <a:ln w="9525">
              <a:noFill/>
              <a:round/>
              <a:headEnd/>
              <a:tailEnd/>
            </a:ln>
          </p:spPr>
          <p:txBody>
            <a:bodyPr/>
            <a:lstStyle/>
            <a:p>
              <a:endParaRPr lang="en-US"/>
            </a:p>
          </p:txBody>
        </p:sp>
        <p:sp>
          <p:nvSpPr>
            <p:cNvPr id="348278" name="Freeform 118"/>
            <p:cNvSpPr>
              <a:spLocks/>
            </p:cNvSpPr>
            <p:nvPr/>
          </p:nvSpPr>
          <p:spPr bwMode="auto">
            <a:xfrm>
              <a:off x="3859" y="1603"/>
              <a:ext cx="33" cy="21"/>
            </a:xfrm>
            <a:custGeom>
              <a:avLst/>
              <a:gdLst/>
              <a:ahLst/>
              <a:cxnLst>
                <a:cxn ang="0">
                  <a:pos x="0" y="12"/>
                </a:cxn>
                <a:cxn ang="0">
                  <a:pos x="2" y="12"/>
                </a:cxn>
                <a:cxn ang="0">
                  <a:pos x="8" y="13"/>
                </a:cxn>
                <a:cxn ang="0">
                  <a:pos x="11" y="13"/>
                </a:cxn>
                <a:cxn ang="0">
                  <a:pos x="15" y="15"/>
                </a:cxn>
                <a:cxn ang="0">
                  <a:pos x="19" y="17"/>
                </a:cxn>
                <a:cxn ang="0">
                  <a:pos x="21" y="19"/>
                </a:cxn>
                <a:cxn ang="0">
                  <a:pos x="23" y="19"/>
                </a:cxn>
                <a:cxn ang="0">
                  <a:pos x="23" y="21"/>
                </a:cxn>
                <a:cxn ang="0">
                  <a:pos x="33" y="12"/>
                </a:cxn>
                <a:cxn ang="0">
                  <a:pos x="31" y="12"/>
                </a:cxn>
                <a:cxn ang="0">
                  <a:pos x="31" y="10"/>
                </a:cxn>
                <a:cxn ang="0">
                  <a:pos x="27" y="8"/>
                </a:cxn>
                <a:cxn ang="0">
                  <a:pos x="25" y="6"/>
                </a:cxn>
                <a:cxn ang="0">
                  <a:pos x="21" y="4"/>
                </a:cxn>
                <a:cxn ang="0">
                  <a:pos x="15" y="2"/>
                </a:cxn>
                <a:cxn ang="0">
                  <a:pos x="9" y="0"/>
                </a:cxn>
                <a:cxn ang="0">
                  <a:pos x="4" y="0"/>
                </a:cxn>
                <a:cxn ang="0">
                  <a:pos x="0" y="12"/>
                </a:cxn>
              </a:cxnLst>
              <a:rect l="0" t="0" r="r" b="b"/>
              <a:pathLst>
                <a:path w="33" h="21">
                  <a:moveTo>
                    <a:pt x="0" y="12"/>
                  </a:moveTo>
                  <a:lnTo>
                    <a:pt x="2" y="12"/>
                  </a:lnTo>
                  <a:lnTo>
                    <a:pt x="8" y="13"/>
                  </a:lnTo>
                  <a:lnTo>
                    <a:pt x="11" y="13"/>
                  </a:lnTo>
                  <a:lnTo>
                    <a:pt x="15" y="15"/>
                  </a:lnTo>
                  <a:lnTo>
                    <a:pt x="19" y="17"/>
                  </a:lnTo>
                  <a:lnTo>
                    <a:pt x="21" y="19"/>
                  </a:lnTo>
                  <a:lnTo>
                    <a:pt x="23" y="19"/>
                  </a:lnTo>
                  <a:lnTo>
                    <a:pt x="23" y="21"/>
                  </a:lnTo>
                  <a:lnTo>
                    <a:pt x="33" y="12"/>
                  </a:lnTo>
                  <a:lnTo>
                    <a:pt x="31" y="12"/>
                  </a:lnTo>
                  <a:lnTo>
                    <a:pt x="31" y="10"/>
                  </a:lnTo>
                  <a:lnTo>
                    <a:pt x="27" y="8"/>
                  </a:lnTo>
                  <a:lnTo>
                    <a:pt x="25" y="6"/>
                  </a:lnTo>
                  <a:lnTo>
                    <a:pt x="21" y="4"/>
                  </a:lnTo>
                  <a:lnTo>
                    <a:pt x="15" y="2"/>
                  </a:lnTo>
                  <a:lnTo>
                    <a:pt x="9" y="0"/>
                  </a:lnTo>
                  <a:lnTo>
                    <a:pt x="4" y="0"/>
                  </a:lnTo>
                  <a:lnTo>
                    <a:pt x="0" y="12"/>
                  </a:lnTo>
                  <a:close/>
                </a:path>
              </a:pathLst>
            </a:custGeom>
            <a:solidFill>
              <a:srgbClr val="000000"/>
            </a:solidFill>
            <a:ln w="9525">
              <a:noFill/>
              <a:round/>
              <a:headEnd/>
              <a:tailEnd/>
            </a:ln>
          </p:spPr>
          <p:txBody>
            <a:bodyPr/>
            <a:lstStyle/>
            <a:p>
              <a:endParaRPr lang="en-US"/>
            </a:p>
          </p:txBody>
        </p:sp>
        <p:sp>
          <p:nvSpPr>
            <p:cNvPr id="348279" name="Freeform 119"/>
            <p:cNvSpPr>
              <a:spLocks/>
            </p:cNvSpPr>
            <p:nvPr/>
          </p:nvSpPr>
          <p:spPr bwMode="auto">
            <a:xfrm>
              <a:off x="3836" y="1601"/>
              <a:ext cx="27" cy="25"/>
            </a:xfrm>
            <a:custGeom>
              <a:avLst/>
              <a:gdLst/>
              <a:ahLst/>
              <a:cxnLst>
                <a:cxn ang="0">
                  <a:pos x="11" y="17"/>
                </a:cxn>
                <a:cxn ang="0">
                  <a:pos x="13" y="19"/>
                </a:cxn>
                <a:cxn ang="0">
                  <a:pos x="11" y="14"/>
                </a:cxn>
                <a:cxn ang="0">
                  <a:pos x="11" y="12"/>
                </a:cxn>
                <a:cxn ang="0">
                  <a:pos x="13" y="12"/>
                </a:cxn>
                <a:cxn ang="0">
                  <a:pos x="15" y="12"/>
                </a:cxn>
                <a:cxn ang="0">
                  <a:pos x="19" y="12"/>
                </a:cxn>
                <a:cxn ang="0">
                  <a:pos x="23" y="14"/>
                </a:cxn>
                <a:cxn ang="0">
                  <a:pos x="27" y="2"/>
                </a:cxn>
                <a:cxn ang="0">
                  <a:pos x="25" y="2"/>
                </a:cxn>
                <a:cxn ang="0">
                  <a:pos x="23" y="0"/>
                </a:cxn>
                <a:cxn ang="0">
                  <a:pos x="17" y="0"/>
                </a:cxn>
                <a:cxn ang="0">
                  <a:pos x="11" y="0"/>
                </a:cxn>
                <a:cxn ang="0">
                  <a:pos x="6" y="0"/>
                </a:cxn>
                <a:cxn ang="0">
                  <a:pos x="0" y="6"/>
                </a:cxn>
                <a:cxn ang="0">
                  <a:pos x="0" y="14"/>
                </a:cxn>
                <a:cxn ang="0">
                  <a:pos x="2" y="23"/>
                </a:cxn>
                <a:cxn ang="0">
                  <a:pos x="4" y="25"/>
                </a:cxn>
                <a:cxn ang="0">
                  <a:pos x="11" y="17"/>
                </a:cxn>
              </a:cxnLst>
              <a:rect l="0" t="0" r="r" b="b"/>
              <a:pathLst>
                <a:path w="27" h="25">
                  <a:moveTo>
                    <a:pt x="11" y="17"/>
                  </a:moveTo>
                  <a:lnTo>
                    <a:pt x="13" y="19"/>
                  </a:lnTo>
                  <a:lnTo>
                    <a:pt x="11" y="14"/>
                  </a:lnTo>
                  <a:lnTo>
                    <a:pt x="11" y="12"/>
                  </a:lnTo>
                  <a:lnTo>
                    <a:pt x="13" y="12"/>
                  </a:lnTo>
                  <a:lnTo>
                    <a:pt x="15" y="12"/>
                  </a:lnTo>
                  <a:lnTo>
                    <a:pt x="19" y="12"/>
                  </a:lnTo>
                  <a:lnTo>
                    <a:pt x="23" y="14"/>
                  </a:lnTo>
                  <a:lnTo>
                    <a:pt x="27" y="2"/>
                  </a:lnTo>
                  <a:lnTo>
                    <a:pt x="25" y="2"/>
                  </a:lnTo>
                  <a:lnTo>
                    <a:pt x="23" y="0"/>
                  </a:lnTo>
                  <a:lnTo>
                    <a:pt x="17" y="0"/>
                  </a:lnTo>
                  <a:lnTo>
                    <a:pt x="11" y="0"/>
                  </a:lnTo>
                  <a:lnTo>
                    <a:pt x="6" y="0"/>
                  </a:lnTo>
                  <a:lnTo>
                    <a:pt x="0" y="6"/>
                  </a:lnTo>
                  <a:lnTo>
                    <a:pt x="0" y="14"/>
                  </a:lnTo>
                  <a:lnTo>
                    <a:pt x="2" y="23"/>
                  </a:lnTo>
                  <a:lnTo>
                    <a:pt x="4" y="25"/>
                  </a:lnTo>
                  <a:lnTo>
                    <a:pt x="11" y="17"/>
                  </a:lnTo>
                  <a:close/>
                </a:path>
              </a:pathLst>
            </a:custGeom>
            <a:solidFill>
              <a:srgbClr val="000000"/>
            </a:solidFill>
            <a:ln w="9525">
              <a:noFill/>
              <a:round/>
              <a:headEnd/>
              <a:tailEnd/>
            </a:ln>
          </p:spPr>
          <p:txBody>
            <a:bodyPr/>
            <a:lstStyle/>
            <a:p>
              <a:endParaRPr lang="en-US"/>
            </a:p>
          </p:txBody>
        </p:sp>
        <p:sp>
          <p:nvSpPr>
            <p:cNvPr id="348280" name="Freeform 120"/>
            <p:cNvSpPr>
              <a:spLocks/>
            </p:cNvSpPr>
            <p:nvPr/>
          </p:nvSpPr>
          <p:spPr bwMode="auto">
            <a:xfrm>
              <a:off x="3840" y="1618"/>
              <a:ext cx="19" cy="23"/>
            </a:xfrm>
            <a:custGeom>
              <a:avLst/>
              <a:gdLst/>
              <a:ahLst/>
              <a:cxnLst>
                <a:cxn ang="0">
                  <a:pos x="17" y="18"/>
                </a:cxn>
                <a:cxn ang="0">
                  <a:pos x="19" y="20"/>
                </a:cxn>
                <a:cxn ang="0">
                  <a:pos x="17" y="16"/>
                </a:cxn>
                <a:cxn ang="0">
                  <a:pos x="15" y="12"/>
                </a:cxn>
                <a:cxn ang="0">
                  <a:pos x="15" y="8"/>
                </a:cxn>
                <a:cxn ang="0">
                  <a:pos x="13" y="6"/>
                </a:cxn>
                <a:cxn ang="0">
                  <a:pos x="11" y="4"/>
                </a:cxn>
                <a:cxn ang="0">
                  <a:pos x="9" y="2"/>
                </a:cxn>
                <a:cxn ang="0">
                  <a:pos x="7" y="0"/>
                </a:cxn>
                <a:cxn ang="0">
                  <a:pos x="0" y="8"/>
                </a:cxn>
                <a:cxn ang="0">
                  <a:pos x="0" y="10"/>
                </a:cxn>
                <a:cxn ang="0">
                  <a:pos x="2" y="10"/>
                </a:cxn>
                <a:cxn ang="0">
                  <a:pos x="2" y="12"/>
                </a:cxn>
                <a:cxn ang="0">
                  <a:pos x="4" y="14"/>
                </a:cxn>
                <a:cxn ang="0">
                  <a:pos x="5" y="18"/>
                </a:cxn>
                <a:cxn ang="0">
                  <a:pos x="5" y="20"/>
                </a:cxn>
                <a:cxn ang="0">
                  <a:pos x="7" y="23"/>
                </a:cxn>
                <a:cxn ang="0">
                  <a:pos x="17" y="18"/>
                </a:cxn>
              </a:cxnLst>
              <a:rect l="0" t="0" r="r" b="b"/>
              <a:pathLst>
                <a:path w="19" h="23">
                  <a:moveTo>
                    <a:pt x="17" y="18"/>
                  </a:moveTo>
                  <a:lnTo>
                    <a:pt x="19" y="20"/>
                  </a:lnTo>
                  <a:lnTo>
                    <a:pt x="17" y="16"/>
                  </a:lnTo>
                  <a:lnTo>
                    <a:pt x="15" y="12"/>
                  </a:lnTo>
                  <a:lnTo>
                    <a:pt x="15" y="8"/>
                  </a:lnTo>
                  <a:lnTo>
                    <a:pt x="13" y="6"/>
                  </a:lnTo>
                  <a:lnTo>
                    <a:pt x="11" y="4"/>
                  </a:lnTo>
                  <a:lnTo>
                    <a:pt x="9" y="2"/>
                  </a:lnTo>
                  <a:lnTo>
                    <a:pt x="7" y="0"/>
                  </a:lnTo>
                  <a:lnTo>
                    <a:pt x="0" y="8"/>
                  </a:lnTo>
                  <a:lnTo>
                    <a:pt x="0" y="10"/>
                  </a:lnTo>
                  <a:lnTo>
                    <a:pt x="2" y="10"/>
                  </a:lnTo>
                  <a:lnTo>
                    <a:pt x="2" y="12"/>
                  </a:lnTo>
                  <a:lnTo>
                    <a:pt x="4" y="14"/>
                  </a:lnTo>
                  <a:lnTo>
                    <a:pt x="5" y="18"/>
                  </a:lnTo>
                  <a:lnTo>
                    <a:pt x="5" y="20"/>
                  </a:lnTo>
                  <a:lnTo>
                    <a:pt x="7" y="23"/>
                  </a:lnTo>
                  <a:lnTo>
                    <a:pt x="17" y="18"/>
                  </a:lnTo>
                  <a:close/>
                </a:path>
              </a:pathLst>
            </a:custGeom>
            <a:solidFill>
              <a:srgbClr val="000000"/>
            </a:solidFill>
            <a:ln w="9525">
              <a:noFill/>
              <a:round/>
              <a:headEnd/>
              <a:tailEnd/>
            </a:ln>
          </p:spPr>
          <p:txBody>
            <a:bodyPr/>
            <a:lstStyle/>
            <a:p>
              <a:endParaRPr lang="en-US"/>
            </a:p>
          </p:txBody>
        </p:sp>
        <p:sp>
          <p:nvSpPr>
            <p:cNvPr id="348281" name="Freeform 121"/>
            <p:cNvSpPr>
              <a:spLocks/>
            </p:cNvSpPr>
            <p:nvPr/>
          </p:nvSpPr>
          <p:spPr bwMode="auto">
            <a:xfrm>
              <a:off x="3847" y="1636"/>
              <a:ext cx="14" cy="25"/>
            </a:xfrm>
            <a:custGeom>
              <a:avLst/>
              <a:gdLst/>
              <a:ahLst/>
              <a:cxnLst>
                <a:cxn ang="0">
                  <a:pos x="0" y="25"/>
                </a:cxn>
                <a:cxn ang="0">
                  <a:pos x="2" y="25"/>
                </a:cxn>
                <a:cxn ang="0">
                  <a:pos x="8" y="23"/>
                </a:cxn>
                <a:cxn ang="0">
                  <a:pos x="12" y="19"/>
                </a:cxn>
                <a:cxn ang="0">
                  <a:pos x="14" y="13"/>
                </a:cxn>
                <a:cxn ang="0">
                  <a:pos x="14" y="9"/>
                </a:cxn>
                <a:cxn ang="0">
                  <a:pos x="14" y="5"/>
                </a:cxn>
                <a:cxn ang="0">
                  <a:pos x="12" y="2"/>
                </a:cxn>
                <a:cxn ang="0">
                  <a:pos x="12" y="0"/>
                </a:cxn>
                <a:cxn ang="0">
                  <a:pos x="10" y="0"/>
                </a:cxn>
                <a:cxn ang="0">
                  <a:pos x="0" y="5"/>
                </a:cxn>
                <a:cxn ang="0">
                  <a:pos x="0" y="7"/>
                </a:cxn>
                <a:cxn ang="0">
                  <a:pos x="0" y="9"/>
                </a:cxn>
                <a:cxn ang="0">
                  <a:pos x="2" y="11"/>
                </a:cxn>
                <a:cxn ang="0">
                  <a:pos x="2" y="13"/>
                </a:cxn>
                <a:cxn ang="0">
                  <a:pos x="2" y="11"/>
                </a:cxn>
                <a:cxn ang="0">
                  <a:pos x="0" y="13"/>
                </a:cxn>
                <a:cxn ang="0">
                  <a:pos x="2" y="13"/>
                </a:cxn>
                <a:cxn ang="0">
                  <a:pos x="0" y="25"/>
                </a:cxn>
              </a:cxnLst>
              <a:rect l="0" t="0" r="r" b="b"/>
              <a:pathLst>
                <a:path w="14" h="25">
                  <a:moveTo>
                    <a:pt x="0" y="25"/>
                  </a:moveTo>
                  <a:lnTo>
                    <a:pt x="2" y="25"/>
                  </a:lnTo>
                  <a:lnTo>
                    <a:pt x="8" y="23"/>
                  </a:lnTo>
                  <a:lnTo>
                    <a:pt x="12" y="19"/>
                  </a:lnTo>
                  <a:lnTo>
                    <a:pt x="14" y="13"/>
                  </a:lnTo>
                  <a:lnTo>
                    <a:pt x="14" y="9"/>
                  </a:lnTo>
                  <a:lnTo>
                    <a:pt x="14" y="5"/>
                  </a:lnTo>
                  <a:lnTo>
                    <a:pt x="12" y="2"/>
                  </a:lnTo>
                  <a:lnTo>
                    <a:pt x="12" y="0"/>
                  </a:lnTo>
                  <a:lnTo>
                    <a:pt x="10" y="0"/>
                  </a:lnTo>
                  <a:lnTo>
                    <a:pt x="0" y="5"/>
                  </a:lnTo>
                  <a:lnTo>
                    <a:pt x="0" y="7"/>
                  </a:lnTo>
                  <a:lnTo>
                    <a:pt x="0" y="9"/>
                  </a:lnTo>
                  <a:lnTo>
                    <a:pt x="2" y="11"/>
                  </a:lnTo>
                  <a:lnTo>
                    <a:pt x="2" y="13"/>
                  </a:lnTo>
                  <a:lnTo>
                    <a:pt x="2" y="11"/>
                  </a:lnTo>
                  <a:lnTo>
                    <a:pt x="0" y="13"/>
                  </a:lnTo>
                  <a:lnTo>
                    <a:pt x="2" y="13"/>
                  </a:lnTo>
                  <a:lnTo>
                    <a:pt x="0" y="25"/>
                  </a:lnTo>
                  <a:close/>
                </a:path>
              </a:pathLst>
            </a:custGeom>
            <a:solidFill>
              <a:srgbClr val="000000"/>
            </a:solidFill>
            <a:ln w="9525">
              <a:noFill/>
              <a:round/>
              <a:headEnd/>
              <a:tailEnd/>
            </a:ln>
          </p:spPr>
          <p:txBody>
            <a:bodyPr/>
            <a:lstStyle/>
            <a:p>
              <a:endParaRPr lang="en-US"/>
            </a:p>
          </p:txBody>
        </p:sp>
        <p:sp>
          <p:nvSpPr>
            <p:cNvPr id="348282" name="Freeform 122"/>
            <p:cNvSpPr>
              <a:spLocks/>
            </p:cNvSpPr>
            <p:nvPr/>
          </p:nvSpPr>
          <p:spPr bwMode="auto">
            <a:xfrm>
              <a:off x="3840" y="1649"/>
              <a:ext cx="11" cy="15"/>
            </a:xfrm>
            <a:custGeom>
              <a:avLst/>
              <a:gdLst/>
              <a:ahLst/>
              <a:cxnLst>
                <a:cxn ang="0">
                  <a:pos x="11" y="14"/>
                </a:cxn>
                <a:cxn ang="0">
                  <a:pos x="11" y="12"/>
                </a:cxn>
                <a:cxn ang="0">
                  <a:pos x="11" y="10"/>
                </a:cxn>
                <a:cxn ang="0">
                  <a:pos x="9" y="12"/>
                </a:cxn>
                <a:cxn ang="0">
                  <a:pos x="7" y="12"/>
                </a:cxn>
                <a:cxn ang="0">
                  <a:pos x="9" y="0"/>
                </a:cxn>
                <a:cxn ang="0">
                  <a:pos x="7" y="0"/>
                </a:cxn>
                <a:cxn ang="0">
                  <a:pos x="5" y="0"/>
                </a:cxn>
                <a:cxn ang="0">
                  <a:pos x="4" y="0"/>
                </a:cxn>
                <a:cxn ang="0">
                  <a:pos x="2" y="2"/>
                </a:cxn>
                <a:cxn ang="0">
                  <a:pos x="0" y="6"/>
                </a:cxn>
                <a:cxn ang="0">
                  <a:pos x="0" y="8"/>
                </a:cxn>
                <a:cxn ang="0">
                  <a:pos x="0" y="12"/>
                </a:cxn>
                <a:cxn ang="0">
                  <a:pos x="0" y="15"/>
                </a:cxn>
                <a:cxn ang="0">
                  <a:pos x="11" y="14"/>
                </a:cxn>
              </a:cxnLst>
              <a:rect l="0" t="0" r="r" b="b"/>
              <a:pathLst>
                <a:path w="11" h="15">
                  <a:moveTo>
                    <a:pt x="11" y="14"/>
                  </a:moveTo>
                  <a:lnTo>
                    <a:pt x="11" y="12"/>
                  </a:lnTo>
                  <a:lnTo>
                    <a:pt x="11" y="10"/>
                  </a:lnTo>
                  <a:lnTo>
                    <a:pt x="9" y="12"/>
                  </a:lnTo>
                  <a:lnTo>
                    <a:pt x="7" y="12"/>
                  </a:lnTo>
                  <a:lnTo>
                    <a:pt x="9" y="0"/>
                  </a:lnTo>
                  <a:lnTo>
                    <a:pt x="7" y="0"/>
                  </a:lnTo>
                  <a:lnTo>
                    <a:pt x="5" y="0"/>
                  </a:lnTo>
                  <a:lnTo>
                    <a:pt x="4" y="0"/>
                  </a:lnTo>
                  <a:lnTo>
                    <a:pt x="2" y="2"/>
                  </a:lnTo>
                  <a:lnTo>
                    <a:pt x="0" y="6"/>
                  </a:lnTo>
                  <a:lnTo>
                    <a:pt x="0" y="8"/>
                  </a:lnTo>
                  <a:lnTo>
                    <a:pt x="0" y="12"/>
                  </a:lnTo>
                  <a:lnTo>
                    <a:pt x="0" y="15"/>
                  </a:lnTo>
                  <a:lnTo>
                    <a:pt x="11" y="14"/>
                  </a:lnTo>
                  <a:close/>
                </a:path>
              </a:pathLst>
            </a:custGeom>
            <a:solidFill>
              <a:srgbClr val="000000"/>
            </a:solidFill>
            <a:ln w="9525">
              <a:noFill/>
              <a:round/>
              <a:headEnd/>
              <a:tailEnd/>
            </a:ln>
          </p:spPr>
          <p:txBody>
            <a:bodyPr/>
            <a:lstStyle/>
            <a:p>
              <a:endParaRPr lang="en-US"/>
            </a:p>
          </p:txBody>
        </p:sp>
        <p:sp>
          <p:nvSpPr>
            <p:cNvPr id="348283" name="Freeform 123"/>
            <p:cNvSpPr>
              <a:spLocks/>
            </p:cNvSpPr>
            <p:nvPr/>
          </p:nvSpPr>
          <p:spPr bwMode="auto">
            <a:xfrm>
              <a:off x="3832" y="1663"/>
              <a:ext cx="21" cy="15"/>
            </a:xfrm>
            <a:custGeom>
              <a:avLst/>
              <a:gdLst/>
              <a:ahLst/>
              <a:cxnLst>
                <a:cxn ang="0">
                  <a:pos x="0" y="7"/>
                </a:cxn>
                <a:cxn ang="0">
                  <a:pos x="2" y="9"/>
                </a:cxn>
                <a:cxn ang="0">
                  <a:pos x="6" y="13"/>
                </a:cxn>
                <a:cxn ang="0">
                  <a:pos x="12" y="15"/>
                </a:cxn>
                <a:cxn ang="0">
                  <a:pos x="17" y="13"/>
                </a:cxn>
                <a:cxn ang="0">
                  <a:pos x="19" y="9"/>
                </a:cxn>
                <a:cxn ang="0">
                  <a:pos x="21" y="5"/>
                </a:cxn>
                <a:cxn ang="0">
                  <a:pos x="21" y="1"/>
                </a:cxn>
                <a:cxn ang="0">
                  <a:pos x="21" y="0"/>
                </a:cxn>
                <a:cxn ang="0">
                  <a:pos x="19" y="0"/>
                </a:cxn>
                <a:cxn ang="0">
                  <a:pos x="8" y="1"/>
                </a:cxn>
                <a:cxn ang="0">
                  <a:pos x="8" y="3"/>
                </a:cxn>
                <a:cxn ang="0">
                  <a:pos x="8" y="5"/>
                </a:cxn>
                <a:cxn ang="0">
                  <a:pos x="10" y="3"/>
                </a:cxn>
                <a:cxn ang="0">
                  <a:pos x="12" y="3"/>
                </a:cxn>
                <a:cxn ang="0">
                  <a:pos x="10" y="1"/>
                </a:cxn>
                <a:cxn ang="0">
                  <a:pos x="12" y="3"/>
                </a:cxn>
                <a:cxn ang="0">
                  <a:pos x="0" y="7"/>
                </a:cxn>
              </a:cxnLst>
              <a:rect l="0" t="0" r="r" b="b"/>
              <a:pathLst>
                <a:path w="21" h="15">
                  <a:moveTo>
                    <a:pt x="0" y="7"/>
                  </a:moveTo>
                  <a:lnTo>
                    <a:pt x="2" y="9"/>
                  </a:lnTo>
                  <a:lnTo>
                    <a:pt x="6" y="13"/>
                  </a:lnTo>
                  <a:lnTo>
                    <a:pt x="12" y="15"/>
                  </a:lnTo>
                  <a:lnTo>
                    <a:pt x="17" y="13"/>
                  </a:lnTo>
                  <a:lnTo>
                    <a:pt x="19" y="9"/>
                  </a:lnTo>
                  <a:lnTo>
                    <a:pt x="21" y="5"/>
                  </a:lnTo>
                  <a:lnTo>
                    <a:pt x="21" y="1"/>
                  </a:lnTo>
                  <a:lnTo>
                    <a:pt x="21" y="0"/>
                  </a:lnTo>
                  <a:lnTo>
                    <a:pt x="19" y="0"/>
                  </a:lnTo>
                  <a:lnTo>
                    <a:pt x="8" y="1"/>
                  </a:lnTo>
                  <a:lnTo>
                    <a:pt x="8" y="3"/>
                  </a:lnTo>
                  <a:lnTo>
                    <a:pt x="8" y="5"/>
                  </a:lnTo>
                  <a:lnTo>
                    <a:pt x="10" y="3"/>
                  </a:lnTo>
                  <a:lnTo>
                    <a:pt x="12" y="3"/>
                  </a:lnTo>
                  <a:lnTo>
                    <a:pt x="10" y="1"/>
                  </a:lnTo>
                  <a:lnTo>
                    <a:pt x="12" y="3"/>
                  </a:lnTo>
                  <a:lnTo>
                    <a:pt x="0" y="7"/>
                  </a:lnTo>
                  <a:close/>
                </a:path>
              </a:pathLst>
            </a:custGeom>
            <a:solidFill>
              <a:srgbClr val="000000"/>
            </a:solidFill>
            <a:ln w="9525">
              <a:noFill/>
              <a:round/>
              <a:headEnd/>
              <a:tailEnd/>
            </a:ln>
          </p:spPr>
          <p:txBody>
            <a:bodyPr/>
            <a:lstStyle/>
            <a:p>
              <a:endParaRPr lang="en-US"/>
            </a:p>
          </p:txBody>
        </p:sp>
        <p:sp>
          <p:nvSpPr>
            <p:cNvPr id="348284" name="Freeform 124"/>
            <p:cNvSpPr>
              <a:spLocks/>
            </p:cNvSpPr>
            <p:nvPr/>
          </p:nvSpPr>
          <p:spPr bwMode="auto">
            <a:xfrm>
              <a:off x="3821" y="1638"/>
              <a:ext cx="23" cy="32"/>
            </a:xfrm>
            <a:custGeom>
              <a:avLst/>
              <a:gdLst/>
              <a:ahLst/>
              <a:cxnLst>
                <a:cxn ang="0">
                  <a:pos x="0" y="11"/>
                </a:cxn>
                <a:cxn ang="0">
                  <a:pos x="1" y="11"/>
                </a:cxn>
                <a:cxn ang="0">
                  <a:pos x="3" y="13"/>
                </a:cxn>
                <a:cxn ang="0">
                  <a:pos x="5" y="17"/>
                </a:cxn>
                <a:cxn ang="0">
                  <a:pos x="7" y="21"/>
                </a:cxn>
                <a:cxn ang="0">
                  <a:pos x="9" y="25"/>
                </a:cxn>
                <a:cxn ang="0">
                  <a:pos x="9" y="28"/>
                </a:cxn>
                <a:cxn ang="0">
                  <a:pos x="11" y="32"/>
                </a:cxn>
                <a:cxn ang="0">
                  <a:pos x="23" y="28"/>
                </a:cxn>
                <a:cxn ang="0">
                  <a:pos x="21" y="25"/>
                </a:cxn>
                <a:cxn ang="0">
                  <a:pos x="21" y="21"/>
                </a:cxn>
                <a:cxn ang="0">
                  <a:pos x="19" y="17"/>
                </a:cxn>
                <a:cxn ang="0">
                  <a:pos x="15" y="11"/>
                </a:cxn>
                <a:cxn ang="0">
                  <a:pos x="13" y="5"/>
                </a:cxn>
                <a:cxn ang="0">
                  <a:pos x="9" y="2"/>
                </a:cxn>
                <a:cxn ang="0">
                  <a:pos x="3" y="0"/>
                </a:cxn>
                <a:cxn ang="0">
                  <a:pos x="5" y="0"/>
                </a:cxn>
                <a:cxn ang="0">
                  <a:pos x="0" y="11"/>
                </a:cxn>
              </a:cxnLst>
              <a:rect l="0" t="0" r="r" b="b"/>
              <a:pathLst>
                <a:path w="23" h="32">
                  <a:moveTo>
                    <a:pt x="0" y="11"/>
                  </a:moveTo>
                  <a:lnTo>
                    <a:pt x="1" y="11"/>
                  </a:lnTo>
                  <a:lnTo>
                    <a:pt x="3" y="13"/>
                  </a:lnTo>
                  <a:lnTo>
                    <a:pt x="5" y="17"/>
                  </a:lnTo>
                  <a:lnTo>
                    <a:pt x="7" y="21"/>
                  </a:lnTo>
                  <a:lnTo>
                    <a:pt x="9" y="25"/>
                  </a:lnTo>
                  <a:lnTo>
                    <a:pt x="9" y="28"/>
                  </a:lnTo>
                  <a:lnTo>
                    <a:pt x="11" y="32"/>
                  </a:lnTo>
                  <a:lnTo>
                    <a:pt x="23" y="28"/>
                  </a:lnTo>
                  <a:lnTo>
                    <a:pt x="21" y="25"/>
                  </a:lnTo>
                  <a:lnTo>
                    <a:pt x="21" y="21"/>
                  </a:lnTo>
                  <a:lnTo>
                    <a:pt x="19" y="17"/>
                  </a:lnTo>
                  <a:lnTo>
                    <a:pt x="15" y="11"/>
                  </a:lnTo>
                  <a:lnTo>
                    <a:pt x="13" y="5"/>
                  </a:lnTo>
                  <a:lnTo>
                    <a:pt x="9" y="2"/>
                  </a:lnTo>
                  <a:lnTo>
                    <a:pt x="3" y="0"/>
                  </a:lnTo>
                  <a:lnTo>
                    <a:pt x="5" y="0"/>
                  </a:lnTo>
                  <a:lnTo>
                    <a:pt x="0" y="11"/>
                  </a:lnTo>
                  <a:close/>
                </a:path>
              </a:pathLst>
            </a:custGeom>
            <a:solidFill>
              <a:srgbClr val="000000"/>
            </a:solidFill>
            <a:ln w="9525">
              <a:noFill/>
              <a:round/>
              <a:headEnd/>
              <a:tailEnd/>
            </a:ln>
          </p:spPr>
          <p:txBody>
            <a:bodyPr/>
            <a:lstStyle/>
            <a:p>
              <a:endParaRPr lang="en-US"/>
            </a:p>
          </p:txBody>
        </p:sp>
        <p:sp>
          <p:nvSpPr>
            <p:cNvPr id="348285" name="Freeform 125"/>
            <p:cNvSpPr>
              <a:spLocks/>
            </p:cNvSpPr>
            <p:nvPr/>
          </p:nvSpPr>
          <p:spPr bwMode="auto">
            <a:xfrm>
              <a:off x="3794" y="1630"/>
              <a:ext cx="32" cy="19"/>
            </a:xfrm>
            <a:custGeom>
              <a:avLst/>
              <a:gdLst/>
              <a:ahLst/>
              <a:cxnLst>
                <a:cxn ang="0">
                  <a:pos x="4" y="13"/>
                </a:cxn>
                <a:cxn ang="0">
                  <a:pos x="9" y="11"/>
                </a:cxn>
                <a:cxn ang="0">
                  <a:pos x="7" y="13"/>
                </a:cxn>
                <a:cxn ang="0">
                  <a:pos x="9" y="13"/>
                </a:cxn>
                <a:cxn ang="0">
                  <a:pos x="13" y="13"/>
                </a:cxn>
                <a:cxn ang="0">
                  <a:pos x="17" y="13"/>
                </a:cxn>
                <a:cxn ang="0">
                  <a:pos x="21" y="15"/>
                </a:cxn>
                <a:cxn ang="0">
                  <a:pos x="23" y="17"/>
                </a:cxn>
                <a:cxn ang="0">
                  <a:pos x="25" y="17"/>
                </a:cxn>
                <a:cxn ang="0">
                  <a:pos x="27" y="19"/>
                </a:cxn>
                <a:cxn ang="0">
                  <a:pos x="32" y="8"/>
                </a:cxn>
                <a:cxn ang="0">
                  <a:pos x="30" y="8"/>
                </a:cxn>
                <a:cxn ang="0">
                  <a:pos x="28" y="6"/>
                </a:cxn>
                <a:cxn ang="0">
                  <a:pos x="25" y="4"/>
                </a:cxn>
                <a:cxn ang="0">
                  <a:pos x="21" y="4"/>
                </a:cxn>
                <a:cxn ang="0">
                  <a:pos x="15" y="2"/>
                </a:cxn>
                <a:cxn ang="0">
                  <a:pos x="11" y="0"/>
                </a:cxn>
                <a:cxn ang="0">
                  <a:pos x="5" y="0"/>
                </a:cxn>
                <a:cxn ang="0">
                  <a:pos x="0" y="4"/>
                </a:cxn>
                <a:cxn ang="0">
                  <a:pos x="5" y="2"/>
                </a:cxn>
                <a:cxn ang="0">
                  <a:pos x="4" y="13"/>
                </a:cxn>
              </a:cxnLst>
              <a:rect l="0" t="0" r="r" b="b"/>
              <a:pathLst>
                <a:path w="32" h="19">
                  <a:moveTo>
                    <a:pt x="4" y="13"/>
                  </a:moveTo>
                  <a:lnTo>
                    <a:pt x="9" y="11"/>
                  </a:lnTo>
                  <a:lnTo>
                    <a:pt x="7" y="13"/>
                  </a:lnTo>
                  <a:lnTo>
                    <a:pt x="9" y="13"/>
                  </a:lnTo>
                  <a:lnTo>
                    <a:pt x="13" y="13"/>
                  </a:lnTo>
                  <a:lnTo>
                    <a:pt x="17" y="13"/>
                  </a:lnTo>
                  <a:lnTo>
                    <a:pt x="21" y="15"/>
                  </a:lnTo>
                  <a:lnTo>
                    <a:pt x="23" y="17"/>
                  </a:lnTo>
                  <a:lnTo>
                    <a:pt x="25" y="17"/>
                  </a:lnTo>
                  <a:lnTo>
                    <a:pt x="27" y="19"/>
                  </a:lnTo>
                  <a:lnTo>
                    <a:pt x="32" y="8"/>
                  </a:lnTo>
                  <a:lnTo>
                    <a:pt x="30" y="8"/>
                  </a:lnTo>
                  <a:lnTo>
                    <a:pt x="28" y="6"/>
                  </a:lnTo>
                  <a:lnTo>
                    <a:pt x="25" y="4"/>
                  </a:lnTo>
                  <a:lnTo>
                    <a:pt x="21" y="4"/>
                  </a:lnTo>
                  <a:lnTo>
                    <a:pt x="15" y="2"/>
                  </a:lnTo>
                  <a:lnTo>
                    <a:pt x="11" y="0"/>
                  </a:lnTo>
                  <a:lnTo>
                    <a:pt x="5" y="0"/>
                  </a:lnTo>
                  <a:lnTo>
                    <a:pt x="0" y="4"/>
                  </a:lnTo>
                  <a:lnTo>
                    <a:pt x="5" y="2"/>
                  </a:lnTo>
                  <a:lnTo>
                    <a:pt x="4" y="13"/>
                  </a:lnTo>
                  <a:close/>
                </a:path>
              </a:pathLst>
            </a:custGeom>
            <a:solidFill>
              <a:srgbClr val="000000"/>
            </a:solidFill>
            <a:ln w="9525">
              <a:noFill/>
              <a:round/>
              <a:headEnd/>
              <a:tailEnd/>
            </a:ln>
          </p:spPr>
          <p:txBody>
            <a:bodyPr/>
            <a:lstStyle/>
            <a:p>
              <a:endParaRPr lang="en-US"/>
            </a:p>
          </p:txBody>
        </p:sp>
        <p:sp>
          <p:nvSpPr>
            <p:cNvPr id="348286" name="Freeform 126"/>
            <p:cNvSpPr>
              <a:spLocks/>
            </p:cNvSpPr>
            <p:nvPr/>
          </p:nvSpPr>
          <p:spPr bwMode="auto">
            <a:xfrm>
              <a:off x="3776" y="1624"/>
              <a:ext cx="23" cy="19"/>
            </a:xfrm>
            <a:custGeom>
              <a:avLst/>
              <a:gdLst/>
              <a:ahLst/>
              <a:cxnLst>
                <a:cxn ang="0">
                  <a:pos x="0" y="6"/>
                </a:cxn>
                <a:cxn ang="0">
                  <a:pos x="0" y="4"/>
                </a:cxn>
                <a:cxn ang="0">
                  <a:pos x="2" y="10"/>
                </a:cxn>
                <a:cxn ang="0">
                  <a:pos x="6" y="14"/>
                </a:cxn>
                <a:cxn ang="0">
                  <a:pos x="10" y="16"/>
                </a:cxn>
                <a:cxn ang="0">
                  <a:pos x="14" y="17"/>
                </a:cxn>
                <a:cxn ang="0">
                  <a:pos x="16" y="19"/>
                </a:cxn>
                <a:cxn ang="0">
                  <a:pos x="20" y="19"/>
                </a:cxn>
                <a:cxn ang="0">
                  <a:pos x="22" y="19"/>
                </a:cxn>
                <a:cxn ang="0">
                  <a:pos x="23" y="8"/>
                </a:cxn>
                <a:cxn ang="0">
                  <a:pos x="22" y="8"/>
                </a:cxn>
                <a:cxn ang="0">
                  <a:pos x="20" y="8"/>
                </a:cxn>
                <a:cxn ang="0">
                  <a:pos x="18" y="6"/>
                </a:cxn>
                <a:cxn ang="0">
                  <a:pos x="16" y="6"/>
                </a:cxn>
                <a:cxn ang="0">
                  <a:pos x="14" y="4"/>
                </a:cxn>
                <a:cxn ang="0">
                  <a:pos x="12" y="2"/>
                </a:cxn>
                <a:cxn ang="0">
                  <a:pos x="12" y="0"/>
                </a:cxn>
                <a:cxn ang="0">
                  <a:pos x="0" y="6"/>
                </a:cxn>
              </a:cxnLst>
              <a:rect l="0" t="0" r="r" b="b"/>
              <a:pathLst>
                <a:path w="23" h="19">
                  <a:moveTo>
                    <a:pt x="0" y="6"/>
                  </a:moveTo>
                  <a:lnTo>
                    <a:pt x="0" y="4"/>
                  </a:lnTo>
                  <a:lnTo>
                    <a:pt x="2" y="10"/>
                  </a:lnTo>
                  <a:lnTo>
                    <a:pt x="6" y="14"/>
                  </a:lnTo>
                  <a:lnTo>
                    <a:pt x="10" y="16"/>
                  </a:lnTo>
                  <a:lnTo>
                    <a:pt x="14" y="17"/>
                  </a:lnTo>
                  <a:lnTo>
                    <a:pt x="16" y="19"/>
                  </a:lnTo>
                  <a:lnTo>
                    <a:pt x="20" y="19"/>
                  </a:lnTo>
                  <a:lnTo>
                    <a:pt x="22" y="19"/>
                  </a:lnTo>
                  <a:lnTo>
                    <a:pt x="23" y="8"/>
                  </a:lnTo>
                  <a:lnTo>
                    <a:pt x="22" y="8"/>
                  </a:lnTo>
                  <a:lnTo>
                    <a:pt x="20" y="8"/>
                  </a:lnTo>
                  <a:lnTo>
                    <a:pt x="18" y="6"/>
                  </a:lnTo>
                  <a:lnTo>
                    <a:pt x="16" y="6"/>
                  </a:lnTo>
                  <a:lnTo>
                    <a:pt x="14" y="4"/>
                  </a:lnTo>
                  <a:lnTo>
                    <a:pt x="12" y="2"/>
                  </a:lnTo>
                  <a:lnTo>
                    <a:pt x="12" y="0"/>
                  </a:lnTo>
                  <a:lnTo>
                    <a:pt x="0" y="6"/>
                  </a:lnTo>
                  <a:close/>
                </a:path>
              </a:pathLst>
            </a:custGeom>
            <a:solidFill>
              <a:srgbClr val="000000"/>
            </a:solidFill>
            <a:ln w="9525">
              <a:noFill/>
              <a:round/>
              <a:headEnd/>
              <a:tailEnd/>
            </a:ln>
          </p:spPr>
          <p:txBody>
            <a:bodyPr/>
            <a:lstStyle/>
            <a:p>
              <a:endParaRPr lang="en-US"/>
            </a:p>
          </p:txBody>
        </p:sp>
        <p:sp>
          <p:nvSpPr>
            <p:cNvPr id="348287" name="Freeform 127"/>
            <p:cNvSpPr>
              <a:spLocks/>
            </p:cNvSpPr>
            <p:nvPr/>
          </p:nvSpPr>
          <p:spPr bwMode="auto">
            <a:xfrm>
              <a:off x="3773" y="1601"/>
              <a:ext cx="19" cy="29"/>
            </a:xfrm>
            <a:custGeom>
              <a:avLst/>
              <a:gdLst/>
              <a:ahLst/>
              <a:cxnLst>
                <a:cxn ang="0">
                  <a:pos x="19" y="2"/>
                </a:cxn>
                <a:cxn ang="0">
                  <a:pos x="19" y="0"/>
                </a:cxn>
                <a:cxn ang="0">
                  <a:pos x="11" y="2"/>
                </a:cxn>
                <a:cxn ang="0">
                  <a:pos x="3" y="4"/>
                </a:cxn>
                <a:cxn ang="0">
                  <a:pos x="1" y="10"/>
                </a:cxn>
                <a:cxn ang="0">
                  <a:pos x="0" y="15"/>
                </a:cxn>
                <a:cxn ang="0">
                  <a:pos x="1" y="21"/>
                </a:cxn>
                <a:cxn ang="0">
                  <a:pos x="1" y="25"/>
                </a:cxn>
                <a:cxn ang="0">
                  <a:pos x="3" y="27"/>
                </a:cxn>
                <a:cxn ang="0">
                  <a:pos x="3" y="29"/>
                </a:cxn>
                <a:cxn ang="0">
                  <a:pos x="15" y="23"/>
                </a:cxn>
                <a:cxn ang="0">
                  <a:pos x="13" y="21"/>
                </a:cxn>
                <a:cxn ang="0">
                  <a:pos x="13" y="17"/>
                </a:cxn>
                <a:cxn ang="0">
                  <a:pos x="13" y="15"/>
                </a:cxn>
                <a:cxn ang="0">
                  <a:pos x="13" y="14"/>
                </a:cxn>
                <a:cxn ang="0">
                  <a:pos x="17" y="14"/>
                </a:cxn>
                <a:cxn ang="0">
                  <a:pos x="19" y="2"/>
                </a:cxn>
              </a:cxnLst>
              <a:rect l="0" t="0" r="r" b="b"/>
              <a:pathLst>
                <a:path w="19" h="29">
                  <a:moveTo>
                    <a:pt x="19" y="2"/>
                  </a:moveTo>
                  <a:lnTo>
                    <a:pt x="19" y="0"/>
                  </a:lnTo>
                  <a:lnTo>
                    <a:pt x="11" y="2"/>
                  </a:lnTo>
                  <a:lnTo>
                    <a:pt x="3" y="4"/>
                  </a:lnTo>
                  <a:lnTo>
                    <a:pt x="1" y="10"/>
                  </a:lnTo>
                  <a:lnTo>
                    <a:pt x="0" y="15"/>
                  </a:lnTo>
                  <a:lnTo>
                    <a:pt x="1" y="21"/>
                  </a:lnTo>
                  <a:lnTo>
                    <a:pt x="1" y="25"/>
                  </a:lnTo>
                  <a:lnTo>
                    <a:pt x="3" y="27"/>
                  </a:lnTo>
                  <a:lnTo>
                    <a:pt x="3" y="29"/>
                  </a:lnTo>
                  <a:lnTo>
                    <a:pt x="15" y="23"/>
                  </a:lnTo>
                  <a:lnTo>
                    <a:pt x="13" y="21"/>
                  </a:lnTo>
                  <a:lnTo>
                    <a:pt x="13" y="17"/>
                  </a:lnTo>
                  <a:lnTo>
                    <a:pt x="13" y="15"/>
                  </a:lnTo>
                  <a:lnTo>
                    <a:pt x="13" y="14"/>
                  </a:lnTo>
                  <a:lnTo>
                    <a:pt x="17" y="14"/>
                  </a:lnTo>
                  <a:lnTo>
                    <a:pt x="19" y="2"/>
                  </a:lnTo>
                  <a:close/>
                </a:path>
              </a:pathLst>
            </a:custGeom>
            <a:solidFill>
              <a:srgbClr val="000000"/>
            </a:solidFill>
            <a:ln w="9525">
              <a:noFill/>
              <a:round/>
              <a:headEnd/>
              <a:tailEnd/>
            </a:ln>
          </p:spPr>
          <p:txBody>
            <a:bodyPr/>
            <a:lstStyle/>
            <a:p>
              <a:endParaRPr lang="en-US"/>
            </a:p>
          </p:txBody>
        </p:sp>
        <p:sp>
          <p:nvSpPr>
            <p:cNvPr id="348288" name="Freeform 128"/>
            <p:cNvSpPr>
              <a:spLocks/>
            </p:cNvSpPr>
            <p:nvPr/>
          </p:nvSpPr>
          <p:spPr bwMode="auto">
            <a:xfrm>
              <a:off x="3790" y="1603"/>
              <a:ext cx="32" cy="13"/>
            </a:xfrm>
            <a:custGeom>
              <a:avLst/>
              <a:gdLst/>
              <a:ahLst/>
              <a:cxnLst>
                <a:cxn ang="0">
                  <a:pos x="21" y="2"/>
                </a:cxn>
                <a:cxn ang="0">
                  <a:pos x="21" y="0"/>
                </a:cxn>
                <a:cxn ang="0">
                  <a:pos x="19" y="0"/>
                </a:cxn>
                <a:cxn ang="0">
                  <a:pos x="15" y="2"/>
                </a:cxn>
                <a:cxn ang="0">
                  <a:pos x="13" y="2"/>
                </a:cxn>
                <a:cxn ang="0">
                  <a:pos x="9" y="0"/>
                </a:cxn>
                <a:cxn ang="0">
                  <a:pos x="6" y="0"/>
                </a:cxn>
                <a:cxn ang="0">
                  <a:pos x="4" y="0"/>
                </a:cxn>
                <a:cxn ang="0">
                  <a:pos x="2" y="0"/>
                </a:cxn>
                <a:cxn ang="0">
                  <a:pos x="0" y="12"/>
                </a:cxn>
                <a:cxn ang="0">
                  <a:pos x="4" y="12"/>
                </a:cxn>
                <a:cxn ang="0">
                  <a:pos x="8" y="13"/>
                </a:cxn>
                <a:cxn ang="0">
                  <a:pos x="11" y="13"/>
                </a:cxn>
                <a:cxn ang="0">
                  <a:pos x="17" y="13"/>
                </a:cxn>
                <a:cxn ang="0">
                  <a:pos x="23" y="12"/>
                </a:cxn>
                <a:cxn ang="0">
                  <a:pos x="29" y="10"/>
                </a:cxn>
                <a:cxn ang="0">
                  <a:pos x="32" y="4"/>
                </a:cxn>
                <a:cxn ang="0">
                  <a:pos x="32" y="2"/>
                </a:cxn>
                <a:cxn ang="0">
                  <a:pos x="21" y="2"/>
                </a:cxn>
              </a:cxnLst>
              <a:rect l="0" t="0" r="r" b="b"/>
              <a:pathLst>
                <a:path w="32" h="13">
                  <a:moveTo>
                    <a:pt x="21" y="2"/>
                  </a:moveTo>
                  <a:lnTo>
                    <a:pt x="21" y="0"/>
                  </a:lnTo>
                  <a:lnTo>
                    <a:pt x="19" y="0"/>
                  </a:lnTo>
                  <a:lnTo>
                    <a:pt x="15" y="2"/>
                  </a:lnTo>
                  <a:lnTo>
                    <a:pt x="13" y="2"/>
                  </a:lnTo>
                  <a:lnTo>
                    <a:pt x="9" y="0"/>
                  </a:lnTo>
                  <a:lnTo>
                    <a:pt x="6" y="0"/>
                  </a:lnTo>
                  <a:lnTo>
                    <a:pt x="4" y="0"/>
                  </a:lnTo>
                  <a:lnTo>
                    <a:pt x="2" y="0"/>
                  </a:lnTo>
                  <a:lnTo>
                    <a:pt x="0" y="12"/>
                  </a:lnTo>
                  <a:lnTo>
                    <a:pt x="4" y="12"/>
                  </a:lnTo>
                  <a:lnTo>
                    <a:pt x="8" y="13"/>
                  </a:lnTo>
                  <a:lnTo>
                    <a:pt x="11" y="13"/>
                  </a:lnTo>
                  <a:lnTo>
                    <a:pt x="17" y="13"/>
                  </a:lnTo>
                  <a:lnTo>
                    <a:pt x="23" y="12"/>
                  </a:lnTo>
                  <a:lnTo>
                    <a:pt x="29" y="10"/>
                  </a:lnTo>
                  <a:lnTo>
                    <a:pt x="32" y="4"/>
                  </a:lnTo>
                  <a:lnTo>
                    <a:pt x="32" y="2"/>
                  </a:lnTo>
                  <a:lnTo>
                    <a:pt x="21" y="2"/>
                  </a:lnTo>
                  <a:close/>
                </a:path>
              </a:pathLst>
            </a:custGeom>
            <a:solidFill>
              <a:srgbClr val="000000"/>
            </a:solidFill>
            <a:ln w="9525">
              <a:noFill/>
              <a:round/>
              <a:headEnd/>
              <a:tailEnd/>
            </a:ln>
          </p:spPr>
          <p:txBody>
            <a:bodyPr/>
            <a:lstStyle/>
            <a:p>
              <a:endParaRPr lang="en-US"/>
            </a:p>
          </p:txBody>
        </p:sp>
        <p:sp>
          <p:nvSpPr>
            <p:cNvPr id="348289" name="Freeform 129"/>
            <p:cNvSpPr>
              <a:spLocks/>
            </p:cNvSpPr>
            <p:nvPr/>
          </p:nvSpPr>
          <p:spPr bwMode="auto">
            <a:xfrm>
              <a:off x="3805" y="1584"/>
              <a:ext cx="17" cy="21"/>
            </a:xfrm>
            <a:custGeom>
              <a:avLst/>
              <a:gdLst/>
              <a:ahLst/>
              <a:cxnLst>
                <a:cxn ang="0">
                  <a:pos x="0" y="4"/>
                </a:cxn>
                <a:cxn ang="0">
                  <a:pos x="2" y="8"/>
                </a:cxn>
                <a:cxn ang="0">
                  <a:pos x="4" y="9"/>
                </a:cxn>
                <a:cxn ang="0">
                  <a:pos x="4" y="11"/>
                </a:cxn>
                <a:cxn ang="0">
                  <a:pos x="6" y="13"/>
                </a:cxn>
                <a:cxn ang="0">
                  <a:pos x="6" y="15"/>
                </a:cxn>
                <a:cxn ang="0">
                  <a:pos x="6" y="17"/>
                </a:cxn>
                <a:cxn ang="0">
                  <a:pos x="6" y="19"/>
                </a:cxn>
                <a:cxn ang="0">
                  <a:pos x="6" y="21"/>
                </a:cxn>
                <a:cxn ang="0">
                  <a:pos x="17" y="21"/>
                </a:cxn>
                <a:cxn ang="0">
                  <a:pos x="17" y="19"/>
                </a:cxn>
                <a:cxn ang="0">
                  <a:pos x="17" y="17"/>
                </a:cxn>
                <a:cxn ang="0">
                  <a:pos x="17" y="13"/>
                </a:cxn>
                <a:cxn ang="0">
                  <a:pos x="17" y="9"/>
                </a:cxn>
                <a:cxn ang="0">
                  <a:pos x="16" y="8"/>
                </a:cxn>
                <a:cxn ang="0">
                  <a:pos x="14" y="4"/>
                </a:cxn>
                <a:cxn ang="0">
                  <a:pos x="12" y="0"/>
                </a:cxn>
                <a:cxn ang="0">
                  <a:pos x="14" y="4"/>
                </a:cxn>
                <a:cxn ang="0">
                  <a:pos x="0" y="4"/>
                </a:cxn>
              </a:cxnLst>
              <a:rect l="0" t="0" r="r" b="b"/>
              <a:pathLst>
                <a:path w="17" h="21">
                  <a:moveTo>
                    <a:pt x="0" y="4"/>
                  </a:moveTo>
                  <a:lnTo>
                    <a:pt x="2" y="8"/>
                  </a:lnTo>
                  <a:lnTo>
                    <a:pt x="4" y="9"/>
                  </a:lnTo>
                  <a:lnTo>
                    <a:pt x="4" y="11"/>
                  </a:lnTo>
                  <a:lnTo>
                    <a:pt x="6" y="13"/>
                  </a:lnTo>
                  <a:lnTo>
                    <a:pt x="6" y="15"/>
                  </a:lnTo>
                  <a:lnTo>
                    <a:pt x="6" y="17"/>
                  </a:lnTo>
                  <a:lnTo>
                    <a:pt x="6" y="19"/>
                  </a:lnTo>
                  <a:lnTo>
                    <a:pt x="6" y="21"/>
                  </a:lnTo>
                  <a:lnTo>
                    <a:pt x="17" y="21"/>
                  </a:lnTo>
                  <a:lnTo>
                    <a:pt x="17" y="19"/>
                  </a:lnTo>
                  <a:lnTo>
                    <a:pt x="17" y="17"/>
                  </a:lnTo>
                  <a:lnTo>
                    <a:pt x="17" y="13"/>
                  </a:lnTo>
                  <a:lnTo>
                    <a:pt x="17" y="9"/>
                  </a:lnTo>
                  <a:lnTo>
                    <a:pt x="16" y="8"/>
                  </a:lnTo>
                  <a:lnTo>
                    <a:pt x="14" y="4"/>
                  </a:lnTo>
                  <a:lnTo>
                    <a:pt x="12" y="0"/>
                  </a:lnTo>
                  <a:lnTo>
                    <a:pt x="14" y="4"/>
                  </a:lnTo>
                  <a:lnTo>
                    <a:pt x="0" y="4"/>
                  </a:lnTo>
                  <a:close/>
                </a:path>
              </a:pathLst>
            </a:custGeom>
            <a:solidFill>
              <a:srgbClr val="000000"/>
            </a:solidFill>
            <a:ln w="9525">
              <a:noFill/>
              <a:round/>
              <a:headEnd/>
              <a:tailEnd/>
            </a:ln>
          </p:spPr>
          <p:txBody>
            <a:bodyPr/>
            <a:lstStyle/>
            <a:p>
              <a:endParaRPr lang="en-US"/>
            </a:p>
          </p:txBody>
        </p:sp>
        <p:sp>
          <p:nvSpPr>
            <p:cNvPr id="348290" name="Freeform 130"/>
            <p:cNvSpPr>
              <a:spLocks/>
            </p:cNvSpPr>
            <p:nvPr/>
          </p:nvSpPr>
          <p:spPr bwMode="auto">
            <a:xfrm>
              <a:off x="3805" y="1563"/>
              <a:ext cx="17" cy="25"/>
            </a:xfrm>
            <a:custGeom>
              <a:avLst/>
              <a:gdLst/>
              <a:ahLst/>
              <a:cxnLst>
                <a:cxn ang="0">
                  <a:pos x="17" y="2"/>
                </a:cxn>
                <a:cxn ang="0">
                  <a:pos x="12" y="0"/>
                </a:cxn>
                <a:cxn ang="0">
                  <a:pos x="6" y="4"/>
                </a:cxn>
                <a:cxn ang="0">
                  <a:pos x="2" y="7"/>
                </a:cxn>
                <a:cxn ang="0">
                  <a:pos x="0" y="13"/>
                </a:cxn>
                <a:cxn ang="0">
                  <a:pos x="0" y="17"/>
                </a:cxn>
                <a:cxn ang="0">
                  <a:pos x="0" y="21"/>
                </a:cxn>
                <a:cxn ang="0">
                  <a:pos x="0" y="25"/>
                </a:cxn>
                <a:cxn ang="0">
                  <a:pos x="14" y="25"/>
                </a:cxn>
                <a:cxn ang="0">
                  <a:pos x="14" y="23"/>
                </a:cxn>
                <a:cxn ang="0">
                  <a:pos x="12" y="21"/>
                </a:cxn>
                <a:cxn ang="0">
                  <a:pos x="12" y="19"/>
                </a:cxn>
                <a:cxn ang="0">
                  <a:pos x="14" y="15"/>
                </a:cxn>
                <a:cxn ang="0">
                  <a:pos x="14" y="13"/>
                </a:cxn>
                <a:cxn ang="0">
                  <a:pos x="14" y="11"/>
                </a:cxn>
                <a:cxn ang="0">
                  <a:pos x="14" y="13"/>
                </a:cxn>
                <a:cxn ang="0">
                  <a:pos x="17" y="2"/>
                </a:cxn>
              </a:cxnLst>
              <a:rect l="0" t="0" r="r" b="b"/>
              <a:pathLst>
                <a:path w="17" h="25">
                  <a:moveTo>
                    <a:pt x="17" y="2"/>
                  </a:moveTo>
                  <a:lnTo>
                    <a:pt x="12" y="0"/>
                  </a:lnTo>
                  <a:lnTo>
                    <a:pt x="6" y="4"/>
                  </a:lnTo>
                  <a:lnTo>
                    <a:pt x="2" y="7"/>
                  </a:lnTo>
                  <a:lnTo>
                    <a:pt x="0" y="13"/>
                  </a:lnTo>
                  <a:lnTo>
                    <a:pt x="0" y="17"/>
                  </a:lnTo>
                  <a:lnTo>
                    <a:pt x="0" y="21"/>
                  </a:lnTo>
                  <a:lnTo>
                    <a:pt x="0" y="25"/>
                  </a:lnTo>
                  <a:lnTo>
                    <a:pt x="14" y="25"/>
                  </a:lnTo>
                  <a:lnTo>
                    <a:pt x="14" y="23"/>
                  </a:lnTo>
                  <a:lnTo>
                    <a:pt x="12" y="21"/>
                  </a:lnTo>
                  <a:lnTo>
                    <a:pt x="12" y="19"/>
                  </a:lnTo>
                  <a:lnTo>
                    <a:pt x="14" y="15"/>
                  </a:lnTo>
                  <a:lnTo>
                    <a:pt x="14" y="13"/>
                  </a:lnTo>
                  <a:lnTo>
                    <a:pt x="14" y="11"/>
                  </a:lnTo>
                  <a:lnTo>
                    <a:pt x="14" y="13"/>
                  </a:lnTo>
                  <a:lnTo>
                    <a:pt x="17" y="2"/>
                  </a:lnTo>
                  <a:close/>
                </a:path>
              </a:pathLst>
            </a:custGeom>
            <a:solidFill>
              <a:srgbClr val="000000"/>
            </a:solidFill>
            <a:ln w="9525">
              <a:noFill/>
              <a:round/>
              <a:headEnd/>
              <a:tailEnd/>
            </a:ln>
          </p:spPr>
          <p:txBody>
            <a:bodyPr/>
            <a:lstStyle/>
            <a:p>
              <a:endParaRPr lang="en-US"/>
            </a:p>
          </p:txBody>
        </p:sp>
        <p:sp>
          <p:nvSpPr>
            <p:cNvPr id="348291" name="Freeform 131"/>
            <p:cNvSpPr>
              <a:spLocks/>
            </p:cNvSpPr>
            <p:nvPr/>
          </p:nvSpPr>
          <p:spPr bwMode="auto">
            <a:xfrm>
              <a:off x="3819" y="1565"/>
              <a:ext cx="19" cy="17"/>
            </a:xfrm>
            <a:custGeom>
              <a:avLst/>
              <a:gdLst/>
              <a:ahLst/>
              <a:cxnLst>
                <a:cxn ang="0">
                  <a:pos x="19" y="13"/>
                </a:cxn>
                <a:cxn ang="0">
                  <a:pos x="17" y="9"/>
                </a:cxn>
                <a:cxn ang="0">
                  <a:pos x="15" y="5"/>
                </a:cxn>
                <a:cxn ang="0">
                  <a:pos x="13" y="3"/>
                </a:cxn>
                <a:cxn ang="0">
                  <a:pos x="9" y="2"/>
                </a:cxn>
                <a:cxn ang="0">
                  <a:pos x="7" y="0"/>
                </a:cxn>
                <a:cxn ang="0">
                  <a:pos x="5" y="0"/>
                </a:cxn>
                <a:cxn ang="0">
                  <a:pos x="3" y="0"/>
                </a:cxn>
                <a:cxn ang="0">
                  <a:pos x="0" y="11"/>
                </a:cxn>
                <a:cxn ang="0">
                  <a:pos x="2" y="11"/>
                </a:cxn>
                <a:cxn ang="0">
                  <a:pos x="3" y="11"/>
                </a:cxn>
                <a:cxn ang="0">
                  <a:pos x="5" y="13"/>
                </a:cxn>
                <a:cxn ang="0">
                  <a:pos x="5" y="15"/>
                </a:cxn>
                <a:cxn ang="0">
                  <a:pos x="7" y="15"/>
                </a:cxn>
                <a:cxn ang="0">
                  <a:pos x="7" y="17"/>
                </a:cxn>
                <a:cxn ang="0">
                  <a:pos x="19" y="13"/>
                </a:cxn>
              </a:cxnLst>
              <a:rect l="0" t="0" r="r" b="b"/>
              <a:pathLst>
                <a:path w="19" h="17">
                  <a:moveTo>
                    <a:pt x="19" y="13"/>
                  </a:moveTo>
                  <a:lnTo>
                    <a:pt x="17" y="9"/>
                  </a:lnTo>
                  <a:lnTo>
                    <a:pt x="15" y="5"/>
                  </a:lnTo>
                  <a:lnTo>
                    <a:pt x="13" y="3"/>
                  </a:lnTo>
                  <a:lnTo>
                    <a:pt x="9" y="2"/>
                  </a:lnTo>
                  <a:lnTo>
                    <a:pt x="7" y="0"/>
                  </a:lnTo>
                  <a:lnTo>
                    <a:pt x="5" y="0"/>
                  </a:lnTo>
                  <a:lnTo>
                    <a:pt x="3" y="0"/>
                  </a:lnTo>
                  <a:lnTo>
                    <a:pt x="0" y="11"/>
                  </a:lnTo>
                  <a:lnTo>
                    <a:pt x="2" y="11"/>
                  </a:lnTo>
                  <a:lnTo>
                    <a:pt x="3" y="11"/>
                  </a:lnTo>
                  <a:lnTo>
                    <a:pt x="5" y="13"/>
                  </a:lnTo>
                  <a:lnTo>
                    <a:pt x="5" y="15"/>
                  </a:lnTo>
                  <a:lnTo>
                    <a:pt x="7" y="15"/>
                  </a:lnTo>
                  <a:lnTo>
                    <a:pt x="7" y="17"/>
                  </a:lnTo>
                  <a:lnTo>
                    <a:pt x="19" y="13"/>
                  </a:lnTo>
                  <a:close/>
                </a:path>
              </a:pathLst>
            </a:custGeom>
            <a:solidFill>
              <a:srgbClr val="000000"/>
            </a:solidFill>
            <a:ln w="9525">
              <a:noFill/>
              <a:round/>
              <a:headEnd/>
              <a:tailEnd/>
            </a:ln>
          </p:spPr>
          <p:txBody>
            <a:bodyPr/>
            <a:lstStyle/>
            <a:p>
              <a:endParaRPr lang="en-US"/>
            </a:p>
          </p:txBody>
        </p:sp>
        <p:sp>
          <p:nvSpPr>
            <p:cNvPr id="348292" name="Freeform 132"/>
            <p:cNvSpPr>
              <a:spLocks/>
            </p:cNvSpPr>
            <p:nvPr/>
          </p:nvSpPr>
          <p:spPr bwMode="auto">
            <a:xfrm>
              <a:off x="3826" y="1578"/>
              <a:ext cx="25" cy="15"/>
            </a:xfrm>
            <a:custGeom>
              <a:avLst/>
              <a:gdLst/>
              <a:ahLst/>
              <a:cxnLst>
                <a:cxn ang="0">
                  <a:pos x="21" y="2"/>
                </a:cxn>
                <a:cxn ang="0">
                  <a:pos x="18" y="2"/>
                </a:cxn>
                <a:cxn ang="0">
                  <a:pos x="16" y="2"/>
                </a:cxn>
                <a:cxn ang="0">
                  <a:pos x="14" y="2"/>
                </a:cxn>
                <a:cxn ang="0">
                  <a:pos x="14" y="0"/>
                </a:cxn>
                <a:cxn ang="0">
                  <a:pos x="12" y="0"/>
                </a:cxn>
                <a:cxn ang="0">
                  <a:pos x="0" y="4"/>
                </a:cxn>
                <a:cxn ang="0">
                  <a:pos x="2" y="6"/>
                </a:cxn>
                <a:cxn ang="0">
                  <a:pos x="2" y="8"/>
                </a:cxn>
                <a:cxn ang="0">
                  <a:pos x="4" y="10"/>
                </a:cxn>
                <a:cxn ang="0">
                  <a:pos x="6" y="12"/>
                </a:cxn>
                <a:cxn ang="0">
                  <a:pos x="10" y="14"/>
                </a:cxn>
                <a:cxn ang="0">
                  <a:pos x="14" y="15"/>
                </a:cxn>
                <a:cxn ang="0">
                  <a:pos x="19" y="15"/>
                </a:cxn>
                <a:cxn ang="0">
                  <a:pos x="25" y="14"/>
                </a:cxn>
                <a:cxn ang="0">
                  <a:pos x="21" y="2"/>
                </a:cxn>
              </a:cxnLst>
              <a:rect l="0" t="0" r="r" b="b"/>
              <a:pathLst>
                <a:path w="25" h="15">
                  <a:moveTo>
                    <a:pt x="21" y="2"/>
                  </a:moveTo>
                  <a:lnTo>
                    <a:pt x="18" y="2"/>
                  </a:lnTo>
                  <a:lnTo>
                    <a:pt x="16" y="2"/>
                  </a:lnTo>
                  <a:lnTo>
                    <a:pt x="14" y="2"/>
                  </a:lnTo>
                  <a:lnTo>
                    <a:pt x="14" y="0"/>
                  </a:lnTo>
                  <a:lnTo>
                    <a:pt x="12" y="0"/>
                  </a:lnTo>
                  <a:lnTo>
                    <a:pt x="0" y="4"/>
                  </a:lnTo>
                  <a:lnTo>
                    <a:pt x="2" y="6"/>
                  </a:lnTo>
                  <a:lnTo>
                    <a:pt x="2" y="8"/>
                  </a:lnTo>
                  <a:lnTo>
                    <a:pt x="4" y="10"/>
                  </a:lnTo>
                  <a:lnTo>
                    <a:pt x="6" y="12"/>
                  </a:lnTo>
                  <a:lnTo>
                    <a:pt x="10" y="14"/>
                  </a:lnTo>
                  <a:lnTo>
                    <a:pt x="14" y="15"/>
                  </a:lnTo>
                  <a:lnTo>
                    <a:pt x="19" y="15"/>
                  </a:lnTo>
                  <a:lnTo>
                    <a:pt x="25" y="14"/>
                  </a:lnTo>
                  <a:lnTo>
                    <a:pt x="21" y="2"/>
                  </a:lnTo>
                  <a:close/>
                </a:path>
              </a:pathLst>
            </a:custGeom>
            <a:solidFill>
              <a:srgbClr val="000000"/>
            </a:solidFill>
            <a:ln w="9525">
              <a:noFill/>
              <a:round/>
              <a:headEnd/>
              <a:tailEnd/>
            </a:ln>
          </p:spPr>
          <p:txBody>
            <a:bodyPr/>
            <a:lstStyle/>
            <a:p>
              <a:endParaRPr lang="en-US"/>
            </a:p>
          </p:txBody>
        </p:sp>
        <p:sp>
          <p:nvSpPr>
            <p:cNvPr id="348293" name="Freeform 133"/>
            <p:cNvSpPr>
              <a:spLocks/>
            </p:cNvSpPr>
            <p:nvPr/>
          </p:nvSpPr>
          <p:spPr bwMode="auto">
            <a:xfrm>
              <a:off x="3847" y="1578"/>
              <a:ext cx="27" cy="15"/>
            </a:xfrm>
            <a:custGeom>
              <a:avLst/>
              <a:gdLst/>
              <a:ahLst/>
              <a:cxnLst>
                <a:cxn ang="0">
                  <a:pos x="27" y="10"/>
                </a:cxn>
                <a:cxn ang="0">
                  <a:pos x="25" y="8"/>
                </a:cxn>
                <a:cxn ang="0">
                  <a:pos x="21" y="4"/>
                </a:cxn>
                <a:cxn ang="0">
                  <a:pos x="18" y="2"/>
                </a:cxn>
                <a:cxn ang="0">
                  <a:pos x="14" y="2"/>
                </a:cxn>
                <a:cxn ang="0">
                  <a:pos x="8" y="0"/>
                </a:cxn>
                <a:cxn ang="0">
                  <a:pos x="6" y="0"/>
                </a:cxn>
                <a:cxn ang="0">
                  <a:pos x="2" y="2"/>
                </a:cxn>
                <a:cxn ang="0">
                  <a:pos x="0" y="2"/>
                </a:cxn>
                <a:cxn ang="0">
                  <a:pos x="4" y="14"/>
                </a:cxn>
                <a:cxn ang="0">
                  <a:pos x="6" y="14"/>
                </a:cxn>
                <a:cxn ang="0">
                  <a:pos x="8" y="14"/>
                </a:cxn>
                <a:cxn ang="0">
                  <a:pos x="10" y="14"/>
                </a:cxn>
                <a:cxn ang="0">
                  <a:pos x="14" y="14"/>
                </a:cxn>
                <a:cxn ang="0">
                  <a:pos x="16" y="15"/>
                </a:cxn>
                <a:cxn ang="0">
                  <a:pos x="18" y="15"/>
                </a:cxn>
                <a:cxn ang="0">
                  <a:pos x="16" y="15"/>
                </a:cxn>
                <a:cxn ang="0">
                  <a:pos x="27" y="10"/>
                </a:cxn>
              </a:cxnLst>
              <a:rect l="0" t="0" r="r" b="b"/>
              <a:pathLst>
                <a:path w="27" h="15">
                  <a:moveTo>
                    <a:pt x="27" y="10"/>
                  </a:moveTo>
                  <a:lnTo>
                    <a:pt x="25" y="8"/>
                  </a:lnTo>
                  <a:lnTo>
                    <a:pt x="21" y="4"/>
                  </a:lnTo>
                  <a:lnTo>
                    <a:pt x="18" y="2"/>
                  </a:lnTo>
                  <a:lnTo>
                    <a:pt x="14" y="2"/>
                  </a:lnTo>
                  <a:lnTo>
                    <a:pt x="8" y="0"/>
                  </a:lnTo>
                  <a:lnTo>
                    <a:pt x="6" y="0"/>
                  </a:lnTo>
                  <a:lnTo>
                    <a:pt x="2" y="2"/>
                  </a:lnTo>
                  <a:lnTo>
                    <a:pt x="0" y="2"/>
                  </a:lnTo>
                  <a:lnTo>
                    <a:pt x="4" y="14"/>
                  </a:lnTo>
                  <a:lnTo>
                    <a:pt x="6" y="14"/>
                  </a:lnTo>
                  <a:lnTo>
                    <a:pt x="8" y="14"/>
                  </a:lnTo>
                  <a:lnTo>
                    <a:pt x="10" y="14"/>
                  </a:lnTo>
                  <a:lnTo>
                    <a:pt x="14" y="14"/>
                  </a:lnTo>
                  <a:lnTo>
                    <a:pt x="16" y="15"/>
                  </a:lnTo>
                  <a:lnTo>
                    <a:pt x="18" y="15"/>
                  </a:lnTo>
                  <a:lnTo>
                    <a:pt x="16" y="15"/>
                  </a:lnTo>
                  <a:lnTo>
                    <a:pt x="27" y="10"/>
                  </a:lnTo>
                  <a:close/>
                </a:path>
              </a:pathLst>
            </a:custGeom>
            <a:solidFill>
              <a:srgbClr val="000000"/>
            </a:solidFill>
            <a:ln w="9525">
              <a:noFill/>
              <a:round/>
              <a:headEnd/>
              <a:tailEnd/>
            </a:ln>
          </p:spPr>
          <p:txBody>
            <a:bodyPr/>
            <a:lstStyle/>
            <a:p>
              <a:endParaRPr lang="en-US"/>
            </a:p>
          </p:txBody>
        </p:sp>
        <p:sp>
          <p:nvSpPr>
            <p:cNvPr id="348294" name="Freeform 134"/>
            <p:cNvSpPr>
              <a:spLocks/>
            </p:cNvSpPr>
            <p:nvPr/>
          </p:nvSpPr>
          <p:spPr bwMode="auto">
            <a:xfrm>
              <a:off x="3863" y="1588"/>
              <a:ext cx="30" cy="17"/>
            </a:xfrm>
            <a:custGeom>
              <a:avLst/>
              <a:gdLst/>
              <a:ahLst/>
              <a:cxnLst>
                <a:cxn ang="0">
                  <a:pos x="21" y="4"/>
                </a:cxn>
                <a:cxn ang="0">
                  <a:pos x="19" y="5"/>
                </a:cxn>
                <a:cxn ang="0">
                  <a:pos x="17" y="5"/>
                </a:cxn>
                <a:cxn ang="0">
                  <a:pos x="15" y="4"/>
                </a:cxn>
                <a:cxn ang="0">
                  <a:pos x="13" y="2"/>
                </a:cxn>
                <a:cxn ang="0">
                  <a:pos x="11" y="0"/>
                </a:cxn>
                <a:cxn ang="0">
                  <a:pos x="0" y="5"/>
                </a:cxn>
                <a:cxn ang="0">
                  <a:pos x="2" y="5"/>
                </a:cxn>
                <a:cxn ang="0">
                  <a:pos x="4" y="9"/>
                </a:cxn>
                <a:cxn ang="0">
                  <a:pos x="5" y="11"/>
                </a:cxn>
                <a:cxn ang="0">
                  <a:pos x="9" y="13"/>
                </a:cxn>
                <a:cxn ang="0">
                  <a:pos x="13" y="17"/>
                </a:cxn>
                <a:cxn ang="0">
                  <a:pos x="19" y="17"/>
                </a:cxn>
                <a:cxn ang="0">
                  <a:pos x="25" y="15"/>
                </a:cxn>
                <a:cxn ang="0">
                  <a:pos x="30" y="11"/>
                </a:cxn>
                <a:cxn ang="0">
                  <a:pos x="30" y="9"/>
                </a:cxn>
                <a:cxn ang="0">
                  <a:pos x="21" y="4"/>
                </a:cxn>
              </a:cxnLst>
              <a:rect l="0" t="0" r="r" b="b"/>
              <a:pathLst>
                <a:path w="30" h="17">
                  <a:moveTo>
                    <a:pt x="21" y="4"/>
                  </a:moveTo>
                  <a:lnTo>
                    <a:pt x="19" y="5"/>
                  </a:lnTo>
                  <a:lnTo>
                    <a:pt x="17" y="5"/>
                  </a:lnTo>
                  <a:lnTo>
                    <a:pt x="15" y="4"/>
                  </a:lnTo>
                  <a:lnTo>
                    <a:pt x="13" y="2"/>
                  </a:lnTo>
                  <a:lnTo>
                    <a:pt x="11" y="0"/>
                  </a:lnTo>
                  <a:lnTo>
                    <a:pt x="0" y="5"/>
                  </a:lnTo>
                  <a:lnTo>
                    <a:pt x="2" y="5"/>
                  </a:lnTo>
                  <a:lnTo>
                    <a:pt x="4" y="9"/>
                  </a:lnTo>
                  <a:lnTo>
                    <a:pt x="5" y="11"/>
                  </a:lnTo>
                  <a:lnTo>
                    <a:pt x="9" y="13"/>
                  </a:lnTo>
                  <a:lnTo>
                    <a:pt x="13" y="17"/>
                  </a:lnTo>
                  <a:lnTo>
                    <a:pt x="19" y="17"/>
                  </a:lnTo>
                  <a:lnTo>
                    <a:pt x="25" y="15"/>
                  </a:lnTo>
                  <a:lnTo>
                    <a:pt x="30" y="11"/>
                  </a:lnTo>
                  <a:lnTo>
                    <a:pt x="30" y="9"/>
                  </a:lnTo>
                  <a:lnTo>
                    <a:pt x="21" y="4"/>
                  </a:lnTo>
                  <a:close/>
                </a:path>
              </a:pathLst>
            </a:custGeom>
            <a:solidFill>
              <a:srgbClr val="000000"/>
            </a:solidFill>
            <a:ln w="9525">
              <a:noFill/>
              <a:round/>
              <a:headEnd/>
              <a:tailEnd/>
            </a:ln>
          </p:spPr>
          <p:txBody>
            <a:bodyPr/>
            <a:lstStyle/>
            <a:p>
              <a:endParaRPr lang="en-US"/>
            </a:p>
          </p:txBody>
        </p:sp>
        <p:sp>
          <p:nvSpPr>
            <p:cNvPr id="348295" name="Freeform 135"/>
            <p:cNvSpPr>
              <a:spLocks/>
            </p:cNvSpPr>
            <p:nvPr/>
          </p:nvSpPr>
          <p:spPr bwMode="auto">
            <a:xfrm>
              <a:off x="3884" y="1574"/>
              <a:ext cx="15" cy="23"/>
            </a:xfrm>
            <a:custGeom>
              <a:avLst/>
              <a:gdLst/>
              <a:ahLst/>
              <a:cxnLst>
                <a:cxn ang="0">
                  <a:pos x="2" y="8"/>
                </a:cxn>
                <a:cxn ang="0">
                  <a:pos x="2" y="6"/>
                </a:cxn>
                <a:cxn ang="0">
                  <a:pos x="2" y="8"/>
                </a:cxn>
                <a:cxn ang="0">
                  <a:pos x="2" y="10"/>
                </a:cxn>
                <a:cxn ang="0">
                  <a:pos x="2" y="14"/>
                </a:cxn>
                <a:cxn ang="0">
                  <a:pos x="0" y="16"/>
                </a:cxn>
                <a:cxn ang="0">
                  <a:pos x="0" y="18"/>
                </a:cxn>
                <a:cxn ang="0">
                  <a:pos x="9" y="23"/>
                </a:cxn>
                <a:cxn ang="0">
                  <a:pos x="11" y="21"/>
                </a:cxn>
                <a:cxn ang="0">
                  <a:pos x="11" y="19"/>
                </a:cxn>
                <a:cxn ang="0">
                  <a:pos x="13" y="16"/>
                </a:cxn>
                <a:cxn ang="0">
                  <a:pos x="13" y="12"/>
                </a:cxn>
                <a:cxn ang="0">
                  <a:pos x="15" y="10"/>
                </a:cxn>
                <a:cxn ang="0">
                  <a:pos x="13" y="4"/>
                </a:cxn>
                <a:cxn ang="0">
                  <a:pos x="11" y="0"/>
                </a:cxn>
                <a:cxn ang="0">
                  <a:pos x="2" y="8"/>
                </a:cxn>
              </a:cxnLst>
              <a:rect l="0" t="0" r="r" b="b"/>
              <a:pathLst>
                <a:path w="15" h="23">
                  <a:moveTo>
                    <a:pt x="2" y="8"/>
                  </a:moveTo>
                  <a:lnTo>
                    <a:pt x="2" y="6"/>
                  </a:lnTo>
                  <a:lnTo>
                    <a:pt x="2" y="8"/>
                  </a:lnTo>
                  <a:lnTo>
                    <a:pt x="2" y="10"/>
                  </a:lnTo>
                  <a:lnTo>
                    <a:pt x="2" y="14"/>
                  </a:lnTo>
                  <a:lnTo>
                    <a:pt x="0" y="16"/>
                  </a:lnTo>
                  <a:lnTo>
                    <a:pt x="0" y="18"/>
                  </a:lnTo>
                  <a:lnTo>
                    <a:pt x="9" y="23"/>
                  </a:lnTo>
                  <a:lnTo>
                    <a:pt x="11" y="21"/>
                  </a:lnTo>
                  <a:lnTo>
                    <a:pt x="11" y="19"/>
                  </a:lnTo>
                  <a:lnTo>
                    <a:pt x="13" y="16"/>
                  </a:lnTo>
                  <a:lnTo>
                    <a:pt x="13" y="12"/>
                  </a:lnTo>
                  <a:lnTo>
                    <a:pt x="15" y="10"/>
                  </a:lnTo>
                  <a:lnTo>
                    <a:pt x="13" y="4"/>
                  </a:lnTo>
                  <a:lnTo>
                    <a:pt x="11" y="0"/>
                  </a:lnTo>
                  <a:lnTo>
                    <a:pt x="2" y="8"/>
                  </a:lnTo>
                  <a:close/>
                </a:path>
              </a:pathLst>
            </a:custGeom>
            <a:solidFill>
              <a:srgbClr val="000000"/>
            </a:solidFill>
            <a:ln w="9525">
              <a:noFill/>
              <a:round/>
              <a:headEnd/>
              <a:tailEnd/>
            </a:ln>
          </p:spPr>
          <p:txBody>
            <a:bodyPr/>
            <a:lstStyle/>
            <a:p>
              <a:endParaRPr lang="en-US"/>
            </a:p>
          </p:txBody>
        </p:sp>
        <p:sp>
          <p:nvSpPr>
            <p:cNvPr id="348296" name="Freeform 136"/>
            <p:cNvSpPr>
              <a:spLocks/>
            </p:cNvSpPr>
            <p:nvPr/>
          </p:nvSpPr>
          <p:spPr bwMode="auto">
            <a:xfrm>
              <a:off x="3865" y="1561"/>
              <a:ext cx="30" cy="21"/>
            </a:xfrm>
            <a:custGeom>
              <a:avLst/>
              <a:gdLst/>
              <a:ahLst/>
              <a:cxnLst>
                <a:cxn ang="0">
                  <a:pos x="2" y="11"/>
                </a:cxn>
                <a:cxn ang="0">
                  <a:pos x="0" y="11"/>
                </a:cxn>
                <a:cxn ang="0">
                  <a:pos x="5" y="13"/>
                </a:cxn>
                <a:cxn ang="0">
                  <a:pos x="11" y="13"/>
                </a:cxn>
                <a:cxn ang="0">
                  <a:pos x="13" y="15"/>
                </a:cxn>
                <a:cxn ang="0">
                  <a:pos x="17" y="17"/>
                </a:cxn>
                <a:cxn ang="0">
                  <a:pos x="19" y="19"/>
                </a:cxn>
                <a:cxn ang="0">
                  <a:pos x="21" y="19"/>
                </a:cxn>
                <a:cxn ang="0">
                  <a:pos x="21" y="21"/>
                </a:cxn>
                <a:cxn ang="0">
                  <a:pos x="30" y="13"/>
                </a:cxn>
                <a:cxn ang="0">
                  <a:pos x="30" y="11"/>
                </a:cxn>
                <a:cxn ang="0">
                  <a:pos x="28" y="9"/>
                </a:cxn>
                <a:cxn ang="0">
                  <a:pos x="27" y="9"/>
                </a:cxn>
                <a:cxn ang="0">
                  <a:pos x="23" y="6"/>
                </a:cxn>
                <a:cxn ang="0">
                  <a:pos x="19" y="4"/>
                </a:cxn>
                <a:cxn ang="0">
                  <a:pos x="13" y="2"/>
                </a:cxn>
                <a:cxn ang="0">
                  <a:pos x="7" y="2"/>
                </a:cxn>
                <a:cxn ang="0">
                  <a:pos x="2" y="0"/>
                </a:cxn>
                <a:cxn ang="0">
                  <a:pos x="0" y="0"/>
                </a:cxn>
                <a:cxn ang="0">
                  <a:pos x="2" y="11"/>
                </a:cxn>
              </a:cxnLst>
              <a:rect l="0" t="0" r="r" b="b"/>
              <a:pathLst>
                <a:path w="30" h="21">
                  <a:moveTo>
                    <a:pt x="2" y="11"/>
                  </a:moveTo>
                  <a:lnTo>
                    <a:pt x="0" y="11"/>
                  </a:lnTo>
                  <a:lnTo>
                    <a:pt x="5" y="13"/>
                  </a:lnTo>
                  <a:lnTo>
                    <a:pt x="11" y="13"/>
                  </a:lnTo>
                  <a:lnTo>
                    <a:pt x="13" y="15"/>
                  </a:lnTo>
                  <a:lnTo>
                    <a:pt x="17" y="17"/>
                  </a:lnTo>
                  <a:lnTo>
                    <a:pt x="19" y="19"/>
                  </a:lnTo>
                  <a:lnTo>
                    <a:pt x="21" y="19"/>
                  </a:lnTo>
                  <a:lnTo>
                    <a:pt x="21" y="21"/>
                  </a:lnTo>
                  <a:lnTo>
                    <a:pt x="30" y="13"/>
                  </a:lnTo>
                  <a:lnTo>
                    <a:pt x="30" y="11"/>
                  </a:lnTo>
                  <a:lnTo>
                    <a:pt x="28" y="9"/>
                  </a:lnTo>
                  <a:lnTo>
                    <a:pt x="27" y="9"/>
                  </a:lnTo>
                  <a:lnTo>
                    <a:pt x="23" y="6"/>
                  </a:lnTo>
                  <a:lnTo>
                    <a:pt x="19" y="4"/>
                  </a:lnTo>
                  <a:lnTo>
                    <a:pt x="13" y="2"/>
                  </a:lnTo>
                  <a:lnTo>
                    <a:pt x="7" y="2"/>
                  </a:lnTo>
                  <a:lnTo>
                    <a:pt x="2" y="0"/>
                  </a:lnTo>
                  <a:lnTo>
                    <a:pt x="0" y="0"/>
                  </a:lnTo>
                  <a:lnTo>
                    <a:pt x="2" y="11"/>
                  </a:lnTo>
                  <a:close/>
                </a:path>
              </a:pathLst>
            </a:custGeom>
            <a:solidFill>
              <a:srgbClr val="000000"/>
            </a:solidFill>
            <a:ln w="9525">
              <a:noFill/>
              <a:round/>
              <a:headEnd/>
              <a:tailEnd/>
            </a:ln>
          </p:spPr>
          <p:txBody>
            <a:bodyPr/>
            <a:lstStyle/>
            <a:p>
              <a:endParaRPr lang="en-US"/>
            </a:p>
          </p:txBody>
        </p:sp>
        <p:sp>
          <p:nvSpPr>
            <p:cNvPr id="348297" name="Freeform 137"/>
            <p:cNvSpPr>
              <a:spLocks/>
            </p:cNvSpPr>
            <p:nvPr/>
          </p:nvSpPr>
          <p:spPr bwMode="auto">
            <a:xfrm>
              <a:off x="3838" y="1561"/>
              <a:ext cx="29" cy="13"/>
            </a:xfrm>
            <a:custGeom>
              <a:avLst/>
              <a:gdLst/>
              <a:ahLst/>
              <a:cxnLst>
                <a:cxn ang="0">
                  <a:pos x="0" y="2"/>
                </a:cxn>
                <a:cxn ang="0">
                  <a:pos x="0" y="6"/>
                </a:cxn>
                <a:cxn ang="0">
                  <a:pos x="4" y="9"/>
                </a:cxn>
                <a:cxn ang="0">
                  <a:pos x="9" y="11"/>
                </a:cxn>
                <a:cxn ang="0">
                  <a:pos x="13" y="13"/>
                </a:cxn>
                <a:cxn ang="0">
                  <a:pos x="19" y="13"/>
                </a:cxn>
                <a:cxn ang="0">
                  <a:pos x="23" y="13"/>
                </a:cxn>
                <a:cxn ang="0">
                  <a:pos x="27" y="13"/>
                </a:cxn>
                <a:cxn ang="0">
                  <a:pos x="29" y="11"/>
                </a:cxn>
                <a:cxn ang="0">
                  <a:pos x="27" y="0"/>
                </a:cxn>
                <a:cxn ang="0">
                  <a:pos x="25" y="0"/>
                </a:cxn>
                <a:cxn ang="0">
                  <a:pos x="21" y="2"/>
                </a:cxn>
                <a:cxn ang="0">
                  <a:pos x="19" y="2"/>
                </a:cxn>
                <a:cxn ang="0">
                  <a:pos x="15" y="2"/>
                </a:cxn>
                <a:cxn ang="0">
                  <a:pos x="13" y="0"/>
                </a:cxn>
                <a:cxn ang="0">
                  <a:pos x="11" y="0"/>
                </a:cxn>
                <a:cxn ang="0">
                  <a:pos x="9" y="0"/>
                </a:cxn>
                <a:cxn ang="0">
                  <a:pos x="11" y="2"/>
                </a:cxn>
                <a:cxn ang="0">
                  <a:pos x="0" y="2"/>
                </a:cxn>
              </a:cxnLst>
              <a:rect l="0" t="0" r="r" b="b"/>
              <a:pathLst>
                <a:path w="29" h="13">
                  <a:moveTo>
                    <a:pt x="0" y="2"/>
                  </a:moveTo>
                  <a:lnTo>
                    <a:pt x="0" y="6"/>
                  </a:lnTo>
                  <a:lnTo>
                    <a:pt x="4" y="9"/>
                  </a:lnTo>
                  <a:lnTo>
                    <a:pt x="9" y="11"/>
                  </a:lnTo>
                  <a:lnTo>
                    <a:pt x="13" y="13"/>
                  </a:lnTo>
                  <a:lnTo>
                    <a:pt x="19" y="13"/>
                  </a:lnTo>
                  <a:lnTo>
                    <a:pt x="23" y="13"/>
                  </a:lnTo>
                  <a:lnTo>
                    <a:pt x="27" y="13"/>
                  </a:lnTo>
                  <a:lnTo>
                    <a:pt x="29" y="11"/>
                  </a:lnTo>
                  <a:lnTo>
                    <a:pt x="27" y="0"/>
                  </a:lnTo>
                  <a:lnTo>
                    <a:pt x="25" y="0"/>
                  </a:lnTo>
                  <a:lnTo>
                    <a:pt x="21" y="2"/>
                  </a:lnTo>
                  <a:lnTo>
                    <a:pt x="19" y="2"/>
                  </a:lnTo>
                  <a:lnTo>
                    <a:pt x="15" y="2"/>
                  </a:lnTo>
                  <a:lnTo>
                    <a:pt x="13" y="0"/>
                  </a:lnTo>
                  <a:lnTo>
                    <a:pt x="11" y="0"/>
                  </a:lnTo>
                  <a:lnTo>
                    <a:pt x="9" y="0"/>
                  </a:lnTo>
                  <a:lnTo>
                    <a:pt x="11" y="2"/>
                  </a:lnTo>
                  <a:lnTo>
                    <a:pt x="0" y="2"/>
                  </a:lnTo>
                  <a:close/>
                </a:path>
              </a:pathLst>
            </a:custGeom>
            <a:solidFill>
              <a:srgbClr val="000000"/>
            </a:solidFill>
            <a:ln w="9525">
              <a:noFill/>
              <a:round/>
              <a:headEnd/>
              <a:tailEnd/>
            </a:ln>
          </p:spPr>
          <p:txBody>
            <a:bodyPr/>
            <a:lstStyle/>
            <a:p>
              <a:endParaRPr lang="en-US"/>
            </a:p>
          </p:txBody>
        </p:sp>
        <p:sp>
          <p:nvSpPr>
            <p:cNvPr id="348298" name="Freeform 138"/>
            <p:cNvSpPr>
              <a:spLocks/>
            </p:cNvSpPr>
            <p:nvPr/>
          </p:nvSpPr>
          <p:spPr bwMode="auto">
            <a:xfrm>
              <a:off x="3822" y="1547"/>
              <a:ext cx="27" cy="18"/>
            </a:xfrm>
            <a:custGeom>
              <a:avLst/>
              <a:gdLst/>
              <a:ahLst/>
              <a:cxnLst>
                <a:cxn ang="0">
                  <a:pos x="2" y="12"/>
                </a:cxn>
                <a:cxn ang="0">
                  <a:pos x="0" y="12"/>
                </a:cxn>
                <a:cxn ang="0">
                  <a:pos x="6" y="12"/>
                </a:cxn>
                <a:cxn ang="0">
                  <a:pos x="10" y="12"/>
                </a:cxn>
                <a:cxn ang="0">
                  <a:pos x="12" y="14"/>
                </a:cxn>
                <a:cxn ang="0">
                  <a:pos x="14" y="16"/>
                </a:cxn>
                <a:cxn ang="0">
                  <a:pos x="16" y="16"/>
                </a:cxn>
                <a:cxn ang="0">
                  <a:pos x="16" y="18"/>
                </a:cxn>
                <a:cxn ang="0">
                  <a:pos x="16" y="16"/>
                </a:cxn>
                <a:cxn ang="0">
                  <a:pos x="27" y="16"/>
                </a:cxn>
                <a:cxn ang="0">
                  <a:pos x="27" y="14"/>
                </a:cxn>
                <a:cxn ang="0">
                  <a:pos x="25" y="12"/>
                </a:cxn>
                <a:cxn ang="0">
                  <a:pos x="25" y="10"/>
                </a:cxn>
                <a:cxn ang="0">
                  <a:pos x="23" y="6"/>
                </a:cxn>
                <a:cxn ang="0">
                  <a:pos x="20" y="4"/>
                </a:cxn>
                <a:cxn ang="0">
                  <a:pos x="14" y="0"/>
                </a:cxn>
                <a:cxn ang="0">
                  <a:pos x="8" y="0"/>
                </a:cxn>
                <a:cxn ang="0">
                  <a:pos x="0" y="0"/>
                </a:cxn>
                <a:cxn ang="0">
                  <a:pos x="2" y="12"/>
                </a:cxn>
              </a:cxnLst>
              <a:rect l="0" t="0" r="r" b="b"/>
              <a:pathLst>
                <a:path w="27" h="18">
                  <a:moveTo>
                    <a:pt x="2" y="12"/>
                  </a:moveTo>
                  <a:lnTo>
                    <a:pt x="0" y="12"/>
                  </a:lnTo>
                  <a:lnTo>
                    <a:pt x="6" y="12"/>
                  </a:lnTo>
                  <a:lnTo>
                    <a:pt x="10" y="12"/>
                  </a:lnTo>
                  <a:lnTo>
                    <a:pt x="12" y="14"/>
                  </a:lnTo>
                  <a:lnTo>
                    <a:pt x="14" y="16"/>
                  </a:lnTo>
                  <a:lnTo>
                    <a:pt x="16" y="16"/>
                  </a:lnTo>
                  <a:lnTo>
                    <a:pt x="16" y="18"/>
                  </a:lnTo>
                  <a:lnTo>
                    <a:pt x="16" y="16"/>
                  </a:lnTo>
                  <a:lnTo>
                    <a:pt x="27" y="16"/>
                  </a:lnTo>
                  <a:lnTo>
                    <a:pt x="27" y="14"/>
                  </a:lnTo>
                  <a:lnTo>
                    <a:pt x="25" y="12"/>
                  </a:lnTo>
                  <a:lnTo>
                    <a:pt x="25" y="10"/>
                  </a:lnTo>
                  <a:lnTo>
                    <a:pt x="23" y="6"/>
                  </a:lnTo>
                  <a:lnTo>
                    <a:pt x="20" y="4"/>
                  </a:lnTo>
                  <a:lnTo>
                    <a:pt x="14" y="0"/>
                  </a:lnTo>
                  <a:lnTo>
                    <a:pt x="8" y="0"/>
                  </a:lnTo>
                  <a:lnTo>
                    <a:pt x="0" y="0"/>
                  </a:lnTo>
                  <a:lnTo>
                    <a:pt x="2" y="12"/>
                  </a:lnTo>
                  <a:close/>
                </a:path>
              </a:pathLst>
            </a:custGeom>
            <a:solidFill>
              <a:srgbClr val="000000"/>
            </a:solidFill>
            <a:ln w="9525">
              <a:noFill/>
              <a:round/>
              <a:headEnd/>
              <a:tailEnd/>
            </a:ln>
          </p:spPr>
          <p:txBody>
            <a:bodyPr/>
            <a:lstStyle/>
            <a:p>
              <a:endParaRPr lang="en-US"/>
            </a:p>
          </p:txBody>
        </p:sp>
        <p:sp>
          <p:nvSpPr>
            <p:cNvPr id="348299" name="Freeform 139"/>
            <p:cNvSpPr>
              <a:spLocks/>
            </p:cNvSpPr>
            <p:nvPr/>
          </p:nvSpPr>
          <p:spPr bwMode="auto">
            <a:xfrm>
              <a:off x="3798" y="1547"/>
              <a:ext cx="26" cy="16"/>
            </a:xfrm>
            <a:custGeom>
              <a:avLst/>
              <a:gdLst/>
              <a:ahLst/>
              <a:cxnLst>
                <a:cxn ang="0">
                  <a:pos x="0" y="16"/>
                </a:cxn>
                <a:cxn ang="0">
                  <a:pos x="1" y="16"/>
                </a:cxn>
                <a:cxn ang="0">
                  <a:pos x="5" y="16"/>
                </a:cxn>
                <a:cxn ang="0">
                  <a:pos x="9" y="16"/>
                </a:cxn>
                <a:cxn ang="0">
                  <a:pos x="13" y="14"/>
                </a:cxn>
                <a:cxn ang="0">
                  <a:pos x="17" y="14"/>
                </a:cxn>
                <a:cxn ang="0">
                  <a:pos x="21" y="14"/>
                </a:cxn>
                <a:cxn ang="0">
                  <a:pos x="23" y="12"/>
                </a:cxn>
                <a:cxn ang="0">
                  <a:pos x="26" y="12"/>
                </a:cxn>
                <a:cxn ang="0">
                  <a:pos x="24" y="0"/>
                </a:cxn>
                <a:cxn ang="0">
                  <a:pos x="23" y="0"/>
                </a:cxn>
                <a:cxn ang="0">
                  <a:pos x="21" y="0"/>
                </a:cxn>
                <a:cxn ang="0">
                  <a:pos x="19" y="0"/>
                </a:cxn>
                <a:cxn ang="0">
                  <a:pos x="15" y="2"/>
                </a:cxn>
                <a:cxn ang="0">
                  <a:pos x="11" y="2"/>
                </a:cxn>
                <a:cxn ang="0">
                  <a:pos x="7" y="2"/>
                </a:cxn>
                <a:cxn ang="0">
                  <a:pos x="5" y="4"/>
                </a:cxn>
                <a:cxn ang="0">
                  <a:pos x="3" y="4"/>
                </a:cxn>
                <a:cxn ang="0">
                  <a:pos x="5" y="4"/>
                </a:cxn>
                <a:cxn ang="0">
                  <a:pos x="0" y="16"/>
                </a:cxn>
              </a:cxnLst>
              <a:rect l="0" t="0" r="r" b="b"/>
              <a:pathLst>
                <a:path w="26" h="16">
                  <a:moveTo>
                    <a:pt x="0" y="16"/>
                  </a:moveTo>
                  <a:lnTo>
                    <a:pt x="1" y="16"/>
                  </a:lnTo>
                  <a:lnTo>
                    <a:pt x="5" y="16"/>
                  </a:lnTo>
                  <a:lnTo>
                    <a:pt x="9" y="16"/>
                  </a:lnTo>
                  <a:lnTo>
                    <a:pt x="13" y="14"/>
                  </a:lnTo>
                  <a:lnTo>
                    <a:pt x="17" y="14"/>
                  </a:lnTo>
                  <a:lnTo>
                    <a:pt x="21" y="14"/>
                  </a:lnTo>
                  <a:lnTo>
                    <a:pt x="23" y="12"/>
                  </a:lnTo>
                  <a:lnTo>
                    <a:pt x="26" y="12"/>
                  </a:lnTo>
                  <a:lnTo>
                    <a:pt x="24" y="0"/>
                  </a:lnTo>
                  <a:lnTo>
                    <a:pt x="23" y="0"/>
                  </a:lnTo>
                  <a:lnTo>
                    <a:pt x="21" y="0"/>
                  </a:lnTo>
                  <a:lnTo>
                    <a:pt x="19" y="0"/>
                  </a:lnTo>
                  <a:lnTo>
                    <a:pt x="15" y="2"/>
                  </a:lnTo>
                  <a:lnTo>
                    <a:pt x="11" y="2"/>
                  </a:lnTo>
                  <a:lnTo>
                    <a:pt x="7" y="2"/>
                  </a:lnTo>
                  <a:lnTo>
                    <a:pt x="5" y="4"/>
                  </a:lnTo>
                  <a:lnTo>
                    <a:pt x="3" y="4"/>
                  </a:lnTo>
                  <a:lnTo>
                    <a:pt x="5" y="4"/>
                  </a:lnTo>
                  <a:lnTo>
                    <a:pt x="0" y="16"/>
                  </a:lnTo>
                  <a:close/>
                </a:path>
              </a:pathLst>
            </a:custGeom>
            <a:solidFill>
              <a:srgbClr val="000000"/>
            </a:solidFill>
            <a:ln w="9525">
              <a:noFill/>
              <a:round/>
              <a:headEnd/>
              <a:tailEnd/>
            </a:ln>
          </p:spPr>
          <p:txBody>
            <a:bodyPr/>
            <a:lstStyle/>
            <a:p>
              <a:endParaRPr lang="en-US"/>
            </a:p>
          </p:txBody>
        </p:sp>
        <p:sp>
          <p:nvSpPr>
            <p:cNvPr id="348300" name="Freeform 140"/>
            <p:cNvSpPr>
              <a:spLocks/>
            </p:cNvSpPr>
            <p:nvPr/>
          </p:nvSpPr>
          <p:spPr bwMode="auto">
            <a:xfrm>
              <a:off x="3782" y="1549"/>
              <a:ext cx="21" cy="23"/>
            </a:xfrm>
            <a:custGeom>
              <a:avLst/>
              <a:gdLst/>
              <a:ahLst/>
              <a:cxnLst>
                <a:cxn ang="0">
                  <a:pos x="14" y="21"/>
                </a:cxn>
                <a:cxn ang="0">
                  <a:pos x="14" y="19"/>
                </a:cxn>
                <a:cxn ang="0">
                  <a:pos x="14" y="14"/>
                </a:cxn>
                <a:cxn ang="0">
                  <a:pos x="14" y="12"/>
                </a:cxn>
                <a:cxn ang="0">
                  <a:pos x="16" y="12"/>
                </a:cxn>
                <a:cxn ang="0">
                  <a:pos x="16" y="14"/>
                </a:cxn>
                <a:cxn ang="0">
                  <a:pos x="21" y="2"/>
                </a:cxn>
                <a:cxn ang="0">
                  <a:pos x="19" y="2"/>
                </a:cxn>
                <a:cxn ang="0">
                  <a:pos x="17" y="0"/>
                </a:cxn>
                <a:cxn ang="0">
                  <a:pos x="14" y="0"/>
                </a:cxn>
                <a:cxn ang="0">
                  <a:pos x="10" y="0"/>
                </a:cxn>
                <a:cxn ang="0">
                  <a:pos x="4" y="4"/>
                </a:cxn>
                <a:cxn ang="0">
                  <a:pos x="2" y="8"/>
                </a:cxn>
                <a:cxn ang="0">
                  <a:pos x="0" y="16"/>
                </a:cxn>
                <a:cxn ang="0">
                  <a:pos x="2" y="23"/>
                </a:cxn>
                <a:cxn ang="0">
                  <a:pos x="2" y="21"/>
                </a:cxn>
                <a:cxn ang="0">
                  <a:pos x="14" y="21"/>
                </a:cxn>
              </a:cxnLst>
              <a:rect l="0" t="0" r="r" b="b"/>
              <a:pathLst>
                <a:path w="21" h="23">
                  <a:moveTo>
                    <a:pt x="14" y="21"/>
                  </a:moveTo>
                  <a:lnTo>
                    <a:pt x="14" y="19"/>
                  </a:lnTo>
                  <a:lnTo>
                    <a:pt x="14" y="14"/>
                  </a:lnTo>
                  <a:lnTo>
                    <a:pt x="14" y="12"/>
                  </a:lnTo>
                  <a:lnTo>
                    <a:pt x="16" y="12"/>
                  </a:lnTo>
                  <a:lnTo>
                    <a:pt x="16" y="14"/>
                  </a:lnTo>
                  <a:lnTo>
                    <a:pt x="21" y="2"/>
                  </a:lnTo>
                  <a:lnTo>
                    <a:pt x="19" y="2"/>
                  </a:lnTo>
                  <a:lnTo>
                    <a:pt x="17" y="0"/>
                  </a:lnTo>
                  <a:lnTo>
                    <a:pt x="14" y="0"/>
                  </a:lnTo>
                  <a:lnTo>
                    <a:pt x="10" y="0"/>
                  </a:lnTo>
                  <a:lnTo>
                    <a:pt x="4" y="4"/>
                  </a:lnTo>
                  <a:lnTo>
                    <a:pt x="2" y="8"/>
                  </a:lnTo>
                  <a:lnTo>
                    <a:pt x="0" y="16"/>
                  </a:lnTo>
                  <a:lnTo>
                    <a:pt x="2" y="23"/>
                  </a:lnTo>
                  <a:lnTo>
                    <a:pt x="2" y="21"/>
                  </a:lnTo>
                  <a:lnTo>
                    <a:pt x="14" y="21"/>
                  </a:lnTo>
                  <a:close/>
                </a:path>
              </a:pathLst>
            </a:custGeom>
            <a:solidFill>
              <a:srgbClr val="000000"/>
            </a:solidFill>
            <a:ln w="9525">
              <a:noFill/>
              <a:round/>
              <a:headEnd/>
              <a:tailEnd/>
            </a:ln>
          </p:spPr>
          <p:txBody>
            <a:bodyPr/>
            <a:lstStyle/>
            <a:p>
              <a:endParaRPr lang="en-US"/>
            </a:p>
          </p:txBody>
        </p:sp>
        <p:sp>
          <p:nvSpPr>
            <p:cNvPr id="348301" name="Freeform 141"/>
            <p:cNvSpPr>
              <a:spLocks/>
            </p:cNvSpPr>
            <p:nvPr/>
          </p:nvSpPr>
          <p:spPr bwMode="auto">
            <a:xfrm>
              <a:off x="3773" y="1570"/>
              <a:ext cx="23" cy="16"/>
            </a:xfrm>
            <a:custGeom>
              <a:avLst/>
              <a:gdLst/>
              <a:ahLst/>
              <a:cxnLst>
                <a:cxn ang="0">
                  <a:pos x="0" y="10"/>
                </a:cxn>
                <a:cxn ang="0">
                  <a:pos x="1" y="12"/>
                </a:cxn>
                <a:cxn ang="0">
                  <a:pos x="7" y="14"/>
                </a:cxn>
                <a:cxn ang="0">
                  <a:pos x="13" y="16"/>
                </a:cxn>
                <a:cxn ang="0">
                  <a:pos x="17" y="14"/>
                </a:cxn>
                <a:cxn ang="0">
                  <a:pos x="21" y="10"/>
                </a:cxn>
                <a:cxn ang="0">
                  <a:pos x="23" y="6"/>
                </a:cxn>
                <a:cxn ang="0">
                  <a:pos x="23" y="4"/>
                </a:cxn>
                <a:cxn ang="0">
                  <a:pos x="23" y="2"/>
                </a:cxn>
                <a:cxn ang="0">
                  <a:pos x="23" y="0"/>
                </a:cxn>
                <a:cxn ang="0">
                  <a:pos x="11" y="0"/>
                </a:cxn>
                <a:cxn ang="0">
                  <a:pos x="11" y="2"/>
                </a:cxn>
                <a:cxn ang="0">
                  <a:pos x="11" y="4"/>
                </a:cxn>
                <a:cxn ang="0">
                  <a:pos x="7" y="2"/>
                </a:cxn>
                <a:cxn ang="0">
                  <a:pos x="9" y="2"/>
                </a:cxn>
                <a:cxn ang="0">
                  <a:pos x="0" y="10"/>
                </a:cxn>
              </a:cxnLst>
              <a:rect l="0" t="0" r="r" b="b"/>
              <a:pathLst>
                <a:path w="23" h="16">
                  <a:moveTo>
                    <a:pt x="0" y="10"/>
                  </a:moveTo>
                  <a:lnTo>
                    <a:pt x="1" y="12"/>
                  </a:lnTo>
                  <a:lnTo>
                    <a:pt x="7" y="14"/>
                  </a:lnTo>
                  <a:lnTo>
                    <a:pt x="13" y="16"/>
                  </a:lnTo>
                  <a:lnTo>
                    <a:pt x="17" y="14"/>
                  </a:lnTo>
                  <a:lnTo>
                    <a:pt x="21" y="10"/>
                  </a:lnTo>
                  <a:lnTo>
                    <a:pt x="23" y="6"/>
                  </a:lnTo>
                  <a:lnTo>
                    <a:pt x="23" y="4"/>
                  </a:lnTo>
                  <a:lnTo>
                    <a:pt x="23" y="2"/>
                  </a:lnTo>
                  <a:lnTo>
                    <a:pt x="23" y="0"/>
                  </a:lnTo>
                  <a:lnTo>
                    <a:pt x="11" y="0"/>
                  </a:lnTo>
                  <a:lnTo>
                    <a:pt x="11" y="2"/>
                  </a:lnTo>
                  <a:lnTo>
                    <a:pt x="11" y="4"/>
                  </a:lnTo>
                  <a:lnTo>
                    <a:pt x="7" y="2"/>
                  </a:lnTo>
                  <a:lnTo>
                    <a:pt x="9" y="2"/>
                  </a:lnTo>
                  <a:lnTo>
                    <a:pt x="0" y="10"/>
                  </a:lnTo>
                  <a:close/>
                </a:path>
              </a:pathLst>
            </a:custGeom>
            <a:solidFill>
              <a:srgbClr val="000000"/>
            </a:solidFill>
            <a:ln w="9525">
              <a:noFill/>
              <a:round/>
              <a:headEnd/>
              <a:tailEnd/>
            </a:ln>
          </p:spPr>
          <p:txBody>
            <a:bodyPr/>
            <a:lstStyle/>
            <a:p>
              <a:endParaRPr lang="en-US"/>
            </a:p>
          </p:txBody>
        </p:sp>
        <p:sp>
          <p:nvSpPr>
            <p:cNvPr id="348302" name="Freeform 142"/>
            <p:cNvSpPr>
              <a:spLocks/>
            </p:cNvSpPr>
            <p:nvPr/>
          </p:nvSpPr>
          <p:spPr bwMode="auto">
            <a:xfrm>
              <a:off x="3748" y="1565"/>
              <a:ext cx="34" cy="21"/>
            </a:xfrm>
            <a:custGeom>
              <a:avLst/>
              <a:gdLst/>
              <a:ahLst/>
              <a:cxnLst>
                <a:cxn ang="0">
                  <a:pos x="11" y="19"/>
                </a:cxn>
                <a:cxn ang="0">
                  <a:pos x="9" y="21"/>
                </a:cxn>
                <a:cxn ang="0">
                  <a:pos x="13" y="15"/>
                </a:cxn>
                <a:cxn ang="0">
                  <a:pos x="17" y="13"/>
                </a:cxn>
                <a:cxn ang="0">
                  <a:pos x="19" y="11"/>
                </a:cxn>
                <a:cxn ang="0">
                  <a:pos x="21" y="11"/>
                </a:cxn>
                <a:cxn ang="0">
                  <a:pos x="23" y="13"/>
                </a:cxn>
                <a:cxn ang="0">
                  <a:pos x="25" y="15"/>
                </a:cxn>
                <a:cxn ang="0">
                  <a:pos x="34" y="7"/>
                </a:cxn>
                <a:cxn ang="0">
                  <a:pos x="32" y="7"/>
                </a:cxn>
                <a:cxn ang="0">
                  <a:pos x="30" y="5"/>
                </a:cxn>
                <a:cxn ang="0">
                  <a:pos x="28" y="2"/>
                </a:cxn>
                <a:cxn ang="0">
                  <a:pos x="23" y="0"/>
                </a:cxn>
                <a:cxn ang="0">
                  <a:pos x="17" y="0"/>
                </a:cxn>
                <a:cxn ang="0">
                  <a:pos x="11" y="2"/>
                </a:cxn>
                <a:cxn ang="0">
                  <a:pos x="5" y="7"/>
                </a:cxn>
                <a:cxn ang="0">
                  <a:pos x="0" y="15"/>
                </a:cxn>
                <a:cxn ang="0">
                  <a:pos x="0" y="17"/>
                </a:cxn>
                <a:cxn ang="0">
                  <a:pos x="11" y="19"/>
                </a:cxn>
              </a:cxnLst>
              <a:rect l="0" t="0" r="r" b="b"/>
              <a:pathLst>
                <a:path w="34" h="21">
                  <a:moveTo>
                    <a:pt x="11" y="19"/>
                  </a:moveTo>
                  <a:lnTo>
                    <a:pt x="9" y="21"/>
                  </a:lnTo>
                  <a:lnTo>
                    <a:pt x="13" y="15"/>
                  </a:lnTo>
                  <a:lnTo>
                    <a:pt x="17" y="13"/>
                  </a:lnTo>
                  <a:lnTo>
                    <a:pt x="19" y="11"/>
                  </a:lnTo>
                  <a:lnTo>
                    <a:pt x="21" y="11"/>
                  </a:lnTo>
                  <a:lnTo>
                    <a:pt x="23" y="13"/>
                  </a:lnTo>
                  <a:lnTo>
                    <a:pt x="25" y="15"/>
                  </a:lnTo>
                  <a:lnTo>
                    <a:pt x="34" y="7"/>
                  </a:lnTo>
                  <a:lnTo>
                    <a:pt x="32" y="7"/>
                  </a:lnTo>
                  <a:lnTo>
                    <a:pt x="30" y="5"/>
                  </a:lnTo>
                  <a:lnTo>
                    <a:pt x="28" y="2"/>
                  </a:lnTo>
                  <a:lnTo>
                    <a:pt x="23" y="0"/>
                  </a:lnTo>
                  <a:lnTo>
                    <a:pt x="17" y="0"/>
                  </a:lnTo>
                  <a:lnTo>
                    <a:pt x="11" y="2"/>
                  </a:lnTo>
                  <a:lnTo>
                    <a:pt x="5" y="7"/>
                  </a:lnTo>
                  <a:lnTo>
                    <a:pt x="0" y="15"/>
                  </a:lnTo>
                  <a:lnTo>
                    <a:pt x="0" y="17"/>
                  </a:lnTo>
                  <a:lnTo>
                    <a:pt x="11" y="19"/>
                  </a:lnTo>
                  <a:close/>
                </a:path>
              </a:pathLst>
            </a:custGeom>
            <a:solidFill>
              <a:srgbClr val="000000"/>
            </a:solidFill>
            <a:ln w="9525">
              <a:noFill/>
              <a:round/>
              <a:headEnd/>
              <a:tailEnd/>
            </a:ln>
          </p:spPr>
          <p:txBody>
            <a:bodyPr/>
            <a:lstStyle/>
            <a:p>
              <a:endParaRPr lang="en-US"/>
            </a:p>
          </p:txBody>
        </p:sp>
        <p:sp>
          <p:nvSpPr>
            <p:cNvPr id="348303" name="Freeform 143"/>
            <p:cNvSpPr>
              <a:spLocks/>
            </p:cNvSpPr>
            <p:nvPr/>
          </p:nvSpPr>
          <p:spPr bwMode="auto">
            <a:xfrm>
              <a:off x="3727" y="1580"/>
              <a:ext cx="32" cy="17"/>
            </a:xfrm>
            <a:custGeom>
              <a:avLst/>
              <a:gdLst/>
              <a:ahLst/>
              <a:cxnLst>
                <a:cxn ang="0">
                  <a:pos x="0" y="15"/>
                </a:cxn>
                <a:cxn ang="0">
                  <a:pos x="1" y="17"/>
                </a:cxn>
                <a:cxn ang="0">
                  <a:pos x="9" y="17"/>
                </a:cxn>
                <a:cxn ang="0">
                  <a:pos x="17" y="17"/>
                </a:cxn>
                <a:cxn ang="0">
                  <a:pos x="21" y="15"/>
                </a:cxn>
                <a:cxn ang="0">
                  <a:pos x="26" y="13"/>
                </a:cxn>
                <a:cxn ang="0">
                  <a:pos x="28" y="10"/>
                </a:cxn>
                <a:cxn ang="0">
                  <a:pos x="30" y="8"/>
                </a:cxn>
                <a:cxn ang="0">
                  <a:pos x="30" y="6"/>
                </a:cxn>
                <a:cxn ang="0">
                  <a:pos x="32" y="4"/>
                </a:cxn>
                <a:cxn ang="0">
                  <a:pos x="21" y="2"/>
                </a:cxn>
                <a:cxn ang="0">
                  <a:pos x="21" y="0"/>
                </a:cxn>
                <a:cxn ang="0">
                  <a:pos x="21" y="2"/>
                </a:cxn>
                <a:cxn ang="0">
                  <a:pos x="19" y="2"/>
                </a:cxn>
                <a:cxn ang="0">
                  <a:pos x="19" y="4"/>
                </a:cxn>
                <a:cxn ang="0">
                  <a:pos x="17" y="4"/>
                </a:cxn>
                <a:cxn ang="0">
                  <a:pos x="13" y="6"/>
                </a:cxn>
                <a:cxn ang="0">
                  <a:pos x="9" y="6"/>
                </a:cxn>
                <a:cxn ang="0">
                  <a:pos x="3" y="4"/>
                </a:cxn>
                <a:cxn ang="0">
                  <a:pos x="5" y="6"/>
                </a:cxn>
                <a:cxn ang="0">
                  <a:pos x="0" y="15"/>
                </a:cxn>
              </a:cxnLst>
              <a:rect l="0" t="0" r="r" b="b"/>
              <a:pathLst>
                <a:path w="32" h="17">
                  <a:moveTo>
                    <a:pt x="0" y="15"/>
                  </a:moveTo>
                  <a:lnTo>
                    <a:pt x="1" y="17"/>
                  </a:lnTo>
                  <a:lnTo>
                    <a:pt x="9" y="17"/>
                  </a:lnTo>
                  <a:lnTo>
                    <a:pt x="17" y="17"/>
                  </a:lnTo>
                  <a:lnTo>
                    <a:pt x="21" y="15"/>
                  </a:lnTo>
                  <a:lnTo>
                    <a:pt x="26" y="13"/>
                  </a:lnTo>
                  <a:lnTo>
                    <a:pt x="28" y="10"/>
                  </a:lnTo>
                  <a:lnTo>
                    <a:pt x="30" y="8"/>
                  </a:lnTo>
                  <a:lnTo>
                    <a:pt x="30" y="6"/>
                  </a:lnTo>
                  <a:lnTo>
                    <a:pt x="32" y="4"/>
                  </a:lnTo>
                  <a:lnTo>
                    <a:pt x="21" y="2"/>
                  </a:lnTo>
                  <a:lnTo>
                    <a:pt x="21" y="0"/>
                  </a:lnTo>
                  <a:lnTo>
                    <a:pt x="21" y="2"/>
                  </a:lnTo>
                  <a:lnTo>
                    <a:pt x="19" y="2"/>
                  </a:lnTo>
                  <a:lnTo>
                    <a:pt x="19" y="4"/>
                  </a:lnTo>
                  <a:lnTo>
                    <a:pt x="17" y="4"/>
                  </a:lnTo>
                  <a:lnTo>
                    <a:pt x="13" y="6"/>
                  </a:lnTo>
                  <a:lnTo>
                    <a:pt x="9" y="6"/>
                  </a:lnTo>
                  <a:lnTo>
                    <a:pt x="3" y="4"/>
                  </a:lnTo>
                  <a:lnTo>
                    <a:pt x="5" y="6"/>
                  </a:lnTo>
                  <a:lnTo>
                    <a:pt x="0" y="15"/>
                  </a:lnTo>
                  <a:close/>
                </a:path>
              </a:pathLst>
            </a:custGeom>
            <a:solidFill>
              <a:srgbClr val="000000"/>
            </a:solidFill>
            <a:ln w="9525">
              <a:noFill/>
              <a:round/>
              <a:headEnd/>
              <a:tailEnd/>
            </a:ln>
          </p:spPr>
          <p:txBody>
            <a:bodyPr/>
            <a:lstStyle/>
            <a:p>
              <a:endParaRPr lang="en-US"/>
            </a:p>
          </p:txBody>
        </p:sp>
        <p:sp>
          <p:nvSpPr>
            <p:cNvPr id="348304" name="Freeform 144"/>
            <p:cNvSpPr>
              <a:spLocks/>
            </p:cNvSpPr>
            <p:nvPr/>
          </p:nvSpPr>
          <p:spPr bwMode="auto">
            <a:xfrm>
              <a:off x="3711" y="1574"/>
              <a:ext cx="21" cy="21"/>
            </a:xfrm>
            <a:custGeom>
              <a:avLst/>
              <a:gdLst/>
              <a:ahLst/>
              <a:cxnLst>
                <a:cxn ang="0">
                  <a:pos x="2" y="10"/>
                </a:cxn>
                <a:cxn ang="0">
                  <a:pos x="0" y="8"/>
                </a:cxn>
                <a:cxn ang="0">
                  <a:pos x="2" y="12"/>
                </a:cxn>
                <a:cxn ang="0">
                  <a:pos x="4" y="14"/>
                </a:cxn>
                <a:cxn ang="0">
                  <a:pos x="8" y="16"/>
                </a:cxn>
                <a:cxn ang="0">
                  <a:pos x="10" y="18"/>
                </a:cxn>
                <a:cxn ang="0">
                  <a:pos x="12" y="19"/>
                </a:cxn>
                <a:cxn ang="0">
                  <a:pos x="14" y="21"/>
                </a:cxn>
                <a:cxn ang="0">
                  <a:pos x="16" y="21"/>
                </a:cxn>
                <a:cxn ang="0">
                  <a:pos x="21" y="12"/>
                </a:cxn>
                <a:cxn ang="0">
                  <a:pos x="19" y="10"/>
                </a:cxn>
                <a:cxn ang="0">
                  <a:pos x="17" y="8"/>
                </a:cxn>
                <a:cxn ang="0">
                  <a:pos x="16" y="6"/>
                </a:cxn>
                <a:cxn ang="0">
                  <a:pos x="14" y="6"/>
                </a:cxn>
                <a:cxn ang="0">
                  <a:pos x="12" y="4"/>
                </a:cxn>
                <a:cxn ang="0">
                  <a:pos x="10" y="0"/>
                </a:cxn>
                <a:cxn ang="0">
                  <a:pos x="2" y="10"/>
                </a:cxn>
              </a:cxnLst>
              <a:rect l="0" t="0" r="r" b="b"/>
              <a:pathLst>
                <a:path w="21" h="21">
                  <a:moveTo>
                    <a:pt x="2" y="10"/>
                  </a:moveTo>
                  <a:lnTo>
                    <a:pt x="0" y="8"/>
                  </a:lnTo>
                  <a:lnTo>
                    <a:pt x="2" y="12"/>
                  </a:lnTo>
                  <a:lnTo>
                    <a:pt x="4" y="14"/>
                  </a:lnTo>
                  <a:lnTo>
                    <a:pt x="8" y="16"/>
                  </a:lnTo>
                  <a:lnTo>
                    <a:pt x="10" y="18"/>
                  </a:lnTo>
                  <a:lnTo>
                    <a:pt x="12" y="19"/>
                  </a:lnTo>
                  <a:lnTo>
                    <a:pt x="14" y="21"/>
                  </a:lnTo>
                  <a:lnTo>
                    <a:pt x="16" y="21"/>
                  </a:lnTo>
                  <a:lnTo>
                    <a:pt x="21" y="12"/>
                  </a:lnTo>
                  <a:lnTo>
                    <a:pt x="19" y="10"/>
                  </a:lnTo>
                  <a:lnTo>
                    <a:pt x="17" y="8"/>
                  </a:lnTo>
                  <a:lnTo>
                    <a:pt x="16" y="6"/>
                  </a:lnTo>
                  <a:lnTo>
                    <a:pt x="14" y="6"/>
                  </a:lnTo>
                  <a:lnTo>
                    <a:pt x="12" y="4"/>
                  </a:lnTo>
                  <a:lnTo>
                    <a:pt x="10" y="0"/>
                  </a:lnTo>
                  <a:lnTo>
                    <a:pt x="2" y="10"/>
                  </a:lnTo>
                  <a:close/>
                </a:path>
              </a:pathLst>
            </a:custGeom>
            <a:solidFill>
              <a:srgbClr val="000000"/>
            </a:solidFill>
            <a:ln w="9525">
              <a:noFill/>
              <a:round/>
              <a:headEnd/>
              <a:tailEnd/>
            </a:ln>
          </p:spPr>
          <p:txBody>
            <a:bodyPr/>
            <a:lstStyle/>
            <a:p>
              <a:endParaRPr lang="en-US"/>
            </a:p>
          </p:txBody>
        </p:sp>
        <p:sp>
          <p:nvSpPr>
            <p:cNvPr id="348305" name="Freeform 145"/>
            <p:cNvSpPr>
              <a:spLocks/>
            </p:cNvSpPr>
            <p:nvPr/>
          </p:nvSpPr>
          <p:spPr bwMode="auto">
            <a:xfrm>
              <a:off x="3696" y="1570"/>
              <a:ext cx="25" cy="14"/>
            </a:xfrm>
            <a:custGeom>
              <a:avLst/>
              <a:gdLst/>
              <a:ahLst/>
              <a:cxnLst>
                <a:cxn ang="0">
                  <a:pos x="2" y="14"/>
                </a:cxn>
                <a:cxn ang="0">
                  <a:pos x="6" y="12"/>
                </a:cxn>
                <a:cxn ang="0">
                  <a:pos x="9" y="12"/>
                </a:cxn>
                <a:cxn ang="0">
                  <a:pos x="13" y="12"/>
                </a:cxn>
                <a:cxn ang="0">
                  <a:pos x="15" y="14"/>
                </a:cxn>
                <a:cxn ang="0">
                  <a:pos x="17" y="14"/>
                </a:cxn>
                <a:cxn ang="0">
                  <a:pos x="25" y="4"/>
                </a:cxn>
                <a:cxn ang="0">
                  <a:pos x="23" y="4"/>
                </a:cxn>
                <a:cxn ang="0">
                  <a:pos x="21" y="2"/>
                </a:cxn>
                <a:cxn ang="0">
                  <a:pos x="17" y="2"/>
                </a:cxn>
                <a:cxn ang="0">
                  <a:pos x="13" y="0"/>
                </a:cxn>
                <a:cxn ang="0">
                  <a:pos x="9" y="0"/>
                </a:cxn>
                <a:cxn ang="0">
                  <a:pos x="6" y="0"/>
                </a:cxn>
                <a:cxn ang="0">
                  <a:pos x="0" y="2"/>
                </a:cxn>
                <a:cxn ang="0">
                  <a:pos x="2" y="14"/>
                </a:cxn>
              </a:cxnLst>
              <a:rect l="0" t="0" r="r" b="b"/>
              <a:pathLst>
                <a:path w="25" h="14">
                  <a:moveTo>
                    <a:pt x="2" y="14"/>
                  </a:moveTo>
                  <a:lnTo>
                    <a:pt x="6" y="12"/>
                  </a:lnTo>
                  <a:lnTo>
                    <a:pt x="9" y="12"/>
                  </a:lnTo>
                  <a:lnTo>
                    <a:pt x="13" y="12"/>
                  </a:lnTo>
                  <a:lnTo>
                    <a:pt x="15" y="14"/>
                  </a:lnTo>
                  <a:lnTo>
                    <a:pt x="17" y="14"/>
                  </a:lnTo>
                  <a:lnTo>
                    <a:pt x="25" y="4"/>
                  </a:lnTo>
                  <a:lnTo>
                    <a:pt x="23" y="4"/>
                  </a:lnTo>
                  <a:lnTo>
                    <a:pt x="21" y="2"/>
                  </a:lnTo>
                  <a:lnTo>
                    <a:pt x="17" y="2"/>
                  </a:lnTo>
                  <a:lnTo>
                    <a:pt x="13" y="0"/>
                  </a:lnTo>
                  <a:lnTo>
                    <a:pt x="9" y="0"/>
                  </a:lnTo>
                  <a:lnTo>
                    <a:pt x="6" y="0"/>
                  </a:lnTo>
                  <a:lnTo>
                    <a:pt x="0" y="2"/>
                  </a:lnTo>
                  <a:lnTo>
                    <a:pt x="2" y="14"/>
                  </a:lnTo>
                  <a:close/>
                </a:path>
              </a:pathLst>
            </a:custGeom>
            <a:solidFill>
              <a:srgbClr val="000000"/>
            </a:solidFill>
            <a:ln w="9525">
              <a:noFill/>
              <a:round/>
              <a:headEnd/>
              <a:tailEnd/>
            </a:ln>
          </p:spPr>
          <p:txBody>
            <a:bodyPr/>
            <a:lstStyle/>
            <a:p>
              <a:endParaRPr lang="en-US"/>
            </a:p>
          </p:txBody>
        </p:sp>
        <p:sp>
          <p:nvSpPr>
            <p:cNvPr id="348306" name="Freeform 146"/>
            <p:cNvSpPr>
              <a:spLocks/>
            </p:cNvSpPr>
            <p:nvPr/>
          </p:nvSpPr>
          <p:spPr bwMode="auto">
            <a:xfrm>
              <a:off x="3684" y="1570"/>
              <a:ext cx="14" cy="14"/>
            </a:xfrm>
            <a:custGeom>
              <a:avLst/>
              <a:gdLst/>
              <a:ahLst/>
              <a:cxnLst>
                <a:cxn ang="0">
                  <a:pos x="14" y="12"/>
                </a:cxn>
                <a:cxn ang="0">
                  <a:pos x="8" y="0"/>
                </a:cxn>
                <a:cxn ang="0">
                  <a:pos x="6" y="2"/>
                </a:cxn>
                <a:cxn ang="0">
                  <a:pos x="4" y="2"/>
                </a:cxn>
                <a:cxn ang="0">
                  <a:pos x="2" y="2"/>
                </a:cxn>
                <a:cxn ang="0">
                  <a:pos x="0" y="12"/>
                </a:cxn>
                <a:cxn ang="0">
                  <a:pos x="6" y="14"/>
                </a:cxn>
                <a:cxn ang="0">
                  <a:pos x="10" y="14"/>
                </a:cxn>
                <a:cxn ang="0">
                  <a:pos x="14" y="14"/>
                </a:cxn>
                <a:cxn ang="0">
                  <a:pos x="12" y="2"/>
                </a:cxn>
                <a:cxn ang="0">
                  <a:pos x="8" y="2"/>
                </a:cxn>
                <a:cxn ang="0">
                  <a:pos x="6" y="2"/>
                </a:cxn>
                <a:cxn ang="0">
                  <a:pos x="10" y="4"/>
                </a:cxn>
                <a:cxn ang="0">
                  <a:pos x="8" y="14"/>
                </a:cxn>
                <a:cxn ang="0">
                  <a:pos x="10" y="14"/>
                </a:cxn>
                <a:cxn ang="0">
                  <a:pos x="10" y="12"/>
                </a:cxn>
                <a:cxn ang="0">
                  <a:pos x="12" y="12"/>
                </a:cxn>
                <a:cxn ang="0">
                  <a:pos x="6" y="2"/>
                </a:cxn>
                <a:cxn ang="0">
                  <a:pos x="14" y="12"/>
                </a:cxn>
              </a:cxnLst>
              <a:rect l="0" t="0" r="r" b="b"/>
              <a:pathLst>
                <a:path w="14" h="14">
                  <a:moveTo>
                    <a:pt x="14" y="12"/>
                  </a:moveTo>
                  <a:lnTo>
                    <a:pt x="8" y="0"/>
                  </a:lnTo>
                  <a:lnTo>
                    <a:pt x="6" y="2"/>
                  </a:lnTo>
                  <a:lnTo>
                    <a:pt x="4" y="2"/>
                  </a:lnTo>
                  <a:lnTo>
                    <a:pt x="2" y="2"/>
                  </a:lnTo>
                  <a:lnTo>
                    <a:pt x="0" y="12"/>
                  </a:lnTo>
                  <a:lnTo>
                    <a:pt x="6" y="14"/>
                  </a:lnTo>
                  <a:lnTo>
                    <a:pt x="10" y="14"/>
                  </a:lnTo>
                  <a:lnTo>
                    <a:pt x="14" y="14"/>
                  </a:lnTo>
                  <a:lnTo>
                    <a:pt x="12" y="2"/>
                  </a:lnTo>
                  <a:lnTo>
                    <a:pt x="8" y="2"/>
                  </a:lnTo>
                  <a:lnTo>
                    <a:pt x="6" y="2"/>
                  </a:lnTo>
                  <a:lnTo>
                    <a:pt x="10" y="4"/>
                  </a:lnTo>
                  <a:lnTo>
                    <a:pt x="8" y="14"/>
                  </a:lnTo>
                  <a:lnTo>
                    <a:pt x="10" y="14"/>
                  </a:lnTo>
                  <a:lnTo>
                    <a:pt x="10" y="12"/>
                  </a:lnTo>
                  <a:lnTo>
                    <a:pt x="12" y="12"/>
                  </a:lnTo>
                  <a:lnTo>
                    <a:pt x="6" y="2"/>
                  </a:lnTo>
                  <a:lnTo>
                    <a:pt x="14" y="12"/>
                  </a:lnTo>
                  <a:close/>
                </a:path>
              </a:pathLst>
            </a:custGeom>
            <a:solidFill>
              <a:srgbClr val="000000"/>
            </a:solidFill>
            <a:ln w="9525">
              <a:noFill/>
              <a:round/>
              <a:headEnd/>
              <a:tailEnd/>
            </a:ln>
          </p:spPr>
          <p:txBody>
            <a:bodyPr/>
            <a:lstStyle/>
            <a:p>
              <a:endParaRPr lang="en-US"/>
            </a:p>
          </p:txBody>
        </p:sp>
        <p:sp>
          <p:nvSpPr>
            <p:cNvPr id="348307" name="Freeform 147"/>
            <p:cNvSpPr>
              <a:spLocks/>
            </p:cNvSpPr>
            <p:nvPr/>
          </p:nvSpPr>
          <p:spPr bwMode="auto">
            <a:xfrm>
              <a:off x="3652" y="1572"/>
              <a:ext cx="46" cy="16"/>
            </a:xfrm>
            <a:custGeom>
              <a:avLst/>
              <a:gdLst/>
              <a:ahLst/>
              <a:cxnLst>
                <a:cxn ang="0">
                  <a:pos x="0" y="12"/>
                </a:cxn>
                <a:cxn ang="0">
                  <a:pos x="4" y="14"/>
                </a:cxn>
                <a:cxn ang="0">
                  <a:pos x="13" y="16"/>
                </a:cxn>
                <a:cxn ang="0">
                  <a:pos x="21" y="16"/>
                </a:cxn>
                <a:cxn ang="0">
                  <a:pos x="28" y="16"/>
                </a:cxn>
                <a:cxn ang="0">
                  <a:pos x="34" y="14"/>
                </a:cxn>
                <a:cxn ang="0">
                  <a:pos x="38" y="12"/>
                </a:cxn>
                <a:cxn ang="0">
                  <a:pos x="42" y="12"/>
                </a:cxn>
                <a:cxn ang="0">
                  <a:pos x="44" y="10"/>
                </a:cxn>
                <a:cxn ang="0">
                  <a:pos x="46" y="10"/>
                </a:cxn>
                <a:cxn ang="0">
                  <a:pos x="38" y="0"/>
                </a:cxn>
                <a:cxn ang="0">
                  <a:pos x="36" y="0"/>
                </a:cxn>
                <a:cxn ang="0">
                  <a:pos x="34" y="0"/>
                </a:cxn>
                <a:cxn ang="0">
                  <a:pos x="30" y="2"/>
                </a:cxn>
                <a:cxn ang="0">
                  <a:pos x="27" y="2"/>
                </a:cxn>
                <a:cxn ang="0">
                  <a:pos x="21" y="4"/>
                </a:cxn>
                <a:cxn ang="0">
                  <a:pos x="13" y="4"/>
                </a:cxn>
                <a:cxn ang="0">
                  <a:pos x="5" y="2"/>
                </a:cxn>
                <a:cxn ang="0">
                  <a:pos x="9" y="6"/>
                </a:cxn>
                <a:cxn ang="0">
                  <a:pos x="0" y="12"/>
                </a:cxn>
              </a:cxnLst>
              <a:rect l="0" t="0" r="r" b="b"/>
              <a:pathLst>
                <a:path w="46" h="16">
                  <a:moveTo>
                    <a:pt x="0" y="12"/>
                  </a:moveTo>
                  <a:lnTo>
                    <a:pt x="4" y="14"/>
                  </a:lnTo>
                  <a:lnTo>
                    <a:pt x="13" y="16"/>
                  </a:lnTo>
                  <a:lnTo>
                    <a:pt x="21" y="16"/>
                  </a:lnTo>
                  <a:lnTo>
                    <a:pt x="28" y="16"/>
                  </a:lnTo>
                  <a:lnTo>
                    <a:pt x="34" y="14"/>
                  </a:lnTo>
                  <a:lnTo>
                    <a:pt x="38" y="12"/>
                  </a:lnTo>
                  <a:lnTo>
                    <a:pt x="42" y="12"/>
                  </a:lnTo>
                  <a:lnTo>
                    <a:pt x="44" y="10"/>
                  </a:lnTo>
                  <a:lnTo>
                    <a:pt x="46" y="10"/>
                  </a:lnTo>
                  <a:lnTo>
                    <a:pt x="38" y="0"/>
                  </a:lnTo>
                  <a:lnTo>
                    <a:pt x="36" y="0"/>
                  </a:lnTo>
                  <a:lnTo>
                    <a:pt x="34" y="0"/>
                  </a:lnTo>
                  <a:lnTo>
                    <a:pt x="30" y="2"/>
                  </a:lnTo>
                  <a:lnTo>
                    <a:pt x="27" y="2"/>
                  </a:lnTo>
                  <a:lnTo>
                    <a:pt x="21" y="4"/>
                  </a:lnTo>
                  <a:lnTo>
                    <a:pt x="13" y="4"/>
                  </a:lnTo>
                  <a:lnTo>
                    <a:pt x="5" y="2"/>
                  </a:lnTo>
                  <a:lnTo>
                    <a:pt x="9" y="6"/>
                  </a:lnTo>
                  <a:lnTo>
                    <a:pt x="0" y="12"/>
                  </a:lnTo>
                  <a:close/>
                </a:path>
              </a:pathLst>
            </a:custGeom>
            <a:solidFill>
              <a:srgbClr val="000000"/>
            </a:solidFill>
            <a:ln w="9525">
              <a:noFill/>
              <a:round/>
              <a:headEnd/>
              <a:tailEnd/>
            </a:ln>
          </p:spPr>
          <p:txBody>
            <a:bodyPr/>
            <a:lstStyle/>
            <a:p>
              <a:endParaRPr lang="en-US"/>
            </a:p>
          </p:txBody>
        </p:sp>
        <p:sp>
          <p:nvSpPr>
            <p:cNvPr id="348308" name="Freeform 148"/>
            <p:cNvSpPr>
              <a:spLocks/>
            </p:cNvSpPr>
            <p:nvPr/>
          </p:nvSpPr>
          <p:spPr bwMode="auto">
            <a:xfrm>
              <a:off x="3625" y="1567"/>
              <a:ext cx="36" cy="21"/>
            </a:xfrm>
            <a:custGeom>
              <a:avLst/>
              <a:gdLst/>
              <a:ahLst/>
              <a:cxnLst>
                <a:cxn ang="0">
                  <a:pos x="7" y="21"/>
                </a:cxn>
                <a:cxn ang="0">
                  <a:pos x="9" y="19"/>
                </a:cxn>
                <a:cxn ang="0">
                  <a:pos x="13" y="15"/>
                </a:cxn>
                <a:cxn ang="0">
                  <a:pos x="17" y="13"/>
                </a:cxn>
                <a:cxn ang="0">
                  <a:pos x="19" y="13"/>
                </a:cxn>
                <a:cxn ang="0">
                  <a:pos x="21" y="13"/>
                </a:cxn>
                <a:cxn ang="0">
                  <a:pos x="23" y="13"/>
                </a:cxn>
                <a:cxn ang="0">
                  <a:pos x="25" y="15"/>
                </a:cxn>
                <a:cxn ang="0">
                  <a:pos x="27" y="17"/>
                </a:cxn>
                <a:cxn ang="0">
                  <a:pos x="36" y="11"/>
                </a:cxn>
                <a:cxn ang="0">
                  <a:pos x="36" y="9"/>
                </a:cxn>
                <a:cxn ang="0">
                  <a:pos x="34" y="7"/>
                </a:cxn>
                <a:cxn ang="0">
                  <a:pos x="31" y="3"/>
                </a:cxn>
                <a:cxn ang="0">
                  <a:pos x="27" y="1"/>
                </a:cxn>
                <a:cxn ang="0">
                  <a:pos x="21" y="0"/>
                </a:cxn>
                <a:cxn ang="0">
                  <a:pos x="13" y="1"/>
                </a:cxn>
                <a:cxn ang="0">
                  <a:pos x="7" y="5"/>
                </a:cxn>
                <a:cxn ang="0">
                  <a:pos x="0" y="11"/>
                </a:cxn>
                <a:cxn ang="0">
                  <a:pos x="2" y="9"/>
                </a:cxn>
                <a:cxn ang="0">
                  <a:pos x="7" y="21"/>
                </a:cxn>
              </a:cxnLst>
              <a:rect l="0" t="0" r="r" b="b"/>
              <a:pathLst>
                <a:path w="36" h="21">
                  <a:moveTo>
                    <a:pt x="7" y="21"/>
                  </a:moveTo>
                  <a:lnTo>
                    <a:pt x="9" y="19"/>
                  </a:lnTo>
                  <a:lnTo>
                    <a:pt x="13" y="15"/>
                  </a:lnTo>
                  <a:lnTo>
                    <a:pt x="17" y="13"/>
                  </a:lnTo>
                  <a:lnTo>
                    <a:pt x="19" y="13"/>
                  </a:lnTo>
                  <a:lnTo>
                    <a:pt x="21" y="13"/>
                  </a:lnTo>
                  <a:lnTo>
                    <a:pt x="23" y="13"/>
                  </a:lnTo>
                  <a:lnTo>
                    <a:pt x="25" y="15"/>
                  </a:lnTo>
                  <a:lnTo>
                    <a:pt x="27" y="17"/>
                  </a:lnTo>
                  <a:lnTo>
                    <a:pt x="36" y="11"/>
                  </a:lnTo>
                  <a:lnTo>
                    <a:pt x="36" y="9"/>
                  </a:lnTo>
                  <a:lnTo>
                    <a:pt x="34" y="7"/>
                  </a:lnTo>
                  <a:lnTo>
                    <a:pt x="31" y="3"/>
                  </a:lnTo>
                  <a:lnTo>
                    <a:pt x="27" y="1"/>
                  </a:lnTo>
                  <a:lnTo>
                    <a:pt x="21" y="0"/>
                  </a:lnTo>
                  <a:lnTo>
                    <a:pt x="13" y="1"/>
                  </a:lnTo>
                  <a:lnTo>
                    <a:pt x="7" y="5"/>
                  </a:lnTo>
                  <a:lnTo>
                    <a:pt x="0" y="11"/>
                  </a:lnTo>
                  <a:lnTo>
                    <a:pt x="2" y="9"/>
                  </a:lnTo>
                  <a:lnTo>
                    <a:pt x="7" y="21"/>
                  </a:lnTo>
                  <a:close/>
                </a:path>
              </a:pathLst>
            </a:custGeom>
            <a:solidFill>
              <a:srgbClr val="000000"/>
            </a:solidFill>
            <a:ln w="9525">
              <a:noFill/>
              <a:round/>
              <a:headEnd/>
              <a:tailEnd/>
            </a:ln>
          </p:spPr>
          <p:txBody>
            <a:bodyPr/>
            <a:lstStyle/>
            <a:p>
              <a:endParaRPr lang="en-US"/>
            </a:p>
          </p:txBody>
        </p:sp>
        <p:sp>
          <p:nvSpPr>
            <p:cNvPr id="348309" name="Freeform 149"/>
            <p:cNvSpPr>
              <a:spLocks/>
            </p:cNvSpPr>
            <p:nvPr/>
          </p:nvSpPr>
          <p:spPr bwMode="auto">
            <a:xfrm>
              <a:off x="3606" y="1576"/>
              <a:ext cx="26" cy="23"/>
            </a:xfrm>
            <a:custGeom>
              <a:avLst/>
              <a:gdLst/>
              <a:ahLst/>
              <a:cxnLst>
                <a:cxn ang="0">
                  <a:pos x="7" y="23"/>
                </a:cxn>
                <a:cxn ang="0">
                  <a:pos x="5" y="23"/>
                </a:cxn>
                <a:cxn ang="0">
                  <a:pos x="9" y="21"/>
                </a:cxn>
                <a:cxn ang="0">
                  <a:pos x="11" y="19"/>
                </a:cxn>
                <a:cxn ang="0">
                  <a:pos x="15" y="17"/>
                </a:cxn>
                <a:cxn ang="0">
                  <a:pos x="19" y="16"/>
                </a:cxn>
                <a:cxn ang="0">
                  <a:pos x="21" y="14"/>
                </a:cxn>
                <a:cxn ang="0">
                  <a:pos x="25" y="12"/>
                </a:cxn>
                <a:cxn ang="0">
                  <a:pos x="26" y="12"/>
                </a:cxn>
                <a:cxn ang="0">
                  <a:pos x="21" y="0"/>
                </a:cxn>
                <a:cxn ang="0">
                  <a:pos x="19" y="0"/>
                </a:cxn>
                <a:cxn ang="0">
                  <a:pos x="17" y="2"/>
                </a:cxn>
                <a:cxn ang="0">
                  <a:pos x="15" y="4"/>
                </a:cxn>
                <a:cxn ang="0">
                  <a:pos x="11" y="6"/>
                </a:cxn>
                <a:cxn ang="0">
                  <a:pos x="9" y="8"/>
                </a:cxn>
                <a:cxn ang="0">
                  <a:pos x="5" y="10"/>
                </a:cxn>
                <a:cxn ang="0">
                  <a:pos x="2" y="12"/>
                </a:cxn>
                <a:cxn ang="0">
                  <a:pos x="0" y="12"/>
                </a:cxn>
                <a:cxn ang="0">
                  <a:pos x="0" y="14"/>
                </a:cxn>
                <a:cxn ang="0">
                  <a:pos x="7" y="23"/>
                </a:cxn>
              </a:cxnLst>
              <a:rect l="0" t="0" r="r" b="b"/>
              <a:pathLst>
                <a:path w="26" h="23">
                  <a:moveTo>
                    <a:pt x="7" y="23"/>
                  </a:moveTo>
                  <a:lnTo>
                    <a:pt x="5" y="23"/>
                  </a:lnTo>
                  <a:lnTo>
                    <a:pt x="9" y="21"/>
                  </a:lnTo>
                  <a:lnTo>
                    <a:pt x="11" y="19"/>
                  </a:lnTo>
                  <a:lnTo>
                    <a:pt x="15" y="17"/>
                  </a:lnTo>
                  <a:lnTo>
                    <a:pt x="19" y="16"/>
                  </a:lnTo>
                  <a:lnTo>
                    <a:pt x="21" y="14"/>
                  </a:lnTo>
                  <a:lnTo>
                    <a:pt x="25" y="12"/>
                  </a:lnTo>
                  <a:lnTo>
                    <a:pt x="26" y="12"/>
                  </a:lnTo>
                  <a:lnTo>
                    <a:pt x="21" y="0"/>
                  </a:lnTo>
                  <a:lnTo>
                    <a:pt x="19" y="0"/>
                  </a:lnTo>
                  <a:lnTo>
                    <a:pt x="17" y="2"/>
                  </a:lnTo>
                  <a:lnTo>
                    <a:pt x="15" y="4"/>
                  </a:lnTo>
                  <a:lnTo>
                    <a:pt x="11" y="6"/>
                  </a:lnTo>
                  <a:lnTo>
                    <a:pt x="9" y="8"/>
                  </a:lnTo>
                  <a:lnTo>
                    <a:pt x="5" y="10"/>
                  </a:lnTo>
                  <a:lnTo>
                    <a:pt x="2" y="12"/>
                  </a:lnTo>
                  <a:lnTo>
                    <a:pt x="0" y="12"/>
                  </a:lnTo>
                  <a:lnTo>
                    <a:pt x="0" y="14"/>
                  </a:lnTo>
                  <a:lnTo>
                    <a:pt x="7" y="23"/>
                  </a:lnTo>
                  <a:close/>
                </a:path>
              </a:pathLst>
            </a:custGeom>
            <a:solidFill>
              <a:srgbClr val="000000"/>
            </a:solidFill>
            <a:ln w="9525">
              <a:noFill/>
              <a:round/>
              <a:headEnd/>
              <a:tailEnd/>
            </a:ln>
          </p:spPr>
          <p:txBody>
            <a:bodyPr/>
            <a:lstStyle/>
            <a:p>
              <a:endParaRPr lang="en-US"/>
            </a:p>
          </p:txBody>
        </p:sp>
        <p:sp>
          <p:nvSpPr>
            <p:cNvPr id="348310" name="Freeform 150"/>
            <p:cNvSpPr>
              <a:spLocks/>
            </p:cNvSpPr>
            <p:nvPr/>
          </p:nvSpPr>
          <p:spPr bwMode="auto">
            <a:xfrm>
              <a:off x="3590" y="1590"/>
              <a:ext cx="23" cy="25"/>
            </a:xfrm>
            <a:custGeom>
              <a:avLst/>
              <a:gdLst/>
              <a:ahLst/>
              <a:cxnLst>
                <a:cxn ang="0">
                  <a:pos x="10" y="25"/>
                </a:cxn>
                <a:cxn ang="0">
                  <a:pos x="12" y="23"/>
                </a:cxn>
                <a:cxn ang="0">
                  <a:pos x="14" y="21"/>
                </a:cxn>
                <a:cxn ang="0">
                  <a:pos x="14" y="19"/>
                </a:cxn>
                <a:cxn ang="0">
                  <a:pos x="16" y="15"/>
                </a:cxn>
                <a:cxn ang="0">
                  <a:pos x="18" y="13"/>
                </a:cxn>
                <a:cxn ang="0">
                  <a:pos x="19" y="11"/>
                </a:cxn>
                <a:cxn ang="0">
                  <a:pos x="21" y="9"/>
                </a:cxn>
                <a:cxn ang="0">
                  <a:pos x="23" y="9"/>
                </a:cxn>
                <a:cxn ang="0">
                  <a:pos x="16" y="0"/>
                </a:cxn>
                <a:cxn ang="0">
                  <a:pos x="14" y="0"/>
                </a:cxn>
                <a:cxn ang="0">
                  <a:pos x="14" y="2"/>
                </a:cxn>
                <a:cxn ang="0">
                  <a:pos x="12" y="3"/>
                </a:cxn>
                <a:cxn ang="0">
                  <a:pos x="10" y="5"/>
                </a:cxn>
                <a:cxn ang="0">
                  <a:pos x="6" y="7"/>
                </a:cxn>
                <a:cxn ang="0">
                  <a:pos x="4" y="11"/>
                </a:cxn>
                <a:cxn ang="0">
                  <a:pos x="2" y="15"/>
                </a:cxn>
                <a:cxn ang="0">
                  <a:pos x="0" y="19"/>
                </a:cxn>
                <a:cxn ang="0">
                  <a:pos x="2" y="15"/>
                </a:cxn>
                <a:cxn ang="0">
                  <a:pos x="10" y="25"/>
                </a:cxn>
              </a:cxnLst>
              <a:rect l="0" t="0" r="r" b="b"/>
              <a:pathLst>
                <a:path w="23" h="25">
                  <a:moveTo>
                    <a:pt x="10" y="25"/>
                  </a:moveTo>
                  <a:lnTo>
                    <a:pt x="12" y="23"/>
                  </a:lnTo>
                  <a:lnTo>
                    <a:pt x="14" y="21"/>
                  </a:lnTo>
                  <a:lnTo>
                    <a:pt x="14" y="19"/>
                  </a:lnTo>
                  <a:lnTo>
                    <a:pt x="16" y="15"/>
                  </a:lnTo>
                  <a:lnTo>
                    <a:pt x="18" y="13"/>
                  </a:lnTo>
                  <a:lnTo>
                    <a:pt x="19" y="11"/>
                  </a:lnTo>
                  <a:lnTo>
                    <a:pt x="21" y="9"/>
                  </a:lnTo>
                  <a:lnTo>
                    <a:pt x="23" y="9"/>
                  </a:lnTo>
                  <a:lnTo>
                    <a:pt x="16" y="0"/>
                  </a:lnTo>
                  <a:lnTo>
                    <a:pt x="14" y="0"/>
                  </a:lnTo>
                  <a:lnTo>
                    <a:pt x="14" y="2"/>
                  </a:lnTo>
                  <a:lnTo>
                    <a:pt x="12" y="3"/>
                  </a:lnTo>
                  <a:lnTo>
                    <a:pt x="10" y="5"/>
                  </a:lnTo>
                  <a:lnTo>
                    <a:pt x="6" y="7"/>
                  </a:lnTo>
                  <a:lnTo>
                    <a:pt x="4" y="11"/>
                  </a:lnTo>
                  <a:lnTo>
                    <a:pt x="2" y="15"/>
                  </a:lnTo>
                  <a:lnTo>
                    <a:pt x="0" y="19"/>
                  </a:lnTo>
                  <a:lnTo>
                    <a:pt x="2" y="15"/>
                  </a:lnTo>
                  <a:lnTo>
                    <a:pt x="10" y="25"/>
                  </a:lnTo>
                  <a:close/>
                </a:path>
              </a:pathLst>
            </a:custGeom>
            <a:solidFill>
              <a:srgbClr val="000000"/>
            </a:solidFill>
            <a:ln w="9525">
              <a:noFill/>
              <a:round/>
              <a:headEnd/>
              <a:tailEnd/>
            </a:ln>
          </p:spPr>
          <p:txBody>
            <a:bodyPr/>
            <a:lstStyle/>
            <a:p>
              <a:endParaRPr lang="en-US"/>
            </a:p>
          </p:txBody>
        </p:sp>
        <p:sp>
          <p:nvSpPr>
            <p:cNvPr id="348311" name="Freeform 151"/>
            <p:cNvSpPr>
              <a:spLocks/>
            </p:cNvSpPr>
            <p:nvPr/>
          </p:nvSpPr>
          <p:spPr bwMode="auto">
            <a:xfrm>
              <a:off x="3581" y="1605"/>
              <a:ext cx="19" cy="19"/>
            </a:xfrm>
            <a:custGeom>
              <a:avLst/>
              <a:gdLst/>
              <a:ahLst/>
              <a:cxnLst>
                <a:cxn ang="0">
                  <a:pos x="4" y="19"/>
                </a:cxn>
                <a:cxn ang="0">
                  <a:pos x="2" y="19"/>
                </a:cxn>
                <a:cxn ang="0">
                  <a:pos x="5" y="19"/>
                </a:cxn>
                <a:cxn ang="0">
                  <a:pos x="7" y="17"/>
                </a:cxn>
                <a:cxn ang="0">
                  <a:pos x="11" y="15"/>
                </a:cxn>
                <a:cxn ang="0">
                  <a:pos x="13" y="15"/>
                </a:cxn>
                <a:cxn ang="0">
                  <a:pos x="15" y="13"/>
                </a:cxn>
                <a:cxn ang="0">
                  <a:pos x="17" y="11"/>
                </a:cxn>
                <a:cxn ang="0">
                  <a:pos x="19" y="10"/>
                </a:cxn>
                <a:cxn ang="0">
                  <a:pos x="11" y="0"/>
                </a:cxn>
                <a:cxn ang="0">
                  <a:pos x="9" y="2"/>
                </a:cxn>
                <a:cxn ang="0">
                  <a:pos x="9" y="4"/>
                </a:cxn>
                <a:cxn ang="0">
                  <a:pos x="5" y="4"/>
                </a:cxn>
                <a:cxn ang="0">
                  <a:pos x="4" y="6"/>
                </a:cxn>
                <a:cxn ang="0">
                  <a:pos x="2" y="8"/>
                </a:cxn>
                <a:cxn ang="0">
                  <a:pos x="0" y="8"/>
                </a:cxn>
                <a:cxn ang="0">
                  <a:pos x="4" y="19"/>
                </a:cxn>
              </a:cxnLst>
              <a:rect l="0" t="0" r="r" b="b"/>
              <a:pathLst>
                <a:path w="19" h="19">
                  <a:moveTo>
                    <a:pt x="4" y="19"/>
                  </a:moveTo>
                  <a:lnTo>
                    <a:pt x="2" y="19"/>
                  </a:lnTo>
                  <a:lnTo>
                    <a:pt x="5" y="19"/>
                  </a:lnTo>
                  <a:lnTo>
                    <a:pt x="7" y="17"/>
                  </a:lnTo>
                  <a:lnTo>
                    <a:pt x="11" y="15"/>
                  </a:lnTo>
                  <a:lnTo>
                    <a:pt x="13" y="15"/>
                  </a:lnTo>
                  <a:lnTo>
                    <a:pt x="15" y="13"/>
                  </a:lnTo>
                  <a:lnTo>
                    <a:pt x="17" y="11"/>
                  </a:lnTo>
                  <a:lnTo>
                    <a:pt x="19" y="10"/>
                  </a:lnTo>
                  <a:lnTo>
                    <a:pt x="11" y="0"/>
                  </a:lnTo>
                  <a:lnTo>
                    <a:pt x="9" y="2"/>
                  </a:lnTo>
                  <a:lnTo>
                    <a:pt x="9" y="4"/>
                  </a:lnTo>
                  <a:lnTo>
                    <a:pt x="5" y="4"/>
                  </a:lnTo>
                  <a:lnTo>
                    <a:pt x="4" y="6"/>
                  </a:lnTo>
                  <a:lnTo>
                    <a:pt x="2" y="8"/>
                  </a:lnTo>
                  <a:lnTo>
                    <a:pt x="0" y="8"/>
                  </a:lnTo>
                  <a:lnTo>
                    <a:pt x="4" y="19"/>
                  </a:lnTo>
                  <a:close/>
                </a:path>
              </a:pathLst>
            </a:custGeom>
            <a:solidFill>
              <a:srgbClr val="000000"/>
            </a:solidFill>
            <a:ln w="9525">
              <a:noFill/>
              <a:round/>
              <a:headEnd/>
              <a:tailEnd/>
            </a:ln>
          </p:spPr>
          <p:txBody>
            <a:bodyPr/>
            <a:lstStyle/>
            <a:p>
              <a:endParaRPr lang="en-US"/>
            </a:p>
          </p:txBody>
        </p:sp>
        <p:sp>
          <p:nvSpPr>
            <p:cNvPr id="348312" name="Freeform 152"/>
            <p:cNvSpPr>
              <a:spLocks/>
            </p:cNvSpPr>
            <p:nvPr/>
          </p:nvSpPr>
          <p:spPr bwMode="auto">
            <a:xfrm>
              <a:off x="3560" y="1613"/>
              <a:ext cx="25" cy="21"/>
            </a:xfrm>
            <a:custGeom>
              <a:avLst/>
              <a:gdLst/>
              <a:ahLst/>
              <a:cxnLst>
                <a:cxn ang="0">
                  <a:pos x="9" y="21"/>
                </a:cxn>
                <a:cxn ang="0">
                  <a:pos x="11" y="19"/>
                </a:cxn>
                <a:cxn ang="0">
                  <a:pos x="15" y="17"/>
                </a:cxn>
                <a:cxn ang="0">
                  <a:pos x="17" y="15"/>
                </a:cxn>
                <a:cxn ang="0">
                  <a:pos x="19" y="13"/>
                </a:cxn>
                <a:cxn ang="0">
                  <a:pos x="21" y="13"/>
                </a:cxn>
                <a:cxn ang="0">
                  <a:pos x="23" y="13"/>
                </a:cxn>
                <a:cxn ang="0">
                  <a:pos x="25" y="11"/>
                </a:cxn>
                <a:cxn ang="0">
                  <a:pos x="21" y="0"/>
                </a:cxn>
                <a:cxn ang="0">
                  <a:pos x="21" y="2"/>
                </a:cxn>
                <a:cxn ang="0">
                  <a:pos x="19" y="2"/>
                </a:cxn>
                <a:cxn ang="0">
                  <a:pos x="17" y="2"/>
                </a:cxn>
                <a:cxn ang="0">
                  <a:pos x="13" y="3"/>
                </a:cxn>
                <a:cxn ang="0">
                  <a:pos x="11" y="5"/>
                </a:cxn>
                <a:cxn ang="0">
                  <a:pos x="7" y="7"/>
                </a:cxn>
                <a:cxn ang="0">
                  <a:pos x="3" y="9"/>
                </a:cxn>
                <a:cxn ang="0">
                  <a:pos x="0" y="13"/>
                </a:cxn>
                <a:cxn ang="0">
                  <a:pos x="1" y="11"/>
                </a:cxn>
                <a:cxn ang="0">
                  <a:pos x="9" y="21"/>
                </a:cxn>
              </a:cxnLst>
              <a:rect l="0" t="0" r="r" b="b"/>
              <a:pathLst>
                <a:path w="25" h="21">
                  <a:moveTo>
                    <a:pt x="9" y="21"/>
                  </a:moveTo>
                  <a:lnTo>
                    <a:pt x="11" y="19"/>
                  </a:lnTo>
                  <a:lnTo>
                    <a:pt x="15" y="17"/>
                  </a:lnTo>
                  <a:lnTo>
                    <a:pt x="17" y="15"/>
                  </a:lnTo>
                  <a:lnTo>
                    <a:pt x="19" y="13"/>
                  </a:lnTo>
                  <a:lnTo>
                    <a:pt x="21" y="13"/>
                  </a:lnTo>
                  <a:lnTo>
                    <a:pt x="23" y="13"/>
                  </a:lnTo>
                  <a:lnTo>
                    <a:pt x="25" y="11"/>
                  </a:lnTo>
                  <a:lnTo>
                    <a:pt x="21" y="0"/>
                  </a:lnTo>
                  <a:lnTo>
                    <a:pt x="21" y="2"/>
                  </a:lnTo>
                  <a:lnTo>
                    <a:pt x="19" y="2"/>
                  </a:lnTo>
                  <a:lnTo>
                    <a:pt x="17" y="2"/>
                  </a:lnTo>
                  <a:lnTo>
                    <a:pt x="13" y="3"/>
                  </a:lnTo>
                  <a:lnTo>
                    <a:pt x="11" y="5"/>
                  </a:lnTo>
                  <a:lnTo>
                    <a:pt x="7" y="7"/>
                  </a:lnTo>
                  <a:lnTo>
                    <a:pt x="3" y="9"/>
                  </a:lnTo>
                  <a:lnTo>
                    <a:pt x="0" y="13"/>
                  </a:lnTo>
                  <a:lnTo>
                    <a:pt x="1" y="11"/>
                  </a:lnTo>
                  <a:lnTo>
                    <a:pt x="9" y="21"/>
                  </a:lnTo>
                  <a:close/>
                </a:path>
              </a:pathLst>
            </a:custGeom>
            <a:solidFill>
              <a:srgbClr val="000000"/>
            </a:solidFill>
            <a:ln w="9525">
              <a:noFill/>
              <a:round/>
              <a:headEnd/>
              <a:tailEnd/>
            </a:ln>
          </p:spPr>
          <p:txBody>
            <a:bodyPr/>
            <a:lstStyle/>
            <a:p>
              <a:endParaRPr lang="en-US"/>
            </a:p>
          </p:txBody>
        </p:sp>
        <p:sp>
          <p:nvSpPr>
            <p:cNvPr id="348313" name="Freeform 153"/>
            <p:cNvSpPr>
              <a:spLocks/>
            </p:cNvSpPr>
            <p:nvPr/>
          </p:nvSpPr>
          <p:spPr bwMode="auto">
            <a:xfrm>
              <a:off x="3542" y="1624"/>
              <a:ext cx="27" cy="21"/>
            </a:xfrm>
            <a:custGeom>
              <a:avLst/>
              <a:gdLst/>
              <a:ahLst/>
              <a:cxnLst>
                <a:cxn ang="0">
                  <a:pos x="6" y="21"/>
                </a:cxn>
                <a:cxn ang="0">
                  <a:pos x="4" y="21"/>
                </a:cxn>
                <a:cxn ang="0">
                  <a:pos x="8" y="21"/>
                </a:cxn>
                <a:cxn ang="0">
                  <a:pos x="12" y="19"/>
                </a:cxn>
                <a:cxn ang="0">
                  <a:pos x="16" y="17"/>
                </a:cxn>
                <a:cxn ang="0">
                  <a:pos x="19" y="16"/>
                </a:cxn>
                <a:cxn ang="0">
                  <a:pos x="21" y="14"/>
                </a:cxn>
                <a:cxn ang="0">
                  <a:pos x="25" y="12"/>
                </a:cxn>
                <a:cxn ang="0">
                  <a:pos x="27" y="10"/>
                </a:cxn>
                <a:cxn ang="0">
                  <a:pos x="19" y="0"/>
                </a:cxn>
                <a:cxn ang="0">
                  <a:pos x="18" y="2"/>
                </a:cxn>
                <a:cxn ang="0">
                  <a:pos x="16" y="4"/>
                </a:cxn>
                <a:cxn ang="0">
                  <a:pos x="14" y="4"/>
                </a:cxn>
                <a:cxn ang="0">
                  <a:pos x="10" y="6"/>
                </a:cxn>
                <a:cxn ang="0">
                  <a:pos x="8" y="8"/>
                </a:cxn>
                <a:cxn ang="0">
                  <a:pos x="4" y="10"/>
                </a:cxn>
                <a:cxn ang="0">
                  <a:pos x="0" y="10"/>
                </a:cxn>
                <a:cxn ang="0">
                  <a:pos x="0" y="12"/>
                </a:cxn>
                <a:cxn ang="0">
                  <a:pos x="6" y="21"/>
                </a:cxn>
              </a:cxnLst>
              <a:rect l="0" t="0" r="r" b="b"/>
              <a:pathLst>
                <a:path w="27" h="21">
                  <a:moveTo>
                    <a:pt x="6" y="21"/>
                  </a:moveTo>
                  <a:lnTo>
                    <a:pt x="4" y="21"/>
                  </a:lnTo>
                  <a:lnTo>
                    <a:pt x="8" y="21"/>
                  </a:lnTo>
                  <a:lnTo>
                    <a:pt x="12" y="19"/>
                  </a:lnTo>
                  <a:lnTo>
                    <a:pt x="16" y="17"/>
                  </a:lnTo>
                  <a:lnTo>
                    <a:pt x="19" y="16"/>
                  </a:lnTo>
                  <a:lnTo>
                    <a:pt x="21" y="14"/>
                  </a:lnTo>
                  <a:lnTo>
                    <a:pt x="25" y="12"/>
                  </a:lnTo>
                  <a:lnTo>
                    <a:pt x="27" y="10"/>
                  </a:lnTo>
                  <a:lnTo>
                    <a:pt x="19" y="0"/>
                  </a:lnTo>
                  <a:lnTo>
                    <a:pt x="18" y="2"/>
                  </a:lnTo>
                  <a:lnTo>
                    <a:pt x="16" y="4"/>
                  </a:lnTo>
                  <a:lnTo>
                    <a:pt x="14" y="4"/>
                  </a:lnTo>
                  <a:lnTo>
                    <a:pt x="10" y="6"/>
                  </a:lnTo>
                  <a:lnTo>
                    <a:pt x="8" y="8"/>
                  </a:lnTo>
                  <a:lnTo>
                    <a:pt x="4" y="10"/>
                  </a:lnTo>
                  <a:lnTo>
                    <a:pt x="0" y="10"/>
                  </a:lnTo>
                  <a:lnTo>
                    <a:pt x="0" y="12"/>
                  </a:lnTo>
                  <a:lnTo>
                    <a:pt x="6" y="21"/>
                  </a:lnTo>
                  <a:close/>
                </a:path>
              </a:pathLst>
            </a:custGeom>
            <a:solidFill>
              <a:srgbClr val="000000"/>
            </a:solidFill>
            <a:ln w="9525">
              <a:noFill/>
              <a:round/>
              <a:headEnd/>
              <a:tailEnd/>
            </a:ln>
          </p:spPr>
          <p:txBody>
            <a:bodyPr/>
            <a:lstStyle/>
            <a:p>
              <a:endParaRPr lang="en-US"/>
            </a:p>
          </p:txBody>
        </p:sp>
        <p:sp>
          <p:nvSpPr>
            <p:cNvPr id="348314" name="Freeform 154"/>
            <p:cNvSpPr>
              <a:spLocks/>
            </p:cNvSpPr>
            <p:nvPr/>
          </p:nvSpPr>
          <p:spPr bwMode="auto">
            <a:xfrm>
              <a:off x="3525" y="1636"/>
              <a:ext cx="23" cy="21"/>
            </a:xfrm>
            <a:custGeom>
              <a:avLst/>
              <a:gdLst/>
              <a:ahLst/>
              <a:cxnLst>
                <a:cxn ang="0">
                  <a:pos x="12" y="19"/>
                </a:cxn>
                <a:cxn ang="0">
                  <a:pos x="10" y="21"/>
                </a:cxn>
                <a:cxn ang="0">
                  <a:pos x="13" y="17"/>
                </a:cxn>
                <a:cxn ang="0">
                  <a:pos x="15" y="15"/>
                </a:cxn>
                <a:cxn ang="0">
                  <a:pos x="17" y="13"/>
                </a:cxn>
                <a:cxn ang="0">
                  <a:pos x="19" y="11"/>
                </a:cxn>
                <a:cxn ang="0">
                  <a:pos x="21" y="11"/>
                </a:cxn>
                <a:cxn ang="0">
                  <a:pos x="21" y="9"/>
                </a:cxn>
                <a:cxn ang="0">
                  <a:pos x="23" y="9"/>
                </a:cxn>
                <a:cxn ang="0">
                  <a:pos x="17" y="0"/>
                </a:cxn>
                <a:cxn ang="0">
                  <a:pos x="15" y="0"/>
                </a:cxn>
                <a:cxn ang="0">
                  <a:pos x="13" y="2"/>
                </a:cxn>
                <a:cxn ang="0">
                  <a:pos x="12" y="2"/>
                </a:cxn>
                <a:cxn ang="0">
                  <a:pos x="10" y="4"/>
                </a:cxn>
                <a:cxn ang="0">
                  <a:pos x="8" y="5"/>
                </a:cxn>
                <a:cxn ang="0">
                  <a:pos x="4" y="9"/>
                </a:cxn>
                <a:cxn ang="0">
                  <a:pos x="2" y="11"/>
                </a:cxn>
                <a:cxn ang="0">
                  <a:pos x="0" y="13"/>
                </a:cxn>
                <a:cxn ang="0">
                  <a:pos x="12" y="19"/>
                </a:cxn>
              </a:cxnLst>
              <a:rect l="0" t="0" r="r" b="b"/>
              <a:pathLst>
                <a:path w="23" h="21">
                  <a:moveTo>
                    <a:pt x="12" y="19"/>
                  </a:moveTo>
                  <a:lnTo>
                    <a:pt x="10" y="21"/>
                  </a:lnTo>
                  <a:lnTo>
                    <a:pt x="13" y="17"/>
                  </a:lnTo>
                  <a:lnTo>
                    <a:pt x="15" y="15"/>
                  </a:lnTo>
                  <a:lnTo>
                    <a:pt x="17" y="13"/>
                  </a:lnTo>
                  <a:lnTo>
                    <a:pt x="19" y="11"/>
                  </a:lnTo>
                  <a:lnTo>
                    <a:pt x="21" y="11"/>
                  </a:lnTo>
                  <a:lnTo>
                    <a:pt x="21" y="9"/>
                  </a:lnTo>
                  <a:lnTo>
                    <a:pt x="23" y="9"/>
                  </a:lnTo>
                  <a:lnTo>
                    <a:pt x="17" y="0"/>
                  </a:lnTo>
                  <a:lnTo>
                    <a:pt x="15" y="0"/>
                  </a:lnTo>
                  <a:lnTo>
                    <a:pt x="13" y="2"/>
                  </a:lnTo>
                  <a:lnTo>
                    <a:pt x="12" y="2"/>
                  </a:lnTo>
                  <a:lnTo>
                    <a:pt x="10" y="4"/>
                  </a:lnTo>
                  <a:lnTo>
                    <a:pt x="8" y="5"/>
                  </a:lnTo>
                  <a:lnTo>
                    <a:pt x="4" y="9"/>
                  </a:lnTo>
                  <a:lnTo>
                    <a:pt x="2" y="11"/>
                  </a:lnTo>
                  <a:lnTo>
                    <a:pt x="0" y="13"/>
                  </a:lnTo>
                  <a:lnTo>
                    <a:pt x="12" y="19"/>
                  </a:lnTo>
                  <a:close/>
                </a:path>
              </a:pathLst>
            </a:custGeom>
            <a:solidFill>
              <a:srgbClr val="000000"/>
            </a:solidFill>
            <a:ln w="9525">
              <a:noFill/>
              <a:round/>
              <a:headEnd/>
              <a:tailEnd/>
            </a:ln>
          </p:spPr>
          <p:txBody>
            <a:bodyPr/>
            <a:lstStyle/>
            <a:p>
              <a:endParaRPr lang="en-US"/>
            </a:p>
          </p:txBody>
        </p:sp>
        <p:sp>
          <p:nvSpPr>
            <p:cNvPr id="348315" name="Freeform 155"/>
            <p:cNvSpPr>
              <a:spLocks/>
            </p:cNvSpPr>
            <p:nvPr/>
          </p:nvSpPr>
          <p:spPr bwMode="auto">
            <a:xfrm>
              <a:off x="3512" y="1649"/>
              <a:ext cx="25" cy="27"/>
            </a:xfrm>
            <a:custGeom>
              <a:avLst/>
              <a:gdLst/>
              <a:ahLst/>
              <a:cxnLst>
                <a:cxn ang="0">
                  <a:pos x="9" y="27"/>
                </a:cxn>
                <a:cxn ang="0">
                  <a:pos x="11" y="25"/>
                </a:cxn>
                <a:cxn ang="0">
                  <a:pos x="13" y="21"/>
                </a:cxn>
                <a:cxn ang="0">
                  <a:pos x="15" y="17"/>
                </a:cxn>
                <a:cxn ang="0">
                  <a:pos x="19" y="15"/>
                </a:cxn>
                <a:cxn ang="0">
                  <a:pos x="21" y="12"/>
                </a:cxn>
                <a:cxn ang="0">
                  <a:pos x="23" y="10"/>
                </a:cxn>
                <a:cxn ang="0">
                  <a:pos x="23" y="8"/>
                </a:cxn>
                <a:cxn ang="0">
                  <a:pos x="25" y="6"/>
                </a:cxn>
                <a:cxn ang="0">
                  <a:pos x="13" y="0"/>
                </a:cxn>
                <a:cxn ang="0">
                  <a:pos x="11" y="2"/>
                </a:cxn>
                <a:cxn ang="0">
                  <a:pos x="11" y="4"/>
                </a:cxn>
                <a:cxn ang="0">
                  <a:pos x="7" y="8"/>
                </a:cxn>
                <a:cxn ang="0">
                  <a:pos x="5" y="12"/>
                </a:cxn>
                <a:cxn ang="0">
                  <a:pos x="3" y="14"/>
                </a:cxn>
                <a:cxn ang="0">
                  <a:pos x="2" y="17"/>
                </a:cxn>
                <a:cxn ang="0">
                  <a:pos x="0" y="17"/>
                </a:cxn>
                <a:cxn ang="0">
                  <a:pos x="9" y="27"/>
                </a:cxn>
              </a:cxnLst>
              <a:rect l="0" t="0" r="r" b="b"/>
              <a:pathLst>
                <a:path w="25" h="27">
                  <a:moveTo>
                    <a:pt x="9" y="27"/>
                  </a:moveTo>
                  <a:lnTo>
                    <a:pt x="11" y="25"/>
                  </a:lnTo>
                  <a:lnTo>
                    <a:pt x="13" y="21"/>
                  </a:lnTo>
                  <a:lnTo>
                    <a:pt x="15" y="17"/>
                  </a:lnTo>
                  <a:lnTo>
                    <a:pt x="19" y="15"/>
                  </a:lnTo>
                  <a:lnTo>
                    <a:pt x="21" y="12"/>
                  </a:lnTo>
                  <a:lnTo>
                    <a:pt x="23" y="10"/>
                  </a:lnTo>
                  <a:lnTo>
                    <a:pt x="23" y="8"/>
                  </a:lnTo>
                  <a:lnTo>
                    <a:pt x="25" y="6"/>
                  </a:lnTo>
                  <a:lnTo>
                    <a:pt x="13" y="0"/>
                  </a:lnTo>
                  <a:lnTo>
                    <a:pt x="11" y="2"/>
                  </a:lnTo>
                  <a:lnTo>
                    <a:pt x="11" y="4"/>
                  </a:lnTo>
                  <a:lnTo>
                    <a:pt x="7" y="8"/>
                  </a:lnTo>
                  <a:lnTo>
                    <a:pt x="5" y="12"/>
                  </a:lnTo>
                  <a:lnTo>
                    <a:pt x="3" y="14"/>
                  </a:lnTo>
                  <a:lnTo>
                    <a:pt x="2" y="17"/>
                  </a:lnTo>
                  <a:lnTo>
                    <a:pt x="0" y="17"/>
                  </a:lnTo>
                  <a:lnTo>
                    <a:pt x="9" y="27"/>
                  </a:lnTo>
                  <a:close/>
                </a:path>
              </a:pathLst>
            </a:custGeom>
            <a:solidFill>
              <a:srgbClr val="000000"/>
            </a:solidFill>
            <a:ln w="9525">
              <a:noFill/>
              <a:round/>
              <a:headEnd/>
              <a:tailEnd/>
            </a:ln>
          </p:spPr>
          <p:txBody>
            <a:bodyPr/>
            <a:lstStyle/>
            <a:p>
              <a:endParaRPr lang="en-US"/>
            </a:p>
          </p:txBody>
        </p:sp>
        <p:sp>
          <p:nvSpPr>
            <p:cNvPr id="348316" name="Freeform 156"/>
            <p:cNvSpPr>
              <a:spLocks/>
            </p:cNvSpPr>
            <p:nvPr/>
          </p:nvSpPr>
          <p:spPr bwMode="auto">
            <a:xfrm>
              <a:off x="3502" y="1666"/>
              <a:ext cx="23" cy="23"/>
            </a:xfrm>
            <a:custGeom>
              <a:avLst/>
              <a:gdLst/>
              <a:ahLst/>
              <a:cxnLst>
                <a:cxn ang="0">
                  <a:pos x="13" y="12"/>
                </a:cxn>
                <a:cxn ang="0">
                  <a:pos x="15" y="10"/>
                </a:cxn>
                <a:cxn ang="0">
                  <a:pos x="10" y="12"/>
                </a:cxn>
                <a:cxn ang="0">
                  <a:pos x="13" y="16"/>
                </a:cxn>
                <a:cxn ang="0">
                  <a:pos x="13" y="18"/>
                </a:cxn>
                <a:cxn ang="0">
                  <a:pos x="13" y="16"/>
                </a:cxn>
                <a:cxn ang="0">
                  <a:pos x="17" y="12"/>
                </a:cxn>
                <a:cxn ang="0">
                  <a:pos x="17" y="10"/>
                </a:cxn>
                <a:cxn ang="0">
                  <a:pos x="19" y="10"/>
                </a:cxn>
                <a:cxn ang="0">
                  <a:pos x="10" y="0"/>
                </a:cxn>
                <a:cxn ang="0">
                  <a:pos x="10" y="2"/>
                </a:cxn>
                <a:cxn ang="0">
                  <a:pos x="8" y="4"/>
                </a:cxn>
                <a:cxn ang="0">
                  <a:pos x="4" y="8"/>
                </a:cxn>
                <a:cxn ang="0">
                  <a:pos x="2" y="12"/>
                </a:cxn>
                <a:cxn ang="0">
                  <a:pos x="0" y="18"/>
                </a:cxn>
                <a:cxn ang="0">
                  <a:pos x="6" y="23"/>
                </a:cxn>
                <a:cxn ang="0">
                  <a:pos x="13" y="23"/>
                </a:cxn>
                <a:cxn ang="0">
                  <a:pos x="21" y="21"/>
                </a:cxn>
                <a:cxn ang="0">
                  <a:pos x="23" y="20"/>
                </a:cxn>
                <a:cxn ang="0">
                  <a:pos x="13" y="12"/>
                </a:cxn>
              </a:cxnLst>
              <a:rect l="0" t="0" r="r" b="b"/>
              <a:pathLst>
                <a:path w="23" h="23">
                  <a:moveTo>
                    <a:pt x="13" y="12"/>
                  </a:moveTo>
                  <a:lnTo>
                    <a:pt x="15" y="10"/>
                  </a:lnTo>
                  <a:lnTo>
                    <a:pt x="10" y="12"/>
                  </a:lnTo>
                  <a:lnTo>
                    <a:pt x="13" y="16"/>
                  </a:lnTo>
                  <a:lnTo>
                    <a:pt x="13" y="18"/>
                  </a:lnTo>
                  <a:lnTo>
                    <a:pt x="13" y="16"/>
                  </a:lnTo>
                  <a:lnTo>
                    <a:pt x="17" y="12"/>
                  </a:lnTo>
                  <a:lnTo>
                    <a:pt x="17" y="10"/>
                  </a:lnTo>
                  <a:lnTo>
                    <a:pt x="19" y="10"/>
                  </a:lnTo>
                  <a:lnTo>
                    <a:pt x="10" y="0"/>
                  </a:lnTo>
                  <a:lnTo>
                    <a:pt x="10" y="2"/>
                  </a:lnTo>
                  <a:lnTo>
                    <a:pt x="8" y="4"/>
                  </a:lnTo>
                  <a:lnTo>
                    <a:pt x="4" y="8"/>
                  </a:lnTo>
                  <a:lnTo>
                    <a:pt x="2" y="12"/>
                  </a:lnTo>
                  <a:lnTo>
                    <a:pt x="0" y="18"/>
                  </a:lnTo>
                  <a:lnTo>
                    <a:pt x="6" y="23"/>
                  </a:lnTo>
                  <a:lnTo>
                    <a:pt x="13" y="23"/>
                  </a:lnTo>
                  <a:lnTo>
                    <a:pt x="21" y="21"/>
                  </a:lnTo>
                  <a:lnTo>
                    <a:pt x="23" y="20"/>
                  </a:lnTo>
                  <a:lnTo>
                    <a:pt x="13" y="12"/>
                  </a:lnTo>
                  <a:close/>
                </a:path>
              </a:pathLst>
            </a:custGeom>
            <a:solidFill>
              <a:srgbClr val="000000"/>
            </a:solidFill>
            <a:ln w="9525">
              <a:noFill/>
              <a:round/>
              <a:headEnd/>
              <a:tailEnd/>
            </a:ln>
          </p:spPr>
          <p:txBody>
            <a:bodyPr/>
            <a:lstStyle/>
            <a:p>
              <a:endParaRPr lang="en-US"/>
            </a:p>
          </p:txBody>
        </p:sp>
        <p:sp>
          <p:nvSpPr>
            <p:cNvPr id="348317" name="Freeform 157"/>
            <p:cNvSpPr>
              <a:spLocks/>
            </p:cNvSpPr>
            <p:nvPr/>
          </p:nvSpPr>
          <p:spPr bwMode="auto">
            <a:xfrm>
              <a:off x="3515" y="1659"/>
              <a:ext cx="27" cy="27"/>
            </a:xfrm>
            <a:custGeom>
              <a:avLst/>
              <a:gdLst/>
              <a:ahLst/>
              <a:cxnLst>
                <a:cxn ang="0">
                  <a:pos x="25" y="0"/>
                </a:cxn>
                <a:cxn ang="0">
                  <a:pos x="27" y="0"/>
                </a:cxn>
                <a:cxn ang="0">
                  <a:pos x="22" y="2"/>
                </a:cxn>
                <a:cxn ang="0">
                  <a:pos x="16" y="4"/>
                </a:cxn>
                <a:cxn ang="0">
                  <a:pos x="12" y="5"/>
                </a:cxn>
                <a:cxn ang="0">
                  <a:pos x="8" y="9"/>
                </a:cxn>
                <a:cxn ang="0">
                  <a:pos x="4" y="13"/>
                </a:cxn>
                <a:cxn ang="0">
                  <a:pos x="2" y="15"/>
                </a:cxn>
                <a:cxn ang="0">
                  <a:pos x="0" y="17"/>
                </a:cxn>
                <a:cxn ang="0">
                  <a:pos x="0" y="19"/>
                </a:cxn>
                <a:cxn ang="0">
                  <a:pos x="10" y="27"/>
                </a:cxn>
                <a:cxn ang="0">
                  <a:pos x="10" y="25"/>
                </a:cxn>
                <a:cxn ang="0">
                  <a:pos x="12" y="23"/>
                </a:cxn>
                <a:cxn ang="0">
                  <a:pos x="14" y="21"/>
                </a:cxn>
                <a:cxn ang="0">
                  <a:pos x="16" y="19"/>
                </a:cxn>
                <a:cxn ang="0">
                  <a:pos x="20" y="15"/>
                </a:cxn>
                <a:cxn ang="0">
                  <a:pos x="22" y="13"/>
                </a:cxn>
                <a:cxn ang="0">
                  <a:pos x="23" y="13"/>
                </a:cxn>
                <a:cxn ang="0">
                  <a:pos x="25" y="13"/>
                </a:cxn>
                <a:cxn ang="0">
                  <a:pos x="27" y="13"/>
                </a:cxn>
                <a:cxn ang="0">
                  <a:pos x="25" y="0"/>
                </a:cxn>
              </a:cxnLst>
              <a:rect l="0" t="0" r="r" b="b"/>
              <a:pathLst>
                <a:path w="27" h="27">
                  <a:moveTo>
                    <a:pt x="25" y="0"/>
                  </a:moveTo>
                  <a:lnTo>
                    <a:pt x="27" y="0"/>
                  </a:lnTo>
                  <a:lnTo>
                    <a:pt x="22" y="2"/>
                  </a:lnTo>
                  <a:lnTo>
                    <a:pt x="16" y="4"/>
                  </a:lnTo>
                  <a:lnTo>
                    <a:pt x="12" y="5"/>
                  </a:lnTo>
                  <a:lnTo>
                    <a:pt x="8" y="9"/>
                  </a:lnTo>
                  <a:lnTo>
                    <a:pt x="4" y="13"/>
                  </a:lnTo>
                  <a:lnTo>
                    <a:pt x="2" y="15"/>
                  </a:lnTo>
                  <a:lnTo>
                    <a:pt x="0" y="17"/>
                  </a:lnTo>
                  <a:lnTo>
                    <a:pt x="0" y="19"/>
                  </a:lnTo>
                  <a:lnTo>
                    <a:pt x="10" y="27"/>
                  </a:lnTo>
                  <a:lnTo>
                    <a:pt x="10" y="25"/>
                  </a:lnTo>
                  <a:lnTo>
                    <a:pt x="12" y="23"/>
                  </a:lnTo>
                  <a:lnTo>
                    <a:pt x="14" y="21"/>
                  </a:lnTo>
                  <a:lnTo>
                    <a:pt x="16" y="19"/>
                  </a:lnTo>
                  <a:lnTo>
                    <a:pt x="20" y="15"/>
                  </a:lnTo>
                  <a:lnTo>
                    <a:pt x="22" y="13"/>
                  </a:lnTo>
                  <a:lnTo>
                    <a:pt x="23" y="13"/>
                  </a:lnTo>
                  <a:lnTo>
                    <a:pt x="25" y="13"/>
                  </a:lnTo>
                  <a:lnTo>
                    <a:pt x="27" y="13"/>
                  </a:lnTo>
                  <a:lnTo>
                    <a:pt x="25" y="0"/>
                  </a:lnTo>
                  <a:close/>
                </a:path>
              </a:pathLst>
            </a:custGeom>
            <a:solidFill>
              <a:srgbClr val="000000"/>
            </a:solidFill>
            <a:ln w="9525">
              <a:noFill/>
              <a:round/>
              <a:headEnd/>
              <a:tailEnd/>
            </a:ln>
          </p:spPr>
          <p:txBody>
            <a:bodyPr/>
            <a:lstStyle/>
            <a:p>
              <a:endParaRPr lang="en-US"/>
            </a:p>
          </p:txBody>
        </p:sp>
        <p:sp>
          <p:nvSpPr>
            <p:cNvPr id="348318" name="Freeform 158"/>
            <p:cNvSpPr>
              <a:spLocks/>
            </p:cNvSpPr>
            <p:nvPr/>
          </p:nvSpPr>
          <p:spPr bwMode="auto">
            <a:xfrm>
              <a:off x="3540" y="1647"/>
              <a:ext cx="33" cy="25"/>
            </a:xfrm>
            <a:custGeom>
              <a:avLst/>
              <a:gdLst/>
              <a:ahLst/>
              <a:cxnLst>
                <a:cxn ang="0">
                  <a:pos x="25" y="0"/>
                </a:cxn>
                <a:cxn ang="0">
                  <a:pos x="20" y="4"/>
                </a:cxn>
                <a:cxn ang="0">
                  <a:pos x="16" y="6"/>
                </a:cxn>
                <a:cxn ang="0">
                  <a:pos x="12" y="8"/>
                </a:cxn>
                <a:cxn ang="0">
                  <a:pos x="8" y="10"/>
                </a:cxn>
                <a:cxn ang="0">
                  <a:pos x="4" y="12"/>
                </a:cxn>
                <a:cxn ang="0">
                  <a:pos x="2" y="12"/>
                </a:cxn>
                <a:cxn ang="0">
                  <a:pos x="0" y="12"/>
                </a:cxn>
                <a:cxn ang="0">
                  <a:pos x="2" y="25"/>
                </a:cxn>
                <a:cxn ang="0">
                  <a:pos x="4" y="23"/>
                </a:cxn>
                <a:cxn ang="0">
                  <a:pos x="8" y="23"/>
                </a:cxn>
                <a:cxn ang="0">
                  <a:pos x="12" y="21"/>
                </a:cxn>
                <a:cxn ang="0">
                  <a:pos x="16" y="19"/>
                </a:cxn>
                <a:cxn ang="0">
                  <a:pos x="21" y="17"/>
                </a:cxn>
                <a:cxn ang="0">
                  <a:pos x="27" y="14"/>
                </a:cxn>
                <a:cxn ang="0">
                  <a:pos x="33" y="10"/>
                </a:cxn>
                <a:cxn ang="0">
                  <a:pos x="25" y="0"/>
                </a:cxn>
              </a:cxnLst>
              <a:rect l="0" t="0" r="r" b="b"/>
              <a:pathLst>
                <a:path w="33" h="25">
                  <a:moveTo>
                    <a:pt x="25" y="0"/>
                  </a:moveTo>
                  <a:lnTo>
                    <a:pt x="20" y="4"/>
                  </a:lnTo>
                  <a:lnTo>
                    <a:pt x="16" y="6"/>
                  </a:lnTo>
                  <a:lnTo>
                    <a:pt x="12" y="8"/>
                  </a:lnTo>
                  <a:lnTo>
                    <a:pt x="8" y="10"/>
                  </a:lnTo>
                  <a:lnTo>
                    <a:pt x="4" y="12"/>
                  </a:lnTo>
                  <a:lnTo>
                    <a:pt x="2" y="12"/>
                  </a:lnTo>
                  <a:lnTo>
                    <a:pt x="0" y="12"/>
                  </a:lnTo>
                  <a:lnTo>
                    <a:pt x="2" y="25"/>
                  </a:lnTo>
                  <a:lnTo>
                    <a:pt x="4" y="23"/>
                  </a:lnTo>
                  <a:lnTo>
                    <a:pt x="8" y="23"/>
                  </a:lnTo>
                  <a:lnTo>
                    <a:pt x="12" y="21"/>
                  </a:lnTo>
                  <a:lnTo>
                    <a:pt x="16" y="19"/>
                  </a:lnTo>
                  <a:lnTo>
                    <a:pt x="21" y="17"/>
                  </a:lnTo>
                  <a:lnTo>
                    <a:pt x="27" y="14"/>
                  </a:lnTo>
                  <a:lnTo>
                    <a:pt x="33" y="10"/>
                  </a:lnTo>
                  <a:lnTo>
                    <a:pt x="25" y="0"/>
                  </a:lnTo>
                  <a:close/>
                </a:path>
              </a:pathLst>
            </a:custGeom>
            <a:solidFill>
              <a:srgbClr val="000000"/>
            </a:solidFill>
            <a:ln w="9525">
              <a:noFill/>
              <a:round/>
              <a:headEnd/>
              <a:tailEnd/>
            </a:ln>
          </p:spPr>
          <p:txBody>
            <a:bodyPr/>
            <a:lstStyle/>
            <a:p>
              <a:endParaRPr lang="en-US"/>
            </a:p>
          </p:txBody>
        </p:sp>
        <p:sp>
          <p:nvSpPr>
            <p:cNvPr id="348319" name="Freeform 159"/>
            <p:cNvSpPr>
              <a:spLocks/>
            </p:cNvSpPr>
            <p:nvPr/>
          </p:nvSpPr>
          <p:spPr bwMode="auto">
            <a:xfrm>
              <a:off x="3565" y="1630"/>
              <a:ext cx="33" cy="27"/>
            </a:xfrm>
            <a:custGeom>
              <a:avLst/>
              <a:gdLst/>
              <a:ahLst/>
              <a:cxnLst>
                <a:cxn ang="0">
                  <a:pos x="25" y="2"/>
                </a:cxn>
                <a:cxn ang="0">
                  <a:pos x="31" y="0"/>
                </a:cxn>
                <a:cxn ang="0">
                  <a:pos x="25" y="0"/>
                </a:cxn>
                <a:cxn ang="0">
                  <a:pos x="20" y="2"/>
                </a:cxn>
                <a:cxn ang="0">
                  <a:pos x="16" y="6"/>
                </a:cxn>
                <a:cxn ang="0">
                  <a:pos x="10" y="8"/>
                </a:cxn>
                <a:cxn ang="0">
                  <a:pos x="6" y="11"/>
                </a:cxn>
                <a:cxn ang="0">
                  <a:pos x="2" y="13"/>
                </a:cxn>
                <a:cxn ang="0">
                  <a:pos x="0" y="15"/>
                </a:cxn>
                <a:cxn ang="0">
                  <a:pos x="0" y="17"/>
                </a:cxn>
                <a:cxn ang="0">
                  <a:pos x="8" y="27"/>
                </a:cxn>
                <a:cxn ang="0">
                  <a:pos x="8" y="25"/>
                </a:cxn>
                <a:cxn ang="0">
                  <a:pos x="10" y="23"/>
                </a:cxn>
                <a:cxn ang="0">
                  <a:pos x="14" y="21"/>
                </a:cxn>
                <a:cxn ang="0">
                  <a:pos x="18" y="17"/>
                </a:cxn>
                <a:cxn ang="0">
                  <a:pos x="21" y="15"/>
                </a:cxn>
                <a:cxn ang="0">
                  <a:pos x="25" y="13"/>
                </a:cxn>
                <a:cxn ang="0">
                  <a:pos x="27" y="11"/>
                </a:cxn>
                <a:cxn ang="0">
                  <a:pos x="33" y="10"/>
                </a:cxn>
                <a:cxn ang="0">
                  <a:pos x="25" y="2"/>
                </a:cxn>
              </a:cxnLst>
              <a:rect l="0" t="0" r="r" b="b"/>
              <a:pathLst>
                <a:path w="33" h="27">
                  <a:moveTo>
                    <a:pt x="25" y="2"/>
                  </a:moveTo>
                  <a:lnTo>
                    <a:pt x="31" y="0"/>
                  </a:lnTo>
                  <a:lnTo>
                    <a:pt x="25" y="0"/>
                  </a:lnTo>
                  <a:lnTo>
                    <a:pt x="20" y="2"/>
                  </a:lnTo>
                  <a:lnTo>
                    <a:pt x="16" y="6"/>
                  </a:lnTo>
                  <a:lnTo>
                    <a:pt x="10" y="8"/>
                  </a:lnTo>
                  <a:lnTo>
                    <a:pt x="6" y="11"/>
                  </a:lnTo>
                  <a:lnTo>
                    <a:pt x="2" y="13"/>
                  </a:lnTo>
                  <a:lnTo>
                    <a:pt x="0" y="15"/>
                  </a:lnTo>
                  <a:lnTo>
                    <a:pt x="0" y="17"/>
                  </a:lnTo>
                  <a:lnTo>
                    <a:pt x="8" y="27"/>
                  </a:lnTo>
                  <a:lnTo>
                    <a:pt x="8" y="25"/>
                  </a:lnTo>
                  <a:lnTo>
                    <a:pt x="10" y="23"/>
                  </a:lnTo>
                  <a:lnTo>
                    <a:pt x="14" y="21"/>
                  </a:lnTo>
                  <a:lnTo>
                    <a:pt x="18" y="17"/>
                  </a:lnTo>
                  <a:lnTo>
                    <a:pt x="21" y="15"/>
                  </a:lnTo>
                  <a:lnTo>
                    <a:pt x="25" y="13"/>
                  </a:lnTo>
                  <a:lnTo>
                    <a:pt x="27" y="11"/>
                  </a:lnTo>
                  <a:lnTo>
                    <a:pt x="33" y="10"/>
                  </a:lnTo>
                  <a:lnTo>
                    <a:pt x="25" y="2"/>
                  </a:lnTo>
                  <a:close/>
                </a:path>
              </a:pathLst>
            </a:custGeom>
            <a:solidFill>
              <a:srgbClr val="000000"/>
            </a:solidFill>
            <a:ln w="9525">
              <a:noFill/>
              <a:round/>
              <a:headEnd/>
              <a:tailEnd/>
            </a:ln>
          </p:spPr>
          <p:txBody>
            <a:bodyPr/>
            <a:lstStyle/>
            <a:p>
              <a:endParaRPr lang="en-US"/>
            </a:p>
          </p:txBody>
        </p:sp>
        <p:sp>
          <p:nvSpPr>
            <p:cNvPr id="348320" name="Freeform 160"/>
            <p:cNvSpPr>
              <a:spLocks/>
            </p:cNvSpPr>
            <p:nvPr/>
          </p:nvSpPr>
          <p:spPr bwMode="auto">
            <a:xfrm>
              <a:off x="3590" y="1628"/>
              <a:ext cx="19" cy="21"/>
            </a:xfrm>
            <a:custGeom>
              <a:avLst/>
              <a:gdLst/>
              <a:ahLst/>
              <a:cxnLst>
                <a:cxn ang="0">
                  <a:pos x="19" y="21"/>
                </a:cxn>
                <a:cxn ang="0">
                  <a:pos x="19" y="13"/>
                </a:cxn>
                <a:cxn ang="0">
                  <a:pos x="18" y="8"/>
                </a:cxn>
                <a:cxn ang="0">
                  <a:pos x="14" y="4"/>
                </a:cxn>
                <a:cxn ang="0">
                  <a:pos x="10" y="2"/>
                </a:cxn>
                <a:cxn ang="0">
                  <a:pos x="6" y="0"/>
                </a:cxn>
                <a:cxn ang="0">
                  <a:pos x="4" y="2"/>
                </a:cxn>
                <a:cxn ang="0">
                  <a:pos x="2" y="2"/>
                </a:cxn>
                <a:cxn ang="0">
                  <a:pos x="0" y="4"/>
                </a:cxn>
                <a:cxn ang="0">
                  <a:pos x="8" y="12"/>
                </a:cxn>
                <a:cxn ang="0">
                  <a:pos x="8" y="13"/>
                </a:cxn>
                <a:cxn ang="0">
                  <a:pos x="6" y="13"/>
                </a:cxn>
                <a:cxn ang="0">
                  <a:pos x="6" y="12"/>
                </a:cxn>
                <a:cxn ang="0">
                  <a:pos x="6" y="13"/>
                </a:cxn>
                <a:cxn ang="0">
                  <a:pos x="6" y="15"/>
                </a:cxn>
                <a:cxn ang="0">
                  <a:pos x="8" y="21"/>
                </a:cxn>
                <a:cxn ang="0">
                  <a:pos x="19" y="21"/>
                </a:cxn>
              </a:cxnLst>
              <a:rect l="0" t="0" r="r" b="b"/>
              <a:pathLst>
                <a:path w="19" h="21">
                  <a:moveTo>
                    <a:pt x="19" y="21"/>
                  </a:moveTo>
                  <a:lnTo>
                    <a:pt x="19" y="13"/>
                  </a:lnTo>
                  <a:lnTo>
                    <a:pt x="18" y="8"/>
                  </a:lnTo>
                  <a:lnTo>
                    <a:pt x="14" y="4"/>
                  </a:lnTo>
                  <a:lnTo>
                    <a:pt x="10" y="2"/>
                  </a:lnTo>
                  <a:lnTo>
                    <a:pt x="6" y="0"/>
                  </a:lnTo>
                  <a:lnTo>
                    <a:pt x="4" y="2"/>
                  </a:lnTo>
                  <a:lnTo>
                    <a:pt x="2" y="2"/>
                  </a:lnTo>
                  <a:lnTo>
                    <a:pt x="0" y="4"/>
                  </a:lnTo>
                  <a:lnTo>
                    <a:pt x="8" y="12"/>
                  </a:lnTo>
                  <a:lnTo>
                    <a:pt x="8" y="13"/>
                  </a:lnTo>
                  <a:lnTo>
                    <a:pt x="6" y="13"/>
                  </a:lnTo>
                  <a:lnTo>
                    <a:pt x="6" y="12"/>
                  </a:lnTo>
                  <a:lnTo>
                    <a:pt x="6" y="13"/>
                  </a:lnTo>
                  <a:lnTo>
                    <a:pt x="6" y="15"/>
                  </a:lnTo>
                  <a:lnTo>
                    <a:pt x="8" y="21"/>
                  </a:lnTo>
                  <a:lnTo>
                    <a:pt x="19" y="21"/>
                  </a:lnTo>
                  <a:close/>
                </a:path>
              </a:pathLst>
            </a:custGeom>
            <a:solidFill>
              <a:srgbClr val="000000"/>
            </a:solidFill>
            <a:ln w="9525">
              <a:noFill/>
              <a:round/>
              <a:headEnd/>
              <a:tailEnd/>
            </a:ln>
          </p:spPr>
          <p:txBody>
            <a:bodyPr/>
            <a:lstStyle/>
            <a:p>
              <a:endParaRPr lang="en-US"/>
            </a:p>
          </p:txBody>
        </p:sp>
        <p:sp>
          <p:nvSpPr>
            <p:cNvPr id="348321" name="Freeform 161"/>
            <p:cNvSpPr>
              <a:spLocks/>
            </p:cNvSpPr>
            <p:nvPr/>
          </p:nvSpPr>
          <p:spPr bwMode="auto">
            <a:xfrm>
              <a:off x="3598" y="1649"/>
              <a:ext cx="19" cy="48"/>
            </a:xfrm>
            <a:custGeom>
              <a:avLst/>
              <a:gdLst/>
              <a:ahLst/>
              <a:cxnLst>
                <a:cxn ang="0">
                  <a:pos x="19" y="37"/>
                </a:cxn>
                <a:cxn ang="0">
                  <a:pos x="17" y="37"/>
                </a:cxn>
                <a:cxn ang="0">
                  <a:pos x="19" y="37"/>
                </a:cxn>
                <a:cxn ang="0">
                  <a:pos x="17" y="33"/>
                </a:cxn>
                <a:cxn ang="0">
                  <a:pos x="15" y="27"/>
                </a:cxn>
                <a:cxn ang="0">
                  <a:pos x="13" y="19"/>
                </a:cxn>
                <a:cxn ang="0">
                  <a:pos x="13" y="12"/>
                </a:cxn>
                <a:cxn ang="0">
                  <a:pos x="11" y="6"/>
                </a:cxn>
                <a:cxn ang="0">
                  <a:pos x="11" y="2"/>
                </a:cxn>
                <a:cxn ang="0">
                  <a:pos x="11" y="0"/>
                </a:cxn>
                <a:cxn ang="0">
                  <a:pos x="0" y="0"/>
                </a:cxn>
                <a:cxn ang="0">
                  <a:pos x="0" y="2"/>
                </a:cxn>
                <a:cxn ang="0">
                  <a:pos x="0" y="8"/>
                </a:cxn>
                <a:cxn ang="0">
                  <a:pos x="2" y="14"/>
                </a:cxn>
                <a:cxn ang="0">
                  <a:pos x="2" y="21"/>
                </a:cxn>
                <a:cxn ang="0">
                  <a:pos x="4" y="29"/>
                </a:cxn>
                <a:cxn ang="0">
                  <a:pos x="6" y="37"/>
                </a:cxn>
                <a:cxn ang="0">
                  <a:pos x="8" y="44"/>
                </a:cxn>
                <a:cxn ang="0">
                  <a:pos x="13" y="48"/>
                </a:cxn>
                <a:cxn ang="0">
                  <a:pos x="19" y="37"/>
                </a:cxn>
              </a:cxnLst>
              <a:rect l="0" t="0" r="r" b="b"/>
              <a:pathLst>
                <a:path w="19" h="48">
                  <a:moveTo>
                    <a:pt x="19" y="37"/>
                  </a:moveTo>
                  <a:lnTo>
                    <a:pt x="17" y="37"/>
                  </a:lnTo>
                  <a:lnTo>
                    <a:pt x="19" y="37"/>
                  </a:lnTo>
                  <a:lnTo>
                    <a:pt x="17" y="33"/>
                  </a:lnTo>
                  <a:lnTo>
                    <a:pt x="15" y="27"/>
                  </a:lnTo>
                  <a:lnTo>
                    <a:pt x="13" y="19"/>
                  </a:lnTo>
                  <a:lnTo>
                    <a:pt x="13" y="12"/>
                  </a:lnTo>
                  <a:lnTo>
                    <a:pt x="11" y="6"/>
                  </a:lnTo>
                  <a:lnTo>
                    <a:pt x="11" y="2"/>
                  </a:lnTo>
                  <a:lnTo>
                    <a:pt x="11" y="0"/>
                  </a:lnTo>
                  <a:lnTo>
                    <a:pt x="0" y="0"/>
                  </a:lnTo>
                  <a:lnTo>
                    <a:pt x="0" y="2"/>
                  </a:lnTo>
                  <a:lnTo>
                    <a:pt x="0" y="8"/>
                  </a:lnTo>
                  <a:lnTo>
                    <a:pt x="2" y="14"/>
                  </a:lnTo>
                  <a:lnTo>
                    <a:pt x="2" y="21"/>
                  </a:lnTo>
                  <a:lnTo>
                    <a:pt x="4" y="29"/>
                  </a:lnTo>
                  <a:lnTo>
                    <a:pt x="6" y="37"/>
                  </a:lnTo>
                  <a:lnTo>
                    <a:pt x="8" y="44"/>
                  </a:lnTo>
                  <a:lnTo>
                    <a:pt x="13" y="48"/>
                  </a:lnTo>
                  <a:lnTo>
                    <a:pt x="19" y="37"/>
                  </a:lnTo>
                  <a:close/>
                </a:path>
              </a:pathLst>
            </a:custGeom>
            <a:solidFill>
              <a:srgbClr val="000000"/>
            </a:solidFill>
            <a:ln w="9525">
              <a:noFill/>
              <a:round/>
              <a:headEnd/>
              <a:tailEnd/>
            </a:ln>
          </p:spPr>
          <p:txBody>
            <a:bodyPr/>
            <a:lstStyle/>
            <a:p>
              <a:endParaRPr lang="en-US"/>
            </a:p>
          </p:txBody>
        </p:sp>
        <p:sp>
          <p:nvSpPr>
            <p:cNvPr id="348322" name="Freeform 162"/>
            <p:cNvSpPr>
              <a:spLocks/>
            </p:cNvSpPr>
            <p:nvPr/>
          </p:nvSpPr>
          <p:spPr bwMode="auto">
            <a:xfrm>
              <a:off x="3609" y="1686"/>
              <a:ext cx="20" cy="26"/>
            </a:xfrm>
            <a:custGeom>
              <a:avLst/>
              <a:gdLst/>
              <a:ahLst/>
              <a:cxnLst>
                <a:cxn ang="0">
                  <a:pos x="20" y="23"/>
                </a:cxn>
                <a:cxn ang="0">
                  <a:pos x="20" y="17"/>
                </a:cxn>
                <a:cxn ang="0">
                  <a:pos x="18" y="13"/>
                </a:cxn>
                <a:cxn ang="0">
                  <a:pos x="16" y="9"/>
                </a:cxn>
                <a:cxn ang="0">
                  <a:pos x="14" y="5"/>
                </a:cxn>
                <a:cxn ang="0">
                  <a:pos x="12" y="3"/>
                </a:cxn>
                <a:cxn ang="0">
                  <a:pos x="10" y="1"/>
                </a:cxn>
                <a:cxn ang="0">
                  <a:pos x="8" y="1"/>
                </a:cxn>
                <a:cxn ang="0">
                  <a:pos x="8" y="0"/>
                </a:cxn>
                <a:cxn ang="0">
                  <a:pos x="2" y="11"/>
                </a:cxn>
                <a:cxn ang="0">
                  <a:pos x="0" y="11"/>
                </a:cxn>
                <a:cxn ang="0">
                  <a:pos x="2" y="11"/>
                </a:cxn>
                <a:cxn ang="0">
                  <a:pos x="4" y="13"/>
                </a:cxn>
                <a:cxn ang="0">
                  <a:pos x="4" y="15"/>
                </a:cxn>
                <a:cxn ang="0">
                  <a:pos x="6" y="17"/>
                </a:cxn>
                <a:cxn ang="0">
                  <a:pos x="8" y="21"/>
                </a:cxn>
                <a:cxn ang="0">
                  <a:pos x="8" y="25"/>
                </a:cxn>
                <a:cxn ang="0">
                  <a:pos x="8" y="26"/>
                </a:cxn>
                <a:cxn ang="0">
                  <a:pos x="20" y="23"/>
                </a:cxn>
              </a:cxnLst>
              <a:rect l="0" t="0" r="r" b="b"/>
              <a:pathLst>
                <a:path w="20" h="26">
                  <a:moveTo>
                    <a:pt x="20" y="23"/>
                  </a:moveTo>
                  <a:lnTo>
                    <a:pt x="20" y="17"/>
                  </a:lnTo>
                  <a:lnTo>
                    <a:pt x="18" y="13"/>
                  </a:lnTo>
                  <a:lnTo>
                    <a:pt x="16" y="9"/>
                  </a:lnTo>
                  <a:lnTo>
                    <a:pt x="14" y="5"/>
                  </a:lnTo>
                  <a:lnTo>
                    <a:pt x="12" y="3"/>
                  </a:lnTo>
                  <a:lnTo>
                    <a:pt x="10" y="1"/>
                  </a:lnTo>
                  <a:lnTo>
                    <a:pt x="8" y="1"/>
                  </a:lnTo>
                  <a:lnTo>
                    <a:pt x="8" y="0"/>
                  </a:lnTo>
                  <a:lnTo>
                    <a:pt x="2" y="11"/>
                  </a:lnTo>
                  <a:lnTo>
                    <a:pt x="0" y="11"/>
                  </a:lnTo>
                  <a:lnTo>
                    <a:pt x="2" y="11"/>
                  </a:lnTo>
                  <a:lnTo>
                    <a:pt x="4" y="13"/>
                  </a:lnTo>
                  <a:lnTo>
                    <a:pt x="4" y="15"/>
                  </a:lnTo>
                  <a:lnTo>
                    <a:pt x="6" y="17"/>
                  </a:lnTo>
                  <a:lnTo>
                    <a:pt x="8" y="21"/>
                  </a:lnTo>
                  <a:lnTo>
                    <a:pt x="8" y="25"/>
                  </a:lnTo>
                  <a:lnTo>
                    <a:pt x="8" y="26"/>
                  </a:lnTo>
                  <a:lnTo>
                    <a:pt x="20" y="23"/>
                  </a:lnTo>
                  <a:close/>
                </a:path>
              </a:pathLst>
            </a:custGeom>
            <a:solidFill>
              <a:srgbClr val="000000"/>
            </a:solidFill>
            <a:ln w="9525">
              <a:noFill/>
              <a:round/>
              <a:headEnd/>
              <a:tailEnd/>
            </a:ln>
          </p:spPr>
          <p:txBody>
            <a:bodyPr/>
            <a:lstStyle/>
            <a:p>
              <a:endParaRPr lang="en-US"/>
            </a:p>
          </p:txBody>
        </p:sp>
        <p:sp>
          <p:nvSpPr>
            <p:cNvPr id="348323" name="Freeform 163"/>
            <p:cNvSpPr>
              <a:spLocks/>
            </p:cNvSpPr>
            <p:nvPr/>
          </p:nvSpPr>
          <p:spPr bwMode="auto">
            <a:xfrm>
              <a:off x="3611" y="1709"/>
              <a:ext cx="20" cy="26"/>
            </a:xfrm>
            <a:custGeom>
              <a:avLst/>
              <a:gdLst/>
              <a:ahLst/>
              <a:cxnLst>
                <a:cxn ang="0">
                  <a:pos x="0" y="25"/>
                </a:cxn>
                <a:cxn ang="0">
                  <a:pos x="2" y="25"/>
                </a:cxn>
                <a:cxn ang="0">
                  <a:pos x="8" y="26"/>
                </a:cxn>
                <a:cxn ang="0">
                  <a:pos x="16" y="23"/>
                </a:cxn>
                <a:cxn ang="0">
                  <a:pos x="20" y="17"/>
                </a:cxn>
                <a:cxn ang="0">
                  <a:pos x="20" y="11"/>
                </a:cxn>
                <a:cxn ang="0">
                  <a:pos x="20" y="7"/>
                </a:cxn>
                <a:cxn ang="0">
                  <a:pos x="20" y="3"/>
                </a:cxn>
                <a:cxn ang="0">
                  <a:pos x="18" y="0"/>
                </a:cxn>
                <a:cxn ang="0">
                  <a:pos x="6" y="3"/>
                </a:cxn>
                <a:cxn ang="0">
                  <a:pos x="8" y="5"/>
                </a:cxn>
                <a:cxn ang="0">
                  <a:pos x="8" y="9"/>
                </a:cxn>
                <a:cxn ang="0">
                  <a:pos x="8" y="11"/>
                </a:cxn>
                <a:cxn ang="0">
                  <a:pos x="8" y="13"/>
                </a:cxn>
                <a:cxn ang="0">
                  <a:pos x="6" y="13"/>
                </a:cxn>
                <a:cxn ang="0">
                  <a:pos x="0" y="25"/>
                </a:cxn>
              </a:cxnLst>
              <a:rect l="0" t="0" r="r" b="b"/>
              <a:pathLst>
                <a:path w="20" h="26">
                  <a:moveTo>
                    <a:pt x="0" y="25"/>
                  </a:moveTo>
                  <a:lnTo>
                    <a:pt x="2" y="25"/>
                  </a:lnTo>
                  <a:lnTo>
                    <a:pt x="8" y="26"/>
                  </a:lnTo>
                  <a:lnTo>
                    <a:pt x="16" y="23"/>
                  </a:lnTo>
                  <a:lnTo>
                    <a:pt x="20" y="17"/>
                  </a:lnTo>
                  <a:lnTo>
                    <a:pt x="20" y="11"/>
                  </a:lnTo>
                  <a:lnTo>
                    <a:pt x="20" y="7"/>
                  </a:lnTo>
                  <a:lnTo>
                    <a:pt x="20" y="3"/>
                  </a:lnTo>
                  <a:lnTo>
                    <a:pt x="18" y="0"/>
                  </a:lnTo>
                  <a:lnTo>
                    <a:pt x="6" y="3"/>
                  </a:lnTo>
                  <a:lnTo>
                    <a:pt x="8" y="5"/>
                  </a:lnTo>
                  <a:lnTo>
                    <a:pt x="8" y="9"/>
                  </a:lnTo>
                  <a:lnTo>
                    <a:pt x="8" y="11"/>
                  </a:lnTo>
                  <a:lnTo>
                    <a:pt x="8" y="13"/>
                  </a:lnTo>
                  <a:lnTo>
                    <a:pt x="6" y="13"/>
                  </a:lnTo>
                  <a:lnTo>
                    <a:pt x="0" y="25"/>
                  </a:lnTo>
                  <a:close/>
                </a:path>
              </a:pathLst>
            </a:custGeom>
            <a:solidFill>
              <a:srgbClr val="000000"/>
            </a:solidFill>
            <a:ln w="9525">
              <a:noFill/>
              <a:round/>
              <a:headEnd/>
              <a:tailEnd/>
            </a:ln>
          </p:spPr>
          <p:txBody>
            <a:bodyPr/>
            <a:lstStyle/>
            <a:p>
              <a:endParaRPr lang="en-US"/>
            </a:p>
          </p:txBody>
        </p:sp>
        <p:sp>
          <p:nvSpPr>
            <p:cNvPr id="348324" name="Freeform 164"/>
            <p:cNvSpPr>
              <a:spLocks/>
            </p:cNvSpPr>
            <p:nvPr/>
          </p:nvSpPr>
          <p:spPr bwMode="auto">
            <a:xfrm>
              <a:off x="3586" y="1718"/>
              <a:ext cx="31" cy="21"/>
            </a:xfrm>
            <a:custGeom>
              <a:avLst/>
              <a:gdLst/>
              <a:ahLst/>
              <a:cxnLst>
                <a:cxn ang="0">
                  <a:pos x="12" y="19"/>
                </a:cxn>
                <a:cxn ang="0">
                  <a:pos x="12" y="21"/>
                </a:cxn>
                <a:cxn ang="0">
                  <a:pos x="14" y="16"/>
                </a:cxn>
                <a:cxn ang="0">
                  <a:pos x="16" y="14"/>
                </a:cxn>
                <a:cxn ang="0">
                  <a:pos x="16" y="12"/>
                </a:cxn>
                <a:cxn ang="0">
                  <a:pos x="18" y="12"/>
                </a:cxn>
                <a:cxn ang="0">
                  <a:pos x="20" y="14"/>
                </a:cxn>
                <a:cxn ang="0">
                  <a:pos x="23" y="14"/>
                </a:cxn>
                <a:cxn ang="0">
                  <a:pos x="25" y="14"/>
                </a:cxn>
                <a:cxn ang="0">
                  <a:pos x="25" y="16"/>
                </a:cxn>
                <a:cxn ang="0">
                  <a:pos x="31" y="4"/>
                </a:cxn>
                <a:cxn ang="0">
                  <a:pos x="29" y="4"/>
                </a:cxn>
                <a:cxn ang="0">
                  <a:pos x="27" y="2"/>
                </a:cxn>
                <a:cxn ang="0">
                  <a:pos x="23" y="0"/>
                </a:cxn>
                <a:cxn ang="0">
                  <a:pos x="18" y="0"/>
                </a:cxn>
                <a:cxn ang="0">
                  <a:pos x="12" y="0"/>
                </a:cxn>
                <a:cxn ang="0">
                  <a:pos x="6" y="4"/>
                </a:cxn>
                <a:cxn ang="0">
                  <a:pos x="2" y="12"/>
                </a:cxn>
                <a:cxn ang="0">
                  <a:pos x="0" y="19"/>
                </a:cxn>
                <a:cxn ang="0">
                  <a:pos x="12" y="19"/>
                </a:cxn>
              </a:cxnLst>
              <a:rect l="0" t="0" r="r" b="b"/>
              <a:pathLst>
                <a:path w="31" h="21">
                  <a:moveTo>
                    <a:pt x="12" y="19"/>
                  </a:moveTo>
                  <a:lnTo>
                    <a:pt x="12" y="21"/>
                  </a:lnTo>
                  <a:lnTo>
                    <a:pt x="14" y="16"/>
                  </a:lnTo>
                  <a:lnTo>
                    <a:pt x="16" y="14"/>
                  </a:lnTo>
                  <a:lnTo>
                    <a:pt x="16" y="12"/>
                  </a:lnTo>
                  <a:lnTo>
                    <a:pt x="18" y="12"/>
                  </a:lnTo>
                  <a:lnTo>
                    <a:pt x="20" y="14"/>
                  </a:lnTo>
                  <a:lnTo>
                    <a:pt x="23" y="14"/>
                  </a:lnTo>
                  <a:lnTo>
                    <a:pt x="25" y="14"/>
                  </a:lnTo>
                  <a:lnTo>
                    <a:pt x="25" y="16"/>
                  </a:lnTo>
                  <a:lnTo>
                    <a:pt x="31" y="4"/>
                  </a:lnTo>
                  <a:lnTo>
                    <a:pt x="29" y="4"/>
                  </a:lnTo>
                  <a:lnTo>
                    <a:pt x="27" y="2"/>
                  </a:lnTo>
                  <a:lnTo>
                    <a:pt x="23" y="0"/>
                  </a:lnTo>
                  <a:lnTo>
                    <a:pt x="18" y="0"/>
                  </a:lnTo>
                  <a:lnTo>
                    <a:pt x="12" y="0"/>
                  </a:lnTo>
                  <a:lnTo>
                    <a:pt x="6" y="4"/>
                  </a:lnTo>
                  <a:lnTo>
                    <a:pt x="2" y="12"/>
                  </a:lnTo>
                  <a:lnTo>
                    <a:pt x="0" y="19"/>
                  </a:lnTo>
                  <a:lnTo>
                    <a:pt x="12" y="19"/>
                  </a:lnTo>
                  <a:close/>
                </a:path>
              </a:pathLst>
            </a:custGeom>
            <a:solidFill>
              <a:srgbClr val="000000"/>
            </a:solidFill>
            <a:ln w="9525">
              <a:noFill/>
              <a:round/>
              <a:headEnd/>
              <a:tailEnd/>
            </a:ln>
          </p:spPr>
          <p:txBody>
            <a:bodyPr/>
            <a:lstStyle/>
            <a:p>
              <a:endParaRPr lang="en-US"/>
            </a:p>
          </p:txBody>
        </p:sp>
        <p:sp>
          <p:nvSpPr>
            <p:cNvPr id="348325" name="Freeform 165"/>
            <p:cNvSpPr>
              <a:spLocks/>
            </p:cNvSpPr>
            <p:nvPr/>
          </p:nvSpPr>
          <p:spPr bwMode="auto">
            <a:xfrm>
              <a:off x="3583" y="1737"/>
              <a:ext cx="15" cy="31"/>
            </a:xfrm>
            <a:custGeom>
              <a:avLst/>
              <a:gdLst/>
              <a:ahLst/>
              <a:cxnLst>
                <a:cxn ang="0">
                  <a:pos x="11" y="31"/>
                </a:cxn>
                <a:cxn ang="0">
                  <a:pos x="13" y="27"/>
                </a:cxn>
                <a:cxn ang="0">
                  <a:pos x="13" y="22"/>
                </a:cxn>
                <a:cxn ang="0">
                  <a:pos x="15" y="18"/>
                </a:cxn>
                <a:cxn ang="0">
                  <a:pos x="15" y="12"/>
                </a:cxn>
                <a:cxn ang="0">
                  <a:pos x="15" y="8"/>
                </a:cxn>
                <a:cxn ang="0">
                  <a:pos x="15" y="4"/>
                </a:cxn>
                <a:cxn ang="0">
                  <a:pos x="15" y="2"/>
                </a:cxn>
                <a:cxn ang="0">
                  <a:pos x="15" y="0"/>
                </a:cxn>
                <a:cxn ang="0">
                  <a:pos x="3" y="0"/>
                </a:cxn>
                <a:cxn ang="0">
                  <a:pos x="3" y="2"/>
                </a:cxn>
                <a:cxn ang="0">
                  <a:pos x="3" y="4"/>
                </a:cxn>
                <a:cxn ang="0">
                  <a:pos x="3" y="6"/>
                </a:cxn>
                <a:cxn ang="0">
                  <a:pos x="3" y="12"/>
                </a:cxn>
                <a:cxn ang="0">
                  <a:pos x="2" y="16"/>
                </a:cxn>
                <a:cxn ang="0">
                  <a:pos x="2" y="20"/>
                </a:cxn>
                <a:cxn ang="0">
                  <a:pos x="2" y="23"/>
                </a:cxn>
                <a:cxn ang="0">
                  <a:pos x="0" y="27"/>
                </a:cxn>
                <a:cxn ang="0">
                  <a:pos x="11" y="31"/>
                </a:cxn>
              </a:cxnLst>
              <a:rect l="0" t="0" r="r" b="b"/>
              <a:pathLst>
                <a:path w="15" h="31">
                  <a:moveTo>
                    <a:pt x="11" y="31"/>
                  </a:moveTo>
                  <a:lnTo>
                    <a:pt x="13" y="27"/>
                  </a:lnTo>
                  <a:lnTo>
                    <a:pt x="13" y="22"/>
                  </a:lnTo>
                  <a:lnTo>
                    <a:pt x="15" y="18"/>
                  </a:lnTo>
                  <a:lnTo>
                    <a:pt x="15" y="12"/>
                  </a:lnTo>
                  <a:lnTo>
                    <a:pt x="15" y="8"/>
                  </a:lnTo>
                  <a:lnTo>
                    <a:pt x="15" y="4"/>
                  </a:lnTo>
                  <a:lnTo>
                    <a:pt x="15" y="2"/>
                  </a:lnTo>
                  <a:lnTo>
                    <a:pt x="15" y="0"/>
                  </a:lnTo>
                  <a:lnTo>
                    <a:pt x="3" y="0"/>
                  </a:lnTo>
                  <a:lnTo>
                    <a:pt x="3" y="2"/>
                  </a:lnTo>
                  <a:lnTo>
                    <a:pt x="3" y="4"/>
                  </a:lnTo>
                  <a:lnTo>
                    <a:pt x="3" y="6"/>
                  </a:lnTo>
                  <a:lnTo>
                    <a:pt x="3" y="12"/>
                  </a:lnTo>
                  <a:lnTo>
                    <a:pt x="2" y="16"/>
                  </a:lnTo>
                  <a:lnTo>
                    <a:pt x="2" y="20"/>
                  </a:lnTo>
                  <a:lnTo>
                    <a:pt x="2" y="23"/>
                  </a:lnTo>
                  <a:lnTo>
                    <a:pt x="0" y="27"/>
                  </a:lnTo>
                  <a:lnTo>
                    <a:pt x="11" y="31"/>
                  </a:lnTo>
                  <a:close/>
                </a:path>
              </a:pathLst>
            </a:custGeom>
            <a:solidFill>
              <a:srgbClr val="000000"/>
            </a:solidFill>
            <a:ln w="9525">
              <a:noFill/>
              <a:round/>
              <a:headEnd/>
              <a:tailEnd/>
            </a:ln>
          </p:spPr>
          <p:txBody>
            <a:bodyPr/>
            <a:lstStyle/>
            <a:p>
              <a:endParaRPr lang="en-US"/>
            </a:p>
          </p:txBody>
        </p:sp>
        <p:sp>
          <p:nvSpPr>
            <p:cNvPr id="348326" name="Freeform 166"/>
            <p:cNvSpPr>
              <a:spLocks/>
            </p:cNvSpPr>
            <p:nvPr/>
          </p:nvSpPr>
          <p:spPr bwMode="auto">
            <a:xfrm>
              <a:off x="3577" y="1764"/>
              <a:ext cx="17" cy="33"/>
            </a:xfrm>
            <a:custGeom>
              <a:avLst/>
              <a:gdLst/>
              <a:ahLst/>
              <a:cxnLst>
                <a:cxn ang="0">
                  <a:pos x="13" y="31"/>
                </a:cxn>
                <a:cxn ang="0">
                  <a:pos x="13" y="27"/>
                </a:cxn>
                <a:cxn ang="0">
                  <a:pos x="13" y="23"/>
                </a:cxn>
                <a:cxn ang="0">
                  <a:pos x="13" y="19"/>
                </a:cxn>
                <a:cxn ang="0">
                  <a:pos x="15" y="14"/>
                </a:cxn>
                <a:cxn ang="0">
                  <a:pos x="15" y="10"/>
                </a:cxn>
                <a:cxn ang="0">
                  <a:pos x="17" y="8"/>
                </a:cxn>
                <a:cxn ang="0">
                  <a:pos x="17" y="6"/>
                </a:cxn>
                <a:cxn ang="0">
                  <a:pos x="17" y="4"/>
                </a:cxn>
                <a:cxn ang="0">
                  <a:pos x="6" y="0"/>
                </a:cxn>
                <a:cxn ang="0">
                  <a:pos x="6" y="2"/>
                </a:cxn>
                <a:cxn ang="0">
                  <a:pos x="6" y="4"/>
                </a:cxn>
                <a:cxn ang="0">
                  <a:pos x="4" y="8"/>
                </a:cxn>
                <a:cxn ang="0">
                  <a:pos x="4" y="12"/>
                </a:cxn>
                <a:cxn ang="0">
                  <a:pos x="2" y="16"/>
                </a:cxn>
                <a:cxn ang="0">
                  <a:pos x="2" y="21"/>
                </a:cxn>
                <a:cxn ang="0">
                  <a:pos x="0" y="27"/>
                </a:cxn>
                <a:cxn ang="0">
                  <a:pos x="0" y="33"/>
                </a:cxn>
                <a:cxn ang="0">
                  <a:pos x="13" y="31"/>
                </a:cxn>
              </a:cxnLst>
              <a:rect l="0" t="0" r="r" b="b"/>
              <a:pathLst>
                <a:path w="17" h="33">
                  <a:moveTo>
                    <a:pt x="13" y="31"/>
                  </a:moveTo>
                  <a:lnTo>
                    <a:pt x="13" y="27"/>
                  </a:lnTo>
                  <a:lnTo>
                    <a:pt x="13" y="23"/>
                  </a:lnTo>
                  <a:lnTo>
                    <a:pt x="13" y="19"/>
                  </a:lnTo>
                  <a:lnTo>
                    <a:pt x="15" y="14"/>
                  </a:lnTo>
                  <a:lnTo>
                    <a:pt x="15" y="10"/>
                  </a:lnTo>
                  <a:lnTo>
                    <a:pt x="17" y="8"/>
                  </a:lnTo>
                  <a:lnTo>
                    <a:pt x="17" y="6"/>
                  </a:lnTo>
                  <a:lnTo>
                    <a:pt x="17" y="4"/>
                  </a:lnTo>
                  <a:lnTo>
                    <a:pt x="6" y="0"/>
                  </a:lnTo>
                  <a:lnTo>
                    <a:pt x="6" y="2"/>
                  </a:lnTo>
                  <a:lnTo>
                    <a:pt x="6" y="4"/>
                  </a:lnTo>
                  <a:lnTo>
                    <a:pt x="4" y="8"/>
                  </a:lnTo>
                  <a:lnTo>
                    <a:pt x="4" y="12"/>
                  </a:lnTo>
                  <a:lnTo>
                    <a:pt x="2" y="16"/>
                  </a:lnTo>
                  <a:lnTo>
                    <a:pt x="2" y="21"/>
                  </a:lnTo>
                  <a:lnTo>
                    <a:pt x="0" y="27"/>
                  </a:lnTo>
                  <a:lnTo>
                    <a:pt x="0" y="33"/>
                  </a:lnTo>
                  <a:lnTo>
                    <a:pt x="13" y="31"/>
                  </a:lnTo>
                  <a:close/>
                </a:path>
              </a:pathLst>
            </a:custGeom>
            <a:solidFill>
              <a:srgbClr val="000000"/>
            </a:solidFill>
            <a:ln w="9525">
              <a:noFill/>
              <a:round/>
              <a:headEnd/>
              <a:tailEnd/>
            </a:ln>
          </p:spPr>
          <p:txBody>
            <a:bodyPr/>
            <a:lstStyle/>
            <a:p>
              <a:endParaRPr lang="en-US"/>
            </a:p>
          </p:txBody>
        </p:sp>
        <p:sp>
          <p:nvSpPr>
            <p:cNvPr id="348327" name="Freeform 167"/>
            <p:cNvSpPr>
              <a:spLocks/>
            </p:cNvSpPr>
            <p:nvPr/>
          </p:nvSpPr>
          <p:spPr bwMode="auto">
            <a:xfrm>
              <a:off x="3577" y="1795"/>
              <a:ext cx="13" cy="21"/>
            </a:xfrm>
            <a:custGeom>
              <a:avLst/>
              <a:gdLst/>
              <a:ahLst/>
              <a:cxnLst>
                <a:cxn ang="0">
                  <a:pos x="13" y="19"/>
                </a:cxn>
                <a:cxn ang="0">
                  <a:pos x="11" y="21"/>
                </a:cxn>
                <a:cxn ang="0">
                  <a:pos x="13" y="17"/>
                </a:cxn>
                <a:cxn ang="0">
                  <a:pos x="13" y="13"/>
                </a:cxn>
                <a:cxn ang="0">
                  <a:pos x="13" y="10"/>
                </a:cxn>
                <a:cxn ang="0">
                  <a:pos x="13" y="8"/>
                </a:cxn>
                <a:cxn ang="0">
                  <a:pos x="13" y="4"/>
                </a:cxn>
                <a:cxn ang="0">
                  <a:pos x="13" y="2"/>
                </a:cxn>
                <a:cxn ang="0">
                  <a:pos x="13" y="0"/>
                </a:cxn>
                <a:cxn ang="0">
                  <a:pos x="0" y="2"/>
                </a:cxn>
                <a:cxn ang="0">
                  <a:pos x="2" y="2"/>
                </a:cxn>
                <a:cxn ang="0">
                  <a:pos x="2" y="4"/>
                </a:cxn>
                <a:cxn ang="0">
                  <a:pos x="2" y="6"/>
                </a:cxn>
                <a:cxn ang="0">
                  <a:pos x="2" y="8"/>
                </a:cxn>
                <a:cxn ang="0">
                  <a:pos x="2" y="10"/>
                </a:cxn>
                <a:cxn ang="0">
                  <a:pos x="2" y="13"/>
                </a:cxn>
                <a:cxn ang="0">
                  <a:pos x="2" y="15"/>
                </a:cxn>
                <a:cxn ang="0">
                  <a:pos x="0" y="17"/>
                </a:cxn>
                <a:cxn ang="0">
                  <a:pos x="13" y="19"/>
                </a:cxn>
              </a:cxnLst>
              <a:rect l="0" t="0" r="r" b="b"/>
              <a:pathLst>
                <a:path w="13" h="21">
                  <a:moveTo>
                    <a:pt x="13" y="19"/>
                  </a:moveTo>
                  <a:lnTo>
                    <a:pt x="11" y="21"/>
                  </a:lnTo>
                  <a:lnTo>
                    <a:pt x="13" y="17"/>
                  </a:lnTo>
                  <a:lnTo>
                    <a:pt x="13" y="13"/>
                  </a:lnTo>
                  <a:lnTo>
                    <a:pt x="13" y="10"/>
                  </a:lnTo>
                  <a:lnTo>
                    <a:pt x="13" y="8"/>
                  </a:lnTo>
                  <a:lnTo>
                    <a:pt x="13" y="4"/>
                  </a:lnTo>
                  <a:lnTo>
                    <a:pt x="13" y="2"/>
                  </a:lnTo>
                  <a:lnTo>
                    <a:pt x="13" y="0"/>
                  </a:lnTo>
                  <a:lnTo>
                    <a:pt x="0" y="2"/>
                  </a:lnTo>
                  <a:lnTo>
                    <a:pt x="2" y="2"/>
                  </a:lnTo>
                  <a:lnTo>
                    <a:pt x="2" y="4"/>
                  </a:lnTo>
                  <a:lnTo>
                    <a:pt x="2" y="6"/>
                  </a:lnTo>
                  <a:lnTo>
                    <a:pt x="2" y="8"/>
                  </a:lnTo>
                  <a:lnTo>
                    <a:pt x="2" y="10"/>
                  </a:lnTo>
                  <a:lnTo>
                    <a:pt x="2" y="13"/>
                  </a:lnTo>
                  <a:lnTo>
                    <a:pt x="2" y="15"/>
                  </a:lnTo>
                  <a:lnTo>
                    <a:pt x="0" y="17"/>
                  </a:lnTo>
                  <a:lnTo>
                    <a:pt x="13" y="19"/>
                  </a:lnTo>
                  <a:close/>
                </a:path>
              </a:pathLst>
            </a:custGeom>
            <a:solidFill>
              <a:srgbClr val="000000"/>
            </a:solidFill>
            <a:ln w="9525">
              <a:noFill/>
              <a:round/>
              <a:headEnd/>
              <a:tailEnd/>
            </a:ln>
          </p:spPr>
          <p:txBody>
            <a:bodyPr/>
            <a:lstStyle/>
            <a:p>
              <a:endParaRPr lang="en-US"/>
            </a:p>
          </p:txBody>
        </p:sp>
        <p:sp>
          <p:nvSpPr>
            <p:cNvPr id="348328" name="Freeform 168"/>
            <p:cNvSpPr>
              <a:spLocks/>
            </p:cNvSpPr>
            <p:nvPr/>
          </p:nvSpPr>
          <p:spPr bwMode="auto">
            <a:xfrm>
              <a:off x="3577" y="1812"/>
              <a:ext cx="17" cy="21"/>
            </a:xfrm>
            <a:custGeom>
              <a:avLst/>
              <a:gdLst/>
              <a:ahLst/>
              <a:cxnLst>
                <a:cxn ang="0">
                  <a:pos x="17" y="12"/>
                </a:cxn>
                <a:cxn ang="0">
                  <a:pos x="15" y="10"/>
                </a:cxn>
                <a:cxn ang="0">
                  <a:pos x="13" y="8"/>
                </a:cxn>
                <a:cxn ang="0">
                  <a:pos x="13" y="6"/>
                </a:cxn>
                <a:cxn ang="0">
                  <a:pos x="13" y="4"/>
                </a:cxn>
                <a:cxn ang="0">
                  <a:pos x="13" y="2"/>
                </a:cxn>
                <a:cxn ang="0">
                  <a:pos x="0" y="0"/>
                </a:cxn>
                <a:cxn ang="0">
                  <a:pos x="0" y="2"/>
                </a:cxn>
                <a:cxn ang="0">
                  <a:pos x="0" y="4"/>
                </a:cxn>
                <a:cxn ang="0">
                  <a:pos x="2" y="8"/>
                </a:cxn>
                <a:cxn ang="0">
                  <a:pos x="2" y="12"/>
                </a:cxn>
                <a:cxn ang="0">
                  <a:pos x="4" y="14"/>
                </a:cxn>
                <a:cxn ang="0">
                  <a:pos x="6" y="18"/>
                </a:cxn>
                <a:cxn ang="0">
                  <a:pos x="9" y="21"/>
                </a:cxn>
                <a:cxn ang="0">
                  <a:pos x="17" y="12"/>
                </a:cxn>
              </a:cxnLst>
              <a:rect l="0" t="0" r="r" b="b"/>
              <a:pathLst>
                <a:path w="17" h="21">
                  <a:moveTo>
                    <a:pt x="17" y="12"/>
                  </a:moveTo>
                  <a:lnTo>
                    <a:pt x="15" y="10"/>
                  </a:lnTo>
                  <a:lnTo>
                    <a:pt x="13" y="8"/>
                  </a:lnTo>
                  <a:lnTo>
                    <a:pt x="13" y="6"/>
                  </a:lnTo>
                  <a:lnTo>
                    <a:pt x="13" y="4"/>
                  </a:lnTo>
                  <a:lnTo>
                    <a:pt x="13" y="2"/>
                  </a:lnTo>
                  <a:lnTo>
                    <a:pt x="0" y="0"/>
                  </a:lnTo>
                  <a:lnTo>
                    <a:pt x="0" y="2"/>
                  </a:lnTo>
                  <a:lnTo>
                    <a:pt x="0" y="4"/>
                  </a:lnTo>
                  <a:lnTo>
                    <a:pt x="2" y="8"/>
                  </a:lnTo>
                  <a:lnTo>
                    <a:pt x="2" y="12"/>
                  </a:lnTo>
                  <a:lnTo>
                    <a:pt x="4" y="14"/>
                  </a:lnTo>
                  <a:lnTo>
                    <a:pt x="6" y="18"/>
                  </a:lnTo>
                  <a:lnTo>
                    <a:pt x="9" y="21"/>
                  </a:lnTo>
                  <a:lnTo>
                    <a:pt x="17" y="12"/>
                  </a:lnTo>
                  <a:close/>
                </a:path>
              </a:pathLst>
            </a:custGeom>
            <a:solidFill>
              <a:srgbClr val="000000"/>
            </a:solidFill>
            <a:ln w="9525">
              <a:noFill/>
              <a:round/>
              <a:headEnd/>
              <a:tailEnd/>
            </a:ln>
          </p:spPr>
          <p:txBody>
            <a:bodyPr/>
            <a:lstStyle/>
            <a:p>
              <a:endParaRPr lang="en-US"/>
            </a:p>
          </p:txBody>
        </p:sp>
        <p:sp>
          <p:nvSpPr>
            <p:cNvPr id="348329" name="Freeform 169"/>
            <p:cNvSpPr>
              <a:spLocks/>
            </p:cNvSpPr>
            <p:nvPr/>
          </p:nvSpPr>
          <p:spPr bwMode="auto">
            <a:xfrm>
              <a:off x="3586" y="1824"/>
              <a:ext cx="23" cy="32"/>
            </a:xfrm>
            <a:custGeom>
              <a:avLst/>
              <a:gdLst/>
              <a:ahLst/>
              <a:cxnLst>
                <a:cxn ang="0">
                  <a:pos x="23" y="32"/>
                </a:cxn>
                <a:cxn ang="0">
                  <a:pos x="23" y="31"/>
                </a:cxn>
                <a:cxn ang="0">
                  <a:pos x="22" y="25"/>
                </a:cxn>
                <a:cxn ang="0">
                  <a:pos x="22" y="19"/>
                </a:cxn>
                <a:cxn ang="0">
                  <a:pos x="18" y="13"/>
                </a:cxn>
                <a:cxn ang="0">
                  <a:pos x="16" y="9"/>
                </a:cxn>
                <a:cxn ang="0">
                  <a:pos x="14" y="6"/>
                </a:cxn>
                <a:cxn ang="0">
                  <a:pos x="12" y="4"/>
                </a:cxn>
                <a:cxn ang="0">
                  <a:pos x="10" y="2"/>
                </a:cxn>
                <a:cxn ang="0">
                  <a:pos x="8" y="0"/>
                </a:cxn>
                <a:cxn ang="0">
                  <a:pos x="0" y="9"/>
                </a:cxn>
                <a:cxn ang="0">
                  <a:pos x="2" y="11"/>
                </a:cxn>
                <a:cxn ang="0">
                  <a:pos x="4" y="13"/>
                </a:cxn>
                <a:cxn ang="0">
                  <a:pos x="6" y="15"/>
                </a:cxn>
                <a:cxn ang="0">
                  <a:pos x="8" y="19"/>
                </a:cxn>
                <a:cxn ang="0">
                  <a:pos x="10" y="23"/>
                </a:cxn>
                <a:cxn ang="0">
                  <a:pos x="10" y="27"/>
                </a:cxn>
                <a:cxn ang="0">
                  <a:pos x="12" y="31"/>
                </a:cxn>
                <a:cxn ang="0">
                  <a:pos x="23" y="32"/>
                </a:cxn>
              </a:cxnLst>
              <a:rect l="0" t="0" r="r" b="b"/>
              <a:pathLst>
                <a:path w="23" h="32">
                  <a:moveTo>
                    <a:pt x="23" y="32"/>
                  </a:moveTo>
                  <a:lnTo>
                    <a:pt x="23" y="31"/>
                  </a:lnTo>
                  <a:lnTo>
                    <a:pt x="22" y="25"/>
                  </a:lnTo>
                  <a:lnTo>
                    <a:pt x="22" y="19"/>
                  </a:lnTo>
                  <a:lnTo>
                    <a:pt x="18" y="13"/>
                  </a:lnTo>
                  <a:lnTo>
                    <a:pt x="16" y="9"/>
                  </a:lnTo>
                  <a:lnTo>
                    <a:pt x="14" y="6"/>
                  </a:lnTo>
                  <a:lnTo>
                    <a:pt x="12" y="4"/>
                  </a:lnTo>
                  <a:lnTo>
                    <a:pt x="10" y="2"/>
                  </a:lnTo>
                  <a:lnTo>
                    <a:pt x="8" y="0"/>
                  </a:lnTo>
                  <a:lnTo>
                    <a:pt x="0" y="9"/>
                  </a:lnTo>
                  <a:lnTo>
                    <a:pt x="2" y="11"/>
                  </a:lnTo>
                  <a:lnTo>
                    <a:pt x="4" y="13"/>
                  </a:lnTo>
                  <a:lnTo>
                    <a:pt x="6" y="15"/>
                  </a:lnTo>
                  <a:lnTo>
                    <a:pt x="8" y="19"/>
                  </a:lnTo>
                  <a:lnTo>
                    <a:pt x="10" y="23"/>
                  </a:lnTo>
                  <a:lnTo>
                    <a:pt x="10" y="27"/>
                  </a:lnTo>
                  <a:lnTo>
                    <a:pt x="12" y="31"/>
                  </a:lnTo>
                  <a:lnTo>
                    <a:pt x="23" y="32"/>
                  </a:lnTo>
                  <a:close/>
                </a:path>
              </a:pathLst>
            </a:custGeom>
            <a:solidFill>
              <a:srgbClr val="000000"/>
            </a:solidFill>
            <a:ln w="9525">
              <a:noFill/>
              <a:round/>
              <a:headEnd/>
              <a:tailEnd/>
            </a:ln>
          </p:spPr>
          <p:txBody>
            <a:bodyPr/>
            <a:lstStyle/>
            <a:p>
              <a:endParaRPr lang="en-US"/>
            </a:p>
          </p:txBody>
        </p:sp>
        <p:sp>
          <p:nvSpPr>
            <p:cNvPr id="348330" name="Freeform 170"/>
            <p:cNvSpPr>
              <a:spLocks/>
            </p:cNvSpPr>
            <p:nvPr/>
          </p:nvSpPr>
          <p:spPr bwMode="auto">
            <a:xfrm>
              <a:off x="3596" y="1855"/>
              <a:ext cx="15" cy="34"/>
            </a:xfrm>
            <a:custGeom>
              <a:avLst/>
              <a:gdLst/>
              <a:ahLst/>
              <a:cxnLst>
                <a:cxn ang="0">
                  <a:pos x="15" y="24"/>
                </a:cxn>
                <a:cxn ang="0">
                  <a:pos x="13" y="23"/>
                </a:cxn>
                <a:cxn ang="0">
                  <a:pos x="13" y="21"/>
                </a:cxn>
                <a:cxn ang="0">
                  <a:pos x="13" y="17"/>
                </a:cxn>
                <a:cxn ang="0">
                  <a:pos x="12" y="13"/>
                </a:cxn>
                <a:cxn ang="0">
                  <a:pos x="12" y="9"/>
                </a:cxn>
                <a:cxn ang="0">
                  <a:pos x="13" y="3"/>
                </a:cxn>
                <a:cxn ang="0">
                  <a:pos x="13" y="1"/>
                </a:cxn>
                <a:cxn ang="0">
                  <a:pos x="2" y="0"/>
                </a:cxn>
                <a:cxn ang="0">
                  <a:pos x="0" y="0"/>
                </a:cxn>
                <a:cxn ang="0">
                  <a:pos x="0" y="3"/>
                </a:cxn>
                <a:cxn ang="0">
                  <a:pos x="0" y="7"/>
                </a:cxn>
                <a:cxn ang="0">
                  <a:pos x="0" y="13"/>
                </a:cxn>
                <a:cxn ang="0">
                  <a:pos x="0" y="19"/>
                </a:cxn>
                <a:cxn ang="0">
                  <a:pos x="2" y="24"/>
                </a:cxn>
                <a:cxn ang="0">
                  <a:pos x="4" y="30"/>
                </a:cxn>
                <a:cxn ang="0">
                  <a:pos x="10" y="34"/>
                </a:cxn>
                <a:cxn ang="0">
                  <a:pos x="8" y="32"/>
                </a:cxn>
                <a:cxn ang="0">
                  <a:pos x="15" y="24"/>
                </a:cxn>
              </a:cxnLst>
              <a:rect l="0" t="0" r="r" b="b"/>
              <a:pathLst>
                <a:path w="15" h="34">
                  <a:moveTo>
                    <a:pt x="15" y="24"/>
                  </a:moveTo>
                  <a:lnTo>
                    <a:pt x="13" y="23"/>
                  </a:lnTo>
                  <a:lnTo>
                    <a:pt x="13" y="21"/>
                  </a:lnTo>
                  <a:lnTo>
                    <a:pt x="13" y="17"/>
                  </a:lnTo>
                  <a:lnTo>
                    <a:pt x="12" y="13"/>
                  </a:lnTo>
                  <a:lnTo>
                    <a:pt x="12" y="9"/>
                  </a:lnTo>
                  <a:lnTo>
                    <a:pt x="13" y="3"/>
                  </a:lnTo>
                  <a:lnTo>
                    <a:pt x="13" y="1"/>
                  </a:lnTo>
                  <a:lnTo>
                    <a:pt x="2" y="0"/>
                  </a:lnTo>
                  <a:lnTo>
                    <a:pt x="0" y="0"/>
                  </a:lnTo>
                  <a:lnTo>
                    <a:pt x="0" y="3"/>
                  </a:lnTo>
                  <a:lnTo>
                    <a:pt x="0" y="7"/>
                  </a:lnTo>
                  <a:lnTo>
                    <a:pt x="0" y="13"/>
                  </a:lnTo>
                  <a:lnTo>
                    <a:pt x="0" y="19"/>
                  </a:lnTo>
                  <a:lnTo>
                    <a:pt x="2" y="24"/>
                  </a:lnTo>
                  <a:lnTo>
                    <a:pt x="4" y="30"/>
                  </a:lnTo>
                  <a:lnTo>
                    <a:pt x="10" y="34"/>
                  </a:lnTo>
                  <a:lnTo>
                    <a:pt x="8" y="32"/>
                  </a:lnTo>
                  <a:lnTo>
                    <a:pt x="15" y="24"/>
                  </a:lnTo>
                  <a:close/>
                </a:path>
              </a:pathLst>
            </a:custGeom>
            <a:solidFill>
              <a:srgbClr val="000000"/>
            </a:solidFill>
            <a:ln w="9525">
              <a:noFill/>
              <a:round/>
              <a:headEnd/>
              <a:tailEnd/>
            </a:ln>
          </p:spPr>
          <p:txBody>
            <a:bodyPr/>
            <a:lstStyle/>
            <a:p>
              <a:endParaRPr lang="en-US"/>
            </a:p>
          </p:txBody>
        </p:sp>
        <p:sp>
          <p:nvSpPr>
            <p:cNvPr id="348331" name="Freeform 171"/>
            <p:cNvSpPr>
              <a:spLocks/>
            </p:cNvSpPr>
            <p:nvPr/>
          </p:nvSpPr>
          <p:spPr bwMode="auto">
            <a:xfrm>
              <a:off x="3604" y="1879"/>
              <a:ext cx="25" cy="27"/>
            </a:xfrm>
            <a:custGeom>
              <a:avLst/>
              <a:gdLst/>
              <a:ahLst/>
              <a:cxnLst>
                <a:cxn ang="0">
                  <a:pos x="25" y="22"/>
                </a:cxn>
                <a:cxn ang="0">
                  <a:pos x="23" y="20"/>
                </a:cxn>
                <a:cxn ang="0">
                  <a:pos x="21" y="16"/>
                </a:cxn>
                <a:cxn ang="0">
                  <a:pos x="17" y="12"/>
                </a:cxn>
                <a:cxn ang="0">
                  <a:pos x="15" y="8"/>
                </a:cxn>
                <a:cxn ang="0">
                  <a:pos x="11" y="6"/>
                </a:cxn>
                <a:cxn ang="0">
                  <a:pos x="9" y="2"/>
                </a:cxn>
                <a:cxn ang="0">
                  <a:pos x="9" y="0"/>
                </a:cxn>
                <a:cxn ang="0">
                  <a:pos x="7" y="0"/>
                </a:cxn>
                <a:cxn ang="0">
                  <a:pos x="0" y="8"/>
                </a:cxn>
                <a:cxn ang="0">
                  <a:pos x="0" y="10"/>
                </a:cxn>
                <a:cxn ang="0">
                  <a:pos x="2" y="10"/>
                </a:cxn>
                <a:cxn ang="0">
                  <a:pos x="4" y="14"/>
                </a:cxn>
                <a:cxn ang="0">
                  <a:pos x="5" y="16"/>
                </a:cxn>
                <a:cxn ang="0">
                  <a:pos x="7" y="20"/>
                </a:cxn>
                <a:cxn ang="0">
                  <a:pos x="11" y="22"/>
                </a:cxn>
                <a:cxn ang="0">
                  <a:pos x="13" y="25"/>
                </a:cxn>
                <a:cxn ang="0">
                  <a:pos x="13" y="27"/>
                </a:cxn>
                <a:cxn ang="0">
                  <a:pos x="15" y="27"/>
                </a:cxn>
                <a:cxn ang="0">
                  <a:pos x="25" y="22"/>
                </a:cxn>
              </a:cxnLst>
              <a:rect l="0" t="0" r="r" b="b"/>
              <a:pathLst>
                <a:path w="25" h="27">
                  <a:moveTo>
                    <a:pt x="25" y="22"/>
                  </a:moveTo>
                  <a:lnTo>
                    <a:pt x="23" y="20"/>
                  </a:lnTo>
                  <a:lnTo>
                    <a:pt x="21" y="16"/>
                  </a:lnTo>
                  <a:lnTo>
                    <a:pt x="17" y="12"/>
                  </a:lnTo>
                  <a:lnTo>
                    <a:pt x="15" y="8"/>
                  </a:lnTo>
                  <a:lnTo>
                    <a:pt x="11" y="6"/>
                  </a:lnTo>
                  <a:lnTo>
                    <a:pt x="9" y="2"/>
                  </a:lnTo>
                  <a:lnTo>
                    <a:pt x="9" y="0"/>
                  </a:lnTo>
                  <a:lnTo>
                    <a:pt x="7" y="0"/>
                  </a:lnTo>
                  <a:lnTo>
                    <a:pt x="0" y="8"/>
                  </a:lnTo>
                  <a:lnTo>
                    <a:pt x="0" y="10"/>
                  </a:lnTo>
                  <a:lnTo>
                    <a:pt x="2" y="10"/>
                  </a:lnTo>
                  <a:lnTo>
                    <a:pt x="4" y="14"/>
                  </a:lnTo>
                  <a:lnTo>
                    <a:pt x="5" y="16"/>
                  </a:lnTo>
                  <a:lnTo>
                    <a:pt x="7" y="20"/>
                  </a:lnTo>
                  <a:lnTo>
                    <a:pt x="11" y="22"/>
                  </a:lnTo>
                  <a:lnTo>
                    <a:pt x="13" y="25"/>
                  </a:lnTo>
                  <a:lnTo>
                    <a:pt x="13" y="27"/>
                  </a:lnTo>
                  <a:lnTo>
                    <a:pt x="15" y="27"/>
                  </a:lnTo>
                  <a:lnTo>
                    <a:pt x="25" y="22"/>
                  </a:lnTo>
                  <a:close/>
                </a:path>
              </a:pathLst>
            </a:custGeom>
            <a:solidFill>
              <a:srgbClr val="000000"/>
            </a:solidFill>
            <a:ln w="9525">
              <a:noFill/>
              <a:round/>
              <a:headEnd/>
              <a:tailEnd/>
            </a:ln>
          </p:spPr>
          <p:txBody>
            <a:bodyPr/>
            <a:lstStyle/>
            <a:p>
              <a:endParaRPr lang="en-US"/>
            </a:p>
          </p:txBody>
        </p:sp>
        <p:sp>
          <p:nvSpPr>
            <p:cNvPr id="348332" name="Freeform 172"/>
            <p:cNvSpPr>
              <a:spLocks/>
            </p:cNvSpPr>
            <p:nvPr/>
          </p:nvSpPr>
          <p:spPr bwMode="auto">
            <a:xfrm>
              <a:off x="3619" y="1901"/>
              <a:ext cx="29" cy="28"/>
            </a:xfrm>
            <a:custGeom>
              <a:avLst/>
              <a:gdLst/>
              <a:ahLst/>
              <a:cxnLst>
                <a:cxn ang="0">
                  <a:pos x="19" y="17"/>
                </a:cxn>
                <a:cxn ang="0">
                  <a:pos x="21" y="15"/>
                </a:cxn>
                <a:cxn ang="0">
                  <a:pos x="19" y="13"/>
                </a:cxn>
                <a:cxn ang="0">
                  <a:pos x="17" y="11"/>
                </a:cxn>
                <a:cxn ang="0">
                  <a:pos x="13" y="7"/>
                </a:cxn>
                <a:cxn ang="0">
                  <a:pos x="12" y="3"/>
                </a:cxn>
                <a:cxn ang="0">
                  <a:pos x="10" y="1"/>
                </a:cxn>
                <a:cxn ang="0">
                  <a:pos x="10" y="0"/>
                </a:cxn>
                <a:cxn ang="0">
                  <a:pos x="0" y="5"/>
                </a:cxn>
                <a:cxn ang="0">
                  <a:pos x="0" y="7"/>
                </a:cxn>
                <a:cxn ang="0">
                  <a:pos x="2" y="9"/>
                </a:cxn>
                <a:cxn ang="0">
                  <a:pos x="4" y="13"/>
                </a:cxn>
                <a:cxn ang="0">
                  <a:pos x="8" y="19"/>
                </a:cxn>
                <a:cxn ang="0">
                  <a:pos x="12" y="23"/>
                </a:cxn>
                <a:cxn ang="0">
                  <a:pos x="15" y="26"/>
                </a:cxn>
                <a:cxn ang="0">
                  <a:pos x="21" y="28"/>
                </a:cxn>
                <a:cxn ang="0">
                  <a:pos x="29" y="25"/>
                </a:cxn>
                <a:cxn ang="0">
                  <a:pos x="29" y="23"/>
                </a:cxn>
                <a:cxn ang="0">
                  <a:pos x="19" y="17"/>
                </a:cxn>
              </a:cxnLst>
              <a:rect l="0" t="0" r="r" b="b"/>
              <a:pathLst>
                <a:path w="29" h="28">
                  <a:moveTo>
                    <a:pt x="19" y="17"/>
                  </a:moveTo>
                  <a:lnTo>
                    <a:pt x="21" y="15"/>
                  </a:lnTo>
                  <a:lnTo>
                    <a:pt x="19" y="13"/>
                  </a:lnTo>
                  <a:lnTo>
                    <a:pt x="17" y="11"/>
                  </a:lnTo>
                  <a:lnTo>
                    <a:pt x="13" y="7"/>
                  </a:lnTo>
                  <a:lnTo>
                    <a:pt x="12" y="3"/>
                  </a:lnTo>
                  <a:lnTo>
                    <a:pt x="10" y="1"/>
                  </a:lnTo>
                  <a:lnTo>
                    <a:pt x="10" y="0"/>
                  </a:lnTo>
                  <a:lnTo>
                    <a:pt x="0" y="5"/>
                  </a:lnTo>
                  <a:lnTo>
                    <a:pt x="0" y="7"/>
                  </a:lnTo>
                  <a:lnTo>
                    <a:pt x="2" y="9"/>
                  </a:lnTo>
                  <a:lnTo>
                    <a:pt x="4" y="13"/>
                  </a:lnTo>
                  <a:lnTo>
                    <a:pt x="8" y="19"/>
                  </a:lnTo>
                  <a:lnTo>
                    <a:pt x="12" y="23"/>
                  </a:lnTo>
                  <a:lnTo>
                    <a:pt x="15" y="26"/>
                  </a:lnTo>
                  <a:lnTo>
                    <a:pt x="21" y="28"/>
                  </a:lnTo>
                  <a:lnTo>
                    <a:pt x="29" y="25"/>
                  </a:lnTo>
                  <a:lnTo>
                    <a:pt x="29" y="23"/>
                  </a:lnTo>
                  <a:lnTo>
                    <a:pt x="19" y="17"/>
                  </a:lnTo>
                  <a:close/>
                </a:path>
              </a:pathLst>
            </a:custGeom>
            <a:solidFill>
              <a:srgbClr val="000000"/>
            </a:solidFill>
            <a:ln w="9525">
              <a:noFill/>
              <a:round/>
              <a:headEnd/>
              <a:tailEnd/>
            </a:ln>
          </p:spPr>
          <p:txBody>
            <a:bodyPr/>
            <a:lstStyle/>
            <a:p>
              <a:endParaRPr lang="en-US"/>
            </a:p>
          </p:txBody>
        </p:sp>
        <p:sp>
          <p:nvSpPr>
            <p:cNvPr id="348333" name="Freeform 173"/>
            <p:cNvSpPr>
              <a:spLocks/>
            </p:cNvSpPr>
            <p:nvPr/>
          </p:nvSpPr>
          <p:spPr bwMode="auto">
            <a:xfrm>
              <a:off x="3631" y="1899"/>
              <a:ext cx="19" cy="25"/>
            </a:xfrm>
            <a:custGeom>
              <a:avLst/>
              <a:gdLst/>
              <a:ahLst/>
              <a:cxnLst>
                <a:cxn ang="0">
                  <a:pos x="0" y="5"/>
                </a:cxn>
                <a:cxn ang="0">
                  <a:pos x="0" y="7"/>
                </a:cxn>
                <a:cxn ang="0">
                  <a:pos x="3" y="11"/>
                </a:cxn>
                <a:cxn ang="0">
                  <a:pos x="5" y="15"/>
                </a:cxn>
                <a:cxn ang="0">
                  <a:pos x="5" y="19"/>
                </a:cxn>
                <a:cxn ang="0">
                  <a:pos x="7" y="21"/>
                </a:cxn>
                <a:cxn ang="0">
                  <a:pos x="7" y="19"/>
                </a:cxn>
                <a:cxn ang="0">
                  <a:pos x="17" y="25"/>
                </a:cxn>
                <a:cxn ang="0">
                  <a:pos x="19" y="23"/>
                </a:cxn>
                <a:cxn ang="0">
                  <a:pos x="19" y="19"/>
                </a:cxn>
                <a:cxn ang="0">
                  <a:pos x="19" y="17"/>
                </a:cxn>
                <a:cxn ang="0">
                  <a:pos x="17" y="13"/>
                </a:cxn>
                <a:cxn ang="0">
                  <a:pos x="15" y="9"/>
                </a:cxn>
                <a:cxn ang="0">
                  <a:pos x="13" y="5"/>
                </a:cxn>
                <a:cxn ang="0">
                  <a:pos x="9" y="0"/>
                </a:cxn>
                <a:cxn ang="0">
                  <a:pos x="11" y="2"/>
                </a:cxn>
                <a:cxn ang="0">
                  <a:pos x="0" y="5"/>
                </a:cxn>
              </a:cxnLst>
              <a:rect l="0" t="0" r="r" b="b"/>
              <a:pathLst>
                <a:path w="19" h="25">
                  <a:moveTo>
                    <a:pt x="0" y="5"/>
                  </a:moveTo>
                  <a:lnTo>
                    <a:pt x="0" y="7"/>
                  </a:lnTo>
                  <a:lnTo>
                    <a:pt x="3" y="11"/>
                  </a:lnTo>
                  <a:lnTo>
                    <a:pt x="5" y="15"/>
                  </a:lnTo>
                  <a:lnTo>
                    <a:pt x="5" y="19"/>
                  </a:lnTo>
                  <a:lnTo>
                    <a:pt x="7" y="21"/>
                  </a:lnTo>
                  <a:lnTo>
                    <a:pt x="7" y="19"/>
                  </a:lnTo>
                  <a:lnTo>
                    <a:pt x="17" y="25"/>
                  </a:lnTo>
                  <a:lnTo>
                    <a:pt x="19" y="23"/>
                  </a:lnTo>
                  <a:lnTo>
                    <a:pt x="19" y="19"/>
                  </a:lnTo>
                  <a:lnTo>
                    <a:pt x="19" y="17"/>
                  </a:lnTo>
                  <a:lnTo>
                    <a:pt x="17" y="13"/>
                  </a:lnTo>
                  <a:lnTo>
                    <a:pt x="15" y="9"/>
                  </a:lnTo>
                  <a:lnTo>
                    <a:pt x="13" y="5"/>
                  </a:lnTo>
                  <a:lnTo>
                    <a:pt x="9" y="0"/>
                  </a:lnTo>
                  <a:lnTo>
                    <a:pt x="11" y="2"/>
                  </a:lnTo>
                  <a:lnTo>
                    <a:pt x="0" y="5"/>
                  </a:lnTo>
                  <a:close/>
                </a:path>
              </a:pathLst>
            </a:custGeom>
            <a:solidFill>
              <a:srgbClr val="000000"/>
            </a:solidFill>
            <a:ln w="9525">
              <a:noFill/>
              <a:round/>
              <a:headEnd/>
              <a:tailEnd/>
            </a:ln>
          </p:spPr>
          <p:txBody>
            <a:bodyPr/>
            <a:lstStyle/>
            <a:p>
              <a:endParaRPr lang="en-US"/>
            </a:p>
          </p:txBody>
        </p:sp>
        <p:sp>
          <p:nvSpPr>
            <p:cNvPr id="348334" name="Freeform 174"/>
            <p:cNvSpPr>
              <a:spLocks/>
            </p:cNvSpPr>
            <p:nvPr/>
          </p:nvSpPr>
          <p:spPr bwMode="auto">
            <a:xfrm>
              <a:off x="3619" y="1883"/>
              <a:ext cx="23" cy="21"/>
            </a:xfrm>
            <a:custGeom>
              <a:avLst/>
              <a:gdLst/>
              <a:ahLst/>
              <a:cxnLst>
                <a:cxn ang="0">
                  <a:pos x="0" y="6"/>
                </a:cxn>
                <a:cxn ang="0">
                  <a:pos x="4" y="10"/>
                </a:cxn>
                <a:cxn ang="0">
                  <a:pos x="4" y="12"/>
                </a:cxn>
                <a:cxn ang="0">
                  <a:pos x="6" y="12"/>
                </a:cxn>
                <a:cxn ang="0">
                  <a:pos x="8" y="14"/>
                </a:cxn>
                <a:cxn ang="0">
                  <a:pos x="8" y="18"/>
                </a:cxn>
                <a:cxn ang="0">
                  <a:pos x="10" y="19"/>
                </a:cxn>
                <a:cxn ang="0">
                  <a:pos x="12" y="21"/>
                </a:cxn>
                <a:cxn ang="0">
                  <a:pos x="23" y="18"/>
                </a:cxn>
                <a:cxn ang="0">
                  <a:pos x="23" y="16"/>
                </a:cxn>
                <a:cxn ang="0">
                  <a:pos x="21" y="16"/>
                </a:cxn>
                <a:cxn ang="0">
                  <a:pos x="21" y="14"/>
                </a:cxn>
                <a:cxn ang="0">
                  <a:pos x="19" y="10"/>
                </a:cxn>
                <a:cxn ang="0">
                  <a:pos x="17" y="8"/>
                </a:cxn>
                <a:cxn ang="0">
                  <a:pos x="15" y="4"/>
                </a:cxn>
                <a:cxn ang="0">
                  <a:pos x="13" y="2"/>
                </a:cxn>
                <a:cxn ang="0">
                  <a:pos x="10" y="0"/>
                </a:cxn>
                <a:cxn ang="0">
                  <a:pos x="12" y="4"/>
                </a:cxn>
                <a:cxn ang="0">
                  <a:pos x="0" y="6"/>
                </a:cxn>
              </a:cxnLst>
              <a:rect l="0" t="0" r="r" b="b"/>
              <a:pathLst>
                <a:path w="23" h="21">
                  <a:moveTo>
                    <a:pt x="0" y="6"/>
                  </a:moveTo>
                  <a:lnTo>
                    <a:pt x="4" y="10"/>
                  </a:lnTo>
                  <a:lnTo>
                    <a:pt x="4" y="12"/>
                  </a:lnTo>
                  <a:lnTo>
                    <a:pt x="6" y="12"/>
                  </a:lnTo>
                  <a:lnTo>
                    <a:pt x="8" y="14"/>
                  </a:lnTo>
                  <a:lnTo>
                    <a:pt x="8" y="18"/>
                  </a:lnTo>
                  <a:lnTo>
                    <a:pt x="10" y="19"/>
                  </a:lnTo>
                  <a:lnTo>
                    <a:pt x="12" y="21"/>
                  </a:lnTo>
                  <a:lnTo>
                    <a:pt x="23" y="18"/>
                  </a:lnTo>
                  <a:lnTo>
                    <a:pt x="23" y="16"/>
                  </a:lnTo>
                  <a:lnTo>
                    <a:pt x="21" y="16"/>
                  </a:lnTo>
                  <a:lnTo>
                    <a:pt x="21" y="14"/>
                  </a:lnTo>
                  <a:lnTo>
                    <a:pt x="19" y="10"/>
                  </a:lnTo>
                  <a:lnTo>
                    <a:pt x="17" y="8"/>
                  </a:lnTo>
                  <a:lnTo>
                    <a:pt x="15" y="4"/>
                  </a:lnTo>
                  <a:lnTo>
                    <a:pt x="13" y="2"/>
                  </a:lnTo>
                  <a:lnTo>
                    <a:pt x="10" y="0"/>
                  </a:lnTo>
                  <a:lnTo>
                    <a:pt x="12" y="4"/>
                  </a:lnTo>
                  <a:lnTo>
                    <a:pt x="0" y="6"/>
                  </a:lnTo>
                  <a:close/>
                </a:path>
              </a:pathLst>
            </a:custGeom>
            <a:solidFill>
              <a:srgbClr val="000000"/>
            </a:solidFill>
            <a:ln w="9525">
              <a:noFill/>
              <a:round/>
              <a:headEnd/>
              <a:tailEnd/>
            </a:ln>
          </p:spPr>
          <p:txBody>
            <a:bodyPr/>
            <a:lstStyle/>
            <a:p>
              <a:endParaRPr lang="en-US"/>
            </a:p>
          </p:txBody>
        </p:sp>
        <p:sp>
          <p:nvSpPr>
            <p:cNvPr id="348335" name="Freeform 175"/>
            <p:cNvSpPr>
              <a:spLocks/>
            </p:cNvSpPr>
            <p:nvPr/>
          </p:nvSpPr>
          <p:spPr bwMode="auto">
            <a:xfrm>
              <a:off x="3617" y="1862"/>
              <a:ext cx="14" cy="27"/>
            </a:xfrm>
            <a:custGeom>
              <a:avLst/>
              <a:gdLst/>
              <a:ahLst/>
              <a:cxnLst>
                <a:cxn ang="0">
                  <a:pos x="0" y="8"/>
                </a:cxn>
                <a:cxn ang="0">
                  <a:pos x="6" y="0"/>
                </a:cxn>
                <a:cxn ang="0">
                  <a:pos x="0" y="6"/>
                </a:cxn>
                <a:cxn ang="0">
                  <a:pos x="0" y="10"/>
                </a:cxn>
                <a:cxn ang="0">
                  <a:pos x="0" y="14"/>
                </a:cxn>
                <a:cxn ang="0">
                  <a:pos x="0" y="17"/>
                </a:cxn>
                <a:cxn ang="0">
                  <a:pos x="2" y="21"/>
                </a:cxn>
                <a:cxn ang="0">
                  <a:pos x="2" y="25"/>
                </a:cxn>
                <a:cxn ang="0">
                  <a:pos x="2" y="27"/>
                </a:cxn>
                <a:cxn ang="0">
                  <a:pos x="14" y="25"/>
                </a:cxn>
                <a:cxn ang="0">
                  <a:pos x="14" y="23"/>
                </a:cxn>
                <a:cxn ang="0">
                  <a:pos x="14" y="19"/>
                </a:cxn>
                <a:cxn ang="0">
                  <a:pos x="14" y="16"/>
                </a:cxn>
                <a:cxn ang="0">
                  <a:pos x="12" y="14"/>
                </a:cxn>
                <a:cxn ang="0">
                  <a:pos x="12" y="10"/>
                </a:cxn>
                <a:cxn ang="0">
                  <a:pos x="10" y="12"/>
                </a:cxn>
                <a:cxn ang="0">
                  <a:pos x="14" y="6"/>
                </a:cxn>
                <a:cxn ang="0">
                  <a:pos x="0" y="8"/>
                </a:cxn>
              </a:cxnLst>
              <a:rect l="0" t="0" r="r" b="b"/>
              <a:pathLst>
                <a:path w="14" h="27">
                  <a:moveTo>
                    <a:pt x="0" y="8"/>
                  </a:moveTo>
                  <a:lnTo>
                    <a:pt x="6" y="0"/>
                  </a:lnTo>
                  <a:lnTo>
                    <a:pt x="0" y="6"/>
                  </a:lnTo>
                  <a:lnTo>
                    <a:pt x="0" y="10"/>
                  </a:lnTo>
                  <a:lnTo>
                    <a:pt x="0" y="14"/>
                  </a:lnTo>
                  <a:lnTo>
                    <a:pt x="0" y="17"/>
                  </a:lnTo>
                  <a:lnTo>
                    <a:pt x="2" y="21"/>
                  </a:lnTo>
                  <a:lnTo>
                    <a:pt x="2" y="25"/>
                  </a:lnTo>
                  <a:lnTo>
                    <a:pt x="2" y="27"/>
                  </a:lnTo>
                  <a:lnTo>
                    <a:pt x="14" y="25"/>
                  </a:lnTo>
                  <a:lnTo>
                    <a:pt x="14" y="23"/>
                  </a:lnTo>
                  <a:lnTo>
                    <a:pt x="14" y="19"/>
                  </a:lnTo>
                  <a:lnTo>
                    <a:pt x="14" y="16"/>
                  </a:lnTo>
                  <a:lnTo>
                    <a:pt x="12" y="14"/>
                  </a:lnTo>
                  <a:lnTo>
                    <a:pt x="12" y="10"/>
                  </a:lnTo>
                  <a:lnTo>
                    <a:pt x="10" y="12"/>
                  </a:lnTo>
                  <a:lnTo>
                    <a:pt x="14" y="6"/>
                  </a:lnTo>
                  <a:lnTo>
                    <a:pt x="0" y="8"/>
                  </a:lnTo>
                  <a:close/>
                </a:path>
              </a:pathLst>
            </a:custGeom>
            <a:solidFill>
              <a:srgbClr val="000000"/>
            </a:solidFill>
            <a:ln w="9525">
              <a:noFill/>
              <a:round/>
              <a:headEnd/>
              <a:tailEnd/>
            </a:ln>
          </p:spPr>
          <p:txBody>
            <a:bodyPr/>
            <a:lstStyle/>
            <a:p>
              <a:endParaRPr lang="en-US"/>
            </a:p>
          </p:txBody>
        </p:sp>
        <p:sp>
          <p:nvSpPr>
            <p:cNvPr id="348336" name="Freeform 176"/>
            <p:cNvSpPr>
              <a:spLocks/>
            </p:cNvSpPr>
            <p:nvPr/>
          </p:nvSpPr>
          <p:spPr bwMode="auto">
            <a:xfrm>
              <a:off x="3617" y="1851"/>
              <a:ext cx="29" cy="19"/>
            </a:xfrm>
            <a:custGeom>
              <a:avLst/>
              <a:gdLst/>
              <a:ahLst/>
              <a:cxnLst>
                <a:cxn ang="0">
                  <a:pos x="29" y="9"/>
                </a:cxn>
                <a:cxn ang="0">
                  <a:pos x="27" y="7"/>
                </a:cxn>
                <a:cxn ang="0">
                  <a:pos x="21" y="4"/>
                </a:cxn>
                <a:cxn ang="0">
                  <a:pos x="14" y="0"/>
                </a:cxn>
                <a:cxn ang="0">
                  <a:pos x="8" y="2"/>
                </a:cxn>
                <a:cxn ang="0">
                  <a:pos x="4" y="5"/>
                </a:cxn>
                <a:cxn ang="0">
                  <a:pos x="2" y="11"/>
                </a:cxn>
                <a:cxn ang="0">
                  <a:pos x="0" y="15"/>
                </a:cxn>
                <a:cxn ang="0">
                  <a:pos x="0" y="17"/>
                </a:cxn>
                <a:cxn ang="0">
                  <a:pos x="0" y="19"/>
                </a:cxn>
                <a:cxn ang="0">
                  <a:pos x="14" y="17"/>
                </a:cxn>
                <a:cxn ang="0">
                  <a:pos x="14" y="15"/>
                </a:cxn>
                <a:cxn ang="0">
                  <a:pos x="14" y="13"/>
                </a:cxn>
                <a:cxn ang="0">
                  <a:pos x="14" y="11"/>
                </a:cxn>
                <a:cxn ang="0">
                  <a:pos x="12" y="11"/>
                </a:cxn>
                <a:cxn ang="0">
                  <a:pos x="14" y="13"/>
                </a:cxn>
                <a:cxn ang="0">
                  <a:pos x="19" y="17"/>
                </a:cxn>
                <a:cxn ang="0">
                  <a:pos x="29" y="9"/>
                </a:cxn>
              </a:cxnLst>
              <a:rect l="0" t="0" r="r" b="b"/>
              <a:pathLst>
                <a:path w="29" h="19">
                  <a:moveTo>
                    <a:pt x="29" y="9"/>
                  </a:moveTo>
                  <a:lnTo>
                    <a:pt x="27" y="7"/>
                  </a:lnTo>
                  <a:lnTo>
                    <a:pt x="21" y="4"/>
                  </a:lnTo>
                  <a:lnTo>
                    <a:pt x="14" y="0"/>
                  </a:lnTo>
                  <a:lnTo>
                    <a:pt x="8" y="2"/>
                  </a:lnTo>
                  <a:lnTo>
                    <a:pt x="4" y="5"/>
                  </a:lnTo>
                  <a:lnTo>
                    <a:pt x="2" y="11"/>
                  </a:lnTo>
                  <a:lnTo>
                    <a:pt x="0" y="15"/>
                  </a:lnTo>
                  <a:lnTo>
                    <a:pt x="0" y="17"/>
                  </a:lnTo>
                  <a:lnTo>
                    <a:pt x="0" y="19"/>
                  </a:lnTo>
                  <a:lnTo>
                    <a:pt x="14" y="17"/>
                  </a:lnTo>
                  <a:lnTo>
                    <a:pt x="14" y="15"/>
                  </a:lnTo>
                  <a:lnTo>
                    <a:pt x="14" y="13"/>
                  </a:lnTo>
                  <a:lnTo>
                    <a:pt x="14" y="11"/>
                  </a:lnTo>
                  <a:lnTo>
                    <a:pt x="12" y="11"/>
                  </a:lnTo>
                  <a:lnTo>
                    <a:pt x="14" y="13"/>
                  </a:lnTo>
                  <a:lnTo>
                    <a:pt x="19" y="17"/>
                  </a:lnTo>
                  <a:lnTo>
                    <a:pt x="29" y="9"/>
                  </a:lnTo>
                  <a:close/>
                </a:path>
              </a:pathLst>
            </a:custGeom>
            <a:solidFill>
              <a:srgbClr val="000000"/>
            </a:solidFill>
            <a:ln w="9525">
              <a:noFill/>
              <a:round/>
              <a:headEnd/>
              <a:tailEnd/>
            </a:ln>
          </p:spPr>
          <p:txBody>
            <a:bodyPr/>
            <a:lstStyle/>
            <a:p>
              <a:endParaRPr lang="en-US"/>
            </a:p>
          </p:txBody>
        </p:sp>
        <p:sp>
          <p:nvSpPr>
            <p:cNvPr id="348337" name="Freeform 177"/>
            <p:cNvSpPr>
              <a:spLocks/>
            </p:cNvSpPr>
            <p:nvPr/>
          </p:nvSpPr>
          <p:spPr bwMode="auto">
            <a:xfrm>
              <a:off x="3636" y="1860"/>
              <a:ext cx="20" cy="21"/>
            </a:xfrm>
            <a:custGeom>
              <a:avLst/>
              <a:gdLst/>
              <a:ahLst/>
              <a:cxnLst>
                <a:cxn ang="0">
                  <a:pos x="20" y="18"/>
                </a:cxn>
                <a:cxn ang="0">
                  <a:pos x="18" y="18"/>
                </a:cxn>
                <a:cxn ang="0">
                  <a:pos x="16" y="12"/>
                </a:cxn>
                <a:cxn ang="0">
                  <a:pos x="14" y="10"/>
                </a:cxn>
                <a:cxn ang="0">
                  <a:pos x="14" y="6"/>
                </a:cxn>
                <a:cxn ang="0">
                  <a:pos x="12" y="4"/>
                </a:cxn>
                <a:cxn ang="0">
                  <a:pos x="10" y="2"/>
                </a:cxn>
                <a:cxn ang="0">
                  <a:pos x="10" y="0"/>
                </a:cxn>
                <a:cxn ang="0">
                  <a:pos x="0" y="8"/>
                </a:cxn>
                <a:cxn ang="0">
                  <a:pos x="2" y="10"/>
                </a:cxn>
                <a:cxn ang="0">
                  <a:pos x="2" y="12"/>
                </a:cxn>
                <a:cxn ang="0">
                  <a:pos x="4" y="14"/>
                </a:cxn>
                <a:cxn ang="0">
                  <a:pos x="6" y="18"/>
                </a:cxn>
                <a:cxn ang="0">
                  <a:pos x="8" y="21"/>
                </a:cxn>
                <a:cxn ang="0">
                  <a:pos x="6" y="21"/>
                </a:cxn>
                <a:cxn ang="0">
                  <a:pos x="20" y="18"/>
                </a:cxn>
              </a:cxnLst>
              <a:rect l="0" t="0" r="r" b="b"/>
              <a:pathLst>
                <a:path w="20" h="21">
                  <a:moveTo>
                    <a:pt x="20" y="18"/>
                  </a:moveTo>
                  <a:lnTo>
                    <a:pt x="18" y="18"/>
                  </a:lnTo>
                  <a:lnTo>
                    <a:pt x="16" y="12"/>
                  </a:lnTo>
                  <a:lnTo>
                    <a:pt x="14" y="10"/>
                  </a:lnTo>
                  <a:lnTo>
                    <a:pt x="14" y="6"/>
                  </a:lnTo>
                  <a:lnTo>
                    <a:pt x="12" y="4"/>
                  </a:lnTo>
                  <a:lnTo>
                    <a:pt x="10" y="2"/>
                  </a:lnTo>
                  <a:lnTo>
                    <a:pt x="10" y="0"/>
                  </a:lnTo>
                  <a:lnTo>
                    <a:pt x="0" y="8"/>
                  </a:lnTo>
                  <a:lnTo>
                    <a:pt x="2" y="10"/>
                  </a:lnTo>
                  <a:lnTo>
                    <a:pt x="2" y="12"/>
                  </a:lnTo>
                  <a:lnTo>
                    <a:pt x="4" y="14"/>
                  </a:lnTo>
                  <a:lnTo>
                    <a:pt x="6" y="18"/>
                  </a:lnTo>
                  <a:lnTo>
                    <a:pt x="8" y="21"/>
                  </a:lnTo>
                  <a:lnTo>
                    <a:pt x="6" y="21"/>
                  </a:lnTo>
                  <a:lnTo>
                    <a:pt x="20" y="18"/>
                  </a:lnTo>
                  <a:close/>
                </a:path>
              </a:pathLst>
            </a:custGeom>
            <a:solidFill>
              <a:srgbClr val="000000"/>
            </a:solidFill>
            <a:ln w="9525">
              <a:noFill/>
              <a:round/>
              <a:headEnd/>
              <a:tailEnd/>
            </a:ln>
          </p:spPr>
          <p:txBody>
            <a:bodyPr/>
            <a:lstStyle/>
            <a:p>
              <a:endParaRPr lang="en-US"/>
            </a:p>
          </p:txBody>
        </p:sp>
        <p:sp>
          <p:nvSpPr>
            <p:cNvPr id="348338" name="Freeform 178"/>
            <p:cNvSpPr>
              <a:spLocks/>
            </p:cNvSpPr>
            <p:nvPr/>
          </p:nvSpPr>
          <p:spPr bwMode="auto">
            <a:xfrm>
              <a:off x="3642" y="1878"/>
              <a:ext cx="21" cy="32"/>
            </a:xfrm>
            <a:custGeom>
              <a:avLst/>
              <a:gdLst/>
              <a:ahLst/>
              <a:cxnLst>
                <a:cxn ang="0">
                  <a:pos x="21" y="23"/>
                </a:cxn>
                <a:cxn ang="0">
                  <a:pos x="19" y="21"/>
                </a:cxn>
                <a:cxn ang="0">
                  <a:pos x="17" y="17"/>
                </a:cxn>
                <a:cxn ang="0">
                  <a:pos x="15" y="11"/>
                </a:cxn>
                <a:cxn ang="0">
                  <a:pos x="15" y="7"/>
                </a:cxn>
                <a:cxn ang="0">
                  <a:pos x="14" y="3"/>
                </a:cxn>
                <a:cxn ang="0">
                  <a:pos x="14" y="1"/>
                </a:cxn>
                <a:cxn ang="0">
                  <a:pos x="14" y="0"/>
                </a:cxn>
                <a:cxn ang="0">
                  <a:pos x="0" y="3"/>
                </a:cxn>
                <a:cxn ang="0">
                  <a:pos x="2" y="3"/>
                </a:cxn>
                <a:cxn ang="0">
                  <a:pos x="2" y="7"/>
                </a:cxn>
                <a:cxn ang="0">
                  <a:pos x="4" y="11"/>
                </a:cxn>
                <a:cxn ang="0">
                  <a:pos x="6" y="15"/>
                </a:cxn>
                <a:cxn ang="0">
                  <a:pos x="8" y="21"/>
                </a:cxn>
                <a:cxn ang="0">
                  <a:pos x="10" y="24"/>
                </a:cxn>
                <a:cxn ang="0">
                  <a:pos x="12" y="28"/>
                </a:cxn>
                <a:cxn ang="0">
                  <a:pos x="15" y="32"/>
                </a:cxn>
                <a:cxn ang="0">
                  <a:pos x="14" y="32"/>
                </a:cxn>
                <a:cxn ang="0">
                  <a:pos x="21" y="23"/>
                </a:cxn>
              </a:cxnLst>
              <a:rect l="0" t="0" r="r" b="b"/>
              <a:pathLst>
                <a:path w="21" h="32">
                  <a:moveTo>
                    <a:pt x="21" y="23"/>
                  </a:moveTo>
                  <a:lnTo>
                    <a:pt x="19" y="21"/>
                  </a:lnTo>
                  <a:lnTo>
                    <a:pt x="17" y="17"/>
                  </a:lnTo>
                  <a:lnTo>
                    <a:pt x="15" y="11"/>
                  </a:lnTo>
                  <a:lnTo>
                    <a:pt x="15" y="7"/>
                  </a:lnTo>
                  <a:lnTo>
                    <a:pt x="14" y="3"/>
                  </a:lnTo>
                  <a:lnTo>
                    <a:pt x="14" y="1"/>
                  </a:lnTo>
                  <a:lnTo>
                    <a:pt x="14" y="0"/>
                  </a:lnTo>
                  <a:lnTo>
                    <a:pt x="0" y="3"/>
                  </a:lnTo>
                  <a:lnTo>
                    <a:pt x="2" y="3"/>
                  </a:lnTo>
                  <a:lnTo>
                    <a:pt x="2" y="7"/>
                  </a:lnTo>
                  <a:lnTo>
                    <a:pt x="4" y="11"/>
                  </a:lnTo>
                  <a:lnTo>
                    <a:pt x="6" y="15"/>
                  </a:lnTo>
                  <a:lnTo>
                    <a:pt x="8" y="21"/>
                  </a:lnTo>
                  <a:lnTo>
                    <a:pt x="10" y="24"/>
                  </a:lnTo>
                  <a:lnTo>
                    <a:pt x="12" y="28"/>
                  </a:lnTo>
                  <a:lnTo>
                    <a:pt x="15" y="32"/>
                  </a:lnTo>
                  <a:lnTo>
                    <a:pt x="14" y="32"/>
                  </a:lnTo>
                  <a:lnTo>
                    <a:pt x="21" y="23"/>
                  </a:lnTo>
                  <a:close/>
                </a:path>
              </a:pathLst>
            </a:custGeom>
            <a:solidFill>
              <a:srgbClr val="000000"/>
            </a:solidFill>
            <a:ln w="9525">
              <a:noFill/>
              <a:round/>
              <a:headEnd/>
              <a:tailEnd/>
            </a:ln>
          </p:spPr>
          <p:txBody>
            <a:bodyPr/>
            <a:lstStyle/>
            <a:p>
              <a:endParaRPr lang="en-US"/>
            </a:p>
          </p:txBody>
        </p:sp>
        <p:sp>
          <p:nvSpPr>
            <p:cNvPr id="348339" name="Freeform 179"/>
            <p:cNvSpPr>
              <a:spLocks/>
            </p:cNvSpPr>
            <p:nvPr/>
          </p:nvSpPr>
          <p:spPr bwMode="auto">
            <a:xfrm>
              <a:off x="3656" y="1901"/>
              <a:ext cx="40" cy="48"/>
            </a:xfrm>
            <a:custGeom>
              <a:avLst/>
              <a:gdLst/>
              <a:ahLst/>
              <a:cxnLst>
                <a:cxn ang="0">
                  <a:pos x="40" y="48"/>
                </a:cxn>
                <a:cxn ang="0">
                  <a:pos x="40" y="46"/>
                </a:cxn>
                <a:cxn ang="0">
                  <a:pos x="38" y="38"/>
                </a:cxn>
                <a:cxn ang="0">
                  <a:pos x="34" y="28"/>
                </a:cxn>
                <a:cxn ang="0">
                  <a:pos x="28" y="21"/>
                </a:cxn>
                <a:cxn ang="0">
                  <a:pos x="23" y="13"/>
                </a:cxn>
                <a:cxn ang="0">
                  <a:pos x="17" y="7"/>
                </a:cxn>
                <a:cxn ang="0">
                  <a:pos x="13" y="3"/>
                </a:cxn>
                <a:cxn ang="0">
                  <a:pos x="9" y="1"/>
                </a:cxn>
                <a:cxn ang="0">
                  <a:pos x="7" y="0"/>
                </a:cxn>
                <a:cxn ang="0">
                  <a:pos x="0" y="9"/>
                </a:cxn>
                <a:cxn ang="0">
                  <a:pos x="1" y="9"/>
                </a:cxn>
                <a:cxn ang="0">
                  <a:pos x="3" y="13"/>
                </a:cxn>
                <a:cxn ang="0">
                  <a:pos x="9" y="17"/>
                </a:cxn>
                <a:cxn ang="0">
                  <a:pos x="13" y="23"/>
                </a:cxn>
                <a:cxn ang="0">
                  <a:pos x="19" y="28"/>
                </a:cxn>
                <a:cxn ang="0">
                  <a:pos x="23" y="34"/>
                </a:cxn>
                <a:cxn ang="0">
                  <a:pos x="26" y="42"/>
                </a:cxn>
                <a:cxn ang="0">
                  <a:pos x="28" y="48"/>
                </a:cxn>
                <a:cxn ang="0">
                  <a:pos x="28" y="46"/>
                </a:cxn>
                <a:cxn ang="0">
                  <a:pos x="40" y="48"/>
                </a:cxn>
              </a:cxnLst>
              <a:rect l="0" t="0" r="r" b="b"/>
              <a:pathLst>
                <a:path w="40" h="48">
                  <a:moveTo>
                    <a:pt x="40" y="48"/>
                  </a:moveTo>
                  <a:lnTo>
                    <a:pt x="40" y="46"/>
                  </a:lnTo>
                  <a:lnTo>
                    <a:pt x="38" y="38"/>
                  </a:lnTo>
                  <a:lnTo>
                    <a:pt x="34" y="28"/>
                  </a:lnTo>
                  <a:lnTo>
                    <a:pt x="28" y="21"/>
                  </a:lnTo>
                  <a:lnTo>
                    <a:pt x="23" y="13"/>
                  </a:lnTo>
                  <a:lnTo>
                    <a:pt x="17" y="7"/>
                  </a:lnTo>
                  <a:lnTo>
                    <a:pt x="13" y="3"/>
                  </a:lnTo>
                  <a:lnTo>
                    <a:pt x="9" y="1"/>
                  </a:lnTo>
                  <a:lnTo>
                    <a:pt x="7" y="0"/>
                  </a:lnTo>
                  <a:lnTo>
                    <a:pt x="0" y="9"/>
                  </a:lnTo>
                  <a:lnTo>
                    <a:pt x="1" y="9"/>
                  </a:lnTo>
                  <a:lnTo>
                    <a:pt x="3" y="13"/>
                  </a:lnTo>
                  <a:lnTo>
                    <a:pt x="9" y="17"/>
                  </a:lnTo>
                  <a:lnTo>
                    <a:pt x="13" y="23"/>
                  </a:lnTo>
                  <a:lnTo>
                    <a:pt x="19" y="28"/>
                  </a:lnTo>
                  <a:lnTo>
                    <a:pt x="23" y="34"/>
                  </a:lnTo>
                  <a:lnTo>
                    <a:pt x="26" y="42"/>
                  </a:lnTo>
                  <a:lnTo>
                    <a:pt x="28" y="48"/>
                  </a:lnTo>
                  <a:lnTo>
                    <a:pt x="28" y="46"/>
                  </a:lnTo>
                  <a:lnTo>
                    <a:pt x="40" y="48"/>
                  </a:lnTo>
                  <a:close/>
                </a:path>
              </a:pathLst>
            </a:custGeom>
            <a:solidFill>
              <a:srgbClr val="000000"/>
            </a:solidFill>
            <a:ln w="9525">
              <a:noFill/>
              <a:round/>
              <a:headEnd/>
              <a:tailEnd/>
            </a:ln>
          </p:spPr>
          <p:txBody>
            <a:bodyPr/>
            <a:lstStyle/>
            <a:p>
              <a:endParaRPr lang="en-US"/>
            </a:p>
          </p:txBody>
        </p:sp>
        <p:sp>
          <p:nvSpPr>
            <p:cNvPr id="348340" name="Freeform 180"/>
            <p:cNvSpPr>
              <a:spLocks/>
            </p:cNvSpPr>
            <p:nvPr/>
          </p:nvSpPr>
          <p:spPr bwMode="auto">
            <a:xfrm>
              <a:off x="3684" y="1947"/>
              <a:ext cx="29" cy="30"/>
            </a:xfrm>
            <a:custGeom>
              <a:avLst/>
              <a:gdLst/>
              <a:ahLst/>
              <a:cxnLst>
                <a:cxn ang="0">
                  <a:pos x="23" y="19"/>
                </a:cxn>
                <a:cxn ang="0">
                  <a:pos x="25" y="19"/>
                </a:cxn>
                <a:cxn ang="0">
                  <a:pos x="19" y="19"/>
                </a:cxn>
                <a:cxn ang="0">
                  <a:pos x="16" y="17"/>
                </a:cxn>
                <a:cxn ang="0">
                  <a:pos x="14" y="15"/>
                </a:cxn>
                <a:cxn ang="0">
                  <a:pos x="12" y="13"/>
                </a:cxn>
                <a:cxn ang="0">
                  <a:pos x="12" y="9"/>
                </a:cxn>
                <a:cxn ang="0">
                  <a:pos x="12" y="5"/>
                </a:cxn>
                <a:cxn ang="0">
                  <a:pos x="12" y="3"/>
                </a:cxn>
                <a:cxn ang="0">
                  <a:pos x="12" y="2"/>
                </a:cxn>
                <a:cxn ang="0">
                  <a:pos x="0" y="0"/>
                </a:cxn>
                <a:cxn ang="0">
                  <a:pos x="0" y="2"/>
                </a:cxn>
                <a:cxn ang="0">
                  <a:pos x="0" y="5"/>
                </a:cxn>
                <a:cxn ang="0">
                  <a:pos x="0" y="11"/>
                </a:cxn>
                <a:cxn ang="0">
                  <a:pos x="2" y="17"/>
                </a:cxn>
                <a:cxn ang="0">
                  <a:pos x="4" y="23"/>
                </a:cxn>
                <a:cxn ang="0">
                  <a:pos x="10" y="28"/>
                </a:cxn>
                <a:cxn ang="0">
                  <a:pos x="18" y="30"/>
                </a:cxn>
                <a:cxn ang="0">
                  <a:pos x="27" y="30"/>
                </a:cxn>
                <a:cxn ang="0">
                  <a:pos x="29" y="30"/>
                </a:cxn>
                <a:cxn ang="0">
                  <a:pos x="23" y="19"/>
                </a:cxn>
              </a:cxnLst>
              <a:rect l="0" t="0" r="r" b="b"/>
              <a:pathLst>
                <a:path w="29" h="30">
                  <a:moveTo>
                    <a:pt x="23" y="19"/>
                  </a:moveTo>
                  <a:lnTo>
                    <a:pt x="25" y="19"/>
                  </a:lnTo>
                  <a:lnTo>
                    <a:pt x="19" y="19"/>
                  </a:lnTo>
                  <a:lnTo>
                    <a:pt x="16" y="17"/>
                  </a:lnTo>
                  <a:lnTo>
                    <a:pt x="14" y="15"/>
                  </a:lnTo>
                  <a:lnTo>
                    <a:pt x="12" y="13"/>
                  </a:lnTo>
                  <a:lnTo>
                    <a:pt x="12" y="9"/>
                  </a:lnTo>
                  <a:lnTo>
                    <a:pt x="12" y="5"/>
                  </a:lnTo>
                  <a:lnTo>
                    <a:pt x="12" y="3"/>
                  </a:lnTo>
                  <a:lnTo>
                    <a:pt x="12" y="2"/>
                  </a:lnTo>
                  <a:lnTo>
                    <a:pt x="0" y="0"/>
                  </a:lnTo>
                  <a:lnTo>
                    <a:pt x="0" y="2"/>
                  </a:lnTo>
                  <a:lnTo>
                    <a:pt x="0" y="5"/>
                  </a:lnTo>
                  <a:lnTo>
                    <a:pt x="0" y="11"/>
                  </a:lnTo>
                  <a:lnTo>
                    <a:pt x="2" y="17"/>
                  </a:lnTo>
                  <a:lnTo>
                    <a:pt x="4" y="23"/>
                  </a:lnTo>
                  <a:lnTo>
                    <a:pt x="10" y="28"/>
                  </a:lnTo>
                  <a:lnTo>
                    <a:pt x="18" y="30"/>
                  </a:lnTo>
                  <a:lnTo>
                    <a:pt x="27" y="30"/>
                  </a:lnTo>
                  <a:lnTo>
                    <a:pt x="29" y="30"/>
                  </a:lnTo>
                  <a:lnTo>
                    <a:pt x="23" y="19"/>
                  </a:lnTo>
                  <a:close/>
                </a:path>
              </a:pathLst>
            </a:custGeom>
            <a:solidFill>
              <a:srgbClr val="000000"/>
            </a:solidFill>
            <a:ln w="9525">
              <a:noFill/>
              <a:round/>
              <a:headEnd/>
              <a:tailEnd/>
            </a:ln>
          </p:spPr>
          <p:txBody>
            <a:bodyPr/>
            <a:lstStyle/>
            <a:p>
              <a:endParaRPr lang="en-US"/>
            </a:p>
          </p:txBody>
        </p:sp>
        <p:sp>
          <p:nvSpPr>
            <p:cNvPr id="348341" name="Freeform 181"/>
            <p:cNvSpPr>
              <a:spLocks/>
            </p:cNvSpPr>
            <p:nvPr/>
          </p:nvSpPr>
          <p:spPr bwMode="auto">
            <a:xfrm>
              <a:off x="3707" y="1964"/>
              <a:ext cx="33" cy="17"/>
            </a:xfrm>
            <a:custGeom>
              <a:avLst/>
              <a:gdLst/>
              <a:ahLst/>
              <a:cxnLst>
                <a:cxn ang="0">
                  <a:pos x="33" y="10"/>
                </a:cxn>
                <a:cxn ang="0">
                  <a:pos x="31" y="10"/>
                </a:cxn>
                <a:cxn ang="0">
                  <a:pos x="27" y="6"/>
                </a:cxn>
                <a:cxn ang="0">
                  <a:pos x="21" y="2"/>
                </a:cxn>
                <a:cxn ang="0">
                  <a:pos x="16" y="0"/>
                </a:cxn>
                <a:cxn ang="0">
                  <a:pos x="12" y="0"/>
                </a:cxn>
                <a:cxn ang="0">
                  <a:pos x="8" y="0"/>
                </a:cxn>
                <a:cxn ang="0">
                  <a:pos x="4" y="0"/>
                </a:cxn>
                <a:cxn ang="0">
                  <a:pos x="2" y="2"/>
                </a:cxn>
                <a:cxn ang="0">
                  <a:pos x="0" y="2"/>
                </a:cxn>
                <a:cxn ang="0">
                  <a:pos x="6" y="13"/>
                </a:cxn>
                <a:cxn ang="0">
                  <a:pos x="10" y="11"/>
                </a:cxn>
                <a:cxn ang="0">
                  <a:pos x="12" y="11"/>
                </a:cxn>
                <a:cxn ang="0">
                  <a:pos x="14" y="11"/>
                </a:cxn>
                <a:cxn ang="0">
                  <a:pos x="18" y="13"/>
                </a:cxn>
                <a:cxn ang="0">
                  <a:pos x="20" y="13"/>
                </a:cxn>
                <a:cxn ang="0">
                  <a:pos x="21" y="17"/>
                </a:cxn>
                <a:cxn ang="0">
                  <a:pos x="21" y="15"/>
                </a:cxn>
                <a:cxn ang="0">
                  <a:pos x="33" y="10"/>
                </a:cxn>
              </a:cxnLst>
              <a:rect l="0" t="0" r="r" b="b"/>
              <a:pathLst>
                <a:path w="33" h="17">
                  <a:moveTo>
                    <a:pt x="33" y="10"/>
                  </a:moveTo>
                  <a:lnTo>
                    <a:pt x="31" y="10"/>
                  </a:lnTo>
                  <a:lnTo>
                    <a:pt x="27" y="6"/>
                  </a:lnTo>
                  <a:lnTo>
                    <a:pt x="21" y="2"/>
                  </a:lnTo>
                  <a:lnTo>
                    <a:pt x="16" y="0"/>
                  </a:lnTo>
                  <a:lnTo>
                    <a:pt x="12" y="0"/>
                  </a:lnTo>
                  <a:lnTo>
                    <a:pt x="8" y="0"/>
                  </a:lnTo>
                  <a:lnTo>
                    <a:pt x="4" y="0"/>
                  </a:lnTo>
                  <a:lnTo>
                    <a:pt x="2" y="2"/>
                  </a:lnTo>
                  <a:lnTo>
                    <a:pt x="0" y="2"/>
                  </a:lnTo>
                  <a:lnTo>
                    <a:pt x="6" y="13"/>
                  </a:lnTo>
                  <a:lnTo>
                    <a:pt x="10" y="11"/>
                  </a:lnTo>
                  <a:lnTo>
                    <a:pt x="12" y="11"/>
                  </a:lnTo>
                  <a:lnTo>
                    <a:pt x="14" y="11"/>
                  </a:lnTo>
                  <a:lnTo>
                    <a:pt x="18" y="13"/>
                  </a:lnTo>
                  <a:lnTo>
                    <a:pt x="20" y="13"/>
                  </a:lnTo>
                  <a:lnTo>
                    <a:pt x="21" y="17"/>
                  </a:lnTo>
                  <a:lnTo>
                    <a:pt x="21" y="15"/>
                  </a:lnTo>
                  <a:lnTo>
                    <a:pt x="33" y="10"/>
                  </a:lnTo>
                  <a:close/>
                </a:path>
              </a:pathLst>
            </a:custGeom>
            <a:solidFill>
              <a:srgbClr val="000000"/>
            </a:solidFill>
            <a:ln w="9525">
              <a:noFill/>
              <a:round/>
              <a:headEnd/>
              <a:tailEnd/>
            </a:ln>
          </p:spPr>
          <p:txBody>
            <a:bodyPr/>
            <a:lstStyle/>
            <a:p>
              <a:endParaRPr lang="en-US"/>
            </a:p>
          </p:txBody>
        </p:sp>
        <p:sp>
          <p:nvSpPr>
            <p:cNvPr id="348342" name="Freeform 182"/>
            <p:cNvSpPr>
              <a:spLocks/>
            </p:cNvSpPr>
            <p:nvPr/>
          </p:nvSpPr>
          <p:spPr bwMode="auto">
            <a:xfrm>
              <a:off x="3728" y="1974"/>
              <a:ext cx="39" cy="30"/>
            </a:xfrm>
            <a:custGeom>
              <a:avLst/>
              <a:gdLst/>
              <a:ahLst/>
              <a:cxnLst>
                <a:cxn ang="0">
                  <a:pos x="35" y="17"/>
                </a:cxn>
                <a:cxn ang="0">
                  <a:pos x="31" y="17"/>
                </a:cxn>
                <a:cxn ang="0">
                  <a:pos x="29" y="19"/>
                </a:cxn>
                <a:cxn ang="0">
                  <a:pos x="27" y="17"/>
                </a:cxn>
                <a:cxn ang="0">
                  <a:pos x="23" y="15"/>
                </a:cxn>
                <a:cxn ang="0">
                  <a:pos x="20" y="11"/>
                </a:cxn>
                <a:cxn ang="0">
                  <a:pos x="16" y="7"/>
                </a:cxn>
                <a:cxn ang="0">
                  <a:pos x="14" y="3"/>
                </a:cxn>
                <a:cxn ang="0">
                  <a:pos x="12" y="1"/>
                </a:cxn>
                <a:cxn ang="0">
                  <a:pos x="12" y="0"/>
                </a:cxn>
                <a:cxn ang="0">
                  <a:pos x="0" y="5"/>
                </a:cxn>
                <a:cxn ang="0">
                  <a:pos x="2" y="7"/>
                </a:cxn>
                <a:cxn ang="0">
                  <a:pos x="4" y="11"/>
                </a:cxn>
                <a:cxn ang="0">
                  <a:pos x="6" y="15"/>
                </a:cxn>
                <a:cxn ang="0">
                  <a:pos x="12" y="21"/>
                </a:cxn>
                <a:cxn ang="0">
                  <a:pos x="16" y="24"/>
                </a:cxn>
                <a:cxn ang="0">
                  <a:pos x="23" y="28"/>
                </a:cxn>
                <a:cxn ang="0">
                  <a:pos x="31" y="30"/>
                </a:cxn>
                <a:cxn ang="0">
                  <a:pos x="39" y="28"/>
                </a:cxn>
                <a:cxn ang="0">
                  <a:pos x="37" y="28"/>
                </a:cxn>
                <a:cxn ang="0">
                  <a:pos x="35" y="17"/>
                </a:cxn>
              </a:cxnLst>
              <a:rect l="0" t="0" r="r" b="b"/>
              <a:pathLst>
                <a:path w="39" h="30">
                  <a:moveTo>
                    <a:pt x="35" y="17"/>
                  </a:moveTo>
                  <a:lnTo>
                    <a:pt x="31" y="17"/>
                  </a:lnTo>
                  <a:lnTo>
                    <a:pt x="29" y="19"/>
                  </a:lnTo>
                  <a:lnTo>
                    <a:pt x="27" y="17"/>
                  </a:lnTo>
                  <a:lnTo>
                    <a:pt x="23" y="15"/>
                  </a:lnTo>
                  <a:lnTo>
                    <a:pt x="20" y="11"/>
                  </a:lnTo>
                  <a:lnTo>
                    <a:pt x="16" y="7"/>
                  </a:lnTo>
                  <a:lnTo>
                    <a:pt x="14" y="3"/>
                  </a:lnTo>
                  <a:lnTo>
                    <a:pt x="12" y="1"/>
                  </a:lnTo>
                  <a:lnTo>
                    <a:pt x="12" y="0"/>
                  </a:lnTo>
                  <a:lnTo>
                    <a:pt x="0" y="5"/>
                  </a:lnTo>
                  <a:lnTo>
                    <a:pt x="2" y="7"/>
                  </a:lnTo>
                  <a:lnTo>
                    <a:pt x="4" y="11"/>
                  </a:lnTo>
                  <a:lnTo>
                    <a:pt x="6" y="15"/>
                  </a:lnTo>
                  <a:lnTo>
                    <a:pt x="12" y="21"/>
                  </a:lnTo>
                  <a:lnTo>
                    <a:pt x="16" y="24"/>
                  </a:lnTo>
                  <a:lnTo>
                    <a:pt x="23" y="28"/>
                  </a:lnTo>
                  <a:lnTo>
                    <a:pt x="31" y="30"/>
                  </a:lnTo>
                  <a:lnTo>
                    <a:pt x="39" y="28"/>
                  </a:lnTo>
                  <a:lnTo>
                    <a:pt x="37" y="28"/>
                  </a:lnTo>
                  <a:lnTo>
                    <a:pt x="35" y="17"/>
                  </a:lnTo>
                  <a:close/>
                </a:path>
              </a:pathLst>
            </a:custGeom>
            <a:solidFill>
              <a:srgbClr val="000000"/>
            </a:solidFill>
            <a:ln w="9525">
              <a:noFill/>
              <a:round/>
              <a:headEnd/>
              <a:tailEnd/>
            </a:ln>
          </p:spPr>
          <p:txBody>
            <a:bodyPr/>
            <a:lstStyle/>
            <a:p>
              <a:endParaRPr lang="en-US"/>
            </a:p>
          </p:txBody>
        </p:sp>
        <p:sp>
          <p:nvSpPr>
            <p:cNvPr id="348343" name="Freeform 183"/>
            <p:cNvSpPr>
              <a:spLocks/>
            </p:cNvSpPr>
            <p:nvPr/>
          </p:nvSpPr>
          <p:spPr bwMode="auto">
            <a:xfrm>
              <a:off x="3763" y="1987"/>
              <a:ext cx="17" cy="15"/>
            </a:xfrm>
            <a:custGeom>
              <a:avLst/>
              <a:gdLst/>
              <a:ahLst/>
              <a:cxnLst>
                <a:cxn ang="0">
                  <a:pos x="8" y="0"/>
                </a:cxn>
                <a:cxn ang="0">
                  <a:pos x="4" y="2"/>
                </a:cxn>
                <a:cxn ang="0">
                  <a:pos x="6" y="2"/>
                </a:cxn>
                <a:cxn ang="0">
                  <a:pos x="4" y="2"/>
                </a:cxn>
                <a:cxn ang="0">
                  <a:pos x="2" y="4"/>
                </a:cxn>
                <a:cxn ang="0">
                  <a:pos x="0" y="4"/>
                </a:cxn>
                <a:cxn ang="0">
                  <a:pos x="2" y="15"/>
                </a:cxn>
                <a:cxn ang="0">
                  <a:pos x="4" y="15"/>
                </a:cxn>
                <a:cxn ang="0">
                  <a:pos x="6" y="15"/>
                </a:cxn>
                <a:cxn ang="0">
                  <a:pos x="8" y="13"/>
                </a:cxn>
                <a:cxn ang="0">
                  <a:pos x="10" y="13"/>
                </a:cxn>
                <a:cxn ang="0">
                  <a:pos x="11" y="11"/>
                </a:cxn>
                <a:cxn ang="0">
                  <a:pos x="15" y="10"/>
                </a:cxn>
                <a:cxn ang="0">
                  <a:pos x="17" y="4"/>
                </a:cxn>
                <a:cxn ang="0">
                  <a:pos x="15" y="8"/>
                </a:cxn>
                <a:cxn ang="0">
                  <a:pos x="8" y="0"/>
                </a:cxn>
              </a:cxnLst>
              <a:rect l="0" t="0" r="r" b="b"/>
              <a:pathLst>
                <a:path w="17" h="15">
                  <a:moveTo>
                    <a:pt x="8" y="0"/>
                  </a:moveTo>
                  <a:lnTo>
                    <a:pt x="4" y="2"/>
                  </a:lnTo>
                  <a:lnTo>
                    <a:pt x="6" y="2"/>
                  </a:lnTo>
                  <a:lnTo>
                    <a:pt x="4" y="2"/>
                  </a:lnTo>
                  <a:lnTo>
                    <a:pt x="2" y="4"/>
                  </a:lnTo>
                  <a:lnTo>
                    <a:pt x="0" y="4"/>
                  </a:lnTo>
                  <a:lnTo>
                    <a:pt x="2" y="15"/>
                  </a:lnTo>
                  <a:lnTo>
                    <a:pt x="4" y="15"/>
                  </a:lnTo>
                  <a:lnTo>
                    <a:pt x="6" y="15"/>
                  </a:lnTo>
                  <a:lnTo>
                    <a:pt x="8" y="13"/>
                  </a:lnTo>
                  <a:lnTo>
                    <a:pt x="10" y="13"/>
                  </a:lnTo>
                  <a:lnTo>
                    <a:pt x="11" y="11"/>
                  </a:lnTo>
                  <a:lnTo>
                    <a:pt x="15" y="10"/>
                  </a:lnTo>
                  <a:lnTo>
                    <a:pt x="17" y="4"/>
                  </a:lnTo>
                  <a:lnTo>
                    <a:pt x="15" y="8"/>
                  </a:lnTo>
                  <a:lnTo>
                    <a:pt x="8" y="0"/>
                  </a:lnTo>
                  <a:close/>
                </a:path>
              </a:pathLst>
            </a:custGeom>
            <a:solidFill>
              <a:srgbClr val="000000"/>
            </a:solidFill>
            <a:ln w="9525">
              <a:noFill/>
              <a:round/>
              <a:headEnd/>
              <a:tailEnd/>
            </a:ln>
          </p:spPr>
          <p:txBody>
            <a:bodyPr/>
            <a:lstStyle/>
            <a:p>
              <a:endParaRPr lang="en-US"/>
            </a:p>
          </p:txBody>
        </p:sp>
        <p:sp>
          <p:nvSpPr>
            <p:cNvPr id="348344" name="Freeform 184"/>
            <p:cNvSpPr>
              <a:spLocks/>
            </p:cNvSpPr>
            <p:nvPr/>
          </p:nvSpPr>
          <p:spPr bwMode="auto">
            <a:xfrm>
              <a:off x="3771" y="1981"/>
              <a:ext cx="27" cy="14"/>
            </a:xfrm>
            <a:custGeom>
              <a:avLst/>
              <a:gdLst/>
              <a:ahLst/>
              <a:cxnLst>
                <a:cxn ang="0">
                  <a:pos x="27" y="6"/>
                </a:cxn>
                <a:cxn ang="0">
                  <a:pos x="21" y="2"/>
                </a:cxn>
                <a:cxn ang="0">
                  <a:pos x="17" y="0"/>
                </a:cxn>
                <a:cxn ang="0">
                  <a:pos x="11" y="0"/>
                </a:cxn>
                <a:cxn ang="0">
                  <a:pos x="7" y="0"/>
                </a:cxn>
                <a:cxn ang="0">
                  <a:pos x="3" y="2"/>
                </a:cxn>
                <a:cxn ang="0">
                  <a:pos x="2" y="4"/>
                </a:cxn>
                <a:cxn ang="0">
                  <a:pos x="0" y="4"/>
                </a:cxn>
                <a:cxn ang="0">
                  <a:pos x="0" y="6"/>
                </a:cxn>
                <a:cxn ang="0">
                  <a:pos x="7" y="14"/>
                </a:cxn>
                <a:cxn ang="0">
                  <a:pos x="9" y="14"/>
                </a:cxn>
                <a:cxn ang="0">
                  <a:pos x="11" y="12"/>
                </a:cxn>
                <a:cxn ang="0">
                  <a:pos x="13" y="12"/>
                </a:cxn>
                <a:cxn ang="0">
                  <a:pos x="15" y="12"/>
                </a:cxn>
                <a:cxn ang="0">
                  <a:pos x="17" y="14"/>
                </a:cxn>
                <a:cxn ang="0">
                  <a:pos x="27" y="6"/>
                </a:cxn>
              </a:cxnLst>
              <a:rect l="0" t="0" r="r" b="b"/>
              <a:pathLst>
                <a:path w="27" h="14">
                  <a:moveTo>
                    <a:pt x="27" y="6"/>
                  </a:moveTo>
                  <a:lnTo>
                    <a:pt x="21" y="2"/>
                  </a:lnTo>
                  <a:lnTo>
                    <a:pt x="17" y="0"/>
                  </a:lnTo>
                  <a:lnTo>
                    <a:pt x="11" y="0"/>
                  </a:lnTo>
                  <a:lnTo>
                    <a:pt x="7" y="0"/>
                  </a:lnTo>
                  <a:lnTo>
                    <a:pt x="3" y="2"/>
                  </a:lnTo>
                  <a:lnTo>
                    <a:pt x="2" y="4"/>
                  </a:lnTo>
                  <a:lnTo>
                    <a:pt x="0" y="4"/>
                  </a:lnTo>
                  <a:lnTo>
                    <a:pt x="0" y="6"/>
                  </a:lnTo>
                  <a:lnTo>
                    <a:pt x="7" y="14"/>
                  </a:lnTo>
                  <a:lnTo>
                    <a:pt x="9" y="14"/>
                  </a:lnTo>
                  <a:lnTo>
                    <a:pt x="11" y="12"/>
                  </a:lnTo>
                  <a:lnTo>
                    <a:pt x="13" y="12"/>
                  </a:lnTo>
                  <a:lnTo>
                    <a:pt x="15" y="12"/>
                  </a:lnTo>
                  <a:lnTo>
                    <a:pt x="17" y="14"/>
                  </a:lnTo>
                  <a:lnTo>
                    <a:pt x="27" y="6"/>
                  </a:lnTo>
                  <a:close/>
                </a:path>
              </a:pathLst>
            </a:custGeom>
            <a:solidFill>
              <a:srgbClr val="000000"/>
            </a:solidFill>
            <a:ln w="9525">
              <a:noFill/>
              <a:round/>
              <a:headEnd/>
              <a:tailEnd/>
            </a:ln>
          </p:spPr>
          <p:txBody>
            <a:bodyPr/>
            <a:lstStyle/>
            <a:p>
              <a:endParaRPr lang="en-US"/>
            </a:p>
          </p:txBody>
        </p:sp>
        <p:sp>
          <p:nvSpPr>
            <p:cNvPr id="348345" name="Freeform 185"/>
            <p:cNvSpPr>
              <a:spLocks/>
            </p:cNvSpPr>
            <p:nvPr/>
          </p:nvSpPr>
          <p:spPr bwMode="auto">
            <a:xfrm>
              <a:off x="3788" y="1987"/>
              <a:ext cx="44" cy="25"/>
            </a:xfrm>
            <a:custGeom>
              <a:avLst/>
              <a:gdLst/>
              <a:ahLst/>
              <a:cxnLst>
                <a:cxn ang="0">
                  <a:pos x="40" y="10"/>
                </a:cxn>
                <a:cxn ang="0">
                  <a:pos x="38" y="10"/>
                </a:cxn>
                <a:cxn ang="0">
                  <a:pos x="33" y="11"/>
                </a:cxn>
                <a:cxn ang="0">
                  <a:pos x="27" y="13"/>
                </a:cxn>
                <a:cxn ang="0">
                  <a:pos x="23" y="11"/>
                </a:cxn>
                <a:cxn ang="0">
                  <a:pos x="19" y="10"/>
                </a:cxn>
                <a:cxn ang="0">
                  <a:pos x="15" y="6"/>
                </a:cxn>
                <a:cxn ang="0">
                  <a:pos x="11" y="4"/>
                </a:cxn>
                <a:cxn ang="0">
                  <a:pos x="10" y="2"/>
                </a:cxn>
                <a:cxn ang="0">
                  <a:pos x="10" y="0"/>
                </a:cxn>
                <a:cxn ang="0">
                  <a:pos x="0" y="8"/>
                </a:cxn>
                <a:cxn ang="0">
                  <a:pos x="0" y="10"/>
                </a:cxn>
                <a:cxn ang="0">
                  <a:pos x="4" y="11"/>
                </a:cxn>
                <a:cxn ang="0">
                  <a:pos x="8" y="15"/>
                </a:cxn>
                <a:cxn ang="0">
                  <a:pos x="11" y="19"/>
                </a:cxn>
                <a:cxn ang="0">
                  <a:pos x="19" y="23"/>
                </a:cxn>
                <a:cxn ang="0">
                  <a:pos x="27" y="25"/>
                </a:cxn>
                <a:cxn ang="0">
                  <a:pos x="36" y="25"/>
                </a:cxn>
                <a:cxn ang="0">
                  <a:pos x="44" y="19"/>
                </a:cxn>
                <a:cxn ang="0">
                  <a:pos x="44" y="21"/>
                </a:cxn>
                <a:cxn ang="0">
                  <a:pos x="40" y="10"/>
                </a:cxn>
              </a:cxnLst>
              <a:rect l="0" t="0" r="r" b="b"/>
              <a:pathLst>
                <a:path w="44" h="25">
                  <a:moveTo>
                    <a:pt x="40" y="10"/>
                  </a:moveTo>
                  <a:lnTo>
                    <a:pt x="38" y="10"/>
                  </a:lnTo>
                  <a:lnTo>
                    <a:pt x="33" y="11"/>
                  </a:lnTo>
                  <a:lnTo>
                    <a:pt x="27" y="13"/>
                  </a:lnTo>
                  <a:lnTo>
                    <a:pt x="23" y="11"/>
                  </a:lnTo>
                  <a:lnTo>
                    <a:pt x="19" y="10"/>
                  </a:lnTo>
                  <a:lnTo>
                    <a:pt x="15" y="6"/>
                  </a:lnTo>
                  <a:lnTo>
                    <a:pt x="11" y="4"/>
                  </a:lnTo>
                  <a:lnTo>
                    <a:pt x="10" y="2"/>
                  </a:lnTo>
                  <a:lnTo>
                    <a:pt x="10" y="0"/>
                  </a:lnTo>
                  <a:lnTo>
                    <a:pt x="0" y="8"/>
                  </a:lnTo>
                  <a:lnTo>
                    <a:pt x="0" y="10"/>
                  </a:lnTo>
                  <a:lnTo>
                    <a:pt x="4" y="11"/>
                  </a:lnTo>
                  <a:lnTo>
                    <a:pt x="8" y="15"/>
                  </a:lnTo>
                  <a:lnTo>
                    <a:pt x="11" y="19"/>
                  </a:lnTo>
                  <a:lnTo>
                    <a:pt x="19" y="23"/>
                  </a:lnTo>
                  <a:lnTo>
                    <a:pt x="27" y="25"/>
                  </a:lnTo>
                  <a:lnTo>
                    <a:pt x="36" y="25"/>
                  </a:lnTo>
                  <a:lnTo>
                    <a:pt x="44" y="19"/>
                  </a:lnTo>
                  <a:lnTo>
                    <a:pt x="44" y="21"/>
                  </a:lnTo>
                  <a:lnTo>
                    <a:pt x="40" y="10"/>
                  </a:lnTo>
                  <a:close/>
                </a:path>
              </a:pathLst>
            </a:custGeom>
            <a:solidFill>
              <a:srgbClr val="000000"/>
            </a:solidFill>
            <a:ln w="9525">
              <a:noFill/>
              <a:round/>
              <a:headEnd/>
              <a:tailEnd/>
            </a:ln>
          </p:spPr>
          <p:txBody>
            <a:bodyPr/>
            <a:lstStyle/>
            <a:p>
              <a:endParaRPr lang="en-US"/>
            </a:p>
          </p:txBody>
        </p:sp>
        <p:sp>
          <p:nvSpPr>
            <p:cNvPr id="348346" name="Freeform 186"/>
            <p:cNvSpPr>
              <a:spLocks/>
            </p:cNvSpPr>
            <p:nvPr/>
          </p:nvSpPr>
          <p:spPr bwMode="auto">
            <a:xfrm>
              <a:off x="3828" y="1993"/>
              <a:ext cx="44" cy="17"/>
            </a:xfrm>
            <a:custGeom>
              <a:avLst/>
              <a:gdLst/>
              <a:ahLst/>
              <a:cxnLst>
                <a:cxn ang="0">
                  <a:pos x="44" y="15"/>
                </a:cxn>
                <a:cxn ang="0">
                  <a:pos x="39" y="5"/>
                </a:cxn>
                <a:cxn ang="0">
                  <a:pos x="33" y="2"/>
                </a:cxn>
                <a:cxn ang="0">
                  <a:pos x="25" y="0"/>
                </a:cxn>
                <a:cxn ang="0">
                  <a:pos x="17" y="0"/>
                </a:cxn>
                <a:cxn ang="0">
                  <a:pos x="12" y="0"/>
                </a:cxn>
                <a:cxn ang="0">
                  <a:pos x="6" y="2"/>
                </a:cxn>
                <a:cxn ang="0">
                  <a:pos x="2" y="4"/>
                </a:cxn>
                <a:cxn ang="0">
                  <a:pos x="0" y="4"/>
                </a:cxn>
                <a:cxn ang="0">
                  <a:pos x="4" y="15"/>
                </a:cxn>
                <a:cxn ang="0">
                  <a:pos x="8" y="13"/>
                </a:cxn>
                <a:cxn ang="0">
                  <a:pos x="14" y="13"/>
                </a:cxn>
                <a:cxn ang="0">
                  <a:pos x="17" y="11"/>
                </a:cxn>
                <a:cxn ang="0">
                  <a:pos x="23" y="11"/>
                </a:cxn>
                <a:cxn ang="0">
                  <a:pos x="27" y="13"/>
                </a:cxn>
                <a:cxn ang="0">
                  <a:pos x="31" y="15"/>
                </a:cxn>
                <a:cxn ang="0">
                  <a:pos x="31" y="17"/>
                </a:cxn>
                <a:cxn ang="0">
                  <a:pos x="44" y="15"/>
                </a:cxn>
              </a:cxnLst>
              <a:rect l="0" t="0" r="r" b="b"/>
              <a:pathLst>
                <a:path w="44" h="17">
                  <a:moveTo>
                    <a:pt x="44" y="15"/>
                  </a:moveTo>
                  <a:lnTo>
                    <a:pt x="39" y="5"/>
                  </a:lnTo>
                  <a:lnTo>
                    <a:pt x="33" y="2"/>
                  </a:lnTo>
                  <a:lnTo>
                    <a:pt x="25" y="0"/>
                  </a:lnTo>
                  <a:lnTo>
                    <a:pt x="17" y="0"/>
                  </a:lnTo>
                  <a:lnTo>
                    <a:pt x="12" y="0"/>
                  </a:lnTo>
                  <a:lnTo>
                    <a:pt x="6" y="2"/>
                  </a:lnTo>
                  <a:lnTo>
                    <a:pt x="2" y="4"/>
                  </a:lnTo>
                  <a:lnTo>
                    <a:pt x="0" y="4"/>
                  </a:lnTo>
                  <a:lnTo>
                    <a:pt x="4" y="15"/>
                  </a:lnTo>
                  <a:lnTo>
                    <a:pt x="8" y="13"/>
                  </a:lnTo>
                  <a:lnTo>
                    <a:pt x="14" y="13"/>
                  </a:lnTo>
                  <a:lnTo>
                    <a:pt x="17" y="11"/>
                  </a:lnTo>
                  <a:lnTo>
                    <a:pt x="23" y="11"/>
                  </a:lnTo>
                  <a:lnTo>
                    <a:pt x="27" y="13"/>
                  </a:lnTo>
                  <a:lnTo>
                    <a:pt x="31" y="15"/>
                  </a:lnTo>
                  <a:lnTo>
                    <a:pt x="31" y="17"/>
                  </a:lnTo>
                  <a:lnTo>
                    <a:pt x="44" y="15"/>
                  </a:lnTo>
                  <a:close/>
                </a:path>
              </a:pathLst>
            </a:custGeom>
            <a:solidFill>
              <a:srgbClr val="000000"/>
            </a:solidFill>
            <a:ln w="9525">
              <a:noFill/>
              <a:round/>
              <a:headEnd/>
              <a:tailEnd/>
            </a:ln>
          </p:spPr>
          <p:txBody>
            <a:bodyPr/>
            <a:lstStyle/>
            <a:p>
              <a:endParaRPr lang="en-US"/>
            </a:p>
          </p:txBody>
        </p:sp>
        <p:sp>
          <p:nvSpPr>
            <p:cNvPr id="348347" name="Freeform 187"/>
            <p:cNvSpPr>
              <a:spLocks/>
            </p:cNvSpPr>
            <p:nvPr/>
          </p:nvSpPr>
          <p:spPr bwMode="auto">
            <a:xfrm>
              <a:off x="3859" y="2008"/>
              <a:ext cx="13" cy="31"/>
            </a:xfrm>
            <a:custGeom>
              <a:avLst/>
              <a:gdLst/>
              <a:ahLst/>
              <a:cxnLst>
                <a:cxn ang="0">
                  <a:pos x="13" y="29"/>
                </a:cxn>
                <a:cxn ang="0">
                  <a:pos x="13" y="31"/>
                </a:cxn>
                <a:cxn ang="0">
                  <a:pos x="13" y="27"/>
                </a:cxn>
                <a:cxn ang="0">
                  <a:pos x="13" y="23"/>
                </a:cxn>
                <a:cxn ang="0">
                  <a:pos x="13" y="17"/>
                </a:cxn>
                <a:cxn ang="0">
                  <a:pos x="13" y="12"/>
                </a:cxn>
                <a:cxn ang="0">
                  <a:pos x="13" y="8"/>
                </a:cxn>
                <a:cxn ang="0">
                  <a:pos x="13" y="4"/>
                </a:cxn>
                <a:cxn ang="0">
                  <a:pos x="13" y="0"/>
                </a:cxn>
                <a:cxn ang="0">
                  <a:pos x="0" y="2"/>
                </a:cxn>
                <a:cxn ang="0">
                  <a:pos x="2" y="4"/>
                </a:cxn>
                <a:cxn ang="0">
                  <a:pos x="2" y="8"/>
                </a:cxn>
                <a:cxn ang="0">
                  <a:pos x="2" y="14"/>
                </a:cxn>
                <a:cxn ang="0">
                  <a:pos x="2" y="17"/>
                </a:cxn>
                <a:cxn ang="0">
                  <a:pos x="2" y="21"/>
                </a:cxn>
                <a:cxn ang="0">
                  <a:pos x="2" y="25"/>
                </a:cxn>
                <a:cxn ang="0">
                  <a:pos x="2" y="29"/>
                </a:cxn>
                <a:cxn ang="0">
                  <a:pos x="13" y="29"/>
                </a:cxn>
              </a:cxnLst>
              <a:rect l="0" t="0" r="r" b="b"/>
              <a:pathLst>
                <a:path w="13" h="31">
                  <a:moveTo>
                    <a:pt x="13" y="29"/>
                  </a:moveTo>
                  <a:lnTo>
                    <a:pt x="13" y="31"/>
                  </a:lnTo>
                  <a:lnTo>
                    <a:pt x="13" y="27"/>
                  </a:lnTo>
                  <a:lnTo>
                    <a:pt x="13" y="23"/>
                  </a:lnTo>
                  <a:lnTo>
                    <a:pt x="13" y="17"/>
                  </a:lnTo>
                  <a:lnTo>
                    <a:pt x="13" y="12"/>
                  </a:lnTo>
                  <a:lnTo>
                    <a:pt x="13" y="8"/>
                  </a:lnTo>
                  <a:lnTo>
                    <a:pt x="13" y="4"/>
                  </a:lnTo>
                  <a:lnTo>
                    <a:pt x="13" y="0"/>
                  </a:lnTo>
                  <a:lnTo>
                    <a:pt x="0" y="2"/>
                  </a:lnTo>
                  <a:lnTo>
                    <a:pt x="2" y="4"/>
                  </a:lnTo>
                  <a:lnTo>
                    <a:pt x="2" y="8"/>
                  </a:lnTo>
                  <a:lnTo>
                    <a:pt x="2" y="14"/>
                  </a:lnTo>
                  <a:lnTo>
                    <a:pt x="2" y="17"/>
                  </a:lnTo>
                  <a:lnTo>
                    <a:pt x="2" y="21"/>
                  </a:lnTo>
                  <a:lnTo>
                    <a:pt x="2" y="25"/>
                  </a:lnTo>
                  <a:lnTo>
                    <a:pt x="2" y="29"/>
                  </a:lnTo>
                  <a:lnTo>
                    <a:pt x="13" y="29"/>
                  </a:lnTo>
                  <a:close/>
                </a:path>
              </a:pathLst>
            </a:custGeom>
            <a:solidFill>
              <a:srgbClr val="000000"/>
            </a:solidFill>
            <a:ln w="9525">
              <a:noFill/>
              <a:round/>
              <a:headEnd/>
              <a:tailEnd/>
            </a:ln>
          </p:spPr>
          <p:txBody>
            <a:bodyPr/>
            <a:lstStyle/>
            <a:p>
              <a:endParaRPr lang="en-US"/>
            </a:p>
          </p:txBody>
        </p:sp>
        <p:sp>
          <p:nvSpPr>
            <p:cNvPr id="348348" name="Freeform 188"/>
            <p:cNvSpPr>
              <a:spLocks/>
            </p:cNvSpPr>
            <p:nvPr/>
          </p:nvSpPr>
          <p:spPr bwMode="auto">
            <a:xfrm>
              <a:off x="3861" y="2037"/>
              <a:ext cx="32" cy="25"/>
            </a:xfrm>
            <a:custGeom>
              <a:avLst/>
              <a:gdLst/>
              <a:ahLst/>
              <a:cxnLst>
                <a:cxn ang="0">
                  <a:pos x="29" y="11"/>
                </a:cxn>
                <a:cxn ang="0">
                  <a:pos x="21" y="13"/>
                </a:cxn>
                <a:cxn ang="0">
                  <a:pos x="17" y="13"/>
                </a:cxn>
                <a:cxn ang="0">
                  <a:pos x="15" y="11"/>
                </a:cxn>
                <a:cxn ang="0">
                  <a:pos x="13" y="9"/>
                </a:cxn>
                <a:cxn ang="0">
                  <a:pos x="13" y="8"/>
                </a:cxn>
                <a:cxn ang="0">
                  <a:pos x="11" y="4"/>
                </a:cxn>
                <a:cxn ang="0">
                  <a:pos x="11" y="2"/>
                </a:cxn>
                <a:cxn ang="0">
                  <a:pos x="11" y="0"/>
                </a:cxn>
                <a:cxn ang="0">
                  <a:pos x="0" y="0"/>
                </a:cxn>
                <a:cxn ang="0">
                  <a:pos x="0" y="2"/>
                </a:cxn>
                <a:cxn ang="0">
                  <a:pos x="0" y="6"/>
                </a:cxn>
                <a:cxn ang="0">
                  <a:pos x="2" y="11"/>
                </a:cxn>
                <a:cxn ang="0">
                  <a:pos x="4" y="15"/>
                </a:cxn>
                <a:cxn ang="0">
                  <a:pos x="7" y="21"/>
                </a:cxn>
                <a:cxn ang="0">
                  <a:pos x="15" y="25"/>
                </a:cxn>
                <a:cxn ang="0">
                  <a:pos x="23" y="25"/>
                </a:cxn>
                <a:cxn ang="0">
                  <a:pos x="32" y="23"/>
                </a:cxn>
                <a:cxn ang="0">
                  <a:pos x="29" y="11"/>
                </a:cxn>
              </a:cxnLst>
              <a:rect l="0" t="0" r="r" b="b"/>
              <a:pathLst>
                <a:path w="32" h="25">
                  <a:moveTo>
                    <a:pt x="29" y="11"/>
                  </a:moveTo>
                  <a:lnTo>
                    <a:pt x="21" y="13"/>
                  </a:lnTo>
                  <a:lnTo>
                    <a:pt x="17" y="13"/>
                  </a:lnTo>
                  <a:lnTo>
                    <a:pt x="15" y="11"/>
                  </a:lnTo>
                  <a:lnTo>
                    <a:pt x="13" y="9"/>
                  </a:lnTo>
                  <a:lnTo>
                    <a:pt x="13" y="8"/>
                  </a:lnTo>
                  <a:lnTo>
                    <a:pt x="11" y="4"/>
                  </a:lnTo>
                  <a:lnTo>
                    <a:pt x="11" y="2"/>
                  </a:lnTo>
                  <a:lnTo>
                    <a:pt x="11" y="0"/>
                  </a:lnTo>
                  <a:lnTo>
                    <a:pt x="0" y="0"/>
                  </a:lnTo>
                  <a:lnTo>
                    <a:pt x="0" y="2"/>
                  </a:lnTo>
                  <a:lnTo>
                    <a:pt x="0" y="6"/>
                  </a:lnTo>
                  <a:lnTo>
                    <a:pt x="2" y="11"/>
                  </a:lnTo>
                  <a:lnTo>
                    <a:pt x="4" y="15"/>
                  </a:lnTo>
                  <a:lnTo>
                    <a:pt x="7" y="21"/>
                  </a:lnTo>
                  <a:lnTo>
                    <a:pt x="15" y="25"/>
                  </a:lnTo>
                  <a:lnTo>
                    <a:pt x="23" y="25"/>
                  </a:lnTo>
                  <a:lnTo>
                    <a:pt x="32" y="23"/>
                  </a:lnTo>
                  <a:lnTo>
                    <a:pt x="29" y="11"/>
                  </a:lnTo>
                  <a:close/>
                </a:path>
              </a:pathLst>
            </a:custGeom>
            <a:solidFill>
              <a:srgbClr val="000000"/>
            </a:solidFill>
            <a:ln w="9525">
              <a:noFill/>
              <a:round/>
              <a:headEnd/>
              <a:tailEnd/>
            </a:ln>
          </p:spPr>
          <p:txBody>
            <a:bodyPr/>
            <a:lstStyle/>
            <a:p>
              <a:endParaRPr lang="en-US"/>
            </a:p>
          </p:txBody>
        </p:sp>
        <p:sp>
          <p:nvSpPr>
            <p:cNvPr id="348349" name="Freeform 189"/>
            <p:cNvSpPr>
              <a:spLocks/>
            </p:cNvSpPr>
            <p:nvPr/>
          </p:nvSpPr>
          <p:spPr bwMode="auto">
            <a:xfrm>
              <a:off x="3890" y="2035"/>
              <a:ext cx="32" cy="25"/>
            </a:xfrm>
            <a:custGeom>
              <a:avLst/>
              <a:gdLst/>
              <a:ahLst/>
              <a:cxnLst>
                <a:cxn ang="0">
                  <a:pos x="25" y="0"/>
                </a:cxn>
                <a:cxn ang="0">
                  <a:pos x="23" y="0"/>
                </a:cxn>
                <a:cxn ang="0">
                  <a:pos x="21" y="2"/>
                </a:cxn>
                <a:cxn ang="0">
                  <a:pos x="19" y="4"/>
                </a:cxn>
                <a:cxn ang="0">
                  <a:pos x="15" y="6"/>
                </a:cxn>
                <a:cxn ang="0">
                  <a:pos x="9" y="10"/>
                </a:cxn>
                <a:cxn ang="0">
                  <a:pos x="5" y="11"/>
                </a:cxn>
                <a:cxn ang="0">
                  <a:pos x="3" y="11"/>
                </a:cxn>
                <a:cxn ang="0">
                  <a:pos x="0" y="13"/>
                </a:cxn>
                <a:cxn ang="0">
                  <a:pos x="3" y="25"/>
                </a:cxn>
                <a:cxn ang="0">
                  <a:pos x="5" y="25"/>
                </a:cxn>
                <a:cxn ang="0">
                  <a:pos x="7" y="23"/>
                </a:cxn>
                <a:cxn ang="0">
                  <a:pos x="11" y="21"/>
                </a:cxn>
                <a:cxn ang="0">
                  <a:pos x="15" y="19"/>
                </a:cxn>
                <a:cxn ang="0">
                  <a:pos x="21" y="17"/>
                </a:cxn>
                <a:cxn ang="0">
                  <a:pos x="25" y="13"/>
                </a:cxn>
                <a:cxn ang="0">
                  <a:pos x="28" y="11"/>
                </a:cxn>
                <a:cxn ang="0">
                  <a:pos x="32" y="8"/>
                </a:cxn>
                <a:cxn ang="0">
                  <a:pos x="25" y="0"/>
                </a:cxn>
              </a:cxnLst>
              <a:rect l="0" t="0" r="r" b="b"/>
              <a:pathLst>
                <a:path w="32" h="25">
                  <a:moveTo>
                    <a:pt x="25" y="0"/>
                  </a:moveTo>
                  <a:lnTo>
                    <a:pt x="23" y="0"/>
                  </a:lnTo>
                  <a:lnTo>
                    <a:pt x="21" y="2"/>
                  </a:lnTo>
                  <a:lnTo>
                    <a:pt x="19" y="4"/>
                  </a:lnTo>
                  <a:lnTo>
                    <a:pt x="15" y="6"/>
                  </a:lnTo>
                  <a:lnTo>
                    <a:pt x="9" y="10"/>
                  </a:lnTo>
                  <a:lnTo>
                    <a:pt x="5" y="11"/>
                  </a:lnTo>
                  <a:lnTo>
                    <a:pt x="3" y="11"/>
                  </a:lnTo>
                  <a:lnTo>
                    <a:pt x="0" y="13"/>
                  </a:lnTo>
                  <a:lnTo>
                    <a:pt x="3" y="25"/>
                  </a:lnTo>
                  <a:lnTo>
                    <a:pt x="5" y="25"/>
                  </a:lnTo>
                  <a:lnTo>
                    <a:pt x="7" y="23"/>
                  </a:lnTo>
                  <a:lnTo>
                    <a:pt x="11" y="21"/>
                  </a:lnTo>
                  <a:lnTo>
                    <a:pt x="15" y="19"/>
                  </a:lnTo>
                  <a:lnTo>
                    <a:pt x="21" y="17"/>
                  </a:lnTo>
                  <a:lnTo>
                    <a:pt x="25" y="13"/>
                  </a:lnTo>
                  <a:lnTo>
                    <a:pt x="28" y="11"/>
                  </a:lnTo>
                  <a:lnTo>
                    <a:pt x="32" y="8"/>
                  </a:lnTo>
                  <a:lnTo>
                    <a:pt x="25" y="0"/>
                  </a:lnTo>
                  <a:close/>
                </a:path>
              </a:pathLst>
            </a:custGeom>
            <a:solidFill>
              <a:srgbClr val="000000"/>
            </a:solidFill>
            <a:ln w="9525">
              <a:noFill/>
              <a:round/>
              <a:headEnd/>
              <a:tailEnd/>
            </a:ln>
          </p:spPr>
          <p:txBody>
            <a:bodyPr/>
            <a:lstStyle/>
            <a:p>
              <a:endParaRPr lang="en-US"/>
            </a:p>
          </p:txBody>
        </p:sp>
        <p:sp>
          <p:nvSpPr>
            <p:cNvPr id="348350" name="Freeform 190"/>
            <p:cNvSpPr>
              <a:spLocks/>
            </p:cNvSpPr>
            <p:nvPr/>
          </p:nvSpPr>
          <p:spPr bwMode="auto">
            <a:xfrm>
              <a:off x="3915" y="2023"/>
              <a:ext cx="21" cy="20"/>
            </a:xfrm>
            <a:custGeom>
              <a:avLst/>
              <a:gdLst/>
              <a:ahLst/>
              <a:cxnLst>
                <a:cxn ang="0">
                  <a:pos x="19" y="0"/>
                </a:cxn>
                <a:cxn ang="0">
                  <a:pos x="21" y="2"/>
                </a:cxn>
                <a:cxn ang="0">
                  <a:pos x="15" y="0"/>
                </a:cxn>
                <a:cxn ang="0">
                  <a:pos x="11" y="2"/>
                </a:cxn>
                <a:cxn ang="0">
                  <a:pos x="9" y="4"/>
                </a:cxn>
                <a:cxn ang="0">
                  <a:pos x="5" y="6"/>
                </a:cxn>
                <a:cxn ang="0">
                  <a:pos x="3" y="8"/>
                </a:cxn>
                <a:cxn ang="0">
                  <a:pos x="1" y="10"/>
                </a:cxn>
                <a:cxn ang="0">
                  <a:pos x="0" y="10"/>
                </a:cxn>
                <a:cxn ang="0">
                  <a:pos x="0" y="12"/>
                </a:cxn>
                <a:cxn ang="0">
                  <a:pos x="7" y="20"/>
                </a:cxn>
                <a:cxn ang="0">
                  <a:pos x="9" y="20"/>
                </a:cxn>
                <a:cxn ang="0">
                  <a:pos x="11" y="18"/>
                </a:cxn>
                <a:cxn ang="0">
                  <a:pos x="13" y="16"/>
                </a:cxn>
                <a:cxn ang="0">
                  <a:pos x="15" y="14"/>
                </a:cxn>
                <a:cxn ang="0">
                  <a:pos x="17" y="14"/>
                </a:cxn>
                <a:cxn ang="0">
                  <a:pos x="15" y="14"/>
                </a:cxn>
                <a:cxn ang="0">
                  <a:pos x="19" y="14"/>
                </a:cxn>
                <a:cxn ang="0">
                  <a:pos x="19" y="0"/>
                </a:cxn>
              </a:cxnLst>
              <a:rect l="0" t="0" r="r" b="b"/>
              <a:pathLst>
                <a:path w="21" h="20">
                  <a:moveTo>
                    <a:pt x="19" y="0"/>
                  </a:moveTo>
                  <a:lnTo>
                    <a:pt x="21" y="2"/>
                  </a:lnTo>
                  <a:lnTo>
                    <a:pt x="15" y="0"/>
                  </a:lnTo>
                  <a:lnTo>
                    <a:pt x="11" y="2"/>
                  </a:lnTo>
                  <a:lnTo>
                    <a:pt x="9" y="4"/>
                  </a:lnTo>
                  <a:lnTo>
                    <a:pt x="5" y="6"/>
                  </a:lnTo>
                  <a:lnTo>
                    <a:pt x="3" y="8"/>
                  </a:lnTo>
                  <a:lnTo>
                    <a:pt x="1" y="10"/>
                  </a:lnTo>
                  <a:lnTo>
                    <a:pt x="0" y="10"/>
                  </a:lnTo>
                  <a:lnTo>
                    <a:pt x="0" y="12"/>
                  </a:lnTo>
                  <a:lnTo>
                    <a:pt x="7" y="20"/>
                  </a:lnTo>
                  <a:lnTo>
                    <a:pt x="9" y="20"/>
                  </a:lnTo>
                  <a:lnTo>
                    <a:pt x="11" y="18"/>
                  </a:lnTo>
                  <a:lnTo>
                    <a:pt x="13" y="16"/>
                  </a:lnTo>
                  <a:lnTo>
                    <a:pt x="15" y="14"/>
                  </a:lnTo>
                  <a:lnTo>
                    <a:pt x="17" y="14"/>
                  </a:lnTo>
                  <a:lnTo>
                    <a:pt x="15" y="14"/>
                  </a:lnTo>
                  <a:lnTo>
                    <a:pt x="19" y="14"/>
                  </a:lnTo>
                  <a:lnTo>
                    <a:pt x="19" y="0"/>
                  </a:lnTo>
                  <a:close/>
                </a:path>
              </a:pathLst>
            </a:custGeom>
            <a:solidFill>
              <a:srgbClr val="000000"/>
            </a:solidFill>
            <a:ln w="9525">
              <a:noFill/>
              <a:round/>
              <a:headEnd/>
              <a:tailEnd/>
            </a:ln>
          </p:spPr>
          <p:txBody>
            <a:bodyPr/>
            <a:lstStyle/>
            <a:p>
              <a:endParaRPr lang="en-US"/>
            </a:p>
          </p:txBody>
        </p:sp>
        <p:sp>
          <p:nvSpPr>
            <p:cNvPr id="348351" name="Freeform 191"/>
            <p:cNvSpPr>
              <a:spLocks/>
            </p:cNvSpPr>
            <p:nvPr/>
          </p:nvSpPr>
          <p:spPr bwMode="auto">
            <a:xfrm>
              <a:off x="3934" y="2023"/>
              <a:ext cx="21" cy="33"/>
            </a:xfrm>
            <a:custGeom>
              <a:avLst/>
              <a:gdLst/>
              <a:ahLst/>
              <a:cxnLst>
                <a:cxn ang="0">
                  <a:pos x="17" y="33"/>
                </a:cxn>
                <a:cxn ang="0">
                  <a:pos x="21" y="23"/>
                </a:cxn>
                <a:cxn ang="0">
                  <a:pos x="21" y="16"/>
                </a:cxn>
                <a:cxn ang="0">
                  <a:pos x="17" y="10"/>
                </a:cxn>
                <a:cxn ang="0">
                  <a:pos x="13" y="6"/>
                </a:cxn>
                <a:cxn ang="0">
                  <a:pos x="7" y="2"/>
                </a:cxn>
                <a:cxn ang="0">
                  <a:pos x="4" y="2"/>
                </a:cxn>
                <a:cxn ang="0">
                  <a:pos x="0" y="0"/>
                </a:cxn>
                <a:cxn ang="0">
                  <a:pos x="0" y="14"/>
                </a:cxn>
                <a:cxn ang="0">
                  <a:pos x="2" y="14"/>
                </a:cxn>
                <a:cxn ang="0">
                  <a:pos x="4" y="14"/>
                </a:cxn>
                <a:cxn ang="0">
                  <a:pos x="5" y="16"/>
                </a:cxn>
                <a:cxn ang="0">
                  <a:pos x="7" y="16"/>
                </a:cxn>
                <a:cxn ang="0">
                  <a:pos x="9" y="18"/>
                </a:cxn>
                <a:cxn ang="0">
                  <a:pos x="9" y="22"/>
                </a:cxn>
                <a:cxn ang="0">
                  <a:pos x="7" y="29"/>
                </a:cxn>
                <a:cxn ang="0">
                  <a:pos x="17" y="33"/>
                </a:cxn>
              </a:cxnLst>
              <a:rect l="0" t="0" r="r" b="b"/>
              <a:pathLst>
                <a:path w="21" h="33">
                  <a:moveTo>
                    <a:pt x="17" y="33"/>
                  </a:moveTo>
                  <a:lnTo>
                    <a:pt x="21" y="23"/>
                  </a:lnTo>
                  <a:lnTo>
                    <a:pt x="21" y="16"/>
                  </a:lnTo>
                  <a:lnTo>
                    <a:pt x="17" y="10"/>
                  </a:lnTo>
                  <a:lnTo>
                    <a:pt x="13" y="6"/>
                  </a:lnTo>
                  <a:lnTo>
                    <a:pt x="7" y="2"/>
                  </a:lnTo>
                  <a:lnTo>
                    <a:pt x="4" y="2"/>
                  </a:lnTo>
                  <a:lnTo>
                    <a:pt x="0" y="0"/>
                  </a:lnTo>
                  <a:lnTo>
                    <a:pt x="0" y="14"/>
                  </a:lnTo>
                  <a:lnTo>
                    <a:pt x="2" y="14"/>
                  </a:lnTo>
                  <a:lnTo>
                    <a:pt x="4" y="14"/>
                  </a:lnTo>
                  <a:lnTo>
                    <a:pt x="5" y="16"/>
                  </a:lnTo>
                  <a:lnTo>
                    <a:pt x="7" y="16"/>
                  </a:lnTo>
                  <a:lnTo>
                    <a:pt x="9" y="18"/>
                  </a:lnTo>
                  <a:lnTo>
                    <a:pt x="9" y="22"/>
                  </a:lnTo>
                  <a:lnTo>
                    <a:pt x="7" y="29"/>
                  </a:lnTo>
                  <a:lnTo>
                    <a:pt x="17" y="33"/>
                  </a:lnTo>
                  <a:close/>
                </a:path>
              </a:pathLst>
            </a:custGeom>
            <a:solidFill>
              <a:srgbClr val="000000"/>
            </a:solidFill>
            <a:ln w="9525">
              <a:noFill/>
              <a:round/>
              <a:headEnd/>
              <a:tailEnd/>
            </a:ln>
          </p:spPr>
          <p:txBody>
            <a:bodyPr/>
            <a:lstStyle/>
            <a:p>
              <a:endParaRPr lang="en-US"/>
            </a:p>
          </p:txBody>
        </p:sp>
        <p:sp>
          <p:nvSpPr>
            <p:cNvPr id="348352" name="Freeform 192"/>
            <p:cNvSpPr>
              <a:spLocks/>
            </p:cNvSpPr>
            <p:nvPr/>
          </p:nvSpPr>
          <p:spPr bwMode="auto">
            <a:xfrm>
              <a:off x="3928" y="2052"/>
              <a:ext cx="23" cy="33"/>
            </a:xfrm>
            <a:custGeom>
              <a:avLst/>
              <a:gdLst/>
              <a:ahLst/>
              <a:cxnLst>
                <a:cxn ang="0">
                  <a:pos x="11" y="33"/>
                </a:cxn>
                <a:cxn ang="0">
                  <a:pos x="11" y="31"/>
                </a:cxn>
                <a:cxn ang="0">
                  <a:pos x="23" y="4"/>
                </a:cxn>
                <a:cxn ang="0">
                  <a:pos x="13" y="0"/>
                </a:cxn>
                <a:cxn ang="0">
                  <a:pos x="0" y="25"/>
                </a:cxn>
                <a:cxn ang="0">
                  <a:pos x="2" y="25"/>
                </a:cxn>
                <a:cxn ang="0">
                  <a:pos x="11" y="33"/>
                </a:cxn>
              </a:cxnLst>
              <a:rect l="0" t="0" r="r" b="b"/>
              <a:pathLst>
                <a:path w="23" h="33">
                  <a:moveTo>
                    <a:pt x="11" y="33"/>
                  </a:moveTo>
                  <a:lnTo>
                    <a:pt x="11" y="31"/>
                  </a:lnTo>
                  <a:lnTo>
                    <a:pt x="23" y="4"/>
                  </a:lnTo>
                  <a:lnTo>
                    <a:pt x="13" y="0"/>
                  </a:lnTo>
                  <a:lnTo>
                    <a:pt x="0" y="25"/>
                  </a:lnTo>
                  <a:lnTo>
                    <a:pt x="2" y="25"/>
                  </a:lnTo>
                  <a:lnTo>
                    <a:pt x="11" y="33"/>
                  </a:lnTo>
                  <a:close/>
                </a:path>
              </a:pathLst>
            </a:custGeom>
            <a:solidFill>
              <a:srgbClr val="000000"/>
            </a:solidFill>
            <a:ln w="9525">
              <a:noFill/>
              <a:round/>
              <a:headEnd/>
              <a:tailEnd/>
            </a:ln>
          </p:spPr>
          <p:txBody>
            <a:bodyPr/>
            <a:lstStyle/>
            <a:p>
              <a:endParaRPr lang="en-US"/>
            </a:p>
          </p:txBody>
        </p:sp>
        <p:sp>
          <p:nvSpPr>
            <p:cNvPr id="348353" name="Freeform 193"/>
            <p:cNvSpPr>
              <a:spLocks/>
            </p:cNvSpPr>
            <p:nvPr/>
          </p:nvSpPr>
          <p:spPr bwMode="auto">
            <a:xfrm>
              <a:off x="3911" y="2077"/>
              <a:ext cx="28" cy="90"/>
            </a:xfrm>
            <a:custGeom>
              <a:avLst/>
              <a:gdLst/>
              <a:ahLst/>
              <a:cxnLst>
                <a:cxn ang="0">
                  <a:pos x="28" y="81"/>
                </a:cxn>
                <a:cxn ang="0">
                  <a:pos x="23" y="75"/>
                </a:cxn>
                <a:cxn ang="0">
                  <a:pos x="19" y="69"/>
                </a:cxn>
                <a:cxn ang="0">
                  <a:pos x="15" y="64"/>
                </a:cxn>
                <a:cxn ang="0">
                  <a:pos x="13" y="60"/>
                </a:cxn>
                <a:cxn ang="0">
                  <a:pos x="13" y="46"/>
                </a:cxn>
                <a:cxn ang="0">
                  <a:pos x="15" y="35"/>
                </a:cxn>
                <a:cxn ang="0">
                  <a:pos x="19" y="23"/>
                </a:cxn>
                <a:cxn ang="0">
                  <a:pos x="23" y="16"/>
                </a:cxn>
                <a:cxn ang="0">
                  <a:pos x="27" y="10"/>
                </a:cxn>
                <a:cxn ang="0">
                  <a:pos x="28" y="8"/>
                </a:cxn>
                <a:cxn ang="0">
                  <a:pos x="19" y="0"/>
                </a:cxn>
                <a:cxn ang="0">
                  <a:pos x="17" y="2"/>
                </a:cxn>
                <a:cxn ang="0">
                  <a:pos x="13" y="10"/>
                </a:cxn>
                <a:cxn ang="0">
                  <a:pos x="7" y="19"/>
                </a:cxn>
                <a:cxn ang="0">
                  <a:pos x="4" y="31"/>
                </a:cxn>
                <a:cxn ang="0">
                  <a:pos x="0" y="46"/>
                </a:cxn>
                <a:cxn ang="0">
                  <a:pos x="2" y="62"/>
                </a:cxn>
                <a:cxn ang="0">
                  <a:pos x="4" y="69"/>
                </a:cxn>
                <a:cxn ang="0">
                  <a:pos x="9" y="77"/>
                </a:cxn>
                <a:cxn ang="0">
                  <a:pos x="15" y="83"/>
                </a:cxn>
                <a:cxn ang="0">
                  <a:pos x="23" y="90"/>
                </a:cxn>
                <a:cxn ang="0">
                  <a:pos x="28" y="81"/>
                </a:cxn>
              </a:cxnLst>
              <a:rect l="0" t="0" r="r" b="b"/>
              <a:pathLst>
                <a:path w="28" h="90">
                  <a:moveTo>
                    <a:pt x="28" y="81"/>
                  </a:moveTo>
                  <a:lnTo>
                    <a:pt x="23" y="75"/>
                  </a:lnTo>
                  <a:lnTo>
                    <a:pt x="19" y="69"/>
                  </a:lnTo>
                  <a:lnTo>
                    <a:pt x="15" y="64"/>
                  </a:lnTo>
                  <a:lnTo>
                    <a:pt x="13" y="60"/>
                  </a:lnTo>
                  <a:lnTo>
                    <a:pt x="13" y="46"/>
                  </a:lnTo>
                  <a:lnTo>
                    <a:pt x="15" y="35"/>
                  </a:lnTo>
                  <a:lnTo>
                    <a:pt x="19" y="23"/>
                  </a:lnTo>
                  <a:lnTo>
                    <a:pt x="23" y="16"/>
                  </a:lnTo>
                  <a:lnTo>
                    <a:pt x="27" y="10"/>
                  </a:lnTo>
                  <a:lnTo>
                    <a:pt x="28" y="8"/>
                  </a:lnTo>
                  <a:lnTo>
                    <a:pt x="19" y="0"/>
                  </a:lnTo>
                  <a:lnTo>
                    <a:pt x="17" y="2"/>
                  </a:lnTo>
                  <a:lnTo>
                    <a:pt x="13" y="10"/>
                  </a:lnTo>
                  <a:lnTo>
                    <a:pt x="7" y="19"/>
                  </a:lnTo>
                  <a:lnTo>
                    <a:pt x="4" y="31"/>
                  </a:lnTo>
                  <a:lnTo>
                    <a:pt x="0" y="46"/>
                  </a:lnTo>
                  <a:lnTo>
                    <a:pt x="2" y="62"/>
                  </a:lnTo>
                  <a:lnTo>
                    <a:pt x="4" y="69"/>
                  </a:lnTo>
                  <a:lnTo>
                    <a:pt x="9" y="77"/>
                  </a:lnTo>
                  <a:lnTo>
                    <a:pt x="15" y="83"/>
                  </a:lnTo>
                  <a:lnTo>
                    <a:pt x="23" y="90"/>
                  </a:lnTo>
                  <a:lnTo>
                    <a:pt x="28" y="81"/>
                  </a:lnTo>
                  <a:close/>
                </a:path>
              </a:pathLst>
            </a:custGeom>
            <a:solidFill>
              <a:srgbClr val="000000"/>
            </a:solidFill>
            <a:ln w="9525">
              <a:noFill/>
              <a:round/>
              <a:headEnd/>
              <a:tailEnd/>
            </a:ln>
          </p:spPr>
          <p:txBody>
            <a:bodyPr/>
            <a:lstStyle/>
            <a:p>
              <a:endParaRPr lang="en-US"/>
            </a:p>
          </p:txBody>
        </p:sp>
        <p:sp>
          <p:nvSpPr>
            <p:cNvPr id="348354" name="Freeform 194"/>
            <p:cNvSpPr>
              <a:spLocks/>
            </p:cNvSpPr>
            <p:nvPr/>
          </p:nvSpPr>
          <p:spPr bwMode="auto">
            <a:xfrm>
              <a:off x="3934" y="2158"/>
              <a:ext cx="40" cy="36"/>
            </a:xfrm>
            <a:custGeom>
              <a:avLst/>
              <a:gdLst/>
              <a:ahLst/>
              <a:cxnLst>
                <a:cxn ang="0">
                  <a:pos x="40" y="32"/>
                </a:cxn>
                <a:cxn ang="0">
                  <a:pos x="40" y="31"/>
                </a:cxn>
                <a:cxn ang="0">
                  <a:pos x="36" y="25"/>
                </a:cxn>
                <a:cxn ang="0">
                  <a:pos x="30" y="19"/>
                </a:cxn>
                <a:cxn ang="0">
                  <a:pos x="25" y="13"/>
                </a:cxn>
                <a:cxn ang="0">
                  <a:pos x="19" y="9"/>
                </a:cxn>
                <a:cxn ang="0">
                  <a:pos x="15" y="6"/>
                </a:cxn>
                <a:cxn ang="0">
                  <a:pos x="9" y="2"/>
                </a:cxn>
                <a:cxn ang="0">
                  <a:pos x="7" y="0"/>
                </a:cxn>
                <a:cxn ang="0">
                  <a:pos x="5" y="0"/>
                </a:cxn>
                <a:cxn ang="0">
                  <a:pos x="0" y="9"/>
                </a:cxn>
                <a:cxn ang="0">
                  <a:pos x="4" y="11"/>
                </a:cxn>
                <a:cxn ang="0">
                  <a:pos x="7" y="15"/>
                </a:cxn>
                <a:cxn ang="0">
                  <a:pos x="11" y="19"/>
                </a:cxn>
                <a:cxn ang="0">
                  <a:pos x="17" y="23"/>
                </a:cxn>
                <a:cxn ang="0">
                  <a:pos x="23" y="27"/>
                </a:cxn>
                <a:cxn ang="0">
                  <a:pos x="27" y="32"/>
                </a:cxn>
                <a:cxn ang="0">
                  <a:pos x="30" y="36"/>
                </a:cxn>
                <a:cxn ang="0">
                  <a:pos x="29" y="34"/>
                </a:cxn>
                <a:cxn ang="0">
                  <a:pos x="40" y="32"/>
                </a:cxn>
              </a:cxnLst>
              <a:rect l="0" t="0" r="r" b="b"/>
              <a:pathLst>
                <a:path w="40" h="36">
                  <a:moveTo>
                    <a:pt x="40" y="32"/>
                  </a:moveTo>
                  <a:lnTo>
                    <a:pt x="40" y="31"/>
                  </a:lnTo>
                  <a:lnTo>
                    <a:pt x="36" y="25"/>
                  </a:lnTo>
                  <a:lnTo>
                    <a:pt x="30" y="19"/>
                  </a:lnTo>
                  <a:lnTo>
                    <a:pt x="25" y="13"/>
                  </a:lnTo>
                  <a:lnTo>
                    <a:pt x="19" y="9"/>
                  </a:lnTo>
                  <a:lnTo>
                    <a:pt x="15" y="6"/>
                  </a:lnTo>
                  <a:lnTo>
                    <a:pt x="9" y="2"/>
                  </a:lnTo>
                  <a:lnTo>
                    <a:pt x="7" y="0"/>
                  </a:lnTo>
                  <a:lnTo>
                    <a:pt x="5" y="0"/>
                  </a:lnTo>
                  <a:lnTo>
                    <a:pt x="0" y="9"/>
                  </a:lnTo>
                  <a:lnTo>
                    <a:pt x="4" y="11"/>
                  </a:lnTo>
                  <a:lnTo>
                    <a:pt x="7" y="15"/>
                  </a:lnTo>
                  <a:lnTo>
                    <a:pt x="11" y="19"/>
                  </a:lnTo>
                  <a:lnTo>
                    <a:pt x="17" y="23"/>
                  </a:lnTo>
                  <a:lnTo>
                    <a:pt x="23" y="27"/>
                  </a:lnTo>
                  <a:lnTo>
                    <a:pt x="27" y="32"/>
                  </a:lnTo>
                  <a:lnTo>
                    <a:pt x="30" y="36"/>
                  </a:lnTo>
                  <a:lnTo>
                    <a:pt x="29" y="34"/>
                  </a:lnTo>
                  <a:lnTo>
                    <a:pt x="40" y="32"/>
                  </a:lnTo>
                  <a:close/>
                </a:path>
              </a:pathLst>
            </a:custGeom>
            <a:solidFill>
              <a:srgbClr val="000000"/>
            </a:solidFill>
            <a:ln w="9525">
              <a:noFill/>
              <a:round/>
              <a:headEnd/>
              <a:tailEnd/>
            </a:ln>
          </p:spPr>
          <p:txBody>
            <a:bodyPr/>
            <a:lstStyle/>
            <a:p>
              <a:endParaRPr lang="en-US"/>
            </a:p>
          </p:txBody>
        </p:sp>
        <p:sp>
          <p:nvSpPr>
            <p:cNvPr id="348355" name="Freeform 195"/>
            <p:cNvSpPr>
              <a:spLocks/>
            </p:cNvSpPr>
            <p:nvPr/>
          </p:nvSpPr>
          <p:spPr bwMode="auto">
            <a:xfrm>
              <a:off x="3963" y="2190"/>
              <a:ext cx="34" cy="47"/>
            </a:xfrm>
            <a:custGeom>
              <a:avLst/>
              <a:gdLst/>
              <a:ahLst/>
              <a:cxnLst>
                <a:cxn ang="0">
                  <a:pos x="34" y="35"/>
                </a:cxn>
                <a:cxn ang="0">
                  <a:pos x="28" y="33"/>
                </a:cxn>
                <a:cxn ang="0">
                  <a:pos x="24" y="29"/>
                </a:cxn>
                <a:cxn ang="0">
                  <a:pos x="21" y="23"/>
                </a:cxn>
                <a:cxn ang="0">
                  <a:pos x="17" y="18"/>
                </a:cxn>
                <a:cxn ang="0">
                  <a:pos x="15" y="10"/>
                </a:cxn>
                <a:cxn ang="0">
                  <a:pos x="13" y="6"/>
                </a:cxn>
                <a:cxn ang="0">
                  <a:pos x="11" y="2"/>
                </a:cxn>
                <a:cxn ang="0">
                  <a:pos x="11" y="0"/>
                </a:cxn>
                <a:cxn ang="0">
                  <a:pos x="0" y="2"/>
                </a:cxn>
                <a:cxn ang="0">
                  <a:pos x="0" y="4"/>
                </a:cxn>
                <a:cxn ang="0">
                  <a:pos x="1" y="8"/>
                </a:cxn>
                <a:cxn ang="0">
                  <a:pos x="3" y="16"/>
                </a:cxn>
                <a:cxn ang="0">
                  <a:pos x="5" y="22"/>
                </a:cxn>
                <a:cxn ang="0">
                  <a:pos x="11" y="29"/>
                </a:cxn>
                <a:cxn ang="0">
                  <a:pos x="15" y="37"/>
                </a:cxn>
                <a:cxn ang="0">
                  <a:pos x="23" y="43"/>
                </a:cxn>
                <a:cxn ang="0">
                  <a:pos x="32" y="47"/>
                </a:cxn>
                <a:cxn ang="0">
                  <a:pos x="34" y="35"/>
                </a:cxn>
              </a:cxnLst>
              <a:rect l="0" t="0" r="r" b="b"/>
              <a:pathLst>
                <a:path w="34" h="47">
                  <a:moveTo>
                    <a:pt x="34" y="35"/>
                  </a:moveTo>
                  <a:lnTo>
                    <a:pt x="28" y="33"/>
                  </a:lnTo>
                  <a:lnTo>
                    <a:pt x="24" y="29"/>
                  </a:lnTo>
                  <a:lnTo>
                    <a:pt x="21" y="23"/>
                  </a:lnTo>
                  <a:lnTo>
                    <a:pt x="17" y="18"/>
                  </a:lnTo>
                  <a:lnTo>
                    <a:pt x="15" y="10"/>
                  </a:lnTo>
                  <a:lnTo>
                    <a:pt x="13" y="6"/>
                  </a:lnTo>
                  <a:lnTo>
                    <a:pt x="11" y="2"/>
                  </a:lnTo>
                  <a:lnTo>
                    <a:pt x="11" y="0"/>
                  </a:lnTo>
                  <a:lnTo>
                    <a:pt x="0" y="2"/>
                  </a:lnTo>
                  <a:lnTo>
                    <a:pt x="0" y="4"/>
                  </a:lnTo>
                  <a:lnTo>
                    <a:pt x="1" y="8"/>
                  </a:lnTo>
                  <a:lnTo>
                    <a:pt x="3" y="16"/>
                  </a:lnTo>
                  <a:lnTo>
                    <a:pt x="5" y="22"/>
                  </a:lnTo>
                  <a:lnTo>
                    <a:pt x="11" y="29"/>
                  </a:lnTo>
                  <a:lnTo>
                    <a:pt x="15" y="37"/>
                  </a:lnTo>
                  <a:lnTo>
                    <a:pt x="23" y="43"/>
                  </a:lnTo>
                  <a:lnTo>
                    <a:pt x="32" y="47"/>
                  </a:lnTo>
                  <a:lnTo>
                    <a:pt x="34" y="35"/>
                  </a:lnTo>
                  <a:close/>
                </a:path>
              </a:pathLst>
            </a:custGeom>
            <a:solidFill>
              <a:srgbClr val="000000"/>
            </a:solidFill>
            <a:ln w="9525">
              <a:noFill/>
              <a:round/>
              <a:headEnd/>
              <a:tailEnd/>
            </a:ln>
          </p:spPr>
          <p:txBody>
            <a:bodyPr/>
            <a:lstStyle/>
            <a:p>
              <a:endParaRPr lang="en-US"/>
            </a:p>
          </p:txBody>
        </p:sp>
        <p:sp>
          <p:nvSpPr>
            <p:cNvPr id="348356" name="Freeform 196"/>
            <p:cNvSpPr>
              <a:spLocks/>
            </p:cNvSpPr>
            <p:nvPr/>
          </p:nvSpPr>
          <p:spPr bwMode="auto">
            <a:xfrm>
              <a:off x="3995" y="2225"/>
              <a:ext cx="31" cy="19"/>
            </a:xfrm>
            <a:custGeom>
              <a:avLst/>
              <a:gdLst/>
              <a:ahLst/>
              <a:cxnLst>
                <a:cxn ang="0">
                  <a:pos x="31" y="10"/>
                </a:cxn>
                <a:cxn ang="0">
                  <a:pos x="29" y="8"/>
                </a:cxn>
                <a:cxn ang="0">
                  <a:pos x="25" y="8"/>
                </a:cxn>
                <a:cxn ang="0">
                  <a:pos x="21" y="6"/>
                </a:cxn>
                <a:cxn ang="0">
                  <a:pos x="17" y="4"/>
                </a:cxn>
                <a:cxn ang="0">
                  <a:pos x="12" y="2"/>
                </a:cxn>
                <a:cxn ang="0">
                  <a:pos x="8" y="2"/>
                </a:cxn>
                <a:cxn ang="0">
                  <a:pos x="6" y="0"/>
                </a:cxn>
                <a:cxn ang="0">
                  <a:pos x="2" y="0"/>
                </a:cxn>
                <a:cxn ang="0">
                  <a:pos x="0" y="12"/>
                </a:cxn>
                <a:cxn ang="0">
                  <a:pos x="2" y="12"/>
                </a:cxn>
                <a:cxn ang="0">
                  <a:pos x="6" y="13"/>
                </a:cxn>
                <a:cxn ang="0">
                  <a:pos x="10" y="13"/>
                </a:cxn>
                <a:cxn ang="0">
                  <a:pos x="14" y="15"/>
                </a:cxn>
                <a:cxn ang="0">
                  <a:pos x="17" y="17"/>
                </a:cxn>
                <a:cxn ang="0">
                  <a:pos x="21" y="17"/>
                </a:cxn>
                <a:cxn ang="0">
                  <a:pos x="25" y="19"/>
                </a:cxn>
                <a:cxn ang="0">
                  <a:pos x="23" y="19"/>
                </a:cxn>
                <a:cxn ang="0">
                  <a:pos x="31" y="10"/>
                </a:cxn>
              </a:cxnLst>
              <a:rect l="0" t="0" r="r" b="b"/>
              <a:pathLst>
                <a:path w="31" h="19">
                  <a:moveTo>
                    <a:pt x="31" y="10"/>
                  </a:moveTo>
                  <a:lnTo>
                    <a:pt x="29" y="8"/>
                  </a:lnTo>
                  <a:lnTo>
                    <a:pt x="25" y="8"/>
                  </a:lnTo>
                  <a:lnTo>
                    <a:pt x="21" y="6"/>
                  </a:lnTo>
                  <a:lnTo>
                    <a:pt x="17" y="4"/>
                  </a:lnTo>
                  <a:lnTo>
                    <a:pt x="12" y="2"/>
                  </a:lnTo>
                  <a:lnTo>
                    <a:pt x="8" y="2"/>
                  </a:lnTo>
                  <a:lnTo>
                    <a:pt x="6" y="0"/>
                  </a:lnTo>
                  <a:lnTo>
                    <a:pt x="2" y="0"/>
                  </a:lnTo>
                  <a:lnTo>
                    <a:pt x="0" y="12"/>
                  </a:lnTo>
                  <a:lnTo>
                    <a:pt x="2" y="12"/>
                  </a:lnTo>
                  <a:lnTo>
                    <a:pt x="6" y="13"/>
                  </a:lnTo>
                  <a:lnTo>
                    <a:pt x="10" y="13"/>
                  </a:lnTo>
                  <a:lnTo>
                    <a:pt x="14" y="15"/>
                  </a:lnTo>
                  <a:lnTo>
                    <a:pt x="17" y="17"/>
                  </a:lnTo>
                  <a:lnTo>
                    <a:pt x="21" y="17"/>
                  </a:lnTo>
                  <a:lnTo>
                    <a:pt x="25" y="19"/>
                  </a:lnTo>
                  <a:lnTo>
                    <a:pt x="23" y="19"/>
                  </a:lnTo>
                  <a:lnTo>
                    <a:pt x="31" y="10"/>
                  </a:lnTo>
                  <a:close/>
                </a:path>
              </a:pathLst>
            </a:custGeom>
            <a:solidFill>
              <a:srgbClr val="000000"/>
            </a:solidFill>
            <a:ln w="9525">
              <a:noFill/>
              <a:round/>
              <a:headEnd/>
              <a:tailEnd/>
            </a:ln>
          </p:spPr>
          <p:txBody>
            <a:bodyPr/>
            <a:lstStyle/>
            <a:p>
              <a:endParaRPr lang="en-US"/>
            </a:p>
          </p:txBody>
        </p:sp>
        <p:sp>
          <p:nvSpPr>
            <p:cNvPr id="348357" name="Freeform 197"/>
            <p:cNvSpPr>
              <a:spLocks/>
            </p:cNvSpPr>
            <p:nvPr/>
          </p:nvSpPr>
          <p:spPr bwMode="auto">
            <a:xfrm>
              <a:off x="4018" y="2235"/>
              <a:ext cx="17" cy="53"/>
            </a:xfrm>
            <a:custGeom>
              <a:avLst/>
              <a:gdLst/>
              <a:ahLst/>
              <a:cxnLst>
                <a:cxn ang="0">
                  <a:pos x="12" y="53"/>
                </a:cxn>
                <a:cxn ang="0">
                  <a:pos x="16" y="40"/>
                </a:cxn>
                <a:cxn ang="0">
                  <a:pos x="17" y="30"/>
                </a:cxn>
                <a:cxn ang="0">
                  <a:pos x="17" y="21"/>
                </a:cxn>
                <a:cxn ang="0">
                  <a:pos x="17" y="13"/>
                </a:cxn>
                <a:cxn ang="0">
                  <a:pos x="14" y="7"/>
                </a:cxn>
                <a:cxn ang="0">
                  <a:pos x="12" y="3"/>
                </a:cxn>
                <a:cxn ang="0">
                  <a:pos x="10" y="0"/>
                </a:cxn>
                <a:cxn ang="0">
                  <a:pos x="8" y="0"/>
                </a:cxn>
                <a:cxn ang="0">
                  <a:pos x="0" y="9"/>
                </a:cxn>
                <a:cxn ang="0">
                  <a:pos x="2" y="11"/>
                </a:cxn>
                <a:cxn ang="0">
                  <a:pos x="4" y="13"/>
                </a:cxn>
                <a:cxn ang="0">
                  <a:pos x="6" y="17"/>
                </a:cxn>
                <a:cxn ang="0">
                  <a:pos x="6" y="23"/>
                </a:cxn>
                <a:cxn ang="0">
                  <a:pos x="6" y="28"/>
                </a:cxn>
                <a:cxn ang="0">
                  <a:pos x="4" y="38"/>
                </a:cxn>
                <a:cxn ang="0">
                  <a:pos x="0" y="48"/>
                </a:cxn>
                <a:cxn ang="0">
                  <a:pos x="12" y="53"/>
                </a:cxn>
              </a:cxnLst>
              <a:rect l="0" t="0" r="r" b="b"/>
              <a:pathLst>
                <a:path w="17" h="53">
                  <a:moveTo>
                    <a:pt x="12" y="53"/>
                  </a:moveTo>
                  <a:lnTo>
                    <a:pt x="16" y="40"/>
                  </a:lnTo>
                  <a:lnTo>
                    <a:pt x="17" y="30"/>
                  </a:lnTo>
                  <a:lnTo>
                    <a:pt x="17" y="21"/>
                  </a:lnTo>
                  <a:lnTo>
                    <a:pt x="17" y="13"/>
                  </a:lnTo>
                  <a:lnTo>
                    <a:pt x="14" y="7"/>
                  </a:lnTo>
                  <a:lnTo>
                    <a:pt x="12" y="3"/>
                  </a:lnTo>
                  <a:lnTo>
                    <a:pt x="10" y="0"/>
                  </a:lnTo>
                  <a:lnTo>
                    <a:pt x="8" y="0"/>
                  </a:lnTo>
                  <a:lnTo>
                    <a:pt x="0" y="9"/>
                  </a:lnTo>
                  <a:lnTo>
                    <a:pt x="2" y="11"/>
                  </a:lnTo>
                  <a:lnTo>
                    <a:pt x="4" y="13"/>
                  </a:lnTo>
                  <a:lnTo>
                    <a:pt x="6" y="17"/>
                  </a:lnTo>
                  <a:lnTo>
                    <a:pt x="6" y="23"/>
                  </a:lnTo>
                  <a:lnTo>
                    <a:pt x="6" y="28"/>
                  </a:lnTo>
                  <a:lnTo>
                    <a:pt x="4" y="38"/>
                  </a:lnTo>
                  <a:lnTo>
                    <a:pt x="0" y="48"/>
                  </a:lnTo>
                  <a:lnTo>
                    <a:pt x="12" y="53"/>
                  </a:lnTo>
                  <a:close/>
                </a:path>
              </a:pathLst>
            </a:custGeom>
            <a:solidFill>
              <a:srgbClr val="000000"/>
            </a:solidFill>
            <a:ln w="9525">
              <a:noFill/>
              <a:round/>
              <a:headEnd/>
              <a:tailEnd/>
            </a:ln>
          </p:spPr>
          <p:txBody>
            <a:bodyPr/>
            <a:lstStyle/>
            <a:p>
              <a:endParaRPr lang="en-US"/>
            </a:p>
          </p:txBody>
        </p:sp>
        <p:sp>
          <p:nvSpPr>
            <p:cNvPr id="348358" name="Freeform 198"/>
            <p:cNvSpPr>
              <a:spLocks/>
            </p:cNvSpPr>
            <p:nvPr/>
          </p:nvSpPr>
          <p:spPr bwMode="auto">
            <a:xfrm>
              <a:off x="3995" y="2283"/>
              <a:ext cx="35" cy="63"/>
            </a:xfrm>
            <a:custGeom>
              <a:avLst/>
              <a:gdLst/>
              <a:ahLst/>
              <a:cxnLst>
                <a:cxn ang="0">
                  <a:pos x="14" y="63"/>
                </a:cxn>
                <a:cxn ang="0">
                  <a:pos x="14" y="53"/>
                </a:cxn>
                <a:cxn ang="0">
                  <a:pos x="17" y="44"/>
                </a:cxn>
                <a:cxn ang="0">
                  <a:pos x="21" y="34"/>
                </a:cxn>
                <a:cxn ang="0">
                  <a:pos x="25" y="25"/>
                </a:cxn>
                <a:cxn ang="0">
                  <a:pos x="29" y="17"/>
                </a:cxn>
                <a:cxn ang="0">
                  <a:pos x="31" y="11"/>
                </a:cxn>
                <a:cxn ang="0">
                  <a:pos x="33" y="7"/>
                </a:cxn>
                <a:cxn ang="0">
                  <a:pos x="35" y="5"/>
                </a:cxn>
                <a:cxn ang="0">
                  <a:pos x="23" y="0"/>
                </a:cxn>
                <a:cxn ang="0">
                  <a:pos x="23" y="2"/>
                </a:cxn>
                <a:cxn ang="0">
                  <a:pos x="21" y="5"/>
                </a:cxn>
                <a:cxn ang="0">
                  <a:pos x="17" y="11"/>
                </a:cxn>
                <a:cxn ang="0">
                  <a:pos x="14" y="21"/>
                </a:cxn>
                <a:cxn ang="0">
                  <a:pos x="10" y="30"/>
                </a:cxn>
                <a:cxn ang="0">
                  <a:pos x="6" y="40"/>
                </a:cxn>
                <a:cxn ang="0">
                  <a:pos x="2" y="49"/>
                </a:cxn>
                <a:cxn ang="0">
                  <a:pos x="0" y="61"/>
                </a:cxn>
                <a:cxn ang="0">
                  <a:pos x="14" y="63"/>
                </a:cxn>
              </a:cxnLst>
              <a:rect l="0" t="0" r="r" b="b"/>
              <a:pathLst>
                <a:path w="35" h="63">
                  <a:moveTo>
                    <a:pt x="14" y="63"/>
                  </a:moveTo>
                  <a:lnTo>
                    <a:pt x="14" y="53"/>
                  </a:lnTo>
                  <a:lnTo>
                    <a:pt x="17" y="44"/>
                  </a:lnTo>
                  <a:lnTo>
                    <a:pt x="21" y="34"/>
                  </a:lnTo>
                  <a:lnTo>
                    <a:pt x="25" y="25"/>
                  </a:lnTo>
                  <a:lnTo>
                    <a:pt x="29" y="17"/>
                  </a:lnTo>
                  <a:lnTo>
                    <a:pt x="31" y="11"/>
                  </a:lnTo>
                  <a:lnTo>
                    <a:pt x="33" y="7"/>
                  </a:lnTo>
                  <a:lnTo>
                    <a:pt x="35" y="5"/>
                  </a:lnTo>
                  <a:lnTo>
                    <a:pt x="23" y="0"/>
                  </a:lnTo>
                  <a:lnTo>
                    <a:pt x="23" y="2"/>
                  </a:lnTo>
                  <a:lnTo>
                    <a:pt x="21" y="5"/>
                  </a:lnTo>
                  <a:lnTo>
                    <a:pt x="17" y="11"/>
                  </a:lnTo>
                  <a:lnTo>
                    <a:pt x="14" y="21"/>
                  </a:lnTo>
                  <a:lnTo>
                    <a:pt x="10" y="30"/>
                  </a:lnTo>
                  <a:lnTo>
                    <a:pt x="6" y="40"/>
                  </a:lnTo>
                  <a:lnTo>
                    <a:pt x="2" y="49"/>
                  </a:lnTo>
                  <a:lnTo>
                    <a:pt x="0" y="61"/>
                  </a:lnTo>
                  <a:lnTo>
                    <a:pt x="14" y="63"/>
                  </a:lnTo>
                  <a:close/>
                </a:path>
              </a:pathLst>
            </a:custGeom>
            <a:solidFill>
              <a:srgbClr val="000000"/>
            </a:solidFill>
            <a:ln w="9525">
              <a:noFill/>
              <a:round/>
              <a:headEnd/>
              <a:tailEnd/>
            </a:ln>
          </p:spPr>
          <p:txBody>
            <a:bodyPr/>
            <a:lstStyle/>
            <a:p>
              <a:endParaRPr lang="en-US"/>
            </a:p>
          </p:txBody>
        </p:sp>
        <p:sp>
          <p:nvSpPr>
            <p:cNvPr id="348359" name="Freeform 199"/>
            <p:cNvSpPr>
              <a:spLocks/>
            </p:cNvSpPr>
            <p:nvPr/>
          </p:nvSpPr>
          <p:spPr bwMode="auto">
            <a:xfrm>
              <a:off x="3984" y="2344"/>
              <a:ext cx="25" cy="38"/>
            </a:xfrm>
            <a:custGeom>
              <a:avLst/>
              <a:gdLst/>
              <a:ahLst/>
              <a:cxnLst>
                <a:cxn ang="0">
                  <a:pos x="5" y="38"/>
                </a:cxn>
                <a:cxn ang="0">
                  <a:pos x="7" y="38"/>
                </a:cxn>
                <a:cxn ang="0">
                  <a:pos x="11" y="33"/>
                </a:cxn>
                <a:cxn ang="0">
                  <a:pos x="15" y="27"/>
                </a:cxn>
                <a:cxn ang="0">
                  <a:pos x="19" y="21"/>
                </a:cxn>
                <a:cxn ang="0">
                  <a:pos x="21" y="15"/>
                </a:cxn>
                <a:cxn ang="0">
                  <a:pos x="23" y="10"/>
                </a:cxn>
                <a:cxn ang="0">
                  <a:pos x="23" y="6"/>
                </a:cxn>
                <a:cxn ang="0">
                  <a:pos x="23" y="2"/>
                </a:cxn>
                <a:cxn ang="0">
                  <a:pos x="25" y="2"/>
                </a:cxn>
                <a:cxn ang="0">
                  <a:pos x="11" y="0"/>
                </a:cxn>
                <a:cxn ang="0">
                  <a:pos x="11" y="4"/>
                </a:cxn>
                <a:cxn ang="0">
                  <a:pos x="9" y="8"/>
                </a:cxn>
                <a:cxn ang="0">
                  <a:pos x="9" y="12"/>
                </a:cxn>
                <a:cxn ang="0">
                  <a:pos x="7" y="17"/>
                </a:cxn>
                <a:cxn ang="0">
                  <a:pos x="5" y="21"/>
                </a:cxn>
                <a:cxn ang="0">
                  <a:pos x="2" y="25"/>
                </a:cxn>
                <a:cxn ang="0">
                  <a:pos x="0" y="29"/>
                </a:cxn>
                <a:cxn ang="0">
                  <a:pos x="2" y="29"/>
                </a:cxn>
                <a:cxn ang="0">
                  <a:pos x="5" y="38"/>
                </a:cxn>
              </a:cxnLst>
              <a:rect l="0" t="0" r="r" b="b"/>
              <a:pathLst>
                <a:path w="25" h="38">
                  <a:moveTo>
                    <a:pt x="5" y="38"/>
                  </a:moveTo>
                  <a:lnTo>
                    <a:pt x="7" y="38"/>
                  </a:lnTo>
                  <a:lnTo>
                    <a:pt x="11" y="33"/>
                  </a:lnTo>
                  <a:lnTo>
                    <a:pt x="15" y="27"/>
                  </a:lnTo>
                  <a:lnTo>
                    <a:pt x="19" y="21"/>
                  </a:lnTo>
                  <a:lnTo>
                    <a:pt x="21" y="15"/>
                  </a:lnTo>
                  <a:lnTo>
                    <a:pt x="23" y="10"/>
                  </a:lnTo>
                  <a:lnTo>
                    <a:pt x="23" y="6"/>
                  </a:lnTo>
                  <a:lnTo>
                    <a:pt x="23" y="2"/>
                  </a:lnTo>
                  <a:lnTo>
                    <a:pt x="25" y="2"/>
                  </a:lnTo>
                  <a:lnTo>
                    <a:pt x="11" y="0"/>
                  </a:lnTo>
                  <a:lnTo>
                    <a:pt x="11" y="4"/>
                  </a:lnTo>
                  <a:lnTo>
                    <a:pt x="9" y="8"/>
                  </a:lnTo>
                  <a:lnTo>
                    <a:pt x="9" y="12"/>
                  </a:lnTo>
                  <a:lnTo>
                    <a:pt x="7" y="17"/>
                  </a:lnTo>
                  <a:lnTo>
                    <a:pt x="5" y="21"/>
                  </a:lnTo>
                  <a:lnTo>
                    <a:pt x="2" y="25"/>
                  </a:lnTo>
                  <a:lnTo>
                    <a:pt x="0" y="29"/>
                  </a:lnTo>
                  <a:lnTo>
                    <a:pt x="2" y="29"/>
                  </a:lnTo>
                  <a:lnTo>
                    <a:pt x="5" y="38"/>
                  </a:lnTo>
                  <a:close/>
                </a:path>
              </a:pathLst>
            </a:custGeom>
            <a:solidFill>
              <a:srgbClr val="000000"/>
            </a:solidFill>
            <a:ln w="9525">
              <a:noFill/>
              <a:round/>
              <a:headEnd/>
              <a:tailEnd/>
            </a:ln>
          </p:spPr>
          <p:txBody>
            <a:bodyPr/>
            <a:lstStyle/>
            <a:p>
              <a:endParaRPr lang="en-US"/>
            </a:p>
          </p:txBody>
        </p:sp>
        <p:sp>
          <p:nvSpPr>
            <p:cNvPr id="348360" name="Freeform 200"/>
            <p:cNvSpPr>
              <a:spLocks/>
            </p:cNvSpPr>
            <p:nvPr/>
          </p:nvSpPr>
          <p:spPr bwMode="auto">
            <a:xfrm>
              <a:off x="3949" y="2373"/>
              <a:ext cx="40" cy="36"/>
            </a:xfrm>
            <a:custGeom>
              <a:avLst/>
              <a:gdLst/>
              <a:ahLst/>
              <a:cxnLst>
                <a:cxn ang="0">
                  <a:pos x="12" y="36"/>
                </a:cxn>
                <a:cxn ang="0">
                  <a:pos x="15" y="31"/>
                </a:cxn>
                <a:cxn ang="0">
                  <a:pos x="19" y="25"/>
                </a:cxn>
                <a:cxn ang="0">
                  <a:pos x="25" y="21"/>
                </a:cxn>
                <a:cxn ang="0">
                  <a:pos x="29" y="17"/>
                </a:cxn>
                <a:cxn ang="0">
                  <a:pos x="35" y="13"/>
                </a:cxn>
                <a:cxn ang="0">
                  <a:pos x="38" y="11"/>
                </a:cxn>
                <a:cxn ang="0">
                  <a:pos x="40" y="9"/>
                </a:cxn>
                <a:cxn ang="0">
                  <a:pos x="37" y="0"/>
                </a:cxn>
                <a:cxn ang="0">
                  <a:pos x="35" y="0"/>
                </a:cxn>
                <a:cxn ang="0">
                  <a:pos x="31" y="2"/>
                </a:cxn>
                <a:cxn ang="0">
                  <a:pos x="27" y="4"/>
                </a:cxn>
                <a:cxn ang="0">
                  <a:pos x="23" y="7"/>
                </a:cxn>
                <a:cxn ang="0">
                  <a:pos x="17" y="11"/>
                </a:cxn>
                <a:cxn ang="0">
                  <a:pos x="12" y="17"/>
                </a:cxn>
                <a:cxn ang="0">
                  <a:pos x="6" y="23"/>
                </a:cxn>
                <a:cxn ang="0">
                  <a:pos x="0" y="29"/>
                </a:cxn>
                <a:cxn ang="0">
                  <a:pos x="0" y="31"/>
                </a:cxn>
                <a:cxn ang="0">
                  <a:pos x="12" y="36"/>
                </a:cxn>
              </a:cxnLst>
              <a:rect l="0" t="0" r="r" b="b"/>
              <a:pathLst>
                <a:path w="40" h="36">
                  <a:moveTo>
                    <a:pt x="12" y="36"/>
                  </a:moveTo>
                  <a:lnTo>
                    <a:pt x="15" y="31"/>
                  </a:lnTo>
                  <a:lnTo>
                    <a:pt x="19" y="25"/>
                  </a:lnTo>
                  <a:lnTo>
                    <a:pt x="25" y="21"/>
                  </a:lnTo>
                  <a:lnTo>
                    <a:pt x="29" y="17"/>
                  </a:lnTo>
                  <a:lnTo>
                    <a:pt x="35" y="13"/>
                  </a:lnTo>
                  <a:lnTo>
                    <a:pt x="38" y="11"/>
                  </a:lnTo>
                  <a:lnTo>
                    <a:pt x="40" y="9"/>
                  </a:lnTo>
                  <a:lnTo>
                    <a:pt x="37" y="0"/>
                  </a:lnTo>
                  <a:lnTo>
                    <a:pt x="35" y="0"/>
                  </a:lnTo>
                  <a:lnTo>
                    <a:pt x="31" y="2"/>
                  </a:lnTo>
                  <a:lnTo>
                    <a:pt x="27" y="4"/>
                  </a:lnTo>
                  <a:lnTo>
                    <a:pt x="23" y="7"/>
                  </a:lnTo>
                  <a:lnTo>
                    <a:pt x="17" y="11"/>
                  </a:lnTo>
                  <a:lnTo>
                    <a:pt x="12" y="17"/>
                  </a:lnTo>
                  <a:lnTo>
                    <a:pt x="6" y="23"/>
                  </a:lnTo>
                  <a:lnTo>
                    <a:pt x="0" y="29"/>
                  </a:lnTo>
                  <a:lnTo>
                    <a:pt x="0" y="31"/>
                  </a:lnTo>
                  <a:lnTo>
                    <a:pt x="12" y="36"/>
                  </a:lnTo>
                  <a:close/>
                </a:path>
              </a:pathLst>
            </a:custGeom>
            <a:solidFill>
              <a:srgbClr val="000000"/>
            </a:solidFill>
            <a:ln w="9525">
              <a:noFill/>
              <a:round/>
              <a:headEnd/>
              <a:tailEnd/>
            </a:ln>
          </p:spPr>
          <p:txBody>
            <a:bodyPr/>
            <a:lstStyle/>
            <a:p>
              <a:endParaRPr lang="en-US"/>
            </a:p>
          </p:txBody>
        </p:sp>
        <p:sp>
          <p:nvSpPr>
            <p:cNvPr id="348361" name="Freeform 201"/>
            <p:cNvSpPr>
              <a:spLocks/>
            </p:cNvSpPr>
            <p:nvPr/>
          </p:nvSpPr>
          <p:spPr bwMode="auto">
            <a:xfrm>
              <a:off x="3909" y="2404"/>
              <a:ext cx="52" cy="42"/>
            </a:xfrm>
            <a:custGeom>
              <a:avLst/>
              <a:gdLst/>
              <a:ahLst/>
              <a:cxnLst>
                <a:cxn ang="0">
                  <a:pos x="2" y="42"/>
                </a:cxn>
                <a:cxn ang="0">
                  <a:pos x="13" y="40"/>
                </a:cxn>
                <a:cxn ang="0">
                  <a:pos x="23" y="36"/>
                </a:cxn>
                <a:cxn ang="0">
                  <a:pos x="30" y="28"/>
                </a:cxn>
                <a:cxn ang="0">
                  <a:pos x="38" y="23"/>
                </a:cxn>
                <a:cxn ang="0">
                  <a:pos x="44" y="15"/>
                </a:cxn>
                <a:cxn ang="0">
                  <a:pos x="48" y="11"/>
                </a:cxn>
                <a:cxn ang="0">
                  <a:pos x="50" y="5"/>
                </a:cxn>
                <a:cxn ang="0">
                  <a:pos x="52" y="5"/>
                </a:cxn>
                <a:cxn ang="0">
                  <a:pos x="40" y="0"/>
                </a:cxn>
                <a:cxn ang="0">
                  <a:pos x="38" y="3"/>
                </a:cxn>
                <a:cxn ang="0">
                  <a:pos x="34" y="9"/>
                </a:cxn>
                <a:cxn ang="0">
                  <a:pos x="29" y="15"/>
                </a:cxn>
                <a:cxn ang="0">
                  <a:pos x="23" y="21"/>
                </a:cxn>
                <a:cxn ang="0">
                  <a:pos x="17" y="24"/>
                </a:cxn>
                <a:cxn ang="0">
                  <a:pos x="9" y="28"/>
                </a:cxn>
                <a:cxn ang="0">
                  <a:pos x="2" y="30"/>
                </a:cxn>
                <a:cxn ang="0">
                  <a:pos x="0" y="30"/>
                </a:cxn>
                <a:cxn ang="0">
                  <a:pos x="2" y="42"/>
                </a:cxn>
              </a:cxnLst>
              <a:rect l="0" t="0" r="r" b="b"/>
              <a:pathLst>
                <a:path w="52" h="42">
                  <a:moveTo>
                    <a:pt x="2" y="42"/>
                  </a:moveTo>
                  <a:lnTo>
                    <a:pt x="13" y="40"/>
                  </a:lnTo>
                  <a:lnTo>
                    <a:pt x="23" y="36"/>
                  </a:lnTo>
                  <a:lnTo>
                    <a:pt x="30" y="28"/>
                  </a:lnTo>
                  <a:lnTo>
                    <a:pt x="38" y="23"/>
                  </a:lnTo>
                  <a:lnTo>
                    <a:pt x="44" y="15"/>
                  </a:lnTo>
                  <a:lnTo>
                    <a:pt x="48" y="11"/>
                  </a:lnTo>
                  <a:lnTo>
                    <a:pt x="50" y="5"/>
                  </a:lnTo>
                  <a:lnTo>
                    <a:pt x="52" y="5"/>
                  </a:lnTo>
                  <a:lnTo>
                    <a:pt x="40" y="0"/>
                  </a:lnTo>
                  <a:lnTo>
                    <a:pt x="38" y="3"/>
                  </a:lnTo>
                  <a:lnTo>
                    <a:pt x="34" y="9"/>
                  </a:lnTo>
                  <a:lnTo>
                    <a:pt x="29" y="15"/>
                  </a:lnTo>
                  <a:lnTo>
                    <a:pt x="23" y="21"/>
                  </a:lnTo>
                  <a:lnTo>
                    <a:pt x="17" y="24"/>
                  </a:lnTo>
                  <a:lnTo>
                    <a:pt x="9" y="28"/>
                  </a:lnTo>
                  <a:lnTo>
                    <a:pt x="2" y="30"/>
                  </a:lnTo>
                  <a:lnTo>
                    <a:pt x="0" y="30"/>
                  </a:lnTo>
                  <a:lnTo>
                    <a:pt x="2" y="42"/>
                  </a:lnTo>
                  <a:close/>
                </a:path>
              </a:pathLst>
            </a:custGeom>
            <a:solidFill>
              <a:srgbClr val="000000"/>
            </a:solidFill>
            <a:ln w="9525">
              <a:noFill/>
              <a:round/>
              <a:headEnd/>
              <a:tailEnd/>
            </a:ln>
          </p:spPr>
          <p:txBody>
            <a:bodyPr/>
            <a:lstStyle/>
            <a:p>
              <a:endParaRPr lang="en-US"/>
            </a:p>
          </p:txBody>
        </p:sp>
        <p:sp>
          <p:nvSpPr>
            <p:cNvPr id="348362" name="Freeform 202"/>
            <p:cNvSpPr>
              <a:spLocks/>
            </p:cNvSpPr>
            <p:nvPr/>
          </p:nvSpPr>
          <p:spPr bwMode="auto">
            <a:xfrm>
              <a:off x="3884" y="2434"/>
              <a:ext cx="27" cy="37"/>
            </a:xfrm>
            <a:custGeom>
              <a:avLst/>
              <a:gdLst/>
              <a:ahLst/>
              <a:cxnLst>
                <a:cxn ang="0">
                  <a:pos x="15" y="25"/>
                </a:cxn>
                <a:cxn ang="0">
                  <a:pos x="17" y="25"/>
                </a:cxn>
                <a:cxn ang="0">
                  <a:pos x="13" y="21"/>
                </a:cxn>
                <a:cxn ang="0">
                  <a:pos x="11" y="19"/>
                </a:cxn>
                <a:cxn ang="0">
                  <a:pos x="13" y="18"/>
                </a:cxn>
                <a:cxn ang="0">
                  <a:pos x="15" y="16"/>
                </a:cxn>
                <a:cxn ang="0">
                  <a:pos x="19" y="14"/>
                </a:cxn>
                <a:cxn ang="0">
                  <a:pos x="23" y="14"/>
                </a:cxn>
                <a:cxn ang="0">
                  <a:pos x="27" y="12"/>
                </a:cxn>
                <a:cxn ang="0">
                  <a:pos x="25" y="0"/>
                </a:cxn>
                <a:cxn ang="0">
                  <a:pos x="23" y="0"/>
                </a:cxn>
                <a:cxn ang="0">
                  <a:pos x="19" y="2"/>
                </a:cxn>
                <a:cxn ang="0">
                  <a:pos x="13" y="4"/>
                </a:cxn>
                <a:cxn ang="0">
                  <a:pos x="8" y="6"/>
                </a:cxn>
                <a:cxn ang="0">
                  <a:pos x="4" y="12"/>
                </a:cxn>
                <a:cxn ang="0">
                  <a:pos x="0" y="19"/>
                </a:cxn>
                <a:cxn ang="0">
                  <a:pos x="4" y="27"/>
                </a:cxn>
                <a:cxn ang="0">
                  <a:pos x="9" y="35"/>
                </a:cxn>
                <a:cxn ang="0">
                  <a:pos x="11" y="37"/>
                </a:cxn>
                <a:cxn ang="0">
                  <a:pos x="15" y="25"/>
                </a:cxn>
              </a:cxnLst>
              <a:rect l="0" t="0" r="r" b="b"/>
              <a:pathLst>
                <a:path w="27" h="37">
                  <a:moveTo>
                    <a:pt x="15" y="25"/>
                  </a:moveTo>
                  <a:lnTo>
                    <a:pt x="17" y="25"/>
                  </a:lnTo>
                  <a:lnTo>
                    <a:pt x="13" y="21"/>
                  </a:lnTo>
                  <a:lnTo>
                    <a:pt x="11" y="19"/>
                  </a:lnTo>
                  <a:lnTo>
                    <a:pt x="13" y="18"/>
                  </a:lnTo>
                  <a:lnTo>
                    <a:pt x="15" y="16"/>
                  </a:lnTo>
                  <a:lnTo>
                    <a:pt x="19" y="14"/>
                  </a:lnTo>
                  <a:lnTo>
                    <a:pt x="23" y="14"/>
                  </a:lnTo>
                  <a:lnTo>
                    <a:pt x="27" y="12"/>
                  </a:lnTo>
                  <a:lnTo>
                    <a:pt x="25" y="0"/>
                  </a:lnTo>
                  <a:lnTo>
                    <a:pt x="23" y="0"/>
                  </a:lnTo>
                  <a:lnTo>
                    <a:pt x="19" y="2"/>
                  </a:lnTo>
                  <a:lnTo>
                    <a:pt x="13" y="4"/>
                  </a:lnTo>
                  <a:lnTo>
                    <a:pt x="8" y="6"/>
                  </a:lnTo>
                  <a:lnTo>
                    <a:pt x="4" y="12"/>
                  </a:lnTo>
                  <a:lnTo>
                    <a:pt x="0" y="19"/>
                  </a:lnTo>
                  <a:lnTo>
                    <a:pt x="4" y="27"/>
                  </a:lnTo>
                  <a:lnTo>
                    <a:pt x="9" y="35"/>
                  </a:lnTo>
                  <a:lnTo>
                    <a:pt x="11" y="37"/>
                  </a:lnTo>
                  <a:lnTo>
                    <a:pt x="15" y="25"/>
                  </a:lnTo>
                  <a:close/>
                </a:path>
              </a:pathLst>
            </a:custGeom>
            <a:solidFill>
              <a:srgbClr val="000000"/>
            </a:solidFill>
            <a:ln w="9525">
              <a:noFill/>
              <a:round/>
              <a:headEnd/>
              <a:tailEnd/>
            </a:ln>
          </p:spPr>
          <p:txBody>
            <a:bodyPr/>
            <a:lstStyle/>
            <a:p>
              <a:endParaRPr lang="en-US"/>
            </a:p>
          </p:txBody>
        </p:sp>
        <p:sp>
          <p:nvSpPr>
            <p:cNvPr id="348363" name="Freeform 203"/>
            <p:cNvSpPr>
              <a:spLocks/>
            </p:cNvSpPr>
            <p:nvPr/>
          </p:nvSpPr>
          <p:spPr bwMode="auto">
            <a:xfrm>
              <a:off x="3895" y="2459"/>
              <a:ext cx="44" cy="16"/>
            </a:xfrm>
            <a:custGeom>
              <a:avLst/>
              <a:gdLst/>
              <a:ahLst/>
              <a:cxnLst>
                <a:cxn ang="0">
                  <a:pos x="41" y="14"/>
                </a:cxn>
                <a:cxn ang="0">
                  <a:pos x="41" y="2"/>
                </a:cxn>
                <a:cxn ang="0">
                  <a:pos x="33" y="2"/>
                </a:cxn>
                <a:cxn ang="0">
                  <a:pos x="25" y="2"/>
                </a:cxn>
                <a:cxn ang="0">
                  <a:pos x="20" y="2"/>
                </a:cxn>
                <a:cxn ang="0">
                  <a:pos x="14" y="2"/>
                </a:cxn>
                <a:cxn ang="0">
                  <a:pos x="10" y="2"/>
                </a:cxn>
                <a:cxn ang="0">
                  <a:pos x="6" y="0"/>
                </a:cxn>
                <a:cxn ang="0">
                  <a:pos x="4" y="0"/>
                </a:cxn>
                <a:cxn ang="0">
                  <a:pos x="0" y="12"/>
                </a:cxn>
                <a:cxn ang="0">
                  <a:pos x="2" y="12"/>
                </a:cxn>
                <a:cxn ang="0">
                  <a:pos x="4" y="12"/>
                </a:cxn>
                <a:cxn ang="0">
                  <a:pos x="8" y="14"/>
                </a:cxn>
                <a:cxn ang="0">
                  <a:pos x="12" y="14"/>
                </a:cxn>
                <a:cxn ang="0">
                  <a:pos x="18" y="16"/>
                </a:cxn>
                <a:cxn ang="0">
                  <a:pos x="25" y="16"/>
                </a:cxn>
                <a:cxn ang="0">
                  <a:pos x="33" y="14"/>
                </a:cxn>
                <a:cxn ang="0">
                  <a:pos x="43" y="14"/>
                </a:cxn>
                <a:cxn ang="0">
                  <a:pos x="44" y="2"/>
                </a:cxn>
                <a:cxn ang="0">
                  <a:pos x="41" y="14"/>
                </a:cxn>
              </a:cxnLst>
              <a:rect l="0" t="0" r="r" b="b"/>
              <a:pathLst>
                <a:path w="44" h="16">
                  <a:moveTo>
                    <a:pt x="41" y="14"/>
                  </a:moveTo>
                  <a:lnTo>
                    <a:pt x="41" y="2"/>
                  </a:lnTo>
                  <a:lnTo>
                    <a:pt x="33" y="2"/>
                  </a:lnTo>
                  <a:lnTo>
                    <a:pt x="25" y="2"/>
                  </a:lnTo>
                  <a:lnTo>
                    <a:pt x="20" y="2"/>
                  </a:lnTo>
                  <a:lnTo>
                    <a:pt x="14" y="2"/>
                  </a:lnTo>
                  <a:lnTo>
                    <a:pt x="10" y="2"/>
                  </a:lnTo>
                  <a:lnTo>
                    <a:pt x="6" y="0"/>
                  </a:lnTo>
                  <a:lnTo>
                    <a:pt x="4" y="0"/>
                  </a:lnTo>
                  <a:lnTo>
                    <a:pt x="0" y="12"/>
                  </a:lnTo>
                  <a:lnTo>
                    <a:pt x="2" y="12"/>
                  </a:lnTo>
                  <a:lnTo>
                    <a:pt x="4" y="12"/>
                  </a:lnTo>
                  <a:lnTo>
                    <a:pt x="8" y="14"/>
                  </a:lnTo>
                  <a:lnTo>
                    <a:pt x="12" y="14"/>
                  </a:lnTo>
                  <a:lnTo>
                    <a:pt x="18" y="16"/>
                  </a:lnTo>
                  <a:lnTo>
                    <a:pt x="25" y="16"/>
                  </a:lnTo>
                  <a:lnTo>
                    <a:pt x="33" y="14"/>
                  </a:lnTo>
                  <a:lnTo>
                    <a:pt x="43" y="14"/>
                  </a:lnTo>
                  <a:lnTo>
                    <a:pt x="44" y="2"/>
                  </a:lnTo>
                  <a:lnTo>
                    <a:pt x="41" y="14"/>
                  </a:lnTo>
                  <a:close/>
                </a:path>
              </a:pathLst>
            </a:custGeom>
            <a:solidFill>
              <a:srgbClr val="000000"/>
            </a:solidFill>
            <a:ln w="9525">
              <a:noFill/>
              <a:round/>
              <a:headEnd/>
              <a:tailEnd/>
            </a:ln>
          </p:spPr>
          <p:txBody>
            <a:bodyPr/>
            <a:lstStyle/>
            <a:p>
              <a:endParaRPr lang="en-US"/>
            </a:p>
          </p:txBody>
        </p:sp>
        <p:sp>
          <p:nvSpPr>
            <p:cNvPr id="348364" name="Freeform 204"/>
            <p:cNvSpPr>
              <a:spLocks/>
            </p:cNvSpPr>
            <p:nvPr/>
          </p:nvSpPr>
          <p:spPr bwMode="auto">
            <a:xfrm>
              <a:off x="3918" y="2444"/>
              <a:ext cx="21" cy="29"/>
            </a:xfrm>
            <a:custGeom>
              <a:avLst/>
              <a:gdLst/>
              <a:ahLst/>
              <a:cxnLst>
                <a:cxn ang="0">
                  <a:pos x="14" y="0"/>
                </a:cxn>
                <a:cxn ang="0">
                  <a:pos x="16" y="0"/>
                </a:cxn>
                <a:cxn ang="0">
                  <a:pos x="6" y="2"/>
                </a:cxn>
                <a:cxn ang="0">
                  <a:pos x="0" y="8"/>
                </a:cxn>
                <a:cxn ang="0">
                  <a:pos x="0" y="15"/>
                </a:cxn>
                <a:cxn ang="0">
                  <a:pos x="4" y="19"/>
                </a:cxn>
                <a:cxn ang="0">
                  <a:pos x="8" y="23"/>
                </a:cxn>
                <a:cxn ang="0">
                  <a:pos x="12" y="25"/>
                </a:cxn>
                <a:cxn ang="0">
                  <a:pos x="16" y="27"/>
                </a:cxn>
                <a:cxn ang="0">
                  <a:pos x="18" y="29"/>
                </a:cxn>
                <a:cxn ang="0">
                  <a:pos x="21" y="17"/>
                </a:cxn>
                <a:cxn ang="0">
                  <a:pos x="18" y="15"/>
                </a:cxn>
                <a:cxn ang="0">
                  <a:pos x="16" y="13"/>
                </a:cxn>
                <a:cxn ang="0">
                  <a:pos x="12" y="11"/>
                </a:cxn>
                <a:cxn ang="0">
                  <a:pos x="12" y="9"/>
                </a:cxn>
                <a:cxn ang="0">
                  <a:pos x="10" y="13"/>
                </a:cxn>
                <a:cxn ang="0">
                  <a:pos x="12" y="13"/>
                </a:cxn>
                <a:cxn ang="0">
                  <a:pos x="18" y="11"/>
                </a:cxn>
                <a:cxn ang="0">
                  <a:pos x="20" y="11"/>
                </a:cxn>
                <a:cxn ang="0">
                  <a:pos x="14" y="0"/>
                </a:cxn>
              </a:cxnLst>
              <a:rect l="0" t="0" r="r" b="b"/>
              <a:pathLst>
                <a:path w="21" h="29">
                  <a:moveTo>
                    <a:pt x="14" y="0"/>
                  </a:moveTo>
                  <a:lnTo>
                    <a:pt x="16" y="0"/>
                  </a:lnTo>
                  <a:lnTo>
                    <a:pt x="6" y="2"/>
                  </a:lnTo>
                  <a:lnTo>
                    <a:pt x="0" y="8"/>
                  </a:lnTo>
                  <a:lnTo>
                    <a:pt x="0" y="15"/>
                  </a:lnTo>
                  <a:lnTo>
                    <a:pt x="4" y="19"/>
                  </a:lnTo>
                  <a:lnTo>
                    <a:pt x="8" y="23"/>
                  </a:lnTo>
                  <a:lnTo>
                    <a:pt x="12" y="25"/>
                  </a:lnTo>
                  <a:lnTo>
                    <a:pt x="16" y="27"/>
                  </a:lnTo>
                  <a:lnTo>
                    <a:pt x="18" y="29"/>
                  </a:lnTo>
                  <a:lnTo>
                    <a:pt x="21" y="17"/>
                  </a:lnTo>
                  <a:lnTo>
                    <a:pt x="18" y="15"/>
                  </a:lnTo>
                  <a:lnTo>
                    <a:pt x="16" y="13"/>
                  </a:lnTo>
                  <a:lnTo>
                    <a:pt x="12" y="11"/>
                  </a:lnTo>
                  <a:lnTo>
                    <a:pt x="12" y="9"/>
                  </a:lnTo>
                  <a:lnTo>
                    <a:pt x="10" y="13"/>
                  </a:lnTo>
                  <a:lnTo>
                    <a:pt x="12" y="13"/>
                  </a:lnTo>
                  <a:lnTo>
                    <a:pt x="18" y="11"/>
                  </a:lnTo>
                  <a:lnTo>
                    <a:pt x="20" y="11"/>
                  </a:lnTo>
                  <a:lnTo>
                    <a:pt x="14" y="0"/>
                  </a:lnTo>
                  <a:close/>
                </a:path>
              </a:pathLst>
            </a:custGeom>
            <a:solidFill>
              <a:srgbClr val="000000"/>
            </a:solidFill>
            <a:ln w="9525">
              <a:noFill/>
              <a:round/>
              <a:headEnd/>
              <a:tailEnd/>
            </a:ln>
          </p:spPr>
          <p:txBody>
            <a:bodyPr/>
            <a:lstStyle/>
            <a:p>
              <a:endParaRPr lang="en-US"/>
            </a:p>
          </p:txBody>
        </p:sp>
        <p:sp>
          <p:nvSpPr>
            <p:cNvPr id="348366" name="Freeform 206"/>
            <p:cNvSpPr>
              <a:spLocks/>
            </p:cNvSpPr>
            <p:nvPr/>
          </p:nvSpPr>
          <p:spPr bwMode="auto">
            <a:xfrm>
              <a:off x="3932" y="2442"/>
              <a:ext cx="19" cy="15"/>
            </a:xfrm>
            <a:custGeom>
              <a:avLst/>
              <a:gdLst/>
              <a:ahLst/>
              <a:cxnLst>
                <a:cxn ang="0">
                  <a:pos x="17" y="2"/>
                </a:cxn>
                <a:cxn ang="0">
                  <a:pos x="19" y="4"/>
                </a:cxn>
                <a:cxn ang="0">
                  <a:pos x="15" y="2"/>
                </a:cxn>
                <a:cxn ang="0">
                  <a:pos x="11" y="0"/>
                </a:cxn>
                <a:cxn ang="0">
                  <a:pos x="9" y="0"/>
                </a:cxn>
                <a:cxn ang="0">
                  <a:pos x="6" y="0"/>
                </a:cxn>
                <a:cxn ang="0">
                  <a:pos x="4" y="2"/>
                </a:cxn>
                <a:cxn ang="0">
                  <a:pos x="2" y="2"/>
                </a:cxn>
                <a:cxn ang="0">
                  <a:pos x="0" y="2"/>
                </a:cxn>
                <a:cxn ang="0">
                  <a:pos x="6" y="13"/>
                </a:cxn>
                <a:cxn ang="0">
                  <a:pos x="7" y="11"/>
                </a:cxn>
                <a:cxn ang="0">
                  <a:pos x="9" y="11"/>
                </a:cxn>
                <a:cxn ang="0">
                  <a:pos x="9" y="13"/>
                </a:cxn>
                <a:cxn ang="0">
                  <a:pos x="11" y="13"/>
                </a:cxn>
                <a:cxn ang="0">
                  <a:pos x="13" y="13"/>
                </a:cxn>
                <a:cxn ang="0">
                  <a:pos x="17" y="15"/>
                </a:cxn>
                <a:cxn ang="0">
                  <a:pos x="17" y="2"/>
                </a:cxn>
              </a:cxnLst>
              <a:rect l="0" t="0" r="r" b="b"/>
              <a:pathLst>
                <a:path w="19" h="15">
                  <a:moveTo>
                    <a:pt x="17" y="2"/>
                  </a:moveTo>
                  <a:lnTo>
                    <a:pt x="19" y="4"/>
                  </a:lnTo>
                  <a:lnTo>
                    <a:pt x="15" y="2"/>
                  </a:lnTo>
                  <a:lnTo>
                    <a:pt x="11" y="0"/>
                  </a:lnTo>
                  <a:lnTo>
                    <a:pt x="9" y="0"/>
                  </a:lnTo>
                  <a:lnTo>
                    <a:pt x="6" y="0"/>
                  </a:lnTo>
                  <a:lnTo>
                    <a:pt x="4" y="2"/>
                  </a:lnTo>
                  <a:lnTo>
                    <a:pt x="2" y="2"/>
                  </a:lnTo>
                  <a:lnTo>
                    <a:pt x="0" y="2"/>
                  </a:lnTo>
                  <a:lnTo>
                    <a:pt x="6" y="13"/>
                  </a:lnTo>
                  <a:lnTo>
                    <a:pt x="7" y="11"/>
                  </a:lnTo>
                  <a:lnTo>
                    <a:pt x="9" y="11"/>
                  </a:lnTo>
                  <a:lnTo>
                    <a:pt x="9" y="13"/>
                  </a:lnTo>
                  <a:lnTo>
                    <a:pt x="11" y="13"/>
                  </a:lnTo>
                  <a:lnTo>
                    <a:pt x="13" y="13"/>
                  </a:lnTo>
                  <a:lnTo>
                    <a:pt x="17" y="15"/>
                  </a:lnTo>
                  <a:lnTo>
                    <a:pt x="17" y="2"/>
                  </a:lnTo>
                  <a:close/>
                </a:path>
              </a:pathLst>
            </a:custGeom>
            <a:solidFill>
              <a:srgbClr val="000000"/>
            </a:solidFill>
            <a:ln w="9525">
              <a:noFill/>
              <a:round/>
              <a:headEnd/>
              <a:tailEnd/>
            </a:ln>
          </p:spPr>
          <p:txBody>
            <a:bodyPr/>
            <a:lstStyle/>
            <a:p>
              <a:endParaRPr lang="en-US"/>
            </a:p>
          </p:txBody>
        </p:sp>
        <p:sp>
          <p:nvSpPr>
            <p:cNvPr id="348367" name="Freeform 207"/>
            <p:cNvSpPr>
              <a:spLocks/>
            </p:cNvSpPr>
            <p:nvPr/>
          </p:nvSpPr>
          <p:spPr bwMode="auto">
            <a:xfrm>
              <a:off x="3949" y="2438"/>
              <a:ext cx="23" cy="19"/>
            </a:xfrm>
            <a:custGeom>
              <a:avLst/>
              <a:gdLst/>
              <a:ahLst/>
              <a:cxnLst>
                <a:cxn ang="0">
                  <a:pos x="14" y="0"/>
                </a:cxn>
                <a:cxn ang="0">
                  <a:pos x="12" y="2"/>
                </a:cxn>
                <a:cxn ang="0">
                  <a:pos x="10" y="4"/>
                </a:cxn>
                <a:cxn ang="0">
                  <a:pos x="8" y="6"/>
                </a:cxn>
                <a:cxn ang="0">
                  <a:pos x="4" y="6"/>
                </a:cxn>
                <a:cxn ang="0">
                  <a:pos x="2" y="6"/>
                </a:cxn>
                <a:cxn ang="0">
                  <a:pos x="0" y="6"/>
                </a:cxn>
                <a:cxn ang="0">
                  <a:pos x="0" y="19"/>
                </a:cxn>
                <a:cxn ang="0">
                  <a:pos x="2" y="19"/>
                </a:cxn>
                <a:cxn ang="0">
                  <a:pos x="4" y="17"/>
                </a:cxn>
                <a:cxn ang="0">
                  <a:pos x="8" y="17"/>
                </a:cxn>
                <a:cxn ang="0">
                  <a:pos x="12" y="15"/>
                </a:cxn>
                <a:cxn ang="0">
                  <a:pos x="15" y="14"/>
                </a:cxn>
                <a:cxn ang="0">
                  <a:pos x="19" y="12"/>
                </a:cxn>
                <a:cxn ang="0">
                  <a:pos x="23" y="8"/>
                </a:cxn>
                <a:cxn ang="0">
                  <a:pos x="21" y="10"/>
                </a:cxn>
                <a:cxn ang="0">
                  <a:pos x="14" y="0"/>
                </a:cxn>
              </a:cxnLst>
              <a:rect l="0" t="0" r="r" b="b"/>
              <a:pathLst>
                <a:path w="23" h="19">
                  <a:moveTo>
                    <a:pt x="14" y="0"/>
                  </a:moveTo>
                  <a:lnTo>
                    <a:pt x="12" y="2"/>
                  </a:lnTo>
                  <a:lnTo>
                    <a:pt x="10" y="4"/>
                  </a:lnTo>
                  <a:lnTo>
                    <a:pt x="8" y="6"/>
                  </a:lnTo>
                  <a:lnTo>
                    <a:pt x="4" y="6"/>
                  </a:lnTo>
                  <a:lnTo>
                    <a:pt x="2" y="6"/>
                  </a:lnTo>
                  <a:lnTo>
                    <a:pt x="0" y="6"/>
                  </a:lnTo>
                  <a:lnTo>
                    <a:pt x="0" y="19"/>
                  </a:lnTo>
                  <a:lnTo>
                    <a:pt x="2" y="19"/>
                  </a:lnTo>
                  <a:lnTo>
                    <a:pt x="4" y="17"/>
                  </a:lnTo>
                  <a:lnTo>
                    <a:pt x="8" y="17"/>
                  </a:lnTo>
                  <a:lnTo>
                    <a:pt x="12" y="15"/>
                  </a:lnTo>
                  <a:lnTo>
                    <a:pt x="15" y="14"/>
                  </a:lnTo>
                  <a:lnTo>
                    <a:pt x="19" y="12"/>
                  </a:lnTo>
                  <a:lnTo>
                    <a:pt x="23" y="8"/>
                  </a:lnTo>
                  <a:lnTo>
                    <a:pt x="21" y="10"/>
                  </a:lnTo>
                  <a:lnTo>
                    <a:pt x="14" y="0"/>
                  </a:lnTo>
                  <a:close/>
                </a:path>
              </a:pathLst>
            </a:custGeom>
            <a:solidFill>
              <a:srgbClr val="000000"/>
            </a:solidFill>
            <a:ln w="9525">
              <a:noFill/>
              <a:round/>
              <a:headEnd/>
              <a:tailEnd/>
            </a:ln>
          </p:spPr>
          <p:txBody>
            <a:bodyPr/>
            <a:lstStyle/>
            <a:p>
              <a:endParaRPr lang="en-US"/>
            </a:p>
          </p:txBody>
        </p:sp>
        <p:sp>
          <p:nvSpPr>
            <p:cNvPr id="348368" name="Freeform 208"/>
            <p:cNvSpPr>
              <a:spLocks/>
            </p:cNvSpPr>
            <p:nvPr/>
          </p:nvSpPr>
          <p:spPr bwMode="auto">
            <a:xfrm>
              <a:off x="3963" y="2419"/>
              <a:ext cx="44" cy="29"/>
            </a:xfrm>
            <a:custGeom>
              <a:avLst/>
              <a:gdLst/>
              <a:ahLst/>
              <a:cxnLst>
                <a:cxn ang="0">
                  <a:pos x="44" y="2"/>
                </a:cxn>
                <a:cxn ang="0">
                  <a:pos x="42" y="0"/>
                </a:cxn>
                <a:cxn ang="0">
                  <a:pos x="32" y="2"/>
                </a:cxn>
                <a:cxn ang="0">
                  <a:pos x="24" y="4"/>
                </a:cxn>
                <a:cxn ang="0">
                  <a:pos x="19" y="6"/>
                </a:cxn>
                <a:cxn ang="0">
                  <a:pos x="13" y="9"/>
                </a:cxn>
                <a:cxn ang="0">
                  <a:pos x="7" y="13"/>
                </a:cxn>
                <a:cxn ang="0">
                  <a:pos x="3" y="15"/>
                </a:cxn>
                <a:cxn ang="0">
                  <a:pos x="1" y="17"/>
                </a:cxn>
                <a:cxn ang="0">
                  <a:pos x="0" y="19"/>
                </a:cxn>
                <a:cxn ang="0">
                  <a:pos x="7" y="29"/>
                </a:cxn>
                <a:cxn ang="0">
                  <a:pos x="7" y="27"/>
                </a:cxn>
                <a:cxn ang="0">
                  <a:pos x="11" y="25"/>
                </a:cxn>
                <a:cxn ang="0">
                  <a:pos x="13" y="23"/>
                </a:cxn>
                <a:cxn ang="0">
                  <a:pos x="19" y="21"/>
                </a:cxn>
                <a:cxn ang="0">
                  <a:pos x="23" y="17"/>
                </a:cxn>
                <a:cxn ang="0">
                  <a:pos x="28" y="15"/>
                </a:cxn>
                <a:cxn ang="0">
                  <a:pos x="36" y="13"/>
                </a:cxn>
                <a:cxn ang="0">
                  <a:pos x="42" y="13"/>
                </a:cxn>
                <a:cxn ang="0">
                  <a:pos x="38" y="11"/>
                </a:cxn>
                <a:cxn ang="0">
                  <a:pos x="44" y="2"/>
                </a:cxn>
              </a:cxnLst>
              <a:rect l="0" t="0" r="r" b="b"/>
              <a:pathLst>
                <a:path w="44" h="29">
                  <a:moveTo>
                    <a:pt x="44" y="2"/>
                  </a:moveTo>
                  <a:lnTo>
                    <a:pt x="42" y="0"/>
                  </a:lnTo>
                  <a:lnTo>
                    <a:pt x="32" y="2"/>
                  </a:lnTo>
                  <a:lnTo>
                    <a:pt x="24" y="4"/>
                  </a:lnTo>
                  <a:lnTo>
                    <a:pt x="19" y="6"/>
                  </a:lnTo>
                  <a:lnTo>
                    <a:pt x="13" y="9"/>
                  </a:lnTo>
                  <a:lnTo>
                    <a:pt x="7" y="13"/>
                  </a:lnTo>
                  <a:lnTo>
                    <a:pt x="3" y="15"/>
                  </a:lnTo>
                  <a:lnTo>
                    <a:pt x="1" y="17"/>
                  </a:lnTo>
                  <a:lnTo>
                    <a:pt x="0" y="19"/>
                  </a:lnTo>
                  <a:lnTo>
                    <a:pt x="7" y="29"/>
                  </a:lnTo>
                  <a:lnTo>
                    <a:pt x="7" y="27"/>
                  </a:lnTo>
                  <a:lnTo>
                    <a:pt x="11" y="25"/>
                  </a:lnTo>
                  <a:lnTo>
                    <a:pt x="13" y="23"/>
                  </a:lnTo>
                  <a:lnTo>
                    <a:pt x="19" y="21"/>
                  </a:lnTo>
                  <a:lnTo>
                    <a:pt x="23" y="17"/>
                  </a:lnTo>
                  <a:lnTo>
                    <a:pt x="28" y="15"/>
                  </a:lnTo>
                  <a:lnTo>
                    <a:pt x="36" y="13"/>
                  </a:lnTo>
                  <a:lnTo>
                    <a:pt x="42" y="13"/>
                  </a:lnTo>
                  <a:lnTo>
                    <a:pt x="38" y="11"/>
                  </a:lnTo>
                  <a:lnTo>
                    <a:pt x="44" y="2"/>
                  </a:lnTo>
                  <a:close/>
                </a:path>
              </a:pathLst>
            </a:custGeom>
            <a:solidFill>
              <a:srgbClr val="000000"/>
            </a:solidFill>
            <a:ln w="9525">
              <a:noFill/>
              <a:round/>
              <a:headEnd/>
              <a:tailEnd/>
            </a:ln>
          </p:spPr>
          <p:txBody>
            <a:bodyPr/>
            <a:lstStyle/>
            <a:p>
              <a:endParaRPr lang="en-US"/>
            </a:p>
          </p:txBody>
        </p:sp>
        <p:sp>
          <p:nvSpPr>
            <p:cNvPr id="348369" name="Freeform 209"/>
            <p:cNvSpPr>
              <a:spLocks/>
            </p:cNvSpPr>
            <p:nvPr/>
          </p:nvSpPr>
          <p:spPr bwMode="auto">
            <a:xfrm>
              <a:off x="4001" y="2400"/>
              <a:ext cx="57" cy="34"/>
            </a:xfrm>
            <a:custGeom>
              <a:avLst/>
              <a:gdLst/>
              <a:ahLst/>
              <a:cxnLst>
                <a:cxn ang="0">
                  <a:pos x="48" y="0"/>
                </a:cxn>
                <a:cxn ang="0">
                  <a:pos x="38" y="9"/>
                </a:cxn>
                <a:cxn ang="0">
                  <a:pos x="31" y="15"/>
                </a:cxn>
                <a:cxn ang="0">
                  <a:pos x="23" y="19"/>
                </a:cxn>
                <a:cxn ang="0">
                  <a:pos x="15" y="21"/>
                </a:cxn>
                <a:cxn ang="0">
                  <a:pos x="11" y="21"/>
                </a:cxn>
                <a:cxn ang="0">
                  <a:pos x="8" y="21"/>
                </a:cxn>
                <a:cxn ang="0">
                  <a:pos x="6" y="21"/>
                </a:cxn>
                <a:cxn ang="0">
                  <a:pos x="0" y="30"/>
                </a:cxn>
                <a:cxn ang="0">
                  <a:pos x="2" y="32"/>
                </a:cxn>
                <a:cxn ang="0">
                  <a:pos x="6" y="32"/>
                </a:cxn>
                <a:cxn ang="0">
                  <a:pos x="11" y="34"/>
                </a:cxn>
                <a:cxn ang="0">
                  <a:pos x="19" y="32"/>
                </a:cxn>
                <a:cxn ang="0">
                  <a:pos x="27" y="30"/>
                </a:cxn>
                <a:cxn ang="0">
                  <a:pos x="36" y="27"/>
                </a:cxn>
                <a:cxn ang="0">
                  <a:pos x="46" y="19"/>
                </a:cxn>
                <a:cxn ang="0">
                  <a:pos x="57" y="7"/>
                </a:cxn>
                <a:cxn ang="0">
                  <a:pos x="48" y="0"/>
                </a:cxn>
              </a:cxnLst>
              <a:rect l="0" t="0" r="r" b="b"/>
              <a:pathLst>
                <a:path w="57" h="34">
                  <a:moveTo>
                    <a:pt x="48" y="0"/>
                  </a:moveTo>
                  <a:lnTo>
                    <a:pt x="38" y="9"/>
                  </a:lnTo>
                  <a:lnTo>
                    <a:pt x="31" y="15"/>
                  </a:lnTo>
                  <a:lnTo>
                    <a:pt x="23" y="19"/>
                  </a:lnTo>
                  <a:lnTo>
                    <a:pt x="15" y="21"/>
                  </a:lnTo>
                  <a:lnTo>
                    <a:pt x="11" y="21"/>
                  </a:lnTo>
                  <a:lnTo>
                    <a:pt x="8" y="21"/>
                  </a:lnTo>
                  <a:lnTo>
                    <a:pt x="6" y="21"/>
                  </a:lnTo>
                  <a:lnTo>
                    <a:pt x="0" y="30"/>
                  </a:lnTo>
                  <a:lnTo>
                    <a:pt x="2" y="32"/>
                  </a:lnTo>
                  <a:lnTo>
                    <a:pt x="6" y="32"/>
                  </a:lnTo>
                  <a:lnTo>
                    <a:pt x="11" y="34"/>
                  </a:lnTo>
                  <a:lnTo>
                    <a:pt x="19" y="32"/>
                  </a:lnTo>
                  <a:lnTo>
                    <a:pt x="27" y="30"/>
                  </a:lnTo>
                  <a:lnTo>
                    <a:pt x="36" y="27"/>
                  </a:lnTo>
                  <a:lnTo>
                    <a:pt x="46" y="19"/>
                  </a:lnTo>
                  <a:lnTo>
                    <a:pt x="57" y="7"/>
                  </a:lnTo>
                  <a:lnTo>
                    <a:pt x="48" y="0"/>
                  </a:lnTo>
                  <a:close/>
                </a:path>
              </a:pathLst>
            </a:custGeom>
            <a:solidFill>
              <a:srgbClr val="000000"/>
            </a:solidFill>
            <a:ln w="9525">
              <a:noFill/>
              <a:round/>
              <a:headEnd/>
              <a:tailEnd/>
            </a:ln>
          </p:spPr>
          <p:txBody>
            <a:bodyPr/>
            <a:lstStyle/>
            <a:p>
              <a:endParaRPr lang="en-US"/>
            </a:p>
          </p:txBody>
        </p:sp>
        <p:sp>
          <p:nvSpPr>
            <p:cNvPr id="348370" name="Freeform 210"/>
            <p:cNvSpPr>
              <a:spLocks/>
            </p:cNvSpPr>
            <p:nvPr/>
          </p:nvSpPr>
          <p:spPr bwMode="auto">
            <a:xfrm>
              <a:off x="4049" y="2379"/>
              <a:ext cx="36" cy="28"/>
            </a:xfrm>
            <a:custGeom>
              <a:avLst/>
              <a:gdLst/>
              <a:ahLst/>
              <a:cxnLst>
                <a:cxn ang="0">
                  <a:pos x="29" y="1"/>
                </a:cxn>
                <a:cxn ang="0">
                  <a:pos x="32" y="0"/>
                </a:cxn>
                <a:cxn ang="0">
                  <a:pos x="27" y="1"/>
                </a:cxn>
                <a:cxn ang="0">
                  <a:pos x="21" y="3"/>
                </a:cxn>
                <a:cxn ang="0">
                  <a:pos x="15" y="7"/>
                </a:cxn>
                <a:cxn ang="0">
                  <a:pos x="11" y="11"/>
                </a:cxn>
                <a:cxn ang="0">
                  <a:pos x="8" y="15"/>
                </a:cxn>
                <a:cxn ang="0">
                  <a:pos x="4" y="17"/>
                </a:cxn>
                <a:cxn ang="0">
                  <a:pos x="2" y="19"/>
                </a:cxn>
                <a:cxn ang="0">
                  <a:pos x="0" y="21"/>
                </a:cxn>
                <a:cxn ang="0">
                  <a:pos x="9" y="28"/>
                </a:cxn>
                <a:cxn ang="0">
                  <a:pos x="11" y="26"/>
                </a:cxn>
                <a:cxn ang="0">
                  <a:pos x="15" y="23"/>
                </a:cxn>
                <a:cxn ang="0">
                  <a:pos x="19" y="21"/>
                </a:cxn>
                <a:cxn ang="0">
                  <a:pos x="23" y="17"/>
                </a:cxn>
                <a:cxn ang="0">
                  <a:pos x="27" y="15"/>
                </a:cxn>
                <a:cxn ang="0">
                  <a:pos x="31" y="13"/>
                </a:cxn>
                <a:cxn ang="0">
                  <a:pos x="32" y="13"/>
                </a:cxn>
                <a:cxn ang="0">
                  <a:pos x="36" y="11"/>
                </a:cxn>
                <a:cxn ang="0">
                  <a:pos x="29" y="1"/>
                </a:cxn>
              </a:cxnLst>
              <a:rect l="0" t="0" r="r" b="b"/>
              <a:pathLst>
                <a:path w="36" h="28">
                  <a:moveTo>
                    <a:pt x="29" y="1"/>
                  </a:moveTo>
                  <a:lnTo>
                    <a:pt x="32" y="0"/>
                  </a:lnTo>
                  <a:lnTo>
                    <a:pt x="27" y="1"/>
                  </a:lnTo>
                  <a:lnTo>
                    <a:pt x="21" y="3"/>
                  </a:lnTo>
                  <a:lnTo>
                    <a:pt x="15" y="7"/>
                  </a:lnTo>
                  <a:lnTo>
                    <a:pt x="11" y="11"/>
                  </a:lnTo>
                  <a:lnTo>
                    <a:pt x="8" y="15"/>
                  </a:lnTo>
                  <a:lnTo>
                    <a:pt x="4" y="17"/>
                  </a:lnTo>
                  <a:lnTo>
                    <a:pt x="2" y="19"/>
                  </a:lnTo>
                  <a:lnTo>
                    <a:pt x="0" y="21"/>
                  </a:lnTo>
                  <a:lnTo>
                    <a:pt x="9" y="28"/>
                  </a:lnTo>
                  <a:lnTo>
                    <a:pt x="11" y="26"/>
                  </a:lnTo>
                  <a:lnTo>
                    <a:pt x="15" y="23"/>
                  </a:lnTo>
                  <a:lnTo>
                    <a:pt x="19" y="21"/>
                  </a:lnTo>
                  <a:lnTo>
                    <a:pt x="23" y="17"/>
                  </a:lnTo>
                  <a:lnTo>
                    <a:pt x="27" y="15"/>
                  </a:lnTo>
                  <a:lnTo>
                    <a:pt x="31" y="13"/>
                  </a:lnTo>
                  <a:lnTo>
                    <a:pt x="32" y="13"/>
                  </a:lnTo>
                  <a:lnTo>
                    <a:pt x="36" y="11"/>
                  </a:lnTo>
                  <a:lnTo>
                    <a:pt x="29" y="1"/>
                  </a:lnTo>
                  <a:close/>
                </a:path>
              </a:pathLst>
            </a:custGeom>
            <a:solidFill>
              <a:srgbClr val="000000"/>
            </a:solidFill>
            <a:ln w="9525">
              <a:noFill/>
              <a:round/>
              <a:headEnd/>
              <a:tailEnd/>
            </a:ln>
          </p:spPr>
          <p:txBody>
            <a:bodyPr/>
            <a:lstStyle/>
            <a:p>
              <a:endParaRPr lang="en-US"/>
            </a:p>
          </p:txBody>
        </p:sp>
        <p:sp>
          <p:nvSpPr>
            <p:cNvPr id="348371" name="Freeform 211"/>
            <p:cNvSpPr>
              <a:spLocks/>
            </p:cNvSpPr>
            <p:nvPr/>
          </p:nvSpPr>
          <p:spPr bwMode="auto">
            <a:xfrm>
              <a:off x="4078" y="2373"/>
              <a:ext cx="25" cy="17"/>
            </a:xfrm>
            <a:custGeom>
              <a:avLst/>
              <a:gdLst/>
              <a:ahLst/>
              <a:cxnLst>
                <a:cxn ang="0">
                  <a:pos x="25" y="0"/>
                </a:cxn>
                <a:cxn ang="0">
                  <a:pos x="19" y="0"/>
                </a:cxn>
                <a:cxn ang="0">
                  <a:pos x="15" y="0"/>
                </a:cxn>
                <a:cxn ang="0">
                  <a:pos x="11" y="2"/>
                </a:cxn>
                <a:cxn ang="0">
                  <a:pos x="7" y="4"/>
                </a:cxn>
                <a:cxn ang="0">
                  <a:pos x="3" y="6"/>
                </a:cxn>
                <a:cxn ang="0">
                  <a:pos x="2" y="6"/>
                </a:cxn>
                <a:cxn ang="0">
                  <a:pos x="0" y="7"/>
                </a:cxn>
                <a:cxn ang="0">
                  <a:pos x="7" y="17"/>
                </a:cxn>
                <a:cxn ang="0">
                  <a:pos x="9" y="15"/>
                </a:cxn>
                <a:cxn ang="0">
                  <a:pos x="11" y="13"/>
                </a:cxn>
                <a:cxn ang="0">
                  <a:pos x="15" y="13"/>
                </a:cxn>
                <a:cxn ang="0">
                  <a:pos x="17" y="11"/>
                </a:cxn>
                <a:cxn ang="0">
                  <a:pos x="19" y="11"/>
                </a:cxn>
                <a:cxn ang="0">
                  <a:pos x="23" y="11"/>
                </a:cxn>
                <a:cxn ang="0">
                  <a:pos x="25" y="0"/>
                </a:cxn>
              </a:cxnLst>
              <a:rect l="0" t="0" r="r" b="b"/>
              <a:pathLst>
                <a:path w="25" h="17">
                  <a:moveTo>
                    <a:pt x="25" y="0"/>
                  </a:moveTo>
                  <a:lnTo>
                    <a:pt x="19" y="0"/>
                  </a:lnTo>
                  <a:lnTo>
                    <a:pt x="15" y="0"/>
                  </a:lnTo>
                  <a:lnTo>
                    <a:pt x="11" y="2"/>
                  </a:lnTo>
                  <a:lnTo>
                    <a:pt x="7" y="4"/>
                  </a:lnTo>
                  <a:lnTo>
                    <a:pt x="3" y="6"/>
                  </a:lnTo>
                  <a:lnTo>
                    <a:pt x="2" y="6"/>
                  </a:lnTo>
                  <a:lnTo>
                    <a:pt x="0" y="7"/>
                  </a:lnTo>
                  <a:lnTo>
                    <a:pt x="7" y="17"/>
                  </a:lnTo>
                  <a:lnTo>
                    <a:pt x="9" y="15"/>
                  </a:lnTo>
                  <a:lnTo>
                    <a:pt x="11" y="13"/>
                  </a:lnTo>
                  <a:lnTo>
                    <a:pt x="15" y="13"/>
                  </a:lnTo>
                  <a:lnTo>
                    <a:pt x="17" y="11"/>
                  </a:lnTo>
                  <a:lnTo>
                    <a:pt x="19" y="11"/>
                  </a:lnTo>
                  <a:lnTo>
                    <a:pt x="23" y="11"/>
                  </a:lnTo>
                  <a:lnTo>
                    <a:pt x="25" y="0"/>
                  </a:lnTo>
                  <a:close/>
                </a:path>
              </a:pathLst>
            </a:custGeom>
            <a:solidFill>
              <a:srgbClr val="000000"/>
            </a:solidFill>
            <a:ln w="9525">
              <a:noFill/>
              <a:round/>
              <a:headEnd/>
              <a:tailEnd/>
            </a:ln>
          </p:spPr>
          <p:txBody>
            <a:bodyPr/>
            <a:lstStyle/>
            <a:p>
              <a:endParaRPr lang="en-US"/>
            </a:p>
          </p:txBody>
        </p:sp>
        <p:sp>
          <p:nvSpPr>
            <p:cNvPr id="348372" name="Freeform 212"/>
            <p:cNvSpPr>
              <a:spLocks/>
            </p:cNvSpPr>
            <p:nvPr/>
          </p:nvSpPr>
          <p:spPr bwMode="auto">
            <a:xfrm>
              <a:off x="4101" y="2357"/>
              <a:ext cx="28" cy="27"/>
            </a:xfrm>
            <a:custGeom>
              <a:avLst/>
              <a:gdLst/>
              <a:ahLst/>
              <a:cxnLst>
                <a:cxn ang="0">
                  <a:pos x="17" y="0"/>
                </a:cxn>
                <a:cxn ang="0">
                  <a:pos x="13" y="6"/>
                </a:cxn>
                <a:cxn ang="0">
                  <a:pos x="9" y="10"/>
                </a:cxn>
                <a:cxn ang="0">
                  <a:pos x="7" y="14"/>
                </a:cxn>
                <a:cxn ang="0">
                  <a:pos x="4" y="16"/>
                </a:cxn>
                <a:cxn ang="0">
                  <a:pos x="2" y="16"/>
                </a:cxn>
                <a:cxn ang="0">
                  <a:pos x="0" y="27"/>
                </a:cxn>
                <a:cxn ang="0">
                  <a:pos x="4" y="27"/>
                </a:cxn>
                <a:cxn ang="0">
                  <a:pos x="5" y="27"/>
                </a:cxn>
                <a:cxn ang="0">
                  <a:pos x="9" y="25"/>
                </a:cxn>
                <a:cxn ang="0">
                  <a:pos x="13" y="23"/>
                </a:cxn>
                <a:cxn ang="0">
                  <a:pos x="19" y="20"/>
                </a:cxn>
                <a:cxn ang="0">
                  <a:pos x="23" y="14"/>
                </a:cxn>
                <a:cxn ang="0">
                  <a:pos x="28" y="6"/>
                </a:cxn>
                <a:cxn ang="0">
                  <a:pos x="27" y="8"/>
                </a:cxn>
                <a:cxn ang="0">
                  <a:pos x="17" y="0"/>
                </a:cxn>
              </a:cxnLst>
              <a:rect l="0" t="0" r="r" b="b"/>
              <a:pathLst>
                <a:path w="28" h="27">
                  <a:moveTo>
                    <a:pt x="17" y="0"/>
                  </a:moveTo>
                  <a:lnTo>
                    <a:pt x="13" y="6"/>
                  </a:lnTo>
                  <a:lnTo>
                    <a:pt x="9" y="10"/>
                  </a:lnTo>
                  <a:lnTo>
                    <a:pt x="7" y="14"/>
                  </a:lnTo>
                  <a:lnTo>
                    <a:pt x="4" y="16"/>
                  </a:lnTo>
                  <a:lnTo>
                    <a:pt x="2" y="16"/>
                  </a:lnTo>
                  <a:lnTo>
                    <a:pt x="0" y="27"/>
                  </a:lnTo>
                  <a:lnTo>
                    <a:pt x="4" y="27"/>
                  </a:lnTo>
                  <a:lnTo>
                    <a:pt x="5" y="27"/>
                  </a:lnTo>
                  <a:lnTo>
                    <a:pt x="9" y="25"/>
                  </a:lnTo>
                  <a:lnTo>
                    <a:pt x="13" y="23"/>
                  </a:lnTo>
                  <a:lnTo>
                    <a:pt x="19" y="20"/>
                  </a:lnTo>
                  <a:lnTo>
                    <a:pt x="23" y="14"/>
                  </a:lnTo>
                  <a:lnTo>
                    <a:pt x="28" y="6"/>
                  </a:lnTo>
                  <a:lnTo>
                    <a:pt x="27" y="8"/>
                  </a:lnTo>
                  <a:lnTo>
                    <a:pt x="17" y="0"/>
                  </a:lnTo>
                  <a:close/>
                </a:path>
              </a:pathLst>
            </a:custGeom>
            <a:solidFill>
              <a:srgbClr val="000000"/>
            </a:solidFill>
            <a:ln w="9525">
              <a:noFill/>
              <a:round/>
              <a:headEnd/>
              <a:tailEnd/>
            </a:ln>
          </p:spPr>
          <p:txBody>
            <a:bodyPr/>
            <a:lstStyle/>
            <a:p>
              <a:endParaRPr lang="en-US"/>
            </a:p>
          </p:txBody>
        </p:sp>
        <p:sp>
          <p:nvSpPr>
            <p:cNvPr id="348373" name="Freeform 213"/>
            <p:cNvSpPr>
              <a:spLocks/>
            </p:cNvSpPr>
            <p:nvPr/>
          </p:nvSpPr>
          <p:spPr bwMode="auto">
            <a:xfrm>
              <a:off x="4118" y="2344"/>
              <a:ext cx="38" cy="21"/>
            </a:xfrm>
            <a:custGeom>
              <a:avLst/>
              <a:gdLst/>
              <a:ahLst/>
              <a:cxnLst>
                <a:cxn ang="0">
                  <a:pos x="38" y="2"/>
                </a:cxn>
                <a:cxn ang="0">
                  <a:pos x="31" y="0"/>
                </a:cxn>
                <a:cxn ang="0">
                  <a:pos x="23" y="0"/>
                </a:cxn>
                <a:cxn ang="0">
                  <a:pos x="17" y="0"/>
                </a:cxn>
                <a:cxn ang="0">
                  <a:pos x="11" y="4"/>
                </a:cxn>
                <a:cxn ang="0">
                  <a:pos x="8" y="8"/>
                </a:cxn>
                <a:cxn ang="0">
                  <a:pos x="4" y="10"/>
                </a:cxn>
                <a:cxn ang="0">
                  <a:pos x="2" y="12"/>
                </a:cxn>
                <a:cxn ang="0">
                  <a:pos x="0" y="13"/>
                </a:cxn>
                <a:cxn ang="0">
                  <a:pos x="10" y="21"/>
                </a:cxn>
                <a:cxn ang="0">
                  <a:pos x="11" y="19"/>
                </a:cxn>
                <a:cxn ang="0">
                  <a:pos x="15" y="15"/>
                </a:cxn>
                <a:cxn ang="0">
                  <a:pos x="17" y="13"/>
                </a:cxn>
                <a:cxn ang="0">
                  <a:pos x="21" y="12"/>
                </a:cxn>
                <a:cxn ang="0">
                  <a:pos x="25" y="12"/>
                </a:cxn>
                <a:cxn ang="0">
                  <a:pos x="29" y="12"/>
                </a:cxn>
                <a:cxn ang="0">
                  <a:pos x="33" y="12"/>
                </a:cxn>
                <a:cxn ang="0">
                  <a:pos x="38" y="2"/>
                </a:cxn>
              </a:cxnLst>
              <a:rect l="0" t="0" r="r" b="b"/>
              <a:pathLst>
                <a:path w="38" h="21">
                  <a:moveTo>
                    <a:pt x="38" y="2"/>
                  </a:moveTo>
                  <a:lnTo>
                    <a:pt x="31" y="0"/>
                  </a:lnTo>
                  <a:lnTo>
                    <a:pt x="23" y="0"/>
                  </a:lnTo>
                  <a:lnTo>
                    <a:pt x="17" y="0"/>
                  </a:lnTo>
                  <a:lnTo>
                    <a:pt x="11" y="4"/>
                  </a:lnTo>
                  <a:lnTo>
                    <a:pt x="8" y="8"/>
                  </a:lnTo>
                  <a:lnTo>
                    <a:pt x="4" y="10"/>
                  </a:lnTo>
                  <a:lnTo>
                    <a:pt x="2" y="12"/>
                  </a:lnTo>
                  <a:lnTo>
                    <a:pt x="0" y="13"/>
                  </a:lnTo>
                  <a:lnTo>
                    <a:pt x="10" y="21"/>
                  </a:lnTo>
                  <a:lnTo>
                    <a:pt x="11" y="19"/>
                  </a:lnTo>
                  <a:lnTo>
                    <a:pt x="15" y="15"/>
                  </a:lnTo>
                  <a:lnTo>
                    <a:pt x="17" y="13"/>
                  </a:lnTo>
                  <a:lnTo>
                    <a:pt x="21" y="12"/>
                  </a:lnTo>
                  <a:lnTo>
                    <a:pt x="25" y="12"/>
                  </a:lnTo>
                  <a:lnTo>
                    <a:pt x="29" y="12"/>
                  </a:lnTo>
                  <a:lnTo>
                    <a:pt x="33" y="12"/>
                  </a:lnTo>
                  <a:lnTo>
                    <a:pt x="38" y="2"/>
                  </a:lnTo>
                  <a:close/>
                </a:path>
              </a:pathLst>
            </a:custGeom>
            <a:solidFill>
              <a:srgbClr val="000000"/>
            </a:solidFill>
            <a:ln w="9525">
              <a:noFill/>
              <a:round/>
              <a:headEnd/>
              <a:tailEnd/>
            </a:ln>
          </p:spPr>
          <p:txBody>
            <a:bodyPr/>
            <a:lstStyle/>
            <a:p>
              <a:endParaRPr lang="en-US"/>
            </a:p>
          </p:txBody>
        </p:sp>
        <p:sp>
          <p:nvSpPr>
            <p:cNvPr id="348374" name="Freeform 214"/>
            <p:cNvSpPr>
              <a:spLocks/>
            </p:cNvSpPr>
            <p:nvPr/>
          </p:nvSpPr>
          <p:spPr bwMode="auto">
            <a:xfrm>
              <a:off x="4151" y="2336"/>
              <a:ext cx="53" cy="25"/>
            </a:xfrm>
            <a:custGeom>
              <a:avLst/>
              <a:gdLst/>
              <a:ahLst/>
              <a:cxnLst>
                <a:cxn ang="0">
                  <a:pos x="46" y="0"/>
                </a:cxn>
                <a:cxn ang="0">
                  <a:pos x="38" y="8"/>
                </a:cxn>
                <a:cxn ang="0">
                  <a:pos x="30" y="12"/>
                </a:cxn>
                <a:cxn ang="0">
                  <a:pos x="24" y="12"/>
                </a:cxn>
                <a:cxn ang="0">
                  <a:pos x="19" y="14"/>
                </a:cxn>
                <a:cxn ang="0">
                  <a:pos x="13" y="12"/>
                </a:cxn>
                <a:cxn ang="0">
                  <a:pos x="9" y="12"/>
                </a:cxn>
                <a:cxn ang="0">
                  <a:pos x="7" y="10"/>
                </a:cxn>
                <a:cxn ang="0">
                  <a:pos x="5" y="10"/>
                </a:cxn>
                <a:cxn ang="0">
                  <a:pos x="0" y="20"/>
                </a:cxn>
                <a:cxn ang="0">
                  <a:pos x="1" y="21"/>
                </a:cxn>
                <a:cxn ang="0">
                  <a:pos x="5" y="23"/>
                </a:cxn>
                <a:cxn ang="0">
                  <a:pos x="11" y="23"/>
                </a:cxn>
                <a:cxn ang="0">
                  <a:pos x="19" y="25"/>
                </a:cxn>
                <a:cxn ang="0">
                  <a:pos x="26" y="25"/>
                </a:cxn>
                <a:cxn ang="0">
                  <a:pos x="36" y="21"/>
                </a:cxn>
                <a:cxn ang="0">
                  <a:pos x="46" y="18"/>
                </a:cxn>
                <a:cxn ang="0">
                  <a:pos x="53" y="8"/>
                </a:cxn>
                <a:cxn ang="0">
                  <a:pos x="46" y="0"/>
                </a:cxn>
              </a:cxnLst>
              <a:rect l="0" t="0" r="r" b="b"/>
              <a:pathLst>
                <a:path w="53" h="25">
                  <a:moveTo>
                    <a:pt x="46" y="0"/>
                  </a:moveTo>
                  <a:lnTo>
                    <a:pt x="38" y="8"/>
                  </a:lnTo>
                  <a:lnTo>
                    <a:pt x="30" y="12"/>
                  </a:lnTo>
                  <a:lnTo>
                    <a:pt x="24" y="12"/>
                  </a:lnTo>
                  <a:lnTo>
                    <a:pt x="19" y="14"/>
                  </a:lnTo>
                  <a:lnTo>
                    <a:pt x="13" y="12"/>
                  </a:lnTo>
                  <a:lnTo>
                    <a:pt x="9" y="12"/>
                  </a:lnTo>
                  <a:lnTo>
                    <a:pt x="7" y="10"/>
                  </a:lnTo>
                  <a:lnTo>
                    <a:pt x="5" y="10"/>
                  </a:lnTo>
                  <a:lnTo>
                    <a:pt x="0" y="20"/>
                  </a:lnTo>
                  <a:lnTo>
                    <a:pt x="1" y="21"/>
                  </a:lnTo>
                  <a:lnTo>
                    <a:pt x="5" y="23"/>
                  </a:lnTo>
                  <a:lnTo>
                    <a:pt x="11" y="23"/>
                  </a:lnTo>
                  <a:lnTo>
                    <a:pt x="19" y="25"/>
                  </a:lnTo>
                  <a:lnTo>
                    <a:pt x="26" y="25"/>
                  </a:lnTo>
                  <a:lnTo>
                    <a:pt x="36" y="21"/>
                  </a:lnTo>
                  <a:lnTo>
                    <a:pt x="46" y="18"/>
                  </a:lnTo>
                  <a:lnTo>
                    <a:pt x="53" y="8"/>
                  </a:lnTo>
                  <a:lnTo>
                    <a:pt x="46" y="0"/>
                  </a:lnTo>
                  <a:close/>
                </a:path>
              </a:pathLst>
            </a:custGeom>
            <a:solidFill>
              <a:srgbClr val="000000"/>
            </a:solidFill>
            <a:ln w="9525">
              <a:noFill/>
              <a:round/>
              <a:headEnd/>
              <a:tailEnd/>
            </a:ln>
          </p:spPr>
          <p:txBody>
            <a:bodyPr/>
            <a:lstStyle/>
            <a:p>
              <a:endParaRPr lang="en-US"/>
            </a:p>
          </p:txBody>
        </p:sp>
        <p:sp>
          <p:nvSpPr>
            <p:cNvPr id="348375" name="Freeform 215"/>
            <p:cNvSpPr>
              <a:spLocks/>
            </p:cNvSpPr>
            <p:nvPr/>
          </p:nvSpPr>
          <p:spPr bwMode="auto">
            <a:xfrm>
              <a:off x="4197" y="2323"/>
              <a:ext cx="21" cy="21"/>
            </a:xfrm>
            <a:custGeom>
              <a:avLst/>
              <a:gdLst/>
              <a:ahLst/>
              <a:cxnLst>
                <a:cxn ang="0">
                  <a:pos x="2" y="8"/>
                </a:cxn>
                <a:cxn ang="0">
                  <a:pos x="9" y="15"/>
                </a:cxn>
                <a:cxn ang="0">
                  <a:pos x="11" y="15"/>
                </a:cxn>
                <a:cxn ang="0">
                  <a:pos x="13" y="13"/>
                </a:cxn>
                <a:cxn ang="0">
                  <a:pos x="15" y="11"/>
                </a:cxn>
                <a:cxn ang="0">
                  <a:pos x="17" y="11"/>
                </a:cxn>
                <a:cxn ang="0">
                  <a:pos x="9" y="8"/>
                </a:cxn>
                <a:cxn ang="0">
                  <a:pos x="9" y="4"/>
                </a:cxn>
                <a:cxn ang="0">
                  <a:pos x="5" y="6"/>
                </a:cxn>
                <a:cxn ang="0">
                  <a:pos x="0" y="13"/>
                </a:cxn>
                <a:cxn ang="0">
                  <a:pos x="7" y="21"/>
                </a:cxn>
                <a:cxn ang="0">
                  <a:pos x="15" y="15"/>
                </a:cxn>
                <a:cxn ang="0">
                  <a:pos x="19" y="9"/>
                </a:cxn>
                <a:cxn ang="0">
                  <a:pos x="21" y="4"/>
                </a:cxn>
                <a:cxn ang="0">
                  <a:pos x="9" y="0"/>
                </a:cxn>
                <a:cxn ang="0">
                  <a:pos x="7" y="2"/>
                </a:cxn>
                <a:cxn ang="0">
                  <a:pos x="5" y="4"/>
                </a:cxn>
                <a:cxn ang="0">
                  <a:pos x="3" y="6"/>
                </a:cxn>
                <a:cxn ang="0">
                  <a:pos x="2" y="8"/>
                </a:cxn>
                <a:cxn ang="0">
                  <a:pos x="11" y="15"/>
                </a:cxn>
                <a:cxn ang="0">
                  <a:pos x="2" y="8"/>
                </a:cxn>
              </a:cxnLst>
              <a:rect l="0" t="0" r="r" b="b"/>
              <a:pathLst>
                <a:path w="21" h="21">
                  <a:moveTo>
                    <a:pt x="2" y="8"/>
                  </a:moveTo>
                  <a:lnTo>
                    <a:pt x="9" y="15"/>
                  </a:lnTo>
                  <a:lnTo>
                    <a:pt x="11" y="15"/>
                  </a:lnTo>
                  <a:lnTo>
                    <a:pt x="13" y="13"/>
                  </a:lnTo>
                  <a:lnTo>
                    <a:pt x="15" y="11"/>
                  </a:lnTo>
                  <a:lnTo>
                    <a:pt x="17" y="11"/>
                  </a:lnTo>
                  <a:lnTo>
                    <a:pt x="9" y="8"/>
                  </a:lnTo>
                  <a:lnTo>
                    <a:pt x="9" y="4"/>
                  </a:lnTo>
                  <a:lnTo>
                    <a:pt x="5" y="6"/>
                  </a:lnTo>
                  <a:lnTo>
                    <a:pt x="0" y="13"/>
                  </a:lnTo>
                  <a:lnTo>
                    <a:pt x="7" y="21"/>
                  </a:lnTo>
                  <a:lnTo>
                    <a:pt x="15" y="15"/>
                  </a:lnTo>
                  <a:lnTo>
                    <a:pt x="19" y="9"/>
                  </a:lnTo>
                  <a:lnTo>
                    <a:pt x="21" y="4"/>
                  </a:lnTo>
                  <a:lnTo>
                    <a:pt x="9" y="0"/>
                  </a:lnTo>
                  <a:lnTo>
                    <a:pt x="7" y="2"/>
                  </a:lnTo>
                  <a:lnTo>
                    <a:pt x="5" y="4"/>
                  </a:lnTo>
                  <a:lnTo>
                    <a:pt x="3" y="6"/>
                  </a:lnTo>
                  <a:lnTo>
                    <a:pt x="2" y="8"/>
                  </a:lnTo>
                  <a:lnTo>
                    <a:pt x="11" y="15"/>
                  </a:lnTo>
                  <a:lnTo>
                    <a:pt x="2" y="8"/>
                  </a:lnTo>
                  <a:close/>
                </a:path>
              </a:pathLst>
            </a:custGeom>
            <a:solidFill>
              <a:srgbClr val="000000"/>
            </a:solidFill>
            <a:ln w="9525">
              <a:noFill/>
              <a:round/>
              <a:headEnd/>
              <a:tailEnd/>
            </a:ln>
          </p:spPr>
          <p:txBody>
            <a:bodyPr/>
            <a:lstStyle/>
            <a:p>
              <a:endParaRPr lang="en-US"/>
            </a:p>
          </p:txBody>
        </p:sp>
        <p:sp>
          <p:nvSpPr>
            <p:cNvPr id="348376" name="Freeform 216"/>
            <p:cNvSpPr>
              <a:spLocks/>
            </p:cNvSpPr>
            <p:nvPr/>
          </p:nvSpPr>
          <p:spPr bwMode="auto">
            <a:xfrm>
              <a:off x="4199" y="2281"/>
              <a:ext cx="40" cy="57"/>
            </a:xfrm>
            <a:custGeom>
              <a:avLst/>
              <a:gdLst/>
              <a:ahLst/>
              <a:cxnLst>
                <a:cxn ang="0">
                  <a:pos x="30" y="0"/>
                </a:cxn>
                <a:cxn ang="0">
                  <a:pos x="28" y="2"/>
                </a:cxn>
                <a:cxn ang="0">
                  <a:pos x="26" y="7"/>
                </a:cxn>
                <a:cxn ang="0">
                  <a:pos x="23" y="13"/>
                </a:cxn>
                <a:cxn ang="0">
                  <a:pos x="19" y="23"/>
                </a:cxn>
                <a:cxn ang="0">
                  <a:pos x="13" y="30"/>
                </a:cxn>
                <a:cxn ang="0">
                  <a:pos x="7" y="38"/>
                </a:cxn>
                <a:cxn ang="0">
                  <a:pos x="3" y="44"/>
                </a:cxn>
                <a:cxn ang="0">
                  <a:pos x="0" y="48"/>
                </a:cxn>
                <a:cxn ang="0">
                  <a:pos x="0" y="50"/>
                </a:cxn>
                <a:cxn ang="0">
                  <a:pos x="9" y="57"/>
                </a:cxn>
                <a:cxn ang="0">
                  <a:pos x="9" y="55"/>
                </a:cxn>
                <a:cxn ang="0">
                  <a:pos x="13" y="51"/>
                </a:cxn>
                <a:cxn ang="0">
                  <a:pos x="19" y="44"/>
                </a:cxn>
                <a:cxn ang="0">
                  <a:pos x="23" y="36"/>
                </a:cxn>
                <a:cxn ang="0">
                  <a:pos x="28" y="28"/>
                </a:cxn>
                <a:cxn ang="0">
                  <a:pos x="34" y="19"/>
                </a:cxn>
                <a:cxn ang="0">
                  <a:pos x="38" y="11"/>
                </a:cxn>
                <a:cxn ang="0">
                  <a:pos x="40" y="4"/>
                </a:cxn>
                <a:cxn ang="0">
                  <a:pos x="40" y="5"/>
                </a:cxn>
                <a:cxn ang="0">
                  <a:pos x="30" y="0"/>
                </a:cxn>
              </a:cxnLst>
              <a:rect l="0" t="0" r="r" b="b"/>
              <a:pathLst>
                <a:path w="40" h="57">
                  <a:moveTo>
                    <a:pt x="30" y="0"/>
                  </a:moveTo>
                  <a:lnTo>
                    <a:pt x="28" y="2"/>
                  </a:lnTo>
                  <a:lnTo>
                    <a:pt x="26" y="7"/>
                  </a:lnTo>
                  <a:lnTo>
                    <a:pt x="23" y="13"/>
                  </a:lnTo>
                  <a:lnTo>
                    <a:pt x="19" y="23"/>
                  </a:lnTo>
                  <a:lnTo>
                    <a:pt x="13" y="30"/>
                  </a:lnTo>
                  <a:lnTo>
                    <a:pt x="7" y="38"/>
                  </a:lnTo>
                  <a:lnTo>
                    <a:pt x="3" y="44"/>
                  </a:lnTo>
                  <a:lnTo>
                    <a:pt x="0" y="48"/>
                  </a:lnTo>
                  <a:lnTo>
                    <a:pt x="0" y="50"/>
                  </a:lnTo>
                  <a:lnTo>
                    <a:pt x="9" y="57"/>
                  </a:lnTo>
                  <a:lnTo>
                    <a:pt x="9" y="55"/>
                  </a:lnTo>
                  <a:lnTo>
                    <a:pt x="13" y="51"/>
                  </a:lnTo>
                  <a:lnTo>
                    <a:pt x="19" y="44"/>
                  </a:lnTo>
                  <a:lnTo>
                    <a:pt x="23" y="36"/>
                  </a:lnTo>
                  <a:lnTo>
                    <a:pt x="28" y="28"/>
                  </a:lnTo>
                  <a:lnTo>
                    <a:pt x="34" y="19"/>
                  </a:lnTo>
                  <a:lnTo>
                    <a:pt x="38" y="11"/>
                  </a:lnTo>
                  <a:lnTo>
                    <a:pt x="40" y="4"/>
                  </a:lnTo>
                  <a:lnTo>
                    <a:pt x="40" y="5"/>
                  </a:lnTo>
                  <a:lnTo>
                    <a:pt x="30" y="0"/>
                  </a:lnTo>
                  <a:close/>
                </a:path>
              </a:pathLst>
            </a:custGeom>
            <a:solidFill>
              <a:srgbClr val="000000"/>
            </a:solidFill>
            <a:ln w="9525">
              <a:noFill/>
              <a:round/>
              <a:headEnd/>
              <a:tailEnd/>
            </a:ln>
          </p:spPr>
          <p:txBody>
            <a:bodyPr/>
            <a:lstStyle/>
            <a:p>
              <a:endParaRPr lang="en-US"/>
            </a:p>
          </p:txBody>
        </p:sp>
        <p:sp>
          <p:nvSpPr>
            <p:cNvPr id="348377" name="Freeform 217"/>
            <p:cNvSpPr>
              <a:spLocks/>
            </p:cNvSpPr>
            <p:nvPr/>
          </p:nvSpPr>
          <p:spPr bwMode="auto">
            <a:xfrm>
              <a:off x="4229" y="2235"/>
              <a:ext cx="64" cy="51"/>
            </a:xfrm>
            <a:custGeom>
              <a:avLst/>
              <a:gdLst/>
              <a:ahLst/>
              <a:cxnLst>
                <a:cxn ang="0">
                  <a:pos x="64" y="0"/>
                </a:cxn>
                <a:cxn ang="0">
                  <a:pos x="50" y="2"/>
                </a:cxn>
                <a:cxn ang="0">
                  <a:pos x="39" y="7"/>
                </a:cxn>
                <a:cxn ang="0">
                  <a:pos x="27" y="13"/>
                </a:cxn>
                <a:cxn ang="0">
                  <a:pos x="17" y="23"/>
                </a:cxn>
                <a:cxn ang="0">
                  <a:pos x="10" y="30"/>
                </a:cxn>
                <a:cxn ang="0">
                  <a:pos x="4" y="38"/>
                </a:cxn>
                <a:cxn ang="0">
                  <a:pos x="0" y="44"/>
                </a:cxn>
                <a:cxn ang="0">
                  <a:pos x="0" y="46"/>
                </a:cxn>
                <a:cxn ang="0">
                  <a:pos x="10" y="51"/>
                </a:cxn>
                <a:cxn ang="0">
                  <a:pos x="10" y="50"/>
                </a:cxn>
                <a:cxn ang="0">
                  <a:pos x="14" y="46"/>
                </a:cxn>
                <a:cxn ang="0">
                  <a:pos x="19" y="38"/>
                </a:cxn>
                <a:cxn ang="0">
                  <a:pos x="27" y="30"/>
                </a:cxn>
                <a:cxn ang="0">
                  <a:pos x="35" y="23"/>
                </a:cxn>
                <a:cxn ang="0">
                  <a:pos x="44" y="17"/>
                </a:cxn>
                <a:cxn ang="0">
                  <a:pos x="54" y="13"/>
                </a:cxn>
                <a:cxn ang="0">
                  <a:pos x="64" y="13"/>
                </a:cxn>
                <a:cxn ang="0">
                  <a:pos x="64" y="0"/>
                </a:cxn>
              </a:cxnLst>
              <a:rect l="0" t="0" r="r" b="b"/>
              <a:pathLst>
                <a:path w="64" h="51">
                  <a:moveTo>
                    <a:pt x="64" y="0"/>
                  </a:moveTo>
                  <a:lnTo>
                    <a:pt x="50" y="2"/>
                  </a:lnTo>
                  <a:lnTo>
                    <a:pt x="39" y="7"/>
                  </a:lnTo>
                  <a:lnTo>
                    <a:pt x="27" y="13"/>
                  </a:lnTo>
                  <a:lnTo>
                    <a:pt x="17" y="23"/>
                  </a:lnTo>
                  <a:lnTo>
                    <a:pt x="10" y="30"/>
                  </a:lnTo>
                  <a:lnTo>
                    <a:pt x="4" y="38"/>
                  </a:lnTo>
                  <a:lnTo>
                    <a:pt x="0" y="44"/>
                  </a:lnTo>
                  <a:lnTo>
                    <a:pt x="0" y="46"/>
                  </a:lnTo>
                  <a:lnTo>
                    <a:pt x="10" y="51"/>
                  </a:lnTo>
                  <a:lnTo>
                    <a:pt x="10" y="50"/>
                  </a:lnTo>
                  <a:lnTo>
                    <a:pt x="14" y="46"/>
                  </a:lnTo>
                  <a:lnTo>
                    <a:pt x="19" y="38"/>
                  </a:lnTo>
                  <a:lnTo>
                    <a:pt x="27" y="30"/>
                  </a:lnTo>
                  <a:lnTo>
                    <a:pt x="35" y="23"/>
                  </a:lnTo>
                  <a:lnTo>
                    <a:pt x="44" y="17"/>
                  </a:lnTo>
                  <a:lnTo>
                    <a:pt x="54" y="13"/>
                  </a:lnTo>
                  <a:lnTo>
                    <a:pt x="64" y="13"/>
                  </a:lnTo>
                  <a:lnTo>
                    <a:pt x="64" y="0"/>
                  </a:lnTo>
                  <a:close/>
                </a:path>
              </a:pathLst>
            </a:custGeom>
            <a:solidFill>
              <a:srgbClr val="000000"/>
            </a:solidFill>
            <a:ln w="9525">
              <a:noFill/>
              <a:round/>
              <a:headEnd/>
              <a:tailEnd/>
            </a:ln>
          </p:spPr>
          <p:txBody>
            <a:bodyPr/>
            <a:lstStyle/>
            <a:p>
              <a:endParaRPr lang="en-US"/>
            </a:p>
          </p:txBody>
        </p:sp>
        <p:sp>
          <p:nvSpPr>
            <p:cNvPr id="348378" name="Freeform 218"/>
            <p:cNvSpPr>
              <a:spLocks/>
            </p:cNvSpPr>
            <p:nvPr/>
          </p:nvSpPr>
          <p:spPr bwMode="auto">
            <a:xfrm>
              <a:off x="4293" y="2150"/>
              <a:ext cx="69" cy="98"/>
            </a:xfrm>
            <a:custGeom>
              <a:avLst/>
              <a:gdLst/>
              <a:ahLst/>
              <a:cxnLst>
                <a:cxn ang="0">
                  <a:pos x="57" y="2"/>
                </a:cxn>
                <a:cxn ang="0">
                  <a:pos x="57" y="0"/>
                </a:cxn>
                <a:cxn ang="0">
                  <a:pos x="49" y="31"/>
                </a:cxn>
                <a:cxn ang="0">
                  <a:pos x="40" y="52"/>
                </a:cxn>
                <a:cxn ang="0">
                  <a:pos x="30" y="67"/>
                </a:cxn>
                <a:cxn ang="0">
                  <a:pos x="21" y="77"/>
                </a:cxn>
                <a:cxn ang="0">
                  <a:pos x="13" y="83"/>
                </a:cxn>
                <a:cxn ang="0">
                  <a:pos x="5" y="85"/>
                </a:cxn>
                <a:cxn ang="0">
                  <a:pos x="1" y="85"/>
                </a:cxn>
                <a:cxn ang="0">
                  <a:pos x="0" y="85"/>
                </a:cxn>
                <a:cxn ang="0">
                  <a:pos x="0" y="98"/>
                </a:cxn>
                <a:cxn ang="0">
                  <a:pos x="1" y="98"/>
                </a:cxn>
                <a:cxn ang="0">
                  <a:pos x="9" y="96"/>
                </a:cxn>
                <a:cxn ang="0">
                  <a:pos x="17" y="92"/>
                </a:cxn>
                <a:cxn ang="0">
                  <a:pos x="28" y="87"/>
                </a:cxn>
                <a:cxn ang="0">
                  <a:pos x="40" y="75"/>
                </a:cxn>
                <a:cxn ang="0">
                  <a:pos x="51" y="58"/>
                </a:cxn>
                <a:cxn ang="0">
                  <a:pos x="61" y="35"/>
                </a:cxn>
                <a:cxn ang="0">
                  <a:pos x="69" y="2"/>
                </a:cxn>
                <a:cxn ang="0">
                  <a:pos x="57" y="2"/>
                </a:cxn>
              </a:cxnLst>
              <a:rect l="0" t="0" r="r" b="b"/>
              <a:pathLst>
                <a:path w="69" h="98">
                  <a:moveTo>
                    <a:pt x="57" y="2"/>
                  </a:moveTo>
                  <a:lnTo>
                    <a:pt x="57" y="0"/>
                  </a:lnTo>
                  <a:lnTo>
                    <a:pt x="49" y="31"/>
                  </a:lnTo>
                  <a:lnTo>
                    <a:pt x="40" y="52"/>
                  </a:lnTo>
                  <a:lnTo>
                    <a:pt x="30" y="67"/>
                  </a:lnTo>
                  <a:lnTo>
                    <a:pt x="21" y="77"/>
                  </a:lnTo>
                  <a:lnTo>
                    <a:pt x="13" y="83"/>
                  </a:lnTo>
                  <a:lnTo>
                    <a:pt x="5" y="85"/>
                  </a:lnTo>
                  <a:lnTo>
                    <a:pt x="1" y="85"/>
                  </a:lnTo>
                  <a:lnTo>
                    <a:pt x="0" y="85"/>
                  </a:lnTo>
                  <a:lnTo>
                    <a:pt x="0" y="98"/>
                  </a:lnTo>
                  <a:lnTo>
                    <a:pt x="1" y="98"/>
                  </a:lnTo>
                  <a:lnTo>
                    <a:pt x="9" y="96"/>
                  </a:lnTo>
                  <a:lnTo>
                    <a:pt x="17" y="92"/>
                  </a:lnTo>
                  <a:lnTo>
                    <a:pt x="28" y="87"/>
                  </a:lnTo>
                  <a:lnTo>
                    <a:pt x="40" y="75"/>
                  </a:lnTo>
                  <a:lnTo>
                    <a:pt x="51" y="58"/>
                  </a:lnTo>
                  <a:lnTo>
                    <a:pt x="61" y="35"/>
                  </a:lnTo>
                  <a:lnTo>
                    <a:pt x="69" y="2"/>
                  </a:lnTo>
                  <a:lnTo>
                    <a:pt x="57" y="2"/>
                  </a:lnTo>
                  <a:close/>
                </a:path>
              </a:pathLst>
            </a:custGeom>
            <a:solidFill>
              <a:srgbClr val="000000"/>
            </a:solidFill>
            <a:ln w="9525">
              <a:noFill/>
              <a:round/>
              <a:headEnd/>
              <a:tailEnd/>
            </a:ln>
          </p:spPr>
          <p:txBody>
            <a:bodyPr/>
            <a:lstStyle/>
            <a:p>
              <a:endParaRPr lang="en-US"/>
            </a:p>
          </p:txBody>
        </p:sp>
        <p:sp>
          <p:nvSpPr>
            <p:cNvPr id="348379" name="Freeform 219"/>
            <p:cNvSpPr>
              <a:spLocks/>
            </p:cNvSpPr>
            <p:nvPr/>
          </p:nvSpPr>
          <p:spPr bwMode="auto">
            <a:xfrm>
              <a:off x="4350" y="2094"/>
              <a:ext cx="27" cy="58"/>
            </a:xfrm>
            <a:custGeom>
              <a:avLst/>
              <a:gdLst/>
              <a:ahLst/>
              <a:cxnLst>
                <a:cxn ang="0">
                  <a:pos x="15" y="2"/>
                </a:cxn>
                <a:cxn ang="0">
                  <a:pos x="17" y="0"/>
                </a:cxn>
                <a:cxn ang="0">
                  <a:pos x="12" y="8"/>
                </a:cxn>
                <a:cxn ang="0">
                  <a:pos x="6" y="18"/>
                </a:cxn>
                <a:cxn ang="0">
                  <a:pos x="4" y="27"/>
                </a:cxn>
                <a:cxn ang="0">
                  <a:pos x="2" y="37"/>
                </a:cxn>
                <a:cxn ang="0">
                  <a:pos x="0" y="45"/>
                </a:cxn>
                <a:cxn ang="0">
                  <a:pos x="0" y="50"/>
                </a:cxn>
                <a:cxn ang="0">
                  <a:pos x="0" y="56"/>
                </a:cxn>
                <a:cxn ang="0">
                  <a:pos x="0" y="58"/>
                </a:cxn>
                <a:cxn ang="0">
                  <a:pos x="12" y="58"/>
                </a:cxn>
                <a:cxn ang="0">
                  <a:pos x="12" y="56"/>
                </a:cxn>
                <a:cxn ang="0">
                  <a:pos x="12" y="52"/>
                </a:cxn>
                <a:cxn ang="0">
                  <a:pos x="12" y="47"/>
                </a:cxn>
                <a:cxn ang="0">
                  <a:pos x="14" y="39"/>
                </a:cxn>
                <a:cxn ang="0">
                  <a:pos x="15" y="31"/>
                </a:cxn>
                <a:cxn ang="0">
                  <a:pos x="17" y="23"/>
                </a:cxn>
                <a:cxn ang="0">
                  <a:pos x="21" y="16"/>
                </a:cxn>
                <a:cxn ang="0">
                  <a:pos x="27" y="8"/>
                </a:cxn>
                <a:cxn ang="0">
                  <a:pos x="27" y="6"/>
                </a:cxn>
                <a:cxn ang="0">
                  <a:pos x="15" y="2"/>
                </a:cxn>
              </a:cxnLst>
              <a:rect l="0" t="0" r="r" b="b"/>
              <a:pathLst>
                <a:path w="27" h="58">
                  <a:moveTo>
                    <a:pt x="15" y="2"/>
                  </a:moveTo>
                  <a:lnTo>
                    <a:pt x="17" y="0"/>
                  </a:lnTo>
                  <a:lnTo>
                    <a:pt x="12" y="8"/>
                  </a:lnTo>
                  <a:lnTo>
                    <a:pt x="6" y="18"/>
                  </a:lnTo>
                  <a:lnTo>
                    <a:pt x="4" y="27"/>
                  </a:lnTo>
                  <a:lnTo>
                    <a:pt x="2" y="37"/>
                  </a:lnTo>
                  <a:lnTo>
                    <a:pt x="0" y="45"/>
                  </a:lnTo>
                  <a:lnTo>
                    <a:pt x="0" y="50"/>
                  </a:lnTo>
                  <a:lnTo>
                    <a:pt x="0" y="56"/>
                  </a:lnTo>
                  <a:lnTo>
                    <a:pt x="0" y="58"/>
                  </a:lnTo>
                  <a:lnTo>
                    <a:pt x="12" y="58"/>
                  </a:lnTo>
                  <a:lnTo>
                    <a:pt x="12" y="56"/>
                  </a:lnTo>
                  <a:lnTo>
                    <a:pt x="12" y="52"/>
                  </a:lnTo>
                  <a:lnTo>
                    <a:pt x="12" y="47"/>
                  </a:lnTo>
                  <a:lnTo>
                    <a:pt x="14" y="39"/>
                  </a:lnTo>
                  <a:lnTo>
                    <a:pt x="15" y="31"/>
                  </a:lnTo>
                  <a:lnTo>
                    <a:pt x="17" y="23"/>
                  </a:lnTo>
                  <a:lnTo>
                    <a:pt x="21" y="16"/>
                  </a:lnTo>
                  <a:lnTo>
                    <a:pt x="27" y="8"/>
                  </a:lnTo>
                  <a:lnTo>
                    <a:pt x="27" y="6"/>
                  </a:lnTo>
                  <a:lnTo>
                    <a:pt x="15" y="2"/>
                  </a:lnTo>
                  <a:close/>
                </a:path>
              </a:pathLst>
            </a:custGeom>
            <a:solidFill>
              <a:srgbClr val="000000"/>
            </a:solidFill>
            <a:ln w="9525">
              <a:noFill/>
              <a:round/>
              <a:headEnd/>
              <a:tailEnd/>
            </a:ln>
          </p:spPr>
          <p:txBody>
            <a:bodyPr/>
            <a:lstStyle/>
            <a:p>
              <a:endParaRPr lang="en-US"/>
            </a:p>
          </p:txBody>
        </p:sp>
        <p:sp>
          <p:nvSpPr>
            <p:cNvPr id="348380" name="Freeform 220"/>
            <p:cNvSpPr>
              <a:spLocks/>
            </p:cNvSpPr>
            <p:nvPr/>
          </p:nvSpPr>
          <p:spPr bwMode="auto">
            <a:xfrm>
              <a:off x="4365" y="2054"/>
              <a:ext cx="20" cy="46"/>
            </a:xfrm>
            <a:custGeom>
              <a:avLst/>
              <a:gdLst/>
              <a:ahLst/>
              <a:cxnLst>
                <a:cxn ang="0">
                  <a:pos x="6" y="4"/>
                </a:cxn>
                <a:cxn ang="0">
                  <a:pos x="8" y="8"/>
                </a:cxn>
                <a:cxn ang="0">
                  <a:pos x="8" y="14"/>
                </a:cxn>
                <a:cxn ang="0">
                  <a:pos x="6" y="19"/>
                </a:cxn>
                <a:cxn ang="0">
                  <a:pos x="4" y="27"/>
                </a:cxn>
                <a:cxn ang="0">
                  <a:pos x="4" y="33"/>
                </a:cxn>
                <a:cxn ang="0">
                  <a:pos x="2" y="39"/>
                </a:cxn>
                <a:cxn ang="0">
                  <a:pos x="0" y="40"/>
                </a:cxn>
                <a:cxn ang="0">
                  <a:pos x="0" y="42"/>
                </a:cxn>
                <a:cxn ang="0">
                  <a:pos x="12" y="46"/>
                </a:cxn>
                <a:cxn ang="0">
                  <a:pos x="14" y="44"/>
                </a:cxn>
                <a:cxn ang="0">
                  <a:pos x="14" y="40"/>
                </a:cxn>
                <a:cxn ang="0">
                  <a:pos x="16" y="37"/>
                </a:cxn>
                <a:cxn ang="0">
                  <a:pos x="18" y="29"/>
                </a:cxn>
                <a:cxn ang="0">
                  <a:pos x="18" y="21"/>
                </a:cxn>
                <a:cxn ang="0">
                  <a:pos x="20" y="14"/>
                </a:cxn>
                <a:cxn ang="0">
                  <a:pos x="20" y="8"/>
                </a:cxn>
                <a:cxn ang="0">
                  <a:pos x="18" y="0"/>
                </a:cxn>
                <a:cxn ang="0">
                  <a:pos x="6" y="4"/>
                </a:cxn>
              </a:cxnLst>
              <a:rect l="0" t="0" r="r" b="b"/>
              <a:pathLst>
                <a:path w="20" h="46">
                  <a:moveTo>
                    <a:pt x="6" y="4"/>
                  </a:moveTo>
                  <a:lnTo>
                    <a:pt x="8" y="8"/>
                  </a:lnTo>
                  <a:lnTo>
                    <a:pt x="8" y="14"/>
                  </a:lnTo>
                  <a:lnTo>
                    <a:pt x="6" y="19"/>
                  </a:lnTo>
                  <a:lnTo>
                    <a:pt x="4" y="27"/>
                  </a:lnTo>
                  <a:lnTo>
                    <a:pt x="4" y="33"/>
                  </a:lnTo>
                  <a:lnTo>
                    <a:pt x="2" y="39"/>
                  </a:lnTo>
                  <a:lnTo>
                    <a:pt x="0" y="40"/>
                  </a:lnTo>
                  <a:lnTo>
                    <a:pt x="0" y="42"/>
                  </a:lnTo>
                  <a:lnTo>
                    <a:pt x="12" y="46"/>
                  </a:lnTo>
                  <a:lnTo>
                    <a:pt x="14" y="44"/>
                  </a:lnTo>
                  <a:lnTo>
                    <a:pt x="14" y="40"/>
                  </a:lnTo>
                  <a:lnTo>
                    <a:pt x="16" y="37"/>
                  </a:lnTo>
                  <a:lnTo>
                    <a:pt x="18" y="29"/>
                  </a:lnTo>
                  <a:lnTo>
                    <a:pt x="18" y="21"/>
                  </a:lnTo>
                  <a:lnTo>
                    <a:pt x="20" y="14"/>
                  </a:lnTo>
                  <a:lnTo>
                    <a:pt x="20" y="8"/>
                  </a:lnTo>
                  <a:lnTo>
                    <a:pt x="18" y="0"/>
                  </a:lnTo>
                  <a:lnTo>
                    <a:pt x="6" y="4"/>
                  </a:lnTo>
                  <a:close/>
                </a:path>
              </a:pathLst>
            </a:custGeom>
            <a:solidFill>
              <a:srgbClr val="000000"/>
            </a:solidFill>
            <a:ln w="9525">
              <a:noFill/>
              <a:round/>
              <a:headEnd/>
              <a:tailEnd/>
            </a:ln>
          </p:spPr>
          <p:txBody>
            <a:bodyPr/>
            <a:lstStyle/>
            <a:p>
              <a:endParaRPr lang="en-US"/>
            </a:p>
          </p:txBody>
        </p:sp>
        <p:sp>
          <p:nvSpPr>
            <p:cNvPr id="348381" name="Freeform 221"/>
            <p:cNvSpPr>
              <a:spLocks/>
            </p:cNvSpPr>
            <p:nvPr/>
          </p:nvSpPr>
          <p:spPr bwMode="auto">
            <a:xfrm>
              <a:off x="4358" y="2041"/>
              <a:ext cx="25" cy="17"/>
            </a:xfrm>
            <a:custGeom>
              <a:avLst/>
              <a:gdLst/>
              <a:ahLst/>
              <a:cxnLst>
                <a:cxn ang="0">
                  <a:pos x="6" y="15"/>
                </a:cxn>
                <a:cxn ang="0">
                  <a:pos x="6" y="13"/>
                </a:cxn>
                <a:cxn ang="0">
                  <a:pos x="9" y="13"/>
                </a:cxn>
                <a:cxn ang="0">
                  <a:pos x="11" y="13"/>
                </a:cxn>
                <a:cxn ang="0">
                  <a:pos x="13" y="15"/>
                </a:cxn>
                <a:cxn ang="0">
                  <a:pos x="13" y="17"/>
                </a:cxn>
                <a:cxn ang="0">
                  <a:pos x="25" y="13"/>
                </a:cxn>
                <a:cxn ang="0">
                  <a:pos x="25" y="11"/>
                </a:cxn>
                <a:cxn ang="0">
                  <a:pos x="25" y="9"/>
                </a:cxn>
                <a:cxn ang="0">
                  <a:pos x="23" y="7"/>
                </a:cxn>
                <a:cxn ang="0">
                  <a:pos x="21" y="4"/>
                </a:cxn>
                <a:cxn ang="0">
                  <a:pos x="17" y="2"/>
                </a:cxn>
                <a:cxn ang="0">
                  <a:pos x="11" y="0"/>
                </a:cxn>
                <a:cxn ang="0">
                  <a:pos x="6" y="2"/>
                </a:cxn>
                <a:cxn ang="0">
                  <a:pos x="0" y="4"/>
                </a:cxn>
                <a:cxn ang="0">
                  <a:pos x="6" y="15"/>
                </a:cxn>
              </a:cxnLst>
              <a:rect l="0" t="0" r="r" b="b"/>
              <a:pathLst>
                <a:path w="25" h="17">
                  <a:moveTo>
                    <a:pt x="6" y="15"/>
                  </a:moveTo>
                  <a:lnTo>
                    <a:pt x="6" y="13"/>
                  </a:lnTo>
                  <a:lnTo>
                    <a:pt x="9" y="13"/>
                  </a:lnTo>
                  <a:lnTo>
                    <a:pt x="11" y="13"/>
                  </a:lnTo>
                  <a:lnTo>
                    <a:pt x="13" y="15"/>
                  </a:lnTo>
                  <a:lnTo>
                    <a:pt x="13" y="17"/>
                  </a:lnTo>
                  <a:lnTo>
                    <a:pt x="25" y="13"/>
                  </a:lnTo>
                  <a:lnTo>
                    <a:pt x="25" y="11"/>
                  </a:lnTo>
                  <a:lnTo>
                    <a:pt x="25" y="9"/>
                  </a:lnTo>
                  <a:lnTo>
                    <a:pt x="23" y="7"/>
                  </a:lnTo>
                  <a:lnTo>
                    <a:pt x="21" y="4"/>
                  </a:lnTo>
                  <a:lnTo>
                    <a:pt x="17" y="2"/>
                  </a:lnTo>
                  <a:lnTo>
                    <a:pt x="11" y="0"/>
                  </a:lnTo>
                  <a:lnTo>
                    <a:pt x="6" y="2"/>
                  </a:lnTo>
                  <a:lnTo>
                    <a:pt x="0" y="4"/>
                  </a:lnTo>
                  <a:lnTo>
                    <a:pt x="6" y="15"/>
                  </a:lnTo>
                  <a:close/>
                </a:path>
              </a:pathLst>
            </a:custGeom>
            <a:solidFill>
              <a:srgbClr val="000000"/>
            </a:solidFill>
            <a:ln w="9525">
              <a:noFill/>
              <a:round/>
              <a:headEnd/>
              <a:tailEnd/>
            </a:ln>
          </p:spPr>
          <p:txBody>
            <a:bodyPr/>
            <a:lstStyle/>
            <a:p>
              <a:endParaRPr lang="en-US"/>
            </a:p>
          </p:txBody>
        </p:sp>
        <p:sp>
          <p:nvSpPr>
            <p:cNvPr id="348382" name="Freeform 222"/>
            <p:cNvSpPr>
              <a:spLocks/>
            </p:cNvSpPr>
            <p:nvPr/>
          </p:nvSpPr>
          <p:spPr bwMode="auto">
            <a:xfrm>
              <a:off x="4341" y="2045"/>
              <a:ext cx="23" cy="13"/>
            </a:xfrm>
            <a:custGeom>
              <a:avLst/>
              <a:gdLst/>
              <a:ahLst/>
              <a:cxnLst>
                <a:cxn ang="0">
                  <a:pos x="0" y="9"/>
                </a:cxn>
                <a:cxn ang="0">
                  <a:pos x="0" y="7"/>
                </a:cxn>
                <a:cxn ang="0">
                  <a:pos x="3" y="11"/>
                </a:cxn>
                <a:cxn ang="0">
                  <a:pos x="7" y="13"/>
                </a:cxn>
                <a:cxn ang="0">
                  <a:pos x="11" y="13"/>
                </a:cxn>
                <a:cxn ang="0">
                  <a:pos x="15" y="13"/>
                </a:cxn>
                <a:cxn ang="0">
                  <a:pos x="19" y="13"/>
                </a:cxn>
                <a:cxn ang="0">
                  <a:pos x="21" y="11"/>
                </a:cxn>
                <a:cxn ang="0">
                  <a:pos x="23" y="11"/>
                </a:cxn>
                <a:cxn ang="0">
                  <a:pos x="17" y="0"/>
                </a:cxn>
                <a:cxn ang="0">
                  <a:pos x="15" y="1"/>
                </a:cxn>
                <a:cxn ang="0">
                  <a:pos x="13" y="1"/>
                </a:cxn>
                <a:cxn ang="0">
                  <a:pos x="11" y="1"/>
                </a:cxn>
                <a:cxn ang="0">
                  <a:pos x="9" y="1"/>
                </a:cxn>
                <a:cxn ang="0">
                  <a:pos x="0" y="9"/>
                </a:cxn>
              </a:cxnLst>
              <a:rect l="0" t="0" r="r" b="b"/>
              <a:pathLst>
                <a:path w="23" h="13">
                  <a:moveTo>
                    <a:pt x="0" y="9"/>
                  </a:moveTo>
                  <a:lnTo>
                    <a:pt x="0" y="7"/>
                  </a:lnTo>
                  <a:lnTo>
                    <a:pt x="3" y="11"/>
                  </a:lnTo>
                  <a:lnTo>
                    <a:pt x="7" y="13"/>
                  </a:lnTo>
                  <a:lnTo>
                    <a:pt x="11" y="13"/>
                  </a:lnTo>
                  <a:lnTo>
                    <a:pt x="15" y="13"/>
                  </a:lnTo>
                  <a:lnTo>
                    <a:pt x="19" y="13"/>
                  </a:lnTo>
                  <a:lnTo>
                    <a:pt x="21" y="11"/>
                  </a:lnTo>
                  <a:lnTo>
                    <a:pt x="23" y="11"/>
                  </a:lnTo>
                  <a:lnTo>
                    <a:pt x="17" y="0"/>
                  </a:lnTo>
                  <a:lnTo>
                    <a:pt x="15" y="1"/>
                  </a:lnTo>
                  <a:lnTo>
                    <a:pt x="13" y="1"/>
                  </a:lnTo>
                  <a:lnTo>
                    <a:pt x="11" y="1"/>
                  </a:lnTo>
                  <a:lnTo>
                    <a:pt x="9" y="1"/>
                  </a:lnTo>
                  <a:lnTo>
                    <a:pt x="0" y="9"/>
                  </a:lnTo>
                  <a:close/>
                </a:path>
              </a:pathLst>
            </a:custGeom>
            <a:solidFill>
              <a:srgbClr val="000000"/>
            </a:solidFill>
            <a:ln w="9525">
              <a:noFill/>
              <a:round/>
              <a:headEnd/>
              <a:tailEnd/>
            </a:ln>
          </p:spPr>
          <p:txBody>
            <a:bodyPr/>
            <a:lstStyle/>
            <a:p>
              <a:endParaRPr lang="en-US"/>
            </a:p>
          </p:txBody>
        </p:sp>
        <p:sp>
          <p:nvSpPr>
            <p:cNvPr id="348383" name="Freeform 223"/>
            <p:cNvSpPr>
              <a:spLocks/>
            </p:cNvSpPr>
            <p:nvPr/>
          </p:nvSpPr>
          <p:spPr bwMode="auto">
            <a:xfrm>
              <a:off x="4317" y="2035"/>
              <a:ext cx="33" cy="19"/>
            </a:xfrm>
            <a:custGeom>
              <a:avLst/>
              <a:gdLst/>
              <a:ahLst/>
              <a:cxnLst>
                <a:cxn ang="0">
                  <a:pos x="6" y="13"/>
                </a:cxn>
                <a:cxn ang="0">
                  <a:pos x="10" y="11"/>
                </a:cxn>
                <a:cxn ang="0">
                  <a:pos x="14" y="11"/>
                </a:cxn>
                <a:cxn ang="0">
                  <a:pos x="16" y="11"/>
                </a:cxn>
                <a:cxn ang="0">
                  <a:pos x="18" y="13"/>
                </a:cxn>
                <a:cxn ang="0">
                  <a:pos x="22" y="15"/>
                </a:cxn>
                <a:cxn ang="0">
                  <a:pos x="22" y="17"/>
                </a:cxn>
                <a:cxn ang="0">
                  <a:pos x="24" y="17"/>
                </a:cxn>
                <a:cxn ang="0">
                  <a:pos x="24" y="19"/>
                </a:cxn>
                <a:cxn ang="0">
                  <a:pos x="33" y="11"/>
                </a:cxn>
                <a:cxn ang="0">
                  <a:pos x="33" y="10"/>
                </a:cxn>
                <a:cxn ang="0">
                  <a:pos x="31" y="8"/>
                </a:cxn>
                <a:cxn ang="0">
                  <a:pos x="27" y="6"/>
                </a:cxn>
                <a:cxn ang="0">
                  <a:pos x="25" y="4"/>
                </a:cxn>
                <a:cxn ang="0">
                  <a:pos x="20" y="2"/>
                </a:cxn>
                <a:cxn ang="0">
                  <a:pos x="14" y="0"/>
                </a:cxn>
                <a:cxn ang="0">
                  <a:pos x="8" y="0"/>
                </a:cxn>
                <a:cxn ang="0">
                  <a:pos x="0" y="2"/>
                </a:cxn>
                <a:cxn ang="0">
                  <a:pos x="2" y="2"/>
                </a:cxn>
                <a:cxn ang="0">
                  <a:pos x="6" y="13"/>
                </a:cxn>
              </a:cxnLst>
              <a:rect l="0" t="0" r="r" b="b"/>
              <a:pathLst>
                <a:path w="33" h="19">
                  <a:moveTo>
                    <a:pt x="6" y="13"/>
                  </a:moveTo>
                  <a:lnTo>
                    <a:pt x="10" y="11"/>
                  </a:lnTo>
                  <a:lnTo>
                    <a:pt x="14" y="11"/>
                  </a:lnTo>
                  <a:lnTo>
                    <a:pt x="16" y="11"/>
                  </a:lnTo>
                  <a:lnTo>
                    <a:pt x="18" y="13"/>
                  </a:lnTo>
                  <a:lnTo>
                    <a:pt x="22" y="15"/>
                  </a:lnTo>
                  <a:lnTo>
                    <a:pt x="22" y="17"/>
                  </a:lnTo>
                  <a:lnTo>
                    <a:pt x="24" y="17"/>
                  </a:lnTo>
                  <a:lnTo>
                    <a:pt x="24" y="19"/>
                  </a:lnTo>
                  <a:lnTo>
                    <a:pt x="33" y="11"/>
                  </a:lnTo>
                  <a:lnTo>
                    <a:pt x="33" y="10"/>
                  </a:lnTo>
                  <a:lnTo>
                    <a:pt x="31" y="8"/>
                  </a:lnTo>
                  <a:lnTo>
                    <a:pt x="27" y="6"/>
                  </a:lnTo>
                  <a:lnTo>
                    <a:pt x="25" y="4"/>
                  </a:lnTo>
                  <a:lnTo>
                    <a:pt x="20" y="2"/>
                  </a:lnTo>
                  <a:lnTo>
                    <a:pt x="14" y="0"/>
                  </a:lnTo>
                  <a:lnTo>
                    <a:pt x="8" y="0"/>
                  </a:lnTo>
                  <a:lnTo>
                    <a:pt x="0" y="2"/>
                  </a:lnTo>
                  <a:lnTo>
                    <a:pt x="2" y="2"/>
                  </a:lnTo>
                  <a:lnTo>
                    <a:pt x="6" y="13"/>
                  </a:lnTo>
                  <a:close/>
                </a:path>
              </a:pathLst>
            </a:custGeom>
            <a:solidFill>
              <a:srgbClr val="000000"/>
            </a:solidFill>
            <a:ln w="9525">
              <a:noFill/>
              <a:round/>
              <a:headEnd/>
              <a:tailEnd/>
            </a:ln>
          </p:spPr>
          <p:txBody>
            <a:bodyPr/>
            <a:lstStyle/>
            <a:p>
              <a:endParaRPr lang="en-US"/>
            </a:p>
          </p:txBody>
        </p:sp>
        <p:sp>
          <p:nvSpPr>
            <p:cNvPr id="348384" name="Freeform 224"/>
            <p:cNvSpPr>
              <a:spLocks/>
            </p:cNvSpPr>
            <p:nvPr/>
          </p:nvSpPr>
          <p:spPr bwMode="auto">
            <a:xfrm>
              <a:off x="4268" y="2016"/>
              <a:ext cx="55" cy="32"/>
            </a:xfrm>
            <a:custGeom>
              <a:avLst/>
              <a:gdLst/>
              <a:ahLst/>
              <a:cxnLst>
                <a:cxn ang="0">
                  <a:pos x="0" y="6"/>
                </a:cxn>
                <a:cxn ang="0">
                  <a:pos x="2" y="6"/>
                </a:cxn>
                <a:cxn ang="0">
                  <a:pos x="9" y="17"/>
                </a:cxn>
                <a:cxn ang="0">
                  <a:pos x="19" y="25"/>
                </a:cxn>
                <a:cxn ang="0">
                  <a:pos x="26" y="29"/>
                </a:cxn>
                <a:cxn ang="0">
                  <a:pos x="36" y="32"/>
                </a:cxn>
                <a:cxn ang="0">
                  <a:pos x="44" y="32"/>
                </a:cxn>
                <a:cxn ang="0">
                  <a:pos x="49" y="32"/>
                </a:cxn>
                <a:cxn ang="0">
                  <a:pos x="53" y="32"/>
                </a:cxn>
                <a:cxn ang="0">
                  <a:pos x="55" y="32"/>
                </a:cxn>
                <a:cxn ang="0">
                  <a:pos x="51" y="21"/>
                </a:cxn>
                <a:cxn ang="0">
                  <a:pos x="48" y="21"/>
                </a:cxn>
                <a:cxn ang="0">
                  <a:pos x="44" y="21"/>
                </a:cxn>
                <a:cxn ang="0">
                  <a:pos x="38" y="21"/>
                </a:cxn>
                <a:cxn ang="0">
                  <a:pos x="32" y="19"/>
                </a:cxn>
                <a:cxn ang="0">
                  <a:pos x="25" y="15"/>
                </a:cxn>
                <a:cxn ang="0">
                  <a:pos x="19" y="9"/>
                </a:cxn>
                <a:cxn ang="0">
                  <a:pos x="11" y="0"/>
                </a:cxn>
                <a:cxn ang="0">
                  <a:pos x="11" y="2"/>
                </a:cxn>
                <a:cxn ang="0">
                  <a:pos x="0" y="6"/>
                </a:cxn>
              </a:cxnLst>
              <a:rect l="0" t="0" r="r" b="b"/>
              <a:pathLst>
                <a:path w="55" h="32">
                  <a:moveTo>
                    <a:pt x="0" y="6"/>
                  </a:moveTo>
                  <a:lnTo>
                    <a:pt x="2" y="6"/>
                  </a:lnTo>
                  <a:lnTo>
                    <a:pt x="9" y="17"/>
                  </a:lnTo>
                  <a:lnTo>
                    <a:pt x="19" y="25"/>
                  </a:lnTo>
                  <a:lnTo>
                    <a:pt x="26" y="29"/>
                  </a:lnTo>
                  <a:lnTo>
                    <a:pt x="36" y="32"/>
                  </a:lnTo>
                  <a:lnTo>
                    <a:pt x="44" y="32"/>
                  </a:lnTo>
                  <a:lnTo>
                    <a:pt x="49" y="32"/>
                  </a:lnTo>
                  <a:lnTo>
                    <a:pt x="53" y="32"/>
                  </a:lnTo>
                  <a:lnTo>
                    <a:pt x="55" y="32"/>
                  </a:lnTo>
                  <a:lnTo>
                    <a:pt x="51" y="21"/>
                  </a:lnTo>
                  <a:lnTo>
                    <a:pt x="48" y="21"/>
                  </a:lnTo>
                  <a:lnTo>
                    <a:pt x="44" y="21"/>
                  </a:lnTo>
                  <a:lnTo>
                    <a:pt x="38" y="21"/>
                  </a:lnTo>
                  <a:lnTo>
                    <a:pt x="32" y="19"/>
                  </a:lnTo>
                  <a:lnTo>
                    <a:pt x="25" y="15"/>
                  </a:lnTo>
                  <a:lnTo>
                    <a:pt x="19" y="9"/>
                  </a:lnTo>
                  <a:lnTo>
                    <a:pt x="11" y="0"/>
                  </a:lnTo>
                  <a:lnTo>
                    <a:pt x="11" y="2"/>
                  </a:lnTo>
                  <a:lnTo>
                    <a:pt x="0" y="6"/>
                  </a:lnTo>
                  <a:close/>
                </a:path>
              </a:pathLst>
            </a:custGeom>
            <a:solidFill>
              <a:srgbClr val="000000"/>
            </a:solidFill>
            <a:ln w="9525">
              <a:noFill/>
              <a:round/>
              <a:headEnd/>
              <a:tailEnd/>
            </a:ln>
          </p:spPr>
          <p:txBody>
            <a:bodyPr/>
            <a:lstStyle/>
            <a:p>
              <a:endParaRPr lang="en-US"/>
            </a:p>
          </p:txBody>
        </p:sp>
        <p:sp>
          <p:nvSpPr>
            <p:cNvPr id="348385" name="Freeform 225"/>
            <p:cNvSpPr>
              <a:spLocks/>
            </p:cNvSpPr>
            <p:nvPr/>
          </p:nvSpPr>
          <p:spPr bwMode="auto">
            <a:xfrm>
              <a:off x="4208" y="1974"/>
              <a:ext cx="71" cy="48"/>
            </a:xfrm>
            <a:custGeom>
              <a:avLst/>
              <a:gdLst/>
              <a:ahLst/>
              <a:cxnLst>
                <a:cxn ang="0">
                  <a:pos x="4" y="15"/>
                </a:cxn>
                <a:cxn ang="0">
                  <a:pos x="6" y="15"/>
                </a:cxn>
                <a:cxn ang="0">
                  <a:pos x="12" y="13"/>
                </a:cxn>
                <a:cxn ang="0">
                  <a:pos x="17" y="11"/>
                </a:cxn>
                <a:cxn ang="0">
                  <a:pos x="23" y="11"/>
                </a:cxn>
                <a:cxn ang="0">
                  <a:pos x="29" y="13"/>
                </a:cxn>
                <a:cxn ang="0">
                  <a:pos x="38" y="19"/>
                </a:cxn>
                <a:cxn ang="0">
                  <a:pos x="46" y="24"/>
                </a:cxn>
                <a:cxn ang="0">
                  <a:pos x="52" y="32"/>
                </a:cxn>
                <a:cxn ang="0">
                  <a:pos x="58" y="40"/>
                </a:cxn>
                <a:cxn ang="0">
                  <a:pos x="60" y="46"/>
                </a:cxn>
                <a:cxn ang="0">
                  <a:pos x="60" y="48"/>
                </a:cxn>
                <a:cxn ang="0">
                  <a:pos x="71" y="44"/>
                </a:cxn>
                <a:cxn ang="0">
                  <a:pos x="71" y="40"/>
                </a:cxn>
                <a:cxn ang="0">
                  <a:pos x="67" y="34"/>
                </a:cxn>
                <a:cxn ang="0">
                  <a:pos x="62" y="26"/>
                </a:cxn>
                <a:cxn ang="0">
                  <a:pos x="54" y="17"/>
                </a:cxn>
                <a:cxn ang="0">
                  <a:pos x="44" y="9"/>
                </a:cxn>
                <a:cxn ang="0">
                  <a:pos x="33" y="1"/>
                </a:cxn>
                <a:cxn ang="0">
                  <a:pos x="25" y="0"/>
                </a:cxn>
                <a:cxn ang="0">
                  <a:pos x="17" y="0"/>
                </a:cxn>
                <a:cxn ang="0">
                  <a:pos x="10" y="0"/>
                </a:cxn>
                <a:cxn ang="0">
                  <a:pos x="0" y="3"/>
                </a:cxn>
                <a:cxn ang="0">
                  <a:pos x="2" y="3"/>
                </a:cxn>
                <a:cxn ang="0">
                  <a:pos x="4" y="15"/>
                </a:cxn>
              </a:cxnLst>
              <a:rect l="0" t="0" r="r" b="b"/>
              <a:pathLst>
                <a:path w="71" h="48">
                  <a:moveTo>
                    <a:pt x="4" y="15"/>
                  </a:moveTo>
                  <a:lnTo>
                    <a:pt x="6" y="15"/>
                  </a:lnTo>
                  <a:lnTo>
                    <a:pt x="12" y="13"/>
                  </a:lnTo>
                  <a:lnTo>
                    <a:pt x="17" y="11"/>
                  </a:lnTo>
                  <a:lnTo>
                    <a:pt x="23" y="11"/>
                  </a:lnTo>
                  <a:lnTo>
                    <a:pt x="29" y="13"/>
                  </a:lnTo>
                  <a:lnTo>
                    <a:pt x="38" y="19"/>
                  </a:lnTo>
                  <a:lnTo>
                    <a:pt x="46" y="24"/>
                  </a:lnTo>
                  <a:lnTo>
                    <a:pt x="52" y="32"/>
                  </a:lnTo>
                  <a:lnTo>
                    <a:pt x="58" y="40"/>
                  </a:lnTo>
                  <a:lnTo>
                    <a:pt x="60" y="46"/>
                  </a:lnTo>
                  <a:lnTo>
                    <a:pt x="60" y="48"/>
                  </a:lnTo>
                  <a:lnTo>
                    <a:pt x="71" y="44"/>
                  </a:lnTo>
                  <a:lnTo>
                    <a:pt x="71" y="40"/>
                  </a:lnTo>
                  <a:lnTo>
                    <a:pt x="67" y="34"/>
                  </a:lnTo>
                  <a:lnTo>
                    <a:pt x="62" y="26"/>
                  </a:lnTo>
                  <a:lnTo>
                    <a:pt x="54" y="17"/>
                  </a:lnTo>
                  <a:lnTo>
                    <a:pt x="44" y="9"/>
                  </a:lnTo>
                  <a:lnTo>
                    <a:pt x="33" y="1"/>
                  </a:lnTo>
                  <a:lnTo>
                    <a:pt x="25" y="0"/>
                  </a:lnTo>
                  <a:lnTo>
                    <a:pt x="17" y="0"/>
                  </a:lnTo>
                  <a:lnTo>
                    <a:pt x="10" y="0"/>
                  </a:lnTo>
                  <a:lnTo>
                    <a:pt x="0" y="3"/>
                  </a:lnTo>
                  <a:lnTo>
                    <a:pt x="2" y="3"/>
                  </a:lnTo>
                  <a:lnTo>
                    <a:pt x="4" y="15"/>
                  </a:lnTo>
                  <a:close/>
                </a:path>
              </a:pathLst>
            </a:custGeom>
            <a:solidFill>
              <a:srgbClr val="000000"/>
            </a:solidFill>
            <a:ln w="9525">
              <a:noFill/>
              <a:round/>
              <a:headEnd/>
              <a:tailEnd/>
            </a:ln>
          </p:spPr>
          <p:txBody>
            <a:bodyPr/>
            <a:lstStyle/>
            <a:p>
              <a:endParaRPr lang="en-US"/>
            </a:p>
          </p:txBody>
        </p:sp>
        <p:sp>
          <p:nvSpPr>
            <p:cNvPr id="348386" name="Freeform 226"/>
            <p:cNvSpPr>
              <a:spLocks/>
            </p:cNvSpPr>
            <p:nvPr/>
          </p:nvSpPr>
          <p:spPr bwMode="auto">
            <a:xfrm>
              <a:off x="4143" y="1958"/>
              <a:ext cx="69" cy="31"/>
            </a:xfrm>
            <a:custGeom>
              <a:avLst/>
              <a:gdLst/>
              <a:ahLst/>
              <a:cxnLst>
                <a:cxn ang="0">
                  <a:pos x="0" y="8"/>
                </a:cxn>
                <a:cxn ang="0">
                  <a:pos x="11" y="17"/>
                </a:cxn>
                <a:cxn ang="0">
                  <a:pos x="23" y="23"/>
                </a:cxn>
                <a:cxn ang="0">
                  <a:pos x="34" y="27"/>
                </a:cxn>
                <a:cxn ang="0">
                  <a:pos x="44" y="29"/>
                </a:cxn>
                <a:cxn ang="0">
                  <a:pos x="54" y="31"/>
                </a:cxn>
                <a:cxn ang="0">
                  <a:pos x="61" y="31"/>
                </a:cxn>
                <a:cxn ang="0">
                  <a:pos x="67" y="31"/>
                </a:cxn>
                <a:cxn ang="0">
                  <a:pos x="69" y="31"/>
                </a:cxn>
                <a:cxn ang="0">
                  <a:pos x="67" y="19"/>
                </a:cxn>
                <a:cxn ang="0">
                  <a:pos x="65" y="19"/>
                </a:cxn>
                <a:cxn ang="0">
                  <a:pos x="61" y="19"/>
                </a:cxn>
                <a:cxn ang="0">
                  <a:pos x="56" y="19"/>
                </a:cxn>
                <a:cxn ang="0">
                  <a:pos x="46" y="17"/>
                </a:cxn>
                <a:cxn ang="0">
                  <a:pos x="36" y="16"/>
                </a:cxn>
                <a:cxn ang="0">
                  <a:pos x="27" y="12"/>
                </a:cxn>
                <a:cxn ang="0">
                  <a:pos x="17" y="8"/>
                </a:cxn>
                <a:cxn ang="0">
                  <a:pos x="9" y="0"/>
                </a:cxn>
                <a:cxn ang="0">
                  <a:pos x="0" y="8"/>
                </a:cxn>
              </a:cxnLst>
              <a:rect l="0" t="0" r="r" b="b"/>
              <a:pathLst>
                <a:path w="69" h="31">
                  <a:moveTo>
                    <a:pt x="0" y="8"/>
                  </a:moveTo>
                  <a:lnTo>
                    <a:pt x="11" y="17"/>
                  </a:lnTo>
                  <a:lnTo>
                    <a:pt x="23" y="23"/>
                  </a:lnTo>
                  <a:lnTo>
                    <a:pt x="34" y="27"/>
                  </a:lnTo>
                  <a:lnTo>
                    <a:pt x="44" y="29"/>
                  </a:lnTo>
                  <a:lnTo>
                    <a:pt x="54" y="31"/>
                  </a:lnTo>
                  <a:lnTo>
                    <a:pt x="61" y="31"/>
                  </a:lnTo>
                  <a:lnTo>
                    <a:pt x="67" y="31"/>
                  </a:lnTo>
                  <a:lnTo>
                    <a:pt x="69" y="31"/>
                  </a:lnTo>
                  <a:lnTo>
                    <a:pt x="67" y="19"/>
                  </a:lnTo>
                  <a:lnTo>
                    <a:pt x="65" y="19"/>
                  </a:lnTo>
                  <a:lnTo>
                    <a:pt x="61" y="19"/>
                  </a:lnTo>
                  <a:lnTo>
                    <a:pt x="56" y="19"/>
                  </a:lnTo>
                  <a:lnTo>
                    <a:pt x="46" y="17"/>
                  </a:lnTo>
                  <a:lnTo>
                    <a:pt x="36" y="16"/>
                  </a:lnTo>
                  <a:lnTo>
                    <a:pt x="27" y="12"/>
                  </a:lnTo>
                  <a:lnTo>
                    <a:pt x="17" y="8"/>
                  </a:lnTo>
                  <a:lnTo>
                    <a:pt x="9" y="0"/>
                  </a:lnTo>
                  <a:lnTo>
                    <a:pt x="0" y="8"/>
                  </a:lnTo>
                  <a:close/>
                </a:path>
              </a:pathLst>
            </a:custGeom>
            <a:solidFill>
              <a:srgbClr val="000000"/>
            </a:solidFill>
            <a:ln w="9525">
              <a:noFill/>
              <a:round/>
              <a:headEnd/>
              <a:tailEnd/>
            </a:ln>
          </p:spPr>
          <p:txBody>
            <a:bodyPr/>
            <a:lstStyle/>
            <a:p>
              <a:endParaRPr lang="en-US"/>
            </a:p>
          </p:txBody>
        </p:sp>
        <p:sp>
          <p:nvSpPr>
            <p:cNvPr id="348387" name="Freeform 227"/>
            <p:cNvSpPr>
              <a:spLocks/>
            </p:cNvSpPr>
            <p:nvPr/>
          </p:nvSpPr>
          <p:spPr bwMode="auto">
            <a:xfrm>
              <a:off x="4095" y="1943"/>
              <a:ext cx="57" cy="23"/>
            </a:xfrm>
            <a:custGeom>
              <a:avLst/>
              <a:gdLst/>
              <a:ahLst/>
              <a:cxnLst>
                <a:cxn ang="0">
                  <a:pos x="10" y="19"/>
                </a:cxn>
                <a:cxn ang="0">
                  <a:pos x="8" y="19"/>
                </a:cxn>
                <a:cxn ang="0">
                  <a:pos x="17" y="15"/>
                </a:cxn>
                <a:cxn ang="0">
                  <a:pos x="25" y="13"/>
                </a:cxn>
                <a:cxn ang="0">
                  <a:pos x="31" y="13"/>
                </a:cxn>
                <a:cxn ang="0">
                  <a:pos x="36" y="15"/>
                </a:cxn>
                <a:cxn ang="0">
                  <a:pos x="42" y="17"/>
                </a:cxn>
                <a:cxn ang="0">
                  <a:pos x="44" y="21"/>
                </a:cxn>
                <a:cxn ang="0">
                  <a:pos x="48" y="23"/>
                </a:cxn>
                <a:cxn ang="0">
                  <a:pos x="57" y="15"/>
                </a:cxn>
                <a:cxn ang="0">
                  <a:pos x="56" y="13"/>
                </a:cxn>
                <a:cxn ang="0">
                  <a:pos x="54" y="11"/>
                </a:cxn>
                <a:cxn ang="0">
                  <a:pos x="48" y="7"/>
                </a:cxn>
                <a:cxn ang="0">
                  <a:pos x="42" y="4"/>
                </a:cxn>
                <a:cxn ang="0">
                  <a:pos x="33" y="0"/>
                </a:cxn>
                <a:cxn ang="0">
                  <a:pos x="23" y="0"/>
                </a:cxn>
                <a:cxn ang="0">
                  <a:pos x="11" y="4"/>
                </a:cxn>
                <a:cxn ang="0">
                  <a:pos x="0" y="9"/>
                </a:cxn>
                <a:cxn ang="0">
                  <a:pos x="0" y="11"/>
                </a:cxn>
                <a:cxn ang="0">
                  <a:pos x="10" y="19"/>
                </a:cxn>
              </a:cxnLst>
              <a:rect l="0" t="0" r="r" b="b"/>
              <a:pathLst>
                <a:path w="57" h="23">
                  <a:moveTo>
                    <a:pt x="10" y="19"/>
                  </a:moveTo>
                  <a:lnTo>
                    <a:pt x="8" y="19"/>
                  </a:lnTo>
                  <a:lnTo>
                    <a:pt x="17" y="15"/>
                  </a:lnTo>
                  <a:lnTo>
                    <a:pt x="25" y="13"/>
                  </a:lnTo>
                  <a:lnTo>
                    <a:pt x="31" y="13"/>
                  </a:lnTo>
                  <a:lnTo>
                    <a:pt x="36" y="15"/>
                  </a:lnTo>
                  <a:lnTo>
                    <a:pt x="42" y="17"/>
                  </a:lnTo>
                  <a:lnTo>
                    <a:pt x="44" y="21"/>
                  </a:lnTo>
                  <a:lnTo>
                    <a:pt x="48" y="23"/>
                  </a:lnTo>
                  <a:lnTo>
                    <a:pt x="57" y="15"/>
                  </a:lnTo>
                  <a:lnTo>
                    <a:pt x="56" y="13"/>
                  </a:lnTo>
                  <a:lnTo>
                    <a:pt x="54" y="11"/>
                  </a:lnTo>
                  <a:lnTo>
                    <a:pt x="48" y="7"/>
                  </a:lnTo>
                  <a:lnTo>
                    <a:pt x="42" y="4"/>
                  </a:lnTo>
                  <a:lnTo>
                    <a:pt x="33" y="0"/>
                  </a:lnTo>
                  <a:lnTo>
                    <a:pt x="23" y="0"/>
                  </a:lnTo>
                  <a:lnTo>
                    <a:pt x="11" y="4"/>
                  </a:lnTo>
                  <a:lnTo>
                    <a:pt x="0" y="9"/>
                  </a:lnTo>
                  <a:lnTo>
                    <a:pt x="0" y="11"/>
                  </a:lnTo>
                  <a:lnTo>
                    <a:pt x="10" y="19"/>
                  </a:lnTo>
                  <a:close/>
                </a:path>
              </a:pathLst>
            </a:custGeom>
            <a:solidFill>
              <a:srgbClr val="000000"/>
            </a:solidFill>
            <a:ln w="9525">
              <a:noFill/>
              <a:round/>
              <a:headEnd/>
              <a:tailEnd/>
            </a:ln>
          </p:spPr>
          <p:txBody>
            <a:bodyPr/>
            <a:lstStyle/>
            <a:p>
              <a:endParaRPr lang="en-US"/>
            </a:p>
          </p:txBody>
        </p:sp>
        <p:sp>
          <p:nvSpPr>
            <p:cNvPr id="348388" name="Freeform 228"/>
            <p:cNvSpPr>
              <a:spLocks/>
            </p:cNvSpPr>
            <p:nvPr/>
          </p:nvSpPr>
          <p:spPr bwMode="auto">
            <a:xfrm>
              <a:off x="4055" y="1954"/>
              <a:ext cx="50" cy="31"/>
            </a:xfrm>
            <a:custGeom>
              <a:avLst/>
              <a:gdLst/>
              <a:ahLst/>
              <a:cxnLst>
                <a:cxn ang="0">
                  <a:pos x="0" y="25"/>
                </a:cxn>
                <a:cxn ang="0">
                  <a:pos x="2" y="27"/>
                </a:cxn>
                <a:cxn ang="0">
                  <a:pos x="9" y="31"/>
                </a:cxn>
                <a:cxn ang="0">
                  <a:pos x="19" y="31"/>
                </a:cxn>
                <a:cxn ang="0">
                  <a:pos x="26" y="27"/>
                </a:cxn>
                <a:cxn ang="0">
                  <a:pos x="34" y="23"/>
                </a:cxn>
                <a:cxn ang="0">
                  <a:pos x="40" y="18"/>
                </a:cxn>
                <a:cxn ang="0">
                  <a:pos x="44" y="12"/>
                </a:cxn>
                <a:cxn ang="0">
                  <a:pos x="48" y="10"/>
                </a:cxn>
                <a:cxn ang="0">
                  <a:pos x="50" y="8"/>
                </a:cxn>
                <a:cxn ang="0">
                  <a:pos x="40" y="0"/>
                </a:cxn>
                <a:cxn ang="0">
                  <a:pos x="38" y="2"/>
                </a:cxn>
                <a:cxn ang="0">
                  <a:pos x="36" y="4"/>
                </a:cxn>
                <a:cxn ang="0">
                  <a:pos x="30" y="10"/>
                </a:cxn>
                <a:cxn ang="0">
                  <a:pos x="26" y="14"/>
                </a:cxn>
                <a:cxn ang="0">
                  <a:pos x="21" y="18"/>
                </a:cxn>
                <a:cxn ang="0">
                  <a:pos x="17" y="20"/>
                </a:cxn>
                <a:cxn ang="0">
                  <a:pos x="13" y="20"/>
                </a:cxn>
                <a:cxn ang="0">
                  <a:pos x="9" y="18"/>
                </a:cxn>
                <a:cxn ang="0">
                  <a:pos x="9" y="20"/>
                </a:cxn>
                <a:cxn ang="0">
                  <a:pos x="0" y="25"/>
                </a:cxn>
              </a:cxnLst>
              <a:rect l="0" t="0" r="r" b="b"/>
              <a:pathLst>
                <a:path w="50" h="31">
                  <a:moveTo>
                    <a:pt x="0" y="25"/>
                  </a:moveTo>
                  <a:lnTo>
                    <a:pt x="2" y="27"/>
                  </a:lnTo>
                  <a:lnTo>
                    <a:pt x="9" y="31"/>
                  </a:lnTo>
                  <a:lnTo>
                    <a:pt x="19" y="31"/>
                  </a:lnTo>
                  <a:lnTo>
                    <a:pt x="26" y="27"/>
                  </a:lnTo>
                  <a:lnTo>
                    <a:pt x="34" y="23"/>
                  </a:lnTo>
                  <a:lnTo>
                    <a:pt x="40" y="18"/>
                  </a:lnTo>
                  <a:lnTo>
                    <a:pt x="44" y="12"/>
                  </a:lnTo>
                  <a:lnTo>
                    <a:pt x="48" y="10"/>
                  </a:lnTo>
                  <a:lnTo>
                    <a:pt x="50" y="8"/>
                  </a:lnTo>
                  <a:lnTo>
                    <a:pt x="40" y="0"/>
                  </a:lnTo>
                  <a:lnTo>
                    <a:pt x="38" y="2"/>
                  </a:lnTo>
                  <a:lnTo>
                    <a:pt x="36" y="4"/>
                  </a:lnTo>
                  <a:lnTo>
                    <a:pt x="30" y="10"/>
                  </a:lnTo>
                  <a:lnTo>
                    <a:pt x="26" y="14"/>
                  </a:lnTo>
                  <a:lnTo>
                    <a:pt x="21" y="18"/>
                  </a:lnTo>
                  <a:lnTo>
                    <a:pt x="17" y="20"/>
                  </a:lnTo>
                  <a:lnTo>
                    <a:pt x="13" y="20"/>
                  </a:lnTo>
                  <a:lnTo>
                    <a:pt x="9" y="18"/>
                  </a:lnTo>
                  <a:lnTo>
                    <a:pt x="9" y="20"/>
                  </a:lnTo>
                  <a:lnTo>
                    <a:pt x="0" y="25"/>
                  </a:lnTo>
                  <a:close/>
                </a:path>
              </a:pathLst>
            </a:custGeom>
            <a:solidFill>
              <a:srgbClr val="000000"/>
            </a:solidFill>
            <a:ln w="9525">
              <a:noFill/>
              <a:round/>
              <a:headEnd/>
              <a:tailEnd/>
            </a:ln>
          </p:spPr>
          <p:txBody>
            <a:bodyPr/>
            <a:lstStyle/>
            <a:p>
              <a:endParaRPr lang="en-US"/>
            </a:p>
          </p:txBody>
        </p:sp>
        <p:sp>
          <p:nvSpPr>
            <p:cNvPr id="348389" name="Freeform 229"/>
            <p:cNvSpPr>
              <a:spLocks/>
            </p:cNvSpPr>
            <p:nvPr/>
          </p:nvSpPr>
          <p:spPr bwMode="auto">
            <a:xfrm>
              <a:off x="4009" y="1958"/>
              <a:ext cx="55" cy="27"/>
            </a:xfrm>
            <a:custGeom>
              <a:avLst/>
              <a:gdLst/>
              <a:ahLst/>
              <a:cxnLst>
                <a:cxn ang="0">
                  <a:pos x="9" y="27"/>
                </a:cxn>
                <a:cxn ang="0">
                  <a:pos x="17" y="17"/>
                </a:cxn>
                <a:cxn ang="0">
                  <a:pos x="25" y="14"/>
                </a:cxn>
                <a:cxn ang="0">
                  <a:pos x="30" y="12"/>
                </a:cxn>
                <a:cxn ang="0">
                  <a:pos x="34" y="14"/>
                </a:cxn>
                <a:cxn ang="0">
                  <a:pos x="40" y="16"/>
                </a:cxn>
                <a:cxn ang="0">
                  <a:pos x="44" y="19"/>
                </a:cxn>
                <a:cxn ang="0">
                  <a:pos x="46" y="21"/>
                </a:cxn>
                <a:cxn ang="0">
                  <a:pos x="55" y="16"/>
                </a:cxn>
                <a:cxn ang="0">
                  <a:pos x="55" y="14"/>
                </a:cxn>
                <a:cxn ang="0">
                  <a:pos x="51" y="10"/>
                </a:cxn>
                <a:cxn ang="0">
                  <a:pos x="46" y="6"/>
                </a:cxn>
                <a:cxn ang="0">
                  <a:pos x="40" y="2"/>
                </a:cxn>
                <a:cxn ang="0">
                  <a:pos x="30" y="0"/>
                </a:cxn>
                <a:cxn ang="0">
                  <a:pos x="21" y="2"/>
                </a:cxn>
                <a:cxn ang="0">
                  <a:pos x="9" y="8"/>
                </a:cxn>
                <a:cxn ang="0">
                  <a:pos x="0" y="19"/>
                </a:cxn>
                <a:cxn ang="0">
                  <a:pos x="9" y="27"/>
                </a:cxn>
              </a:cxnLst>
              <a:rect l="0" t="0" r="r" b="b"/>
              <a:pathLst>
                <a:path w="55" h="27">
                  <a:moveTo>
                    <a:pt x="9" y="27"/>
                  </a:moveTo>
                  <a:lnTo>
                    <a:pt x="17" y="17"/>
                  </a:lnTo>
                  <a:lnTo>
                    <a:pt x="25" y="14"/>
                  </a:lnTo>
                  <a:lnTo>
                    <a:pt x="30" y="12"/>
                  </a:lnTo>
                  <a:lnTo>
                    <a:pt x="34" y="14"/>
                  </a:lnTo>
                  <a:lnTo>
                    <a:pt x="40" y="16"/>
                  </a:lnTo>
                  <a:lnTo>
                    <a:pt x="44" y="19"/>
                  </a:lnTo>
                  <a:lnTo>
                    <a:pt x="46" y="21"/>
                  </a:lnTo>
                  <a:lnTo>
                    <a:pt x="55" y="16"/>
                  </a:lnTo>
                  <a:lnTo>
                    <a:pt x="55" y="14"/>
                  </a:lnTo>
                  <a:lnTo>
                    <a:pt x="51" y="10"/>
                  </a:lnTo>
                  <a:lnTo>
                    <a:pt x="46" y="6"/>
                  </a:lnTo>
                  <a:lnTo>
                    <a:pt x="40" y="2"/>
                  </a:lnTo>
                  <a:lnTo>
                    <a:pt x="30" y="0"/>
                  </a:lnTo>
                  <a:lnTo>
                    <a:pt x="21" y="2"/>
                  </a:lnTo>
                  <a:lnTo>
                    <a:pt x="9" y="8"/>
                  </a:lnTo>
                  <a:lnTo>
                    <a:pt x="0" y="19"/>
                  </a:lnTo>
                  <a:lnTo>
                    <a:pt x="9" y="27"/>
                  </a:lnTo>
                  <a:close/>
                </a:path>
              </a:pathLst>
            </a:custGeom>
            <a:solidFill>
              <a:srgbClr val="000000"/>
            </a:solidFill>
            <a:ln w="9525">
              <a:noFill/>
              <a:round/>
              <a:headEnd/>
              <a:tailEnd/>
            </a:ln>
          </p:spPr>
          <p:txBody>
            <a:bodyPr/>
            <a:lstStyle/>
            <a:p>
              <a:endParaRPr lang="en-US"/>
            </a:p>
          </p:txBody>
        </p:sp>
        <p:sp>
          <p:nvSpPr>
            <p:cNvPr id="348390" name="Freeform 230"/>
            <p:cNvSpPr>
              <a:spLocks/>
            </p:cNvSpPr>
            <p:nvPr/>
          </p:nvSpPr>
          <p:spPr bwMode="auto">
            <a:xfrm>
              <a:off x="3982" y="1977"/>
              <a:ext cx="36" cy="43"/>
            </a:xfrm>
            <a:custGeom>
              <a:avLst/>
              <a:gdLst/>
              <a:ahLst/>
              <a:cxnLst>
                <a:cxn ang="0">
                  <a:pos x="5" y="41"/>
                </a:cxn>
                <a:cxn ang="0">
                  <a:pos x="5" y="43"/>
                </a:cxn>
                <a:cxn ang="0">
                  <a:pos x="11" y="39"/>
                </a:cxn>
                <a:cxn ang="0">
                  <a:pos x="17" y="33"/>
                </a:cxn>
                <a:cxn ang="0">
                  <a:pos x="21" y="29"/>
                </a:cxn>
                <a:cxn ang="0">
                  <a:pos x="27" y="21"/>
                </a:cxn>
                <a:cxn ang="0">
                  <a:pos x="30" y="18"/>
                </a:cxn>
                <a:cxn ang="0">
                  <a:pos x="34" y="12"/>
                </a:cxn>
                <a:cxn ang="0">
                  <a:pos x="36" y="8"/>
                </a:cxn>
                <a:cxn ang="0">
                  <a:pos x="27" y="0"/>
                </a:cxn>
                <a:cxn ang="0">
                  <a:pos x="27" y="2"/>
                </a:cxn>
                <a:cxn ang="0">
                  <a:pos x="23" y="4"/>
                </a:cxn>
                <a:cxn ang="0">
                  <a:pos x="21" y="10"/>
                </a:cxn>
                <a:cxn ang="0">
                  <a:pos x="17" y="16"/>
                </a:cxn>
                <a:cxn ang="0">
                  <a:pos x="13" y="20"/>
                </a:cxn>
                <a:cxn ang="0">
                  <a:pos x="7" y="25"/>
                </a:cxn>
                <a:cxn ang="0">
                  <a:pos x="4" y="29"/>
                </a:cxn>
                <a:cxn ang="0">
                  <a:pos x="2" y="31"/>
                </a:cxn>
                <a:cxn ang="0">
                  <a:pos x="0" y="31"/>
                </a:cxn>
                <a:cxn ang="0">
                  <a:pos x="5" y="41"/>
                </a:cxn>
              </a:cxnLst>
              <a:rect l="0" t="0" r="r" b="b"/>
              <a:pathLst>
                <a:path w="36" h="43">
                  <a:moveTo>
                    <a:pt x="5" y="41"/>
                  </a:moveTo>
                  <a:lnTo>
                    <a:pt x="5" y="43"/>
                  </a:lnTo>
                  <a:lnTo>
                    <a:pt x="11" y="39"/>
                  </a:lnTo>
                  <a:lnTo>
                    <a:pt x="17" y="33"/>
                  </a:lnTo>
                  <a:lnTo>
                    <a:pt x="21" y="29"/>
                  </a:lnTo>
                  <a:lnTo>
                    <a:pt x="27" y="21"/>
                  </a:lnTo>
                  <a:lnTo>
                    <a:pt x="30" y="18"/>
                  </a:lnTo>
                  <a:lnTo>
                    <a:pt x="34" y="12"/>
                  </a:lnTo>
                  <a:lnTo>
                    <a:pt x="36" y="8"/>
                  </a:lnTo>
                  <a:lnTo>
                    <a:pt x="27" y="0"/>
                  </a:lnTo>
                  <a:lnTo>
                    <a:pt x="27" y="2"/>
                  </a:lnTo>
                  <a:lnTo>
                    <a:pt x="23" y="4"/>
                  </a:lnTo>
                  <a:lnTo>
                    <a:pt x="21" y="10"/>
                  </a:lnTo>
                  <a:lnTo>
                    <a:pt x="17" y="16"/>
                  </a:lnTo>
                  <a:lnTo>
                    <a:pt x="13" y="20"/>
                  </a:lnTo>
                  <a:lnTo>
                    <a:pt x="7" y="25"/>
                  </a:lnTo>
                  <a:lnTo>
                    <a:pt x="4" y="29"/>
                  </a:lnTo>
                  <a:lnTo>
                    <a:pt x="2" y="31"/>
                  </a:lnTo>
                  <a:lnTo>
                    <a:pt x="0" y="31"/>
                  </a:lnTo>
                  <a:lnTo>
                    <a:pt x="5" y="41"/>
                  </a:lnTo>
                  <a:close/>
                </a:path>
              </a:pathLst>
            </a:custGeom>
            <a:solidFill>
              <a:srgbClr val="000000"/>
            </a:solidFill>
            <a:ln w="9525">
              <a:noFill/>
              <a:round/>
              <a:headEnd/>
              <a:tailEnd/>
            </a:ln>
          </p:spPr>
          <p:txBody>
            <a:bodyPr/>
            <a:lstStyle/>
            <a:p>
              <a:endParaRPr lang="en-US"/>
            </a:p>
          </p:txBody>
        </p:sp>
        <p:sp>
          <p:nvSpPr>
            <p:cNvPr id="348391" name="Freeform 231"/>
            <p:cNvSpPr>
              <a:spLocks/>
            </p:cNvSpPr>
            <p:nvPr/>
          </p:nvSpPr>
          <p:spPr bwMode="auto">
            <a:xfrm>
              <a:off x="3945" y="2008"/>
              <a:ext cx="42" cy="17"/>
            </a:xfrm>
            <a:custGeom>
              <a:avLst/>
              <a:gdLst/>
              <a:ahLst/>
              <a:cxnLst>
                <a:cxn ang="0">
                  <a:pos x="2" y="10"/>
                </a:cxn>
                <a:cxn ang="0">
                  <a:pos x="0" y="10"/>
                </a:cxn>
                <a:cxn ang="0">
                  <a:pos x="8" y="14"/>
                </a:cxn>
                <a:cxn ang="0">
                  <a:pos x="16" y="17"/>
                </a:cxn>
                <a:cxn ang="0">
                  <a:pos x="21" y="17"/>
                </a:cxn>
                <a:cxn ang="0">
                  <a:pos x="29" y="15"/>
                </a:cxn>
                <a:cxn ang="0">
                  <a:pos x="35" y="15"/>
                </a:cxn>
                <a:cxn ang="0">
                  <a:pos x="39" y="14"/>
                </a:cxn>
                <a:cxn ang="0">
                  <a:pos x="42" y="12"/>
                </a:cxn>
                <a:cxn ang="0">
                  <a:pos x="42" y="10"/>
                </a:cxn>
                <a:cxn ang="0">
                  <a:pos x="37" y="0"/>
                </a:cxn>
                <a:cxn ang="0">
                  <a:pos x="35" y="2"/>
                </a:cxn>
                <a:cxn ang="0">
                  <a:pos x="31" y="4"/>
                </a:cxn>
                <a:cxn ang="0">
                  <a:pos x="25" y="4"/>
                </a:cxn>
                <a:cxn ang="0">
                  <a:pos x="21" y="6"/>
                </a:cxn>
                <a:cxn ang="0">
                  <a:pos x="18" y="6"/>
                </a:cxn>
                <a:cxn ang="0">
                  <a:pos x="14" y="4"/>
                </a:cxn>
                <a:cxn ang="0">
                  <a:pos x="10" y="2"/>
                </a:cxn>
                <a:cxn ang="0">
                  <a:pos x="10" y="0"/>
                </a:cxn>
                <a:cxn ang="0">
                  <a:pos x="2" y="10"/>
                </a:cxn>
              </a:cxnLst>
              <a:rect l="0" t="0" r="r" b="b"/>
              <a:pathLst>
                <a:path w="42" h="17">
                  <a:moveTo>
                    <a:pt x="2" y="10"/>
                  </a:moveTo>
                  <a:lnTo>
                    <a:pt x="0" y="10"/>
                  </a:lnTo>
                  <a:lnTo>
                    <a:pt x="8" y="14"/>
                  </a:lnTo>
                  <a:lnTo>
                    <a:pt x="16" y="17"/>
                  </a:lnTo>
                  <a:lnTo>
                    <a:pt x="21" y="17"/>
                  </a:lnTo>
                  <a:lnTo>
                    <a:pt x="29" y="15"/>
                  </a:lnTo>
                  <a:lnTo>
                    <a:pt x="35" y="15"/>
                  </a:lnTo>
                  <a:lnTo>
                    <a:pt x="39" y="14"/>
                  </a:lnTo>
                  <a:lnTo>
                    <a:pt x="42" y="12"/>
                  </a:lnTo>
                  <a:lnTo>
                    <a:pt x="42" y="10"/>
                  </a:lnTo>
                  <a:lnTo>
                    <a:pt x="37" y="0"/>
                  </a:lnTo>
                  <a:lnTo>
                    <a:pt x="35" y="2"/>
                  </a:lnTo>
                  <a:lnTo>
                    <a:pt x="31" y="4"/>
                  </a:lnTo>
                  <a:lnTo>
                    <a:pt x="25" y="4"/>
                  </a:lnTo>
                  <a:lnTo>
                    <a:pt x="21" y="6"/>
                  </a:lnTo>
                  <a:lnTo>
                    <a:pt x="18" y="6"/>
                  </a:lnTo>
                  <a:lnTo>
                    <a:pt x="14" y="4"/>
                  </a:lnTo>
                  <a:lnTo>
                    <a:pt x="10" y="2"/>
                  </a:lnTo>
                  <a:lnTo>
                    <a:pt x="10" y="0"/>
                  </a:lnTo>
                  <a:lnTo>
                    <a:pt x="2" y="10"/>
                  </a:lnTo>
                  <a:close/>
                </a:path>
              </a:pathLst>
            </a:custGeom>
            <a:solidFill>
              <a:srgbClr val="000000"/>
            </a:solidFill>
            <a:ln w="9525">
              <a:noFill/>
              <a:round/>
              <a:headEnd/>
              <a:tailEnd/>
            </a:ln>
          </p:spPr>
          <p:txBody>
            <a:bodyPr/>
            <a:lstStyle/>
            <a:p>
              <a:endParaRPr lang="en-US"/>
            </a:p>
          </p:txBody>
        </p:sp>
        <p:sp>
          <p:nvSpPr>
            <p:cNvPr id="348392" name="Freeform 232"/>
            <p:cNvSpPr>
              <a:spLocks/>
            </p:cNvSpPr>
            <p:nvPr/>
          </p:nvSpPr>
          <p:spPr bwMode="auto">
            <a:xfrm>
              <a:off x="3915" y="2000"/>
              <a:ext cx="40" cy="18"/>
            </a:xfrm>
            <a:custGeom>
              <a:avLst/>
              <a:gdLst/>
              <a:ahLst/>
              <a:cxnLst>
                <a:cxn ang="0">
                  <a:pos x="7" y="18"/>
                </a:cxn>
                <a:cxn ang="0">
                  <a:pos x="13" y="16"/>
                </a:cxn>
                <a:cxn ang="0">
                  <a:pos x="17" y="14"/>
                </a:cxn>
                <a:cxn ang="0">
                  <a:pos x="21" y="14"/>
                </a:cxn>
                <a:cxn ang="0">
                  <a:pos x="24" y="14"/>
                </a:cxn>
                <a:cxn ang="0">
                  <a:pos x="28" y="16"/>
                </a:cxn>
                <a:cxn ang="0">
                  <a:pos x="30" y="16"/>
                </a:cxn>
                <a:cxn ang="0">
                  <a:pos x="32" y="18"/>
                </a:cxn>
                <a:cxn ang="0">
                  <a:pos x="40" y="8"/>
                </a:cxn>
                <a:cxn ang="0">
                  <a:pos x="36" y="6"/>
                </a:cxn>
                <a:cxn ang="0">
                  <a:pos x="32" y="4"/>
                </a:cxn>
                <a:cxn ang="0">
                  <a:pos x="28" y="2"/>
                </a:cxn>
                <a:cxn ang="0">
                  <a:pos x="23" y="0"/>
                </a:cxn>
                <a:cxn ang="0">
                  <a:pos x="15" y="2"/>
                </a:cxn>
                <a:cxn ang="0">
                  <a:pos x="7" y="4"/>
                </a:cxn>
                <a:cxn ang="0">
                  <a:pos x="0" y="8"/>
                </a:cxn>
                <a:cxn ang="0">
                  <a:pos x="7" y="18"/>
                </a:cxn>
              </a:cxnLst>
              <a:rect l="0" t="0" r="r" b="b"/>
              <a:pathLst>
                <a:path w="40" h="18">
                  <a:moveTo>
                    <a:pt x="7" y="18"/>
                  </a:moveTo>
                  <a:lnTo>
                    <a:pt x="13" y="16"/>
                  </a:lnTo>
                  <a:lnTo>
                    <a:pt x="17" y="14"/>
                  </a:lnTo>
                  <a:lnTo>
                    <a:pt x="21" y="14"/>
                  </a:lnTo>
                  <a:lnTo>
                    <a:pt x="24" y="14"/>
                  </a:lnTo>
                  <a:lnTo>
                    <a:pt x="28" y="16"/>
                  </a:lnTo>
                  <a:lnTo>
                    <a:pt x="30" y="16"/>
                  </a:lnTo>
                  <a:lnTo>
                    <a:pt x="32" y="18"/>
                  </a:lnTo>
                  <a:lnTo>
                    <a:pt x="40" y="8"/>
                  </a:lnTo>
                  <a:lnTo>
                    <a:pt x="36" y="6"/>
                  </a:lnTo>
                  <a:lnTo>
                    <a:pt x="32" y="4"/>
                  </a:lnTo>
                  <a:lnTo>
                    <a:pt x="28" y="2"/>
                  </a:lnTo>
                  <a:lnTo>
                    <a:pt x="23" y="0"/>
                  </a:lnTo>
                  <a:lnTo>
                    <a:pt x="15" y="2"/>
                  </a:lnTo>
                  <a:lnTo>
                    <a:pt x="7" y="4"/>
                  </a:lnTo>
                  <a:lnTo>
                    <a:pt x="0" y="8"/>
                  </a:lnTo>
                  <a:lnTo>
                    <a:pt x="7" y="18"/>
                  </a:lnTo>
                  <a:close/>
                </a:path>
              </a:pathLst>
            </a:custGeom>
            <a:solidFill>
              <a:srgbClr val="000000"/>
            </a:solidFill>
            <a:ln w="9525">
              <a:noFill/>
              <a:round/>
              <a:headEnd/>
              <a:tailEnd/>
            </a:ln>
          </p:spPr>
          <p:txBody>
            <a:bodyPr/>
            <a:lstStyle/>
            <a:p>
              <a:endParaRPr lang="en-US"/>
            </a:p>
          </p:txBody>
        </p:sp>
        <p:sp>
          <p:nvSpPr>
            <p:cNvPr id="348393" name="Freeform 233"/>
            <p:cNvSpPr>
              <a:spLocks/>
            </p:cNvSpPr>
            <p:nvPr/>
          </p:nvSpPr>
          <p:spPr bwMode="auto">
            <a:xfrm>
              <a:off x="3884" y="2008"/>
              <a:ext cx="38" cy="23"/>
            </a:xfrm>
            <a:custGeom>
              <a:avLst/>
              <a:gdLst/>
              <a:ahLst/>
              <a:cxnLst>
                <a:cxn ang="0">
                  <a:pos x="0" y="6"/>
                </a:cxn>
                <a:cxn ang="0">
                  <a:pos x="2" y="15"/>
                </a:cxn>
                <a:cxn ang="0">
                  <a:pos x="8" y="21"/>
                </a:cxn>
                <a:cxn ang="0">
                  <a:pos x="15" y="23"/>
                </a:cxn>
                <a:cxn ang="0">
                  <a:pos x="23" y="21"/>
                </a:cxn>
                <a:cxn ang="0">
                  <a:pos x="29" y="17"/>
                </a:cxn>
                <a:cxn ang="0">
                  <a:pos x="32" y="14"/>
                </a:cxn>
                <a:cxn ang="0">
                  <a:pos x="36" y="12"/>
                </a:cxn>
                <a:cxn ang="0">
                  <a:pos x="38" y="10"/>
                </a:cxn>
                <a:cxn ang="0">
                  <a:pos x="31" y="0"/>
                </a:cxn>
                <a:cxn ang="0">
                  <a:pos x="29" y="2"/>
                </a:cxn>
                <a:cxn ang="0">
                  <a:pos x="27" y="4"/>
                </a:cxn>
                <a:cxn ang="0">
                  <a:pos x="21" y="8"/>
                </a:cxn>
                <a:cxn ang="0">
                  <a:pos x="17" y="10"/>
                </a:cxn>
                <a:cxn ang="0">
                  <a:pos x="13" y="12"/>
                </a:cxn>
                <a:cxn ang="0">
                  <a:pos x="11" y="8"/>
                </a:cxn>
                <a:cxn ang="0">
                  <a:pos x="0" y="6"/>
                </a:cxn>
              </a:cxnLst>
              <a:rect l="0" t="0" r="r" b="b"/>
              <a:pathLst>
                <a:path w="38" h="23">
                  <a:moveTo>
                    <a:pt x="0" y="6"/>
                  </a:moveTo>
                  <a:lnTo>
                    <a:pt x="2" y="15"/>
                  </a:lnTo>
                  <a:lnTo>
                    <a:pt x="8" y="21"/>
                  </a:lnTo>
                  <a:lnTo>
                    <a:pt x="15" y="23"/>
                  </a:lnTo>
                  <a:lnTo>
                    <a:pt x="23" y="21"/>
                  </a:lnTo>
                  <a:lnTo>
                    <a:pt x="29" y="17"/>
                  </a:lnTo>
                  <a:lnTo>
                    <a:pt x="32" y="14"/>
                  </a:lnTo>
                  <a:lnTo>
                    <a:pt x="36" y="12"/>
                  </a:lnTo>
                  <a:lnTo>
                    <a:pt x="38" y="10"/>
                  </a:lnTo>
                  <a:lnTo>
                    <a:pt x="31" y="0"/>
                  </a:lnTo>
                  <a:lnTo>
                    <a:pt x="29" y="2"/>
                  </a:lnTo>
                  <a:lnTo>
                    <a:pt x="27" y="4"/>
                  </a:lnTo>
                  <a:lnTo>
                    <a:pt x="21" y="8"/>
                  </a:lnTo>
                  <a:lnTo>
                    <a:pt x="17" y="10"/>
                  </a:lnTo>
                  <a:lnTo>
                    <a:pt x="13" y="12"/>
                  </a:lnTo>
                  <a:lnTo>
                    <a:pt x="11" y="8"/>
                  </a:lnTo>
                  <a:lnTo>
                    <a:pt x="0" y="6"/>
                  </a:lnTo>
                  <a:close/>
                </a:path>
              </a:pathLst>
            </a:custGeom>
            <a:solidFill>
              <a:srgbClr val="000000"/>
            </a:solidFill>
            <a:ln w="9525">
              <a:noFill/>
              <a:round/>
              <a:headEnd/>
              <a:tailEnd/>
            </a:ln>
          </p:spPr>
          <p:txBody>
            <a:bodyPr/>
            <a:lstStyle/>
            <a:p>
              <a:endParaRPr lang="en-US"/>
            </a:p>
          </p:txBody>
        </p:sp>
        <p:sp>
          <p:nvSpPr>
            <p:cNvPr id="348394" name="Freeform 234"/>
            <p:cNvSpPr>
              <a:spLocks/>
            </p:cNvSpPr>
            <p:nvPr/>
          </p:nvSpPr>
          <p:spPr bwMode="auto">
            <a:xfrm>
              <a:off x="3865" y="1970"/>
              <a:ext cx="32" cy="46"/>
            </a:xfrm>
            <a:custGeom>
              <a:avLst/>
              <a:gdLst/>
              <a:ahLst/>
              <a:cxnLst>
                <a:cxn ang="0">
                  <a:pos x="2" y="11"/>
                </a:cxn>
                <a:cxn ang="0">
                  <a:pos x="0" y="11"/>
                </a:cxn>
                <a:cxn ang="0">
                  <a:pos x="9" y="13"/>
                </a:cxn>
                <a:cxn ang="0">
                  <a:pos x="13" y="17"/>
                </a:cxn>
                <a:cxn ang="0">
                  <a:pos x="17" y="21"/>
                </a:cxn>
                <a:cxn ang="0">
                  <a:pos x="19" y="27"/>
                </a:cxn>
                <a:cxn ang="0">
                  <a:pos x="19" y="32"/>
                </a:cxn>
                <a:cxn ang="0">
                  <a:pos x="19" y="38"/>
                </a:cxn>
                <a:cxn ang="0">
                  <a:pos x="19" y="42"/>
                </a:cxn>
                <a:cxn ang="0">
                  <a:pos x="19" y="44"/>
                </a:cxn>
                <a:cxn ang="0">
                  <a:pos x="30" y="46"/>
                </a:cxn>
                <a:cxn ang="0">
                  <a:pos x="32" y="44"/>
                </a:cxn>
                <a:cxn ang="0">
                  <a:pos x="32" y="38"/>
                </a:cxn>
                <a:cxn ang="0">
                  <a:pos x="32" y="32"/>
                </a:cxn>
                <a:cxn ang="0">
                  <a:pos x="30" y="25"/>
                </a:cxn>
                <a:cxn ang="0">
                  <a:pos x="28" y="15"/>
                </a:cxn>
                <a:cxn ang="0">
                  <a:pos x="23" y="7"/>
                </a:cxn>
                <a:cxn ang="0">
                  <a:pos x="13" y="2"/>
                </a:cxn>
                <a:cxn ang="0">
                  <a:pos x="2" y="0"/>
                </a:cxn>
                <a:cxn ang="0">
                  <a:pos x="0" y="0"/>
                </a:cxn>
                <a:cxn ang="0">
                  <a:pos x="2" y="11"/>
                </a:cxn>
              </a:cxnLst>
              <a:rect l="0" t="0" r="r" b="b"/>
              <a:pathLst>
                <a:path w="32" h="46">
                  <a:moveTo>
                    <a:pt x="2" y="11"/>
                  </a:moveTo>
                  <a:lnTo>
                    <a:pt x="0" y="11"/>
                  </a:lnTo>
                  <a:lnTo>
                    <a:pt x="9" y="13"/>
                  </a:lnTo>
                  <a:lnTo>
                    <a:pt x="13" y="17"/>
                  </a:lnTo>
                  <a:lnTo>
                    <a:pt x="17" y="21"/>
                  </a:lnTo>
                  <a:lnTo>
                    <a:pt x="19" y="27"/>
                  </a:lnTo>
                  <a:lnTo>
                    <a:pt x="19" y="32"/>
                  </a:lnTo>
                  <a:lnTo>
                    <a:pt x="19" y="38"/>
                  </a:lnTo>
                  <a:lnTo>
                    <a:pt x="19" y="42"/>
                  </a:lnTo>
                  <a:lnTo>
                    <a:pt x="19" y="44"/>
                  </a:lnTo>
                  <a:lnTo>
                    <a:pt x="30" y="46"/>
                  </a:lnTo>
                  <a:lnTo>
                    <a:pt x="32" y="44"/>
                  </a:lnTo>
                  <a:lnTo>
                    <a:pt x="32" y="38"/>
                  </a:lnTo>
                  <a:lnTo>
                    <a:pt x="32" y="32"/>
                  </a:lnTo>
                  <a:lnTo>
                    <a:pt x="30" y="25"/>
                  </a:lnTo>
                  <a:lnTo>
                    <a:pt x="28" y="15"/>
                  </a:lnTo>
                  <a:lnTo>
                    <a:pt x="23" y="7"/>
                  </a:lnTo>
                  <a:lnTo>
                    <a:pt x="13" y="2"/>
                  </a:lnTo>
                  <a:lnTo>
                    <a:pt x="2" y="0"/>
                  </a:lnTo>
                  <a:lnTo>
                    <a:pt x="0" y="0"/>
                  </a:lnTo>
                  <a:lnTo>
                    <a:pt x="2" y="11"/>
                  </a:lnTo>
                  <a:close/>
                </a:path>
              </a:pathLst>
            </a:custGeom>
            <a:solidFill>
              <a:srgbClr val="000000"/>
            </a:solidFill>
            <a:ln w="9525">
              <a:noFill/>
              <a:round/>
              <a:headEnd/>
              <a:tailEnd/>
            </a:ln>
          </p:spPr>
          <p:txBody>
            <a:bodyPr/>
            <a:lstStyle/>
            <a:p>
              <a:endParaRPr lang="en-US"/>
            </a:p>
          </p:txBody>
        </p:sp>
        <p:sp>
          <p:nvSpPr>
            <p:cNvPr id="348395" name="Freeform 235"/>
            <p:cNvSpPr>
              <a:spLocks/>
            </p:cNvSpPr>
            <p:nvPr/>
          </p:nvSpPr>
          <p:spPr bwMode="auto">
            <a:xfrm>
              <a:off x="3840" y="1956"/>
              <a:ext cx="27" cy="27"/>
            </a:xfrm>
            <a:custGeom>
              <a:avLst/>
              <a:gdLst/>
              <a:ahLst/>
              <a:cxnLst>
                <a:cxn ang="0">
                  <a:pos x="2" y="0"/>
                </a:cxn>
                <a:cxn ang="0">
                  <a:pos x="0" y="10"/>
                </a:cxn>
                <a:cxn ang="0">
                  <a:pos x="2" y="18"/>
                </a:cxn>
                <a:cxn ang="0">
                  <a:pos x="5" y="23"/>
                </a:cxn>
                <a:cxn ang="0">
                  <a:pos x="11" y="27"/>
                </a:cxn>
                <a:cxn ang="0">
                  <a:pos x="17" y="27"/>
                </a:cxn>
                <a:cxn ang="0">
                  <a:pos x="23" y="27"/>
                </a:cxn>
                <a:cxn ang="0">
                  <a:pos x="27" y="25"/>
                </a:cxn>
                <a:cxn ang="0">
                  <a:pos x="25" y="14"/>
                </a:cxn>
                <a:cxn ang="0">
                  <a:pos x="23" y="14"/>
                </a:cxn>
                <a:cxn ang="0">
                  <a:pos x="21" y="16"/>
                </a:cxn>
                <a:cxn ang="0">
                  <a:pos x="17" y="16"/>
                </a:cxn>
                <a:cxn ang="0">
                  <a:pos x="15" y="16"/>
                </a:cxn>
                <a:cxn ang="0">
                  <a:pos x="13" y="14"/>
                </a:cxn>
                <a:cxn ang="0">
                  <a:pos x="11" y="14"/>
                </a:cxn>
                <a:cxn ang="0">
                  <a:pos x="11" y="10"/>
                </a:cxn>
                <a:cxn ang="0">
                  <a:pos x="13" y="4"/>
                </a:cxn>
                <a:cxn ang="0">
                  <a:pos x="2" y="0"/>
                </a:cxn>
              </a:cxnLst>
              <a:rect l="0" t="0" r="r" b="b"/>
              <a:pathLst>
                <a:path w="27" h="27">
                  <a:moveTo>
                    <a:pt x="2" y="0"/>
                  </a:moveTo>
                  <a:lnTo>
                    <a:pt x="0" y="10"/>
                  </a:lnTo>
                  <a:lnTo>
                    <a:pt x="2" y="18"/>
                  </a:lnTo>
                  <a:lnTo>
                    <a:pt x="5" y="23"/>
                  </a:lnTo>
                  <a:lnTo>
                    <a:pt x="11" y="27"/>
                  </a:lnTo>
                  <a:lnTo>
                    <a:pt x="17" y="27"/>
                  </a:lnTo>
                  <a:lnTo>
                    <a:pt x="23" y="27"/>
                  </a:lnTo>
                  <a:lnTo>
                    <a:pt x="27" y="25"/>
                  </a:lnTo>
                  <a:lnTo>
                    <a:pt x="25" y="14"/>
                  </a:lnTo>
                  <a:lnTo>
                    <a:pt x="23" y="14"/>
                  </a:lnTo>
                  <a:lnTo>
                    <a:pt x="21" y="16"/>
                  </a:lnTo>
                  <a:lnTo>
                    <a:pt x="17" y="16"/>
                  </a:lnTo>
                  <a:lnTo>
                    <a:pt x="15" y="16"/>
                  </a:lnTo>
                  <a:lnTo>
                    <a:pt x="13" y="14"/>
                  </a:lnTo>
                  <a:lnTo>
                    <a:pt x="11" y="14"/>
                  </a:lnTo>
                  <a:lnTo>
                    <a:pt x="11" y="10"/>
                  </a:lnTo>
                  <a:lnTo>
                    <a:pt x="13" y="4"/>
                  </a:lnTo>
                  <a:lnTo>
                    <a:pt x="2" y="0"/>
                  </a:lnTo>
                  <a:close/>
                </a:path>
              </a:pathLst>
            </a:custGeom>
            <a:solidFill>
              <a:srgbClr val="000000"/>
            </a:solidFill>
            <a:ln w="9525">
              <a:noFill/>
              <a:round/>
              <a:headEnd/>
              <a:tailEnd/>
            </a:ln>
          </p:spPr>
          <p:txBody>
            <a:bodyPr/>
            <a:lstStyle/>
            <a:p>
              <a:endParaRPr lang="en-US"/>
            </a:p>
          </p:txBody>
        </p:sp>
        <p:sp>
          <p:nvSpPr>
            <p:cNvPr id="348396" name="Freeform 236"/>
            <p:cNvSpPr>
              <a:spLocks/>
            </p:cNvSpPr>
            <p:nvPr/>
          </p:nvSpPr>
          <p:spPr bwMode="auto">
            <a:xfrm>
              <a:off x="3828" y="1914"/>
              <a:ext cx="27" cy="46"/>
            </a:xfrm>
            <a:custGeom>
              <a:avLst/>
              <a:gdLst/>
              <a:ahLst/>
              <a:cxnLst>
                <a:cxn ang="0">
                  <a:pos x="6" y="13"/>
                </a:cxn>
                <a:cxn ang="0">
                  <a:pos x="8" y="12"/>
                </a:cxn>
                <a:cxn ang="0">
                  <a:pos x="10" y="12"/>
                </a:cxn>
                <a:cxn ang="0">
                  <a:pos x="12" y="13"/>
                </a:cxn>
                <a:cxn ang="0">
                  <a:pos x="14" y="17"/>
                </a:cxn>
                <a:cxn ang="0">
                  <a:pos x="16" y="23"/>
                </a:cxn>
                <a:cxn ang="0">
                  <a:pos x="16" y="29"/>
                </a:cxn>
                <a:cxn ang="0">
                  <a:pos x="14" y="36"/>
                </a:cxn>
                <a:cxn ang="0">
                  <a:pos x="14" y="40"/>
                </a:cxn>
                <a:cxn ang="0">
                  <a:pos x="14" y="42"/>
                </a:cxn>
                <a:cxn ang="0">
                  <a:pos x="25" y="46"/>
                </a:cxn>
                <a:cxn ang="0">
                  <a:pos x="25" y="42"/>
                </a:cxn>
                <a:cxn ang="0">
                  <a:pos x="27" y="38"/>
                </a:cxn>
                <a:cxn ang="0">
                  <a:pos x="27" y="31"/>
                </a:cxn>
                <a:cxn ang="0">
                  <a:pos x="27" y="21"/>
                </a:cxn>
                <a:cxn ang="0">
                  <a:pos x="25" y="13"/>
                </a:cxn>
                <a:cxn ang="0">
                  <a:pos x="21" y="6"/>
                </a:cxn>
                <a:cxn ang="0">
                  <a:pos x="17" y="2"/>
                </a:cxn>
                <a:cxn ang="0">
                  <a:pos x="12" y="0"/>
                </a:cxn>
                <a:cxn ang="0">
                  <a:pos x="8" y="0"/>
                </a:cxn>
                <a:cxn ang="0">
                  <a:pos x="2" y="2"/>
                </a:cxn>
                <a:cxn ang="0">
                  <a:pos x="0" y="2"/>
                </a:cxn>
                <a:cxn ang="0">
                  <a:pos x="6" y="13"/>
                </a:cxn>
              </a:cxnLst>
              <a:rect l="0" t="0" r="r" b="b"/>
              <a:pathLst>
                <a:path w="27" h="46">
                  <a:moveTo>
                    <a:pt x="6" y="13"/>
                  </a:moveTo>
                  <a:lnTo>
                    <a:pt x="8" y="12"/>
                  </a:lnTo>
                  <a:lnTo>
                    <a:pt x="10" y="12"/>
                  </a:lnTo>
                  <a:lnTo>
                    <a:pt x="12" y="13"/>
                  </a:lnTo>
                  <a:lnTo>
                    <a:pt x="14" y="17"/>
                  </a:lnTo>
                  <a:lnTo>
                    <a:pt x="16" y="23"/>
                  </a:lnTo>
                  <a:lnTo>
                    <a:pt x="16" y="29"/>
                  </a:lnTo>
                  <a:lnTo>
                    <a:pt x="14" y="36"/>
                  </a:lnTo>
                  <a:lnTo>
                    <a:pt x="14" y="40"/>
                  </a:lnTo>
                  <a:lnTo>
                    <a:pt x="14" y="42"/>
                  </a:lnTo>
                  <a:lnTo>
                    <a:pt x="25" y="46"/>
                  </a:lnTo>
                  <a:lnTo>
                    <a:pt x="25" y="42"/>
                  </a:lnTo>
                  <a:lnTo>
                    <a:pt x="27" y="38"/>
                  </a:lnTo>
                  <a:lnTo>
                    <a:pt x="27" y="31"/>
                  </a:lnTo>
                  <a:lnTo>
                    <a:pt x="27" y="21"/>
                  </a:lnTo>
                  <a:lnTo>
                    <a:pt x="25" y="13"/>
                  </a:lnTo>
                  <a:lnTo>
                    <a:pt x="21" y="6"/>
                  </a:lnTo>
                  <a:lnTo>
                    <a:pt x="17" y="2"/>
                  </a:lnTo>
                  <a:lnTo>
                    <a:pt x="12" y="0"/>
                  </a:lnTo>
                  <a:lnTo>
                    <a:pt x="8" y="0"/>
                  </a:lnTo>
                  <a:lnTo>
                    <a:pt x="2" y="2"/>
                  </a:lnTo>
                  <a:lnTo>
                    <a:pt x="0" y="2"/>
                  </a:lnTo>
                  <a:lnTo>
                    <a:pt x="6" y="13"/>
                  </a:lnTo>
                  <a:close/>
                </a:path>
              </a:pathLst>
            </a:custGeom>
            <a:solidFill>
              <a:srgbClr val="000000"/>
            </a:solidFill>
            <a:ln w="9525">
              <a:noFill/>
              <a:round/>
              <a:headEnd/>
              <a:tailEnd/>
            </a:ln>
          </p:spPr>
          <p:txBody>
            <a:bodyPr/>
            <a:lstStyle/>
            <a:p>
              <a:endParaRPr lang="en-US"/>
            </a:p>
          </p:txBody>
        </p:sp>
        <p:sp>
          <p:nvSpPr>
            <p:cNvPr id="348397" name="Freeform 237"/>
            <p:cNvSpPr>
              <a:spLocks/>
            </p:cNvSpPr>
            <p:nvPr/>
          </p:nvSpPr>
          <p:spPr bwMode="auto">
            <a:xfrm>
              <a:off x="3794" y="1916"/>
              <a:ext cx="40" cy="31"/>
            </a:xfrm>
            <a:custGeom>
              <a:avLst/>
              <a:gdLst/>
              <a:ahLst/>
              <a:cxnLst>
                <a:cxn ang="0">
                  <a:pos x="11" y="29"/>
                </a:cxn>
                <a:cxn ang="0">
                  <a:pos x="9" y="31"/>
                </a:cxn>
                <a:cxn ang="0">
                  <a:pos x="13" y="27"/>
                </a:cxn>
                <a:cxn ang="0">
                  <a:pos x="17" y="23"/>
                </a:cxn>
                <a:cxn ang="0">
                  <a:pos x="23" y="19"/>
                </a:cxn>
                <a:cxn ang="0">
                  <a:pos x="28" y="17"/>
                </a:cxn>
                <a:cxn ang="0">
                  <a:pos x="32" y="13"/>
                </a:cxn>
                <a:cxn ang="0">
                  <a:pos x="36" y="11"/>
                </a:cxn>
                <a:cxn ang="0">
                  <a:pos x="38" y="11"/>
                </a:cxn>
                <a:cxn ang="0">
                  <a:pos x="40" y="11"/>
                </a:cxn>
                <a:cxn ang="0">
                  <a:pos x="34" y="0"/>
                </a:cxn>
                <a:cxn ang="0">
                  <a:pos x="30" y="2"/>
                </a:cxn>
                <a:cxn ang="0">
                  <a:pos x="27" y="4"/>
                </a:cxn>
                <a:cxn ang="0">
                  <a:pos x="23" y="6"/>
                </a:cxn>
                <a:cxn ang="0">
                  <a:pos x="17" y="10"/>
                </a:cxn>
                <a:cxn ang="0">
                  <a:pos x="11" y="13"/>
                </a:cxn>
                <a:cxn ang="0">
                  <a:pos x="5" y="17"/>
                </a:cxn>
                <a:cxn ang="0">
                  <a:pos x="0" y="23"/>
                </a:cxn>
                <a:cxn ang="0">
                  <a:pos x="11" y="29"/>
                </a:cxn>
              </a:cxnLst>
              <a:rect l="0" t="0" r="r" b="b"/>
              <a:pathLst>
                <a:path w="40" h="31">
                  <a:moveTo>
                    <a:pt x="11" y="29"/>
                  </a:moveTo>
                  <a:lnTo>
                    <a:pt x="9" y="31"/>
                  </a:lnTo>
                  <a:lnTo>
                    <a:pt x="13" y="27"/>
                  </a:lnTo>
                  <a:lnTo>
                    <a:pt x="17" y="23"/>
                  </a:lnTo>
                  <a:lnTo>
                    <a:pt x="23" y="19"/>
                  </a:lnTo>
                  <a:lnTo>
                    <a:pt x="28" y="17"/>
                  </a:lnTo>
                  <a:lnTo>
                    <a:pt x="32" y="13"/>
                  </a:lnTo>
                  <a:lnTo>
                    <a:pt x="36" y="11"/>
                  </a:lnTo>
                  <a:lnTo>
                    <a:pt x="38" y="11"/>
                  </a:lnTo>
                  <a:lnTo>
                    <a:pt x="40" y="11"/>
                  </a:lnTo>
                  <a:lnTo>
                    <a:pt x="34" y="0"/>
                  </a:lnTo>
                  <a:lnTo>
                    <a:pt x="30" y="2"/>
                  </a:lnTo>
                  <a:lnTo>
                    <a:pt x="27" y="4"/>
                  </a:lnTo>
                  <a:lnTo>
                    <a:pt x="23" y="6"/>
                  </a:lnTo>
                  <a:lnTo>
                    <a:pt x="17" y="10"/>
                  </a:lnTo>
                  <a:lnTo>
                    <a:pt x="11" y="13"/>
                  </a:lnTo>
                  <a:lnTo>
                    <a:pt x="5" y="17"/>
                  </a:lnTo>
                  <a:lnTo>
                    <a:pt x="0" y="23"/>
                  </a:lnTo>
                  <a:lnTo>
                    <a:pt x="11" y="29"/>
                  </a:lnTo>
                  <a:close/>
                </a:path>
              </a:pathLst>
            </a:custGeom>
            <a:solidFill>
              <a:srgbClr val="000000"/>
            </a:solidFill>
            <a:ln w="9525">
              <a:noFill/>
              <a:round/>
              <a:headEnd/>
              <a:tailEnd/>
            </a:ln>
          </p:spPr>
          <p:txBody>
            <a:bodyPr/>
            <a:lstStyle/>
            <a:p>
              <a:endParaRPr lang="en-US"/>
            </a:p>
          </p:txBody>
        </p:sp>
        <p:sp>
          <p:nvSpPr>
            <p:cNvPr id="348398" name="Freeform 238"/>
            <p:cNvSpPr>
              <a:spLocks/>
            </p:cNvSpPr>
            <p:nvPr/>
          </p:nvSpPr>
          <p:spPr bwMode="auto">
            <a:xfrm>
              <a:off x="3769" y="1939"/>
              <a:ext cx="36" cy="17"/>
            </a:xfrm>
            <a:custGeom>
              <a:avLst/>
              <a:gdLst/>
              <a:ahLst/>
              <a:cxnLst>
                <a:cxn ang="0">
                  <a:pos x="0" y="11"/>
                </a:cxn>
                <a:cxn ang="0">
                  <a:pos x="7" y="15"/>
                </a:cxn>
                <a:cxn ang="0">
                  <a:pos x="13" y="17"/>
                </a:cxn>
                <a:cxn ang="0">
                  <a:pos x="21" y="17"/>
                </a:cxn>
                <a:cxn ang="0">
                  <a:pos x="27" y="15"/>
                </a:cxn>
                <a:cxn ang="0">
                  <a:pos x="30" y="11"/>
                </a:cxn>
                <a:cxn ang="0">
                  <a:pos x="32" y="10"/>
                </a:cxn>
                <a:cxn ang="0">
                  <a:pos x="34" y="8"/>
                </a:cxn>
                <a:cxn ang="0">
                  <a:pos x="36" y="6"/>
                </a:cxn>
                <a:cxn ang="0">
                  <a:pos x="25" y="0"/>
                </a:cxn>
                <a:cxn ang="0">
                  <a:pos x="25" y="2"/>
                </a:cxn>
                <a:cxn ang="0">
                  <a:pos x="23" y="4"/>
                </a:cxn>
                <a:cxn ang="0">
                  <a:pos x="21" y="4"/>
                </a:cxn>
                <a:cxn ang="0">
                  <a:pos x="19" y="6"/>
                </a:cxn>
                <a:cxn ang="0">
                  <a:pos x="15" y="6"/>
                </a:cxn>
                <a:cxn ang="0">
                  <a:pos x="11" y="6"/>
                </a:cxn>
                <a:cxn ang="0">
                  <a:pos x="5" y="2"/>
                </a:cxn>
                <a:cxn ang="0">
                  <a:pos x="0" y="11"/>
                </a:cxn>
              </a:cxnLst>
              <a:rect l="0" t="0" r="r" b="b"/>
              <a:pathLst>
                <a:path w="36" h="17">
                  <a:moveTo>
                    <a:pt x="0" y="11"/>
                  </a:moveTo>
                  <a:lnTo>
                    <a:pt x="7" y="15"/>
                  </a:lnTo>
                  <a:lnTo>
                    <a:pt x="13" y="17"/>
                  </a:lnTo>
                  <a:lnTo>
                    <a:pt x="21" y="17"/>
                  </a:lnTo>
                  <a:lnTo>
                    <a:pt x="27" y="15"/>
                  </a:lnTo>
                  <a:lnTo>
                    <a:pt x="30" y="11"/>
                  </a:lnTo>
                  <a:lnTo>
                    <a:pt x="32" y="10"/>
                  </a:lnTo>
                  <a:lnTo>
                    <a:pt x="34" y="8"/>
                  </a:lnTo>
                  <a:lnTo>
                    <a:pt x="36" y="6"/>
                  </a:lnTo>
                  <a:lnTo>
                    <a:pt x="25" y="0"/>
                  </a:lnTo>
                  <a:lnTo>
                    <a:pt x="25" y="2"/>
                  </a:lnTo>
                  <a:lnTo>
                    <a:pt x="23" y="4"/>
                  </a:lnTo>
                  <a:lnTo>
                    <a:pt x="21" y="4"/>
                  </a:lnTo>
                  <a:lnTo>
                    <a:pt x="19" y="6"/>
                  </a:lnTo>
                  <a:lnTo>
                    <a:pt x="15" y="6"/>
                  </a:lnTo>
                  <a:lnTo>
                    <a:pt x="11" y="6"/>
                  </a:lnTo>
                  <a:lnTo>
                    <a:pt x="5" y="2"/>
                  </a:lnTo>
                  <a:lnTo>
                    <a:pt x="0" y="11"/>
                  </a:lnTo>
                  <a:close/>
                </a:path>
              </a:pathLst>
            </a:custGeom>
            <a:solidFill>
              <a:srgbClr val="000000"/>
            </a:solidFill>
            <a:ln w="9525">
              <a:noFill/>
              <a:round/>
              <a:headEnd/>
              <a:tailEnd/>
            </a:ln>
          </p:spPr>
          <p:txBody>
            <a:bodyPr/>
            <a:lstStyle/>
            <a:p>
              <a:endParaRPr lang="en-US"/>
            </a:p>
          </p:txBody>
        </p:sp>
        <p:sp>
          <p:nvSpPr>
            <p:cNvPr id="348399" name="Freeform 239"/>
            <p:cNvSpPr>
              <a:spLocks/>
            </p:cNvSpPr>
            <p:nvPr/>
          </p:nvSpPr>
          <p:spPr bwMode="auto">
            <a:xfrm>
              <a:off x="3744" y="1885"/>
              <a:ext cx="30" cy="65"/>
            </a:xfrm>
            <a:custGeom>
              <a:avLst/>
              <a:gdLst/>
              <a:ahLst/>
              <a:cxnLst>
                <a:cxn ang="0">
                  <a:pos x="0" y="0"/>
                </a:cxn>
                <a:cxn ang="0">
                  <a:pos x="0" y="16"/>
                </a:cxn>
                <a:cxn ang="0">
                  <a:pos x="2" y="31"/>
                </a:cxn>
                <a:cxn ang="0">
                  <a:pos x="4" y="42"/>
                </a:cxn>
                <a:cxn ang="0">
                  <a:pos x="9" y="52"/>
                </a:cxn>
                <a:cxn ang="0">
                  <a:pos x="15" y="58"/>
                </a:cxn>
                <a:cxn ang="0">
                  <a:pos x="19" y="62"/>
                </a:cxn>
                <a:cxn ang="0">
                  <a:pos x="23" y="65"/>
                </a:cxn>
                <a:cxn ang="0">
                  <a:pos x="25" y="65"/>
                </a:cxn>
                <a:cxn ang="0">
                  <a:pos x="30" y="56"/>
                </a:cxn>
                <a:cxn ang="0">
                  <a:pos x="27" y="54"/>
                </a:cxn>
                <a:cxn ang="0">
                  <a:pos x="23" y="50"/>
                </a:cxn>
                <a:cxn ang="0">
                  <a:pos x="19" y="44"/>
                </a:cxn>
                <a:cxn ang="0">
                  <a:pos x="15" y="37"/>
                </a:cxn>
                <a:cxn ang="0">
                  <a:pos x="13" y="29"/>
                </a:cxn>
                <a:cxn ang="0">
                  <a:pos x="11" y="16"/>
                </a:cxn>
                <a:cxn ang="0">
                  <a:pos x="13" y="0"/>
                </a:cxn>
                <a:cxn ang="0">
                  <a:pos x="0" y="0"/>
                </a:cxn>
              </a:cxnLst>
              <a:rect l="0" t="0" r="r" b="b"/>
              <a:pathLst>
                <a:path w="30" h="65">
                  <a:moveTo>
                    <a:pt x="0" y="0"/>
                  </a:moveTo>
                  <a:lnTo>
                    <a:pt x="0" y="16"/>
                  </a:lnTo>
                  <a:lnTo>
                    <a:pt x="2" y="31"/>
                  </a:lnTo>
                  <a:lnTo>
                    <a:pt x="4" y="42"/>
                  </a:lnTo>
                  <a:lnTo>
                    <a:pt x="9" y="52"/>
                  </a:lnTo>
                  <a:lnTo>
                    <a:pt x="15" y="58"/>
                  </a:lnTo>
                  <a:lnTo>
                    <a:pt x="19" y="62"/>
                  </a:lnTo>
                  <a:lnTo>
                    <a:pt x="23" y="65"/>
                  </a:lnTo>
                  <a:lnTo>
                    <a:pt x="25" y="65"/>
                  </a:lnTo>
                  <a:lnTo>
                    <a:pt x="30" y="56"/>
                  </a:lnTo>
                  <a:lnTo>
                    <a:pt x="27" y="54"/>
                  </a:lnTo>
                  <a:lnTo>
                    <a:pt x="23" y="50"/>
                  </a:lnTo>
                  <a:lnTo>
                    <a:pt x="19" y="44"/>
                  </a:lnTo>
                  <a:lnTo>
                    <a:pt x="15" y="37"/>
                  </a:lnTo>
                  <a:lnTo>
                    <a:pt x="13" y="29"/>
                  </a:lnTo>
                  <a:lnTo>
                    <a:pt x="11" y="16"/>
                  </a:lnTo>
                  <a:lnTo>
                    <a:pt x="13" y="0"/>
                  </a:lnTo>
                  <a:lnTo>
                    <a:pt x="0" y="0"/>
                  </a:lnTo>
                  <a:close/>
                </a:path>
              </a:pathLst>
            </a:custGeom>
            <a:solidFill>
              <a:srgbClr val="000000"/>
            </a:solidFill>
            <a:ln w="9525">
              <a:noFill/>
              <a:round/>
              <a:headEnd/>
              <a:tailEnd/>
            </a:ln>
          </p:spPr>
          <p:txBody>
            <a:bodyPr/>
            <a:lstStyle/>
            <a:p>
              <a:endParaRPr lang="en-US"/>
            </a:p>
          </p:txBody>
        </p:sp>
        <p:sp>
          <p:nvSpPr>
            <p:cNvPr id="348400" name="Freeform 240"/>
            <p:cNvSpPr>
              <a:spLocks/>
            </p:cNvSpPr>
            <p:nvPr/>
          </p:nvSpPr>
          <p:spPr bwMode="auto">
            <a:xfrm>
              <a:off x="3947" y="1985"/>
              <a:ext cx="395" cy="415"/>
            </a:xfrm>
            <a:custGeom>
              <a:avLst/>
              <a:gdLst/>
              <a:ahLst/>
              <a:cxnLst>
                <a:cxn ang="0">
                  <a:pos x="219" y="344"/>
                </a:cxn>
                <a:cxn ang="0">
                  <a:pos x="240" y="330"/>
                </a:cxn>
                <a:cxn ang="0">
                  <a:pos x="248" y="319"/>
                </a:cxn>
                <a:cxn ang="0">
                  <a:pos x="273" y="269"/>
                </a:cxn>
                <a:cxn ang="0">
                  <a:pos x="301" y="246"/>
                </a:cxn>
                <a:cxn ang="0">
                  <a:pos x="324" y="240"/>
                </a:cxn>
                <a:cxn ang="0">
                  <a:pos x="353" y="219"/>
                </a:cxn>
                <a:cxn ang="0">
                  <a:pos x="367" y="198"/>
                </a:cxn>
                <a:cxn ang="0">
                  <a:pos x="370" y="173"/>
                </a:cxn>
                <a:cxn ang="0">
                  <a:pos x="382" y="142"/>
                </a:cxn>
                <a:cxn ang="0">
                  <a:pos x="388" y="127"/>
                </a:cxn>
                <a:cxn ang="0">
                  <a:pos x="395" y="108"/>
                </a:cxn>
                <a:cxn ang="0">
                  <a:pos x="386" y="88"/>
                </a:cxn>
                <a:cxn ang="0">
                  <a:pos x="369" y="81"/>
                </a:cxn>
                <a:cxn ang="0">
                  <a:pos x="336" y="77"/>
                </a:cxn>
                <a:cxn ang="0">
                  <a:pos x="303" y="58"/>
                </a:cxn>
                <a:cxn ang="0">
                  <a:pos x="292" y="44"/>
                </a:cxn>
                <a:cxn ang="0">
                  <a:pos x="276" y="27"/>
                </a:cxn>
                <a:cxn ang="0">
                  <a:pos x="261" y="25"/>
                </a:cxn>
                <a:cxn ang="0">
                  <a:pos x="248" y="27"/>
                </a:cxn>
                <a:cxn ang="0">
                  <a:pos x="221" y="23"/>
                </a:cxn>
                <a:cxn ang="0">
                  <a:pos x="205" y="13"/>
                </a:cxn>
                <a:cxn ang="0">
                  <a:pos x="188" y="2"/>
                </a:cxn>
                <a:cxn ang="0">
                  <a:pos x="169" y="4"/>
                </a:cxn>
                <a:cxn ang="0">
                  <a:pos x="161" y="12"/>
                </a:cxn>
                <a:cxn ang="0">
                  <a:pos x="146" y="23"/>
                </a:cxn>
                <a:cxn ang="0">
                  <a:pos x="133" y="25"/>
                </a:cxn>
                <a:cxn ang="0">
                  <a:pos x="115" y="17"/>
                </a:cxn>
                <a:cxn ang="0">
                  <a:pos x="90" y="12"/>
                </a:cxn>
                <a:cxn ang="0">
                  <a:pos x="81" y="19"/>
                </a:cxn>
                <a:cxn ang="0">
                  <a:pos x="73" y="33"/>
                </a:cxn>
                <a:cxn ang="0">
                  <a:pos x="58" y="54"/>
                </a:cxn>
                <a:cxn ang="0">
                  <a:pos x="48" y="63"/>
                </a:cxn>
                <a:cxn ang="0">
                  <a:pos x="14" y="98"/>
                </a:cxn>
                <a:cxn ang="0">
                  <a:pos x="2" y="125"/>
                </a:cxn>
                <a:cxn ang="0">
                  <a:pos x="4" y="148"/>
                </a:cxn>
                <a:cxn ang="0">
                  <a:pos x="16" y="161"/>
                </a:cxn>
                <a:cxn ang="0">
                  <a:pos x="33" y="179"/>
                </a:cxn>
                <a:cxn ang="0">
                  <a:pos x="42" y="196"/>
                </a:cxn>
                <a:cxn ang="0">
                  <a:pos x="48" y="211"/>
                </a:cxn>
                <a:cxn ang="0">
                  <a:pos x="77" y="234"/>
                </a:cxn>
                <a:cxn ang="0">
                  <a:pos x="104" y="244"/>
                </a:cxn>
                <a:cxn ang="0">
                  <a:pos x="119" y="257"/>
                </a:cxn>
                <a:cxn ang="0">
                  <a:pos x="111" y="307"/>
                </a:cxn>
                <a:cxn ang="0">
                  <a:pos x="69" y="392"/>
                </a:cxn>
                <a:cxn ang="0">
                  <a:pos x="56" y="415"/>
                </a:cxn>
                <a:cxn ang="0">
                  <a:pos x="79" y="405"/>
                </a:cxn>
                <a:cxn ang="0">
                  <a:pos x="111" y="386"/>
                </a:cxn>
                <a:cxn ang="0">
                  <a:pos x="129" y="371"/>
                </a:cxn>
                <a:cxn ang="0">
                  <a:pos x="159" y="347"/>
                </a:cxn>
                <a:cxn ang="0">
                  <a:pos x="186" y="340"/>
                </a:cxn>
              </a:cxnLst>
              <a:rect l="0" t="0" r="r" b="b"/>
              <a:pathLst>
                <a:path w="395" h="415">
                  <a:moveTo>
                    <a:pt x="200" y="342"/>
                  </a:moveTo>
                  <a:lnTo>
                    <a:pt x="209" y="344"/>
                  </a:lnTo>
                  <a:lnTo>
                    <a:pt x="219" y="344"/>
                  </a:lnTo>
                  <a:lnTo>
                    <a:pt x="228" y="340"/>
                  </a:lnTo>
                  <a:lnTo>
                    <a:pt x="234" y="336"/>
                  </a:lnTo>
                  <a:lnTo>
                    <a:pt x="240" y="330"/>
                  </a:lnTo>
                  <a:lnTo>
                    <a:pt x="244" y="324"/>
                  </a:lnTo>
                  <a:lnTo>
                    <a:pt x="246" y="321"/>
                  </a:lnTo>
                  <a:lnTo>
                    <a:pt x="248" y="319"/>
                  </a:lnTo>
                  <a:lnTo>
                    <a:pt x="253" y="300"/>
                  </a:lnTo>
                  <a:lnTo>
                    <a:pt x="263" y="282"/>
                  </a:lnTo>
                  <a:lnTo>
                    <a:pt x="273" y="269"/>
                  </a:lnTo>
                  <a:lnTo>
                    <a:pt x="284" y="259"/>
                  </a:lnTo>
                  <a:lnTo>
                    <a:pt x="294" y="252"/>
                  </a:lnTo>
                  <a:lnTo>
                    <a:pt x="301" y="246"/>
                  </a:lnTo>
                  <a:lnTo>
                    <a:pt x="307" y="242"/>
                  </a:lnTo>
                  <a:lnTo>
                    <a:pt x="309" y="242"/>
                  </a:lnTo>
                  <a:lnTo>
                    <a:pt x="324" y="240"/>
                  </a:lnTo>
                  <a:lnTo>
                    <a:pt x="336" y="234"/>
                  </a:lnTo>
                  <a:lnTo>
                    <a:pt x="346" y="227"/>
                  </a:lnTo>
                  <a:lnTo>
                    <a:pt x="353" y="219"/>
                  </a:lnTo>
                  <a:lnTo>
                    <a:pt x="361" y="209"/>
                  </a:lnTo>
                  <a:lnTo>
                    <a:pt x="365" y="202"/>
                  </a:lnTo>
                  <a:lnTo>
                    <a:pt x="367" y="198"/>
                  </a:lnTo>
                  <a:lnTo>
                    <a:pt x="367" y="194"/>
                  </a:lnTo>
                  <a:lnTo>
                    <a:pt x="369" y="184"/>
                  </a:lnTo>
                  <a:lnTo>
                    <a:pt x="370" y="173"/>
                  </a:lnTo>
                  <a:lnTo>
                    <a:pt x="374" y="161"/>
                  </a:lnTo>
                  <a:lnTo>
                    <a:pt x="378" y="152"/>
                  </a:lnTo>
                  <a:lnTo>
                    <a:pt x="382" y="142"/>
                  </a:lnTo>
                  <a:lnTo>
                    <a:pt x="386" y="134"/>
                  </a:lnTo>
                  <a:lnTo>
                    <a:pt x="388" y="129"/>
                  </a:lnTo>
                  <a:lnTo>
                    <a:pt x="388" y="127"/>
                  </a:lnTo>
                  <a:lnTo>
                    <a:pt x="392" y="119"/>
                  </a:lnTo>
                  <a:lnTo>
                    <a:pt x="394" y="113"/>
                  </a:lnTo>
                  <a:lnTo>
                    <a:pt x="395" y="108"/>
                  </a:lnTo>
                  <a:lnTo>
                    <a:pt x="395" y="102"/>
                  </a:lnTo>
                  <a:lnTo>
                    <a:pt x="392" y="94"/>
                  </a:lnTo>
                  <a:lnTo>
                    <a:pt x="386" y="88"/>
                  </a:lnTo>
                  <a:lnTo>
                    <a:pt x="380" y="85"/>
                  </a:lnTo>
                  <a:lnTo>
                    <a:pt x="372" y="83"/>
                  </a:lnTo>
                  <a:lnTo>
                    <a:pt x="369" y="81"/>
                  </a:lnTo>
                  <a:lnTo>
                    <a:pt x="365" y="81"/>
                  </a:lnTo>
                  <a:lnTo>
                    <a:pt x="349" y="81"/>
                  </a:lnTo>
                  <a:lnTo>
                    <a:pt x="336" y="77"/>
                  </a:lnTo>
                  <a:lnTo>
                    <a:pt x="323" y="71"/>
                  </a:lnTo>
                  <a:lnTo>
                    <a:pt x="311" y="63"/>
                  </a:lnTo>
                  <a:lnTo>
                    <a:pt x="303" y="58"/>
                  </a:lnTo>
                  <a:lnTo>
                    <a:pt x="298" y="50"/>
                  </a:lnTo>
                  <a:lnTo>
                    <a:pt x="294" y="46"/>
                  </a:lnTo>
                  <a:lnTo>
                    <a:pt x="292" y="44"/>
                  </a:lnTo>
                  <a:lnTo>
                    <a:pt x="288" y="37"/>
                  </a:lnTo>
                  <a:lnTo>
                    <a:pt x="282" y="31"/>
                  </a:lnTo>
                  <a:lnTo>
                    <a:pt x="276" y="27"/>
                  </a:lnTo>
                  <a:lnTo>
                    <a:pt x="271" y="27"/>
                  </a:lnTo>
                  <a:lnTo>
                    <a:pt x="265" y="25"/>
                  </a:lnTo>
                  <a:lnTo>
                    <a:pt x="261" y="25"/>
                  </a:lnTo>
                  <a:lnTo>
                    <a:pt x="259" y="27"/>
                  </a:lnTo>
                  <a:lnTo>
                    <a:pt x="257" y="27"/>
                  </a:lnTo>
                  <a:lnTo>
                    <a:pt x="248" y="27"/>
                  </a:lnTo>
                  <a:lnTo>
                    <a:pt x="238" y="27"/>
                  </a:lnTo>
                  <a:lnTo>
                    <a:pt x="230" y="25"/>
                  </a:lnTo>
                  <a:lnTo>
                    <a:pt x="221" y="23"/>
                  </a:lnTo>
                  <a:lnTo>
                    <a:pt x="215" y="19"/>
                  </a:lnTo>
                  <a:lnTo>
                    <a:pt x="209" y="15"/>
                  </a:lnTo>
                  <a:lnTo>
                    <a:pt x="205" y="13"/>
                  </a:lnTo>
                  <a:lnTo>
                    <a:pt x="204" y="13"/>
                  </a:lnTo>
                  <a:lnTo>
                    <a:pt x="196" y="6"/>
                  </a:lnTo>
                  <a:lnTo>
                    <a:pt x="188" y="2"/>
                  </a:lnTo>
                  <a:lnTo>
                    <a:pt x="181" y="0"/>
                  </a:lnTo>
                  <a:lnTo>
                    <a:pt x="175" y="2"/>
                  </a:lnTo>
                  <a:lnTo>
                    <a:pt x="169" y="4"/>
                  </a:lnTo>
                  <a:lnTo>
                    <a:pt x="165" y="8"/>
                  </a:lnTo>
                  <a:lnTo>
                    <a:pt x="161" y="10"/>
                  </a:lnTo>
                  <a:lnTo>
                    <a:pt x="161" y="12"/>
                  </a:lnTo>
                  <a:lnTo>
                    <a:pt x="158" y="17"/>
                  </a:lnTo>
                  <a:lnTo>
                    <a:pt x="152" y="21"/>
                  </a:lnTo>
                  <a:lnTo>
                    <a:pt x="146" y="23"/>
                  </a:lnTo>
                  <a:lnTo>
                    <a:pt x="140" y="25"/>
                  </a:lnTo>
                  <a:lnTo>
                    <a:pt x="136" y="25"/>
                  </a:lnTo>
                  <a:lnTo>
                    <a:pt x="133" y="25"/>
                  </a:lnTo>
                  <a:lnTo>
                    <a:pt x="129" y="25"/>
                  </a:lnTo>
                  <a:lnTo>
                    <a:pt x="129" y="25"/>
                  </a:lnTo>
                  <a:lnTo>
                    <a:pt x="115" y="17"/>
                  </a:lnTo>
                  <a:lnTo>
                    <a:pt x="106" y="12"/>
                  </a:lnTo>
                  <a:lnTo>
                    <a:pt x="98" y="12"/>
                  </a:lnTo>
                  <a:lnTo>
                    <a:pt x="90" y="12"/>
                  </a:lnTo>
                  <a:lnTo>
                    <a:pt x="87" y="15"/>
                  </a:lnTo>
                  <a:lnTo>
                    <a:pt x="83" y="17"/>
                  </a:lnTo>
                  <a:lnTo>
                    <a:pt x="81" y="19"/>
                  </a:lnTo>
                  <a:lnTo>
                    <a:pt x="81" y="21"/>
                  </a:lnTo>
                  <a:lnTo>
                    <a:pt x="79" y="27"/>
                  </a:lnTo>
                  <a:lnTo>
                    <a:pt x="73" y="33"/>
                  </a:lnTo>
                  <a:lnTo>
                    <a:pt x="69" y="40"/>
                  </a:lnTo>
                  <a:lnTo>
                    <a:pt x="63" y="46"/>
                  </a:lnTo>
                  <a:lnTo>
                    <a:pt x="58" y="54"/>
                  </a:lnTo>
                  <a:lnTo>
                    <a:pt x="54" y="58"/>
                  </a:lnTo>
                  <a:lnTo>
                    <a:pt x="50" y="61"/>
                  </a:lnTo>
                  <a:lnTo>
                    <a:pt x="48" y="63"/>
                  </a:lnTo>
                  <a:lnTo>
                    <a:pt x="35" y="77"/>
                  </a:lnTo>
                  <a:lnTo>
                    <a:pt x="23" y="88"/>
                  </a:lnTo>
                  <a:lnTo>
                    <a:pt x="14" y="98"/>
                  </a:lnTo>
                  <a:lnTo>
                    <a:pt x="8" y="108"/>
                  </a:lnTo>
                  <a:lnTo>
                    <a:pt x="4" y="117"/>
                  </a:lnTo>
                  <a:lnTo>
                    <a:pt x="2" y="125"/>
                  </a:lnTo>
                  <a:lnTo>
                    <a:pt x="0" y="132"/>
                  </a:lnTo>
                  <a:lnTo>
                    <a:pt x="0" y="138"/>
                  </a:lnTo>
                  <a:lnTo>
                    <a:pt x="4" y="148"/>
                  </a:lnTo>
                  <a:lnTo>
                    <a:pt x="10" y="156"/>
                  </a:lnTo>
                  <a:lnTo>
                    <a:pt x="14" y="159"/>
                  </a:lnTo>
                  <a:lnTo>
                    <a:pt x="16" y="161"/>
                  </a:lnTo>
                  <a:lnTo>
                    <a:pt x="21" y="165"/>
                  </a:lnTo>
                  <a:lnTo>
                    <a:pt x="27" y="171"/>
                  </a:lnTo>
                  <a:lnTo>
                    <a:pt x="33" y="179"/>
                  </a:lnTo>
                  <a:lnTo>
                    <a:pt x="37" y="184"/>
                  </a:lnTo>
                  <a:lnTo>
                    <a:pt x="40" y="192"/>
                  </a:lnTo>
                  <a:lnTo>
                    <a:pt x="42" y="196"/>
                  </a:lnTo>
                  <a:lnTo>
                    <a:pt x="44" y="200"/>
                  </a:lnTo>
                  <a:lnTo>
                    <a:pt x="44" y="202"/>
                  </a:lnTo>
                  <a:lnTo>
                    <a:pt x="48" y="211"/>
                  </a:lnTo>
                  <a:lnTo>
                    <a:pt x="56" y="221"/>
                  </a:lnTo>
                  <a:lnTo>
                    <a:pt x="65" y="228"/>
                  </a:lnTo>
                  <a:lnTo>
                    <a:pt x="77" y="234"/>
                  </a:lnTo>
                  <a:lnTo>
                    <a:pt x="88" y="238"/>
                  </a:lnTo>
                  <a:lnTo>
                    <a:pt x="98" y="242"/>
                  </a:lnTo>
                  <a:lnTo>
                    <a:pt x="104" y="244"/>
                  </a:lnTo>
                  <a:lnTo>
                    <a:pt x="108" y="244"/>
                  </a:lnTo>
                  <a:lnTo>
                    <a:pt x="115" y="250"/>
                  </a:lnTo>
                  <a:lnTo>
                    <a:pt x="119" y="257"/>
                  </a:lnTo>
                  <a:lnTo>
                    <a:pt x="121" y="269"/>
                  </a:lnTo>
                  <a:lnTo>
                    <a:pt x="119" y="280"/>
                  </a:lnTo>
                  <a:lnTo>
                    <a:pt x="111" y="307"/>
                  </a:lnTo>
                  <a:lnTo>
                    <a:pt x="100" y="338"/>
                  </a:lnTo>
                  <a:lnTo>
                    <a:pt x="85" y="367"/>
                  </a:lnTo>
                  <a:lnTo>
                    <a:pt x="69" y="392"/>
                  </a:lnTo>
                  <a:lnTo>
                    <a:pt x="60" y="409"/>
                  </a:lnTo>
                  <a:lnTo>
                    <a:pt x="54" y="415"/>
                  </a:lnTo>
                  <a:lnTo>
                    <a:pt x="56" y="415"/>
                  </a:lnTo>
                  <a:lnTo>
                    <a:pt x="62" y="413"/>
                  </a:lnTo>
                  <a:lnTo>
                    <a:pt x="69" y="409"/>
                  </a:lnTo>
                  <a:lnTo>
                    <a:pt x="79" y="405"/>
                  </a:lnTo>
                  <a:lnTo>
                    <a:pt x="90" y="399"/>
                  </a:lnTo>
                  <a:lnTo>
                    <a:pt x="102" y="394"/>
                  </a:lnTo>
                  <a:lnTo>
                    <a:pt x="111" y="386"/>
                  </a:lnTo>
                  <a:lnTo>
                    <a:pt x="121" y="378"/>
                  </a:lnTo>
                  <a:lnTo>
                    <a:pt x="123" y="376"/>
                  </a:lnTo>
                  <a:lnTo>
                    <a:pt x="129" y="371"/>
                  </a:lnTo>
                  <a:lnTo>
                    <a:pt x="138" y="363"/>
                  </a:lnTo>
                  <a:lnTo>
                    <a:pt x="148" y="355"/>
                  </a:lnTo>
                  <a:lnTo>
                    <a:pt x="159" y="347"/>
                  </a:lnTo>
                  <a:lnTo>
                    <a:pt x="173" y="342"/>
                  </a:lnTo>
                  <a:lnTo>
                    <a:pt x="181" y="340"/>
                  </a:lnTo>
                  <a:lnTo>
                    <a:pt x="186" y="340"/>
                  </a:lnTo>
                  <a:lnTo>
                    <a:pt x="192" y="340"/>
                  </a:lnTo>
                  <a:lnTo>
                    <a:pt x="200" y="342"/>
                  </a:lnTo>
                  <a:close/>
                </a:path>
              </a:pathLst>
            </a:custGeom>
            <a:solidFill>
              <a:srgbClr val="FFF233"/>
            </a:solidFill>
            <a:ln w="9525">
              <a:noFill/>
              <a:round/>
              <a:headEnd/>
              <a:tailEnd/>
            </a:ln>
          </p:spPr>
          <p:txBody>
            <a:bodyPr/>
            <a:lstStyle/>
            <a:p>
              <a:endParaRPr lang="en-US"/>
            </a:p>
          </p:txBody>
        </p:sp>
        <p:sp>
          <p:nvSpPr>
            <p:cNvPr id="348401" name="Freeform 241"/>
            <p:cNvSpPr>
              <a:spLocks/>
            </p:cNvSpPr>
            <p:nvPr/>
          </p:nvSpPr>
          <p:spPr bwMode="auto">
            <a:xfrm>
              <a:off x="3604" y="1590"/>
              <a:ext cx="341" cy="387"/>
            </a:xfrm>
            <a:custGeom>
              <a:avLst/>
              <a:gdLst/>
              <a:ahLst/>
              <a:cxnLst>
                <a:cxn ang="0">
                  <a:pos x="155" y="3"/>
                </a:cxn>
                <a:cxn ang="0">
                  <a:pos x="167" y="2"/>
                </a:cxn>
                <a:cxn ang="0">
                  <a:pos x="165" y="17"/>
                </a:cxn>
                <a:cxn ang="0">
                  <a:pos x="163" y="34"/>
                </a:cxn>
                <a:cxn ang="0">
                  <a:pos x="178" y="61"/>
                </a:cxn>
                <a:cxn ang="0">
                  <a:pos x="199" y="67"/>
                </a:cxn>
                <a:cxn ang="0">
                  <a:pos x="213" y="76"/>
                </a:cxn>
                <a:cxn ang="0">
                  <a:pos x="228" y="101"/>
                </a:cxn>
                <a:cxn ang="0">
                  <a:pos x="251" y="97"/>
                </a:cxn>
                <a:cxn ang="0">
                  <a:pos x="257" y="82"/>
                </a:cxn>
                <a:cxn ang="0">
                  <a:pos x="263" y="76"/>
                </a:cxn>
                <a:cxn ang="0">
                  <a:pos x="268" y="69"/>
                </a:cxn>
                <a:cxn ang="0">
                  <a:pos x="263" y="48"/>
                </a:cxn>
                <a:cxn ang="0">
                  <a:pos x="257" y="32"/>
                </a:cxn>
                <a:cxn ang="0">
                  <a:pos x="274" y="42"/>
                </a:cxn>
                <a:cxn ang="0">
                  <a:pos x="297" y="42"/>
                </a:cxn>
                <a:cxn ang="0">
                  <a:pos x="312" y="40"/>
                </a:cxn>
                <a:cxn ang="0">
                  <a:pos x="324" y="46"/>
                </a:cxn>
                <a:cxn ang="0">
                  <a:pos x="337" y="48"/>
                </a:cxn>
                <a:cxn ang="0">
                  <a:pos x="337" y="53"/>
                </a:cxn>
                <a:cxn ang="0">
                  <a:pos x="320" y="59"/>
                </a:cxn>
                <a:cxn ang="0">
                  <a:pos x="301" y="84"/>
                </a:cxn>
                <a:cxn ang="0">
                  <a:pos x="288" y="115"/>
                </a:cxn>
                <a:cxn ang="0">
                  <a:pos x="305" y="103"/>
                </a:cxn>
                <a:cxn ang="0">
                  <a:pos x="322" y="101"/>
                </a:cxn>
                <a:cxn ang="0">
                  <a:pos x="320" y="115"/>
                </a:cxn>
                <a:cxn ang="0">
                  <a:pos x="309" y="124"/>
                </a:cxn>
                <a:cxn ang="0">
                  <a:pos x="278" y="188"/>
                </a:cxn>
                <a:cxn ang="0">
                  <a:pos x="257" y="234"/>
                </a:cxn>
                <a:cxn ang="0">
                  <a:pos x="232" y="236"/>
                </a:cxn>
                <a:cxn ang="0">
                  <a:pos x="209" y="245"/>
                </a:cxn>
                <a:cxn ang="0">
                  <a:pos x="180" y="253"/>
                </a:cxn>
                <a:cxn ang="0">
                  <a:pos x="151" y="255"/>
                </a:cxn>
                <a:cxn ang="0">
                  <a:pos x="126" y="295"/>
                </a:cxn>
                <a:cxn ang="0">
                  <a:pos x="138" y="353"/>
                </a:cxn>
                <a:cxn ang="0">
                  <a:pos x="155" y="368"/>
                </a:cxn>
                <a:cxn ang="0">
                  <a:pos x="161" y="384"/>
                </a:cxn>
                <a:cxn ang="0">
                  <a:pos x="146" y="380"/>
                </a:cxn>
                <a:cxn ang="0">
                  <a:pos x="124" y="362"/>
                </a:cxn>
                <a:cxn ang="0">
                  <a:pos x="103" y="351"/>
                </a:cxn>
                <a:cxn ang="0">
                  <a:pos x="94" y="332"/>
                </a:cxn>
                <a:cxn ang="0">
                  <a:pos x="78" y="309"/>
                </a:cxn>
                <a:cxn ang="0">
                  <a:pos x="67" y="289"/>
                </a:cxn>
                <a:cxn ang="0">
                  <a:pos x="57" y="266"/>
                </a:cxn>
                <a:cxn ang="0">
                  <a:pos x="44" y="251"/>
                </a:cxn>
                <a:cxn ang="0">
                  <a:pos x="9" y="234"/>
                </a:cxn>
                <a:cxn ang="0">
                  <a:pos x="0" y="211"/>
                </a:cxn>
                <a:cxn ang="0">
                  <a:pos x="4" y="184"/>
                </a:cxn>
                <a:cxn ang="0">
                  <a:pos x="5" y="159"/>
                </a:cxn>
                <a:cxn ang="0">
                  <a:pos x="13" y="153"/>
                </a:cxn>
                <a:cxn ang="0">
                  <a:pos x="27" y="153"/>
                </a:cxn>
                <a:cxn ang="0">
                  <a:pos x="38" y="140"/>
                </a:cxn>
                <a:cxn ang="0">
                  <a:pos x="32" y="107"/>
                </a:cxn>
                <a:cxn ang="0">
                  <a:pos x="21" y="61"/>
                </a:cxn>
                <a:cxn ang="0">
                  <a:pos x="15" y="30"/>
                </a:cxn>
                <a:cxn ang="0">
                  <a:pos x="30" y="7"/>
                </a:cxn>
                <a:cxn ang="0">
                  <a:pos x="55" y="9"/>
                </a:cxn>
                <a:cxn ang="0">
                  <a:pos x="78" y="5"/>
                </a:cxn>
                <a:cxn ang="0">
                  <a:pos x="107" y="9"/>
                </a:cxn>
                <a:cxn ang="0">
                  <a:pos x="124" y="21"/>
                </a:cxn>
                <a:cxn ang="0">
                  <a:pos x="136" y="19"/>
                </a:cxn>
                <a:cxn ang="0">
                  <a:pos x="146" y="15"/>
                </a:cxn>
              </a:cxnLst>
              <a:rect l="0" t="0" r="r" b="b"/>
              <a:pathLst>
                <a:path w="341" h="387">
                  <a:moveTo>
                    <a:pt x="147" y="15"/>
                  </a:moveTo>
                  <a:lnTo>
                    <a:pt x="149" y="13"/>
                  </a:lnTo>
                  <a:lnTo>
                    <a:pt x="151" y="11"/>
                  </a:lnTo>
                  <a:lnTo>
                    <a:pt x="153" y="9"/>
                  </a:lnTo>
                  <a:lnTo>
                    <a:pt x="155" y="5"/>
                  </a:lnTo>
                  <a:lnTo>
                    <a:pt x="155" y="3"/>
                  </a:lnTo>
                  <a:lnTo>
                    <a:pt x="157" y="2"/>
                  </a:lnTo>
                  <a:lnTo>
                    <a:pt x="157" y="2"/>
                  </a:lnTo>
                  <a:lnTo>
                    <a:pt x="157" y="2"/>
                  </a:lnTo>
                  <a:lnTo>
                    <a:pt x="163" y="0"/>
                  </a:lnTo>
                  <a:lnTo>
                    <a:pt x="165" y="0"/>
                  </a:lnTo>
                  <a:lnTo>
                    <a:pt x="167" y="2"/>
                  </a:lnTo>
                  <a:lnTo>
                    <a:pt x="169" y="5"/>
                  </a:lnTo>
                  <a:lnTo>
                    <a:pt x="169" y="7"/>
                  </a:lnTo>
                  <a:lnTo>
                    <a:pt x="169" y="11"/>
                  </a:lnTo>
                  <a:lnTo>
                    <a:pt x="167" y="13"/>
                  </a:lnTo>
                  <a:lnTo>
                    <a:pt x="167" y="15"/>
                  </a:lnTo>
                  <a:lnTo>
                    <a:pt x="165" y="17"/>
                  </a:lnTo>
                  <a:lnTo>
                    <a:pt x="163" y="19"/>
                  </a:lnTo>
                  <a:lnTo>
                    <a:pt x="163" y="23"/>
                  </a:lnTo>
                  <a:lnTo>
                    <a:pt x="163" y="26"/>
                  </a:lnTo>
                  <a:lnTo>
                    <a:pt x="163" y="30"/>
                  </a:lnTo>
                  <a:lnTo>
                    <a:pt x="163" y="32"/>
                  </a:lnTo>
                  <a:lnTo>
                    <a:pt x="163" y="34"/>
                  </a:lnTo>
                  <a:lnTo>
                    <a:pt x="163" y="36"/>
                  </a:lnTo>
                  <a:lnTo>
                    <a:pt x="165" y="44"/>
                  </a:lnTo>
                  <a:lnTo>
                    <a:pt x="167" y="50"/>
                  </a:lnTo>
                  <a:lnTo>
                    <a:pt x="170" y="55"/>
                  </a:lnTo>
                  <a:lnTo>
                    <a:pt x="174" y="57"/>
                  </a:lnTo>
                  <a:lnTo>
                    <a:pt x="178" y="61"/>
                  </a:lnTo>
                  <a:lnTo>
                    <a:pt x="182" y="63"/>
                  </a:lnTo>
                  <a:lnTo>
                    <a:pt x="184" y="63"/>
                  </a:lnTo>
                  <a:lnTo>
                    <a:pt x="186" y="63"/>
                  </a:lnTo>
                  <a:lnTo>
                    <a:pt x="190" y="63"/>
                  </a:lnTo>
                  <a:lnTo>
                    <a:pt x="195" y="65"/>
                  </a:lnTo>
                  <a:lnTo>
                    <a:pt x="199" y="67"/>
                  </a:lnTo>
                  <a:lnTo>
                    <a:pt x="203" y="69"/>
                  </a:lnTo>
                  <a:lnTo>
                    <a:pt x="207" y="71"/>
                  </a:lnTo>
                  <a:lnTo>
                    <a:pt x="209" y="73"/>
                  </a:lnTo>
                  <a:lnTo>
                    <a:pt x="211" y="73"/>
                  </a:lnTo>
                  <a:lnTo>
                    <a:pt x="211" y="74"/>
                  </a:lnTo>
                  <a:lnTo>
                    <a:pt x="213" y="76"/>
                  </a:lnTo>
                  <a:lnTo>
                    <a:pt x="215" y="80"/>
                  </a:lnTo>
                  <a:lnTo>
                    <a:pt x="218" y="86"/>
                  </a:lnTo>
                  <a:lnTo>
                    <a:pt x="222" y="90"/>
                  </a:lnTo>
                  <a:lnTo>
                    <a:pt x="224" y="94"/>
                  </a:lnTo>
                  <a:lnTo>
                    <a:pt x="226" y="97"/>
                  </a:lnTo>
                  <a:lnTo>
                    <a:pt x="228" y="101"/>
                  </a:lnTo>
                  <a:lnTo>
                    <a:pt x="230" y="101"/>
                  </a:lnTo>
                  <a:lnTo>
                    <a:pt x="236" y="107"/>
                  </a:lnTo>
                  <a:lnTo>
                    <a:pt x="241" y="107"/>
                  </a:lnTo>
                  <a:lnTo>
                    <a:pt x="245" y="105"/>
                  </a:lnTo>
                  <a:lnTo>
                    <a:pt x="249" y="101"/>
                  </a:lnTo>
                  <a:lnTo>
                    <a:pt x="251" y="97"/>
                  </a:lnTo>
                  <a:lnTo>
                    <a:pt x="253" y="94"/>
                  </a:lnTo>
                  <a:lnTo>
                    <a:pt x="255" y="90"/>
                  </a:lnTo>
                  <a:lnTo>
                    <a:pt x="255" y="88"/>
                  </a:lnTo>
                  <a:lnTo>
                    <a:pt x="255" y="86"/>
                  </a:lnTo>
                  <a:lnTo>
                    <a:pt x="255" y="84"/>
                  </a:lnTo>
                  <a:lnTo>
                    <a:pt x="257" y="82"/>
                  </a:lnTo>
                  <a:lnTo>
                    <a:pt x="259" y="80"/>
                  </a:lnTo>
                  <a:lnTo>
                    <a:pt x="259" y="78"/>
                  </a:lnTo>
                  <a:lnTo>
                    <a:pt x="261" y="78"/>
                  </a:lnTo>
                  <a:lnTo>
                    <a:pt x="261" y="78"/>
                  </a:lnTo>
                  <a:lnTo>
                    <a:pt x="261" y="78"/>
                  </a:lnTo>
                  <a:lnTo>
                    <a:pt x="263" y="76"/>
                  </a:lnTo>
                  <a:lnTo>
                    <a:pt x="264" y="74"/>
                  </a:lnTo>
                  <a:lnTo>
                    <a:pt x="264" y="74"/>
                  </a:lnTo>
                  <a:lnTo>
                    <a:pt x="266" y="73"/>
                  </a:lnTo>
                  <a:lnTo>
                    <a:pt x="268" y="71"/>
                  </a:lnTo>
                  <a:lnTo>
                    <a:pt x="268" y="69"/>
                  </a:lnTo>
                  <a:lnTo>
                    <a:pt x="268" y="69"/>
                  </a:lnTo>
                  <a:lnTo>
                    <a:pt x="268" y="69"/>
                  </a:lnTo>
                  <a:lnTo>
                    <a:pt x="270" y="65"/>
                  </a:lnTo>
                  <a:lnTo>
                    <a:pt x="270" y="61"/>
                  </a:lnTo>
                  <a:lnTo>
                    <a:pt x="268" y="55"/>
                  </a:lnTo>
                  <a:lnTo>
                    <a:pt x="264" y="51"/>
                  </a:lnTo>
                  <a:lnTo>
                    <a:pt x="263" y="48"/>
                  </a:lnTo>
                  <a:lnTo>
                    <a:pt x="261" y="44"/>
                  </a:lnTo>
                  <a:lnTo>
                    <a:pt x="259" y="40"/>
                  </a:lnTo>
                  <a:lnTo>
                    <a:pt x="257" y="40"/>
                  </a:lnTo>
                  <a:lnTo>
                    <a:pt x="255" y="36"/>
                  </a:lnTo>
                  <a:lnTo>
                    <a:pt x="255" y="32"/>
                  </a:lnTo>
                  <a:lnTo>
                    <a:pt x="257" y="32"/>
                  </a:lnTo>
                  <a:lnTo>
                    <a:pt x="261" y="34"/>
                  </a:lnTo>
                  <a:lnTo>
                    <a:pt x="263" y="34"/>
                  </a:lnTo>
                  <a:lnTo>
                    <a:pt x="266" y="36"/>
                  </a:lnTo>
                  <a:lnTo>
                    <a:pt x="268" y="38"/>
                  </a:lnTo>
                  <a:lnTo>
                    <a:pt x="268" y="38"/>
                  </a:lnTo>
                  <a:lnTo>
                    <a:pt x="274" y="42"/>
                  </a:lnTo>
                  <a:lnTo>
                    <a:pt x="280" y="44"/>
                  </a:lnTo>
                  <a:lnTo>
                    <a:pt x="286" y="44"/>
                  </a:lnTo>
                  <a:lnTo>
                    <a:pt x="289" y="44"/>
                  </a:lnTo>
                  <a:lnTo>
                    <a:pt x="291" y="44"/>
                  </a:lnTo>
                  <a:lnTo>
                    <a:pt x="295" y="42"/>
                  </a:lnTo>
                  <a:lnTo>
                    <a:pt x="297" y="42"/>
                  </a:lnTo>
                  <a:lnTo>
                    <a:pt x="297" y="42"/>
                  </a:lnTo>
                  <a:lnTo>
                    <a:pt x="301" y="38"/>
                  </a:lnTo>
                  <a:lnTo>
                    <a:pt x="305" y="38"/>
                  </a:lnTo>
                  <a:lnTo>
                    <a:pt x="307" y="38"/>
                  </a:lnTo>
                  <a:lnTo>
                    <a:pt x="311" y="38"/>
                  </a:lnTo>
                  <a:lnTo>
                    <a:pt x="312" y="40"/>
                  </a:lnTo>
                  <a:lnTo>
                    <a:pt x="314" y="40"/>
                  </a:lnTo>
                  <a:lnTo>
                    <a:pt x="314" y="42"/>
                  </a:lnTo>
                  <a:lnTo>
                    <a:pt x="314" y="42"/>
                  </a:lnTo>
                  <a:lnTo>
                    <a:pt x="318" y="44"/>
                  </a:lnTo>
                  <a:lnTo>
                    <a:pt x="320" y="46"/>
                  </a:lnTo>
                  <a:lnTo>
                    <a:pt x="324" y="46"/>
                  </a:lnTo>
                  <a:lnTo>
                    <a:pt x="326" y="46"/>
                  </a:lnTo>
                  <a:lnTo>
                    <a:pt x="328" y="46"/>
                  </a:lnTo>
                  <a:lnTo>
                    <a:pt x="330" y="46"/>
                  </a:lnTo>
                  <a:lnTo>
                    <a:pt x="332" y="46"/>
                  </a:lnTo>
                  <a:lnTo>
                    <a:pt x="332" y="46"/>
                  </a:lnTo>
                  <a:lnTo>
                    <a:pt x="337" y="48"/>
                  </a:lnTo>
                  <a:lnTo>
                    <a:pt x="341" y="48"/>
                  </a:lnTo>
                  <a:lnTo>
                    <a:pt x="341" y="50"/>
                  </a:lnTo>
                  <a:lnTo>
                    <a:pt x="341" y="51"/>
                  </a:lnTo>
                  <a:lnTo>
                    <a:pt x="339" y="51"/>
                  </a:lnTo>
                  <a:lnTo>
                    <a:pt x="337" y="53"/>
                  </a:lnTo>
                  <a:lnTo>
                    <a:pt x="337" y="53"/>
                  </a:lnTo>
                  <a:lnTo>
                    <a:pt x="335" y="53"/>
                  </a:lnTo>
                  <a:lnTo>
                    <a:pt x="332" y="53"/>
                  </a:lnTo>
                  <a:lnTo>
                    <a:pt x="328" y="53"/>
                  </a:lnTo>
                  <a:lnTo>
                    <a:pt x="324" y="55"/>
                  </a:lnTo>
                  <a:lnTo>
                    <a:pt x="322" y="57"/>
                  </a:lnTo>
                  <a:lnTo>
                    <a:pt x="320" y="59"/>
                  </a:lnTo>
                  <a:lnTo>
                    <a:pt x="320" y="59"/>
                  </a:lnTo>
                  <a:lnTo>
                    <a:pt x="318" y="61"/>
                  </a:lnTo>
                  <a:lnTo>
                    <a:pt x="318" y="61"/>
                  </a:lnTo>
                  <a:lnTo>
                    <a:pt x="312" y="67"/>
                  </a:lnTo>
                  <a:lnTo>
                    <a:pt x="307" y="74"/>
                  </a:lnTo>
                  <a:lnTo>
                    <a:pt x="301" y="84"/>
                  </a:lnTo>
                  <a:lnTo>
                    <a:pt x="297" y="94"/>
                  </a:lnTo>
                  <a:lnTo>
                    <a:pt x="291" y="103"/>
                  </a:lnTo>
                  <a:lnTo>
                    <a:pt x="288" y="111"/>
                  </a:lnTo>
                  <a:lnTo>
                    <a:pt x="286" y="117"/>
                  </a:lnTo>
                  <a:lnTo>
                    <a:pt x="286" y="119"/>
                  </a:lnTo>
                  <a:lnTo>
                    <a:pt x="288" y="115"/>
                  </a:lnTo>
                  <a:lnTo>
                    <a:pt x="289" y="113"/>
                  </a:lnTo>
                  <a:lnTo>
                    <a:pt x="293" y="109"/>
                  </a:lnTo>
                  <a:lnTo>
                    <a:pt x="297" y="107"/>
                  </a:lnTo>
                  <a:lnTo>
                    <a:pt x="301" y="105"/>
                  </a:lnTo>
                  <a:lnTo>
                    <a:pt x="303" y="105"/>
                  </a:lnTo>
                  <a:lnTo>
                    <a:pt x="305" y="103"/>
                  </a:lnTo>
                  <a:lnTo>
                    <a:pt x="307" y="103"/>
                  </a:lnTo>
                  <a:lnTo>
                    <a:pt x="311" y="101"/>
                  </a:lnTo>
                  <a:lnTo>
                    <a:pt x="314" y="99"/>
                  </a:lnTo>
                  <a:lnTo>
                    <a:pt x="318" y="99"/>
                  </a:lnTo>
                  <a:lnTo>
                    <a:pt x="320" y="99"/>
                  </a:lnTo>
                  <a:lnTo>
                    <a:pt x="322" y="101"/>
                  </a:lnTo>
                  <a:lnTo>
                    <a:pt x="324" y="103"/>
                  </a:lnTo>
                  <a:lnTo>
                    <a:pt x="324" y="103"/>
                  </a:lnTo>
                  <a:lnTo>
                    <a:pt x="324" y="103"/>
                  </a:lnTo>
                  <a:lnTo>
                    <a:pt x="324" y="109"/>
                  </a:lnTo>
                  <a:lnTo>
                    <a:pt x="322" y="113"/>
                  </a:lnTo>
                  <a:lnTo>
                    <a:pt x="320" y="115"/>
                  </a:lnTo>
                  <a:lnTo>
                    <a:pt x="318" y="119"/>
                  </a:lnTo>
                  <a:lnTo>
                    <a:pt x="316" y="121"/>
                  </a:lnTo>
                  <a:lnTo>
                    <a:pt x="314" y="121"/>
                  </a:lnTo>
                  <a:lnTo>
                    <a:pt x="314" y="122"/>
                  </a:lnTo>
                  <a:lnTo>
                    <a:pt x="314" y="122"/>
                  </a:lnTo>
                  <a:lnTo>
                    <a:pt x="309" y="124"/>
                  </a:lnTo>
                  <a:lnTo>
                    <a:pt x="305" y="128"/>
                  </a:lnTo>
                  <a:lnTo>
                    <a:pt x="301" y="134"/>
                  </a:lnTo>
                  <a:lnTo>
                    <a:pt x="297" y="140"/>
                  </a:lnTo>
                  <a:lnTo>
                    <a:pt x="289" y="155"/>
                  </a:lnTo>
                  <a:lnTo>
                    <a:pt x="284" y="172"/>
                  </a:lnTo>
                  <a:lnTo>
                    <a:pt x="278" y="188"/>
                  </a:lnTo>
                  <a:lnTo>
                    <a:pt x="274" y="203"/>
                  </a:lnTo>
                  <a:lnTo>
                    <a:pt x="272" y="213"/>
                  </a:lnTo>
                  <a:lnTo>
                    <a:pt x="272" y="217"/>
                  </a:lnTo>
                  <a:lnTo>
                    <a:pt x="268" y="224"/>
                  </a:lnTo>
                  <a:lnTo>
                    <a:pt x="263" y="230"/>
                  </a:lnTo>
                  <a:lnTo>
                    <a:pt x="257" y="234"/>
                  </a:lnTo>
                  <a:lnTo>
                    <a:pt x="251" y="236"/>
                  </a:lnTo>
                  <a:lnTo>
                    <a:pt x="247" y="236"/>
                  </a:lnTo>
                  <a:lnTo>
                    <a:pt x="241" y="236"/>
                  </a:lnTo>
                  <a:lnTo>
                    <a:pt x="240" y="236"/>
                  </a:lnTo>
                  <a:lnTo>
                    <a:pt x="238" y="236"/>
                  </a:lnTo>
                  <a:lnTo>
                    <a:pt x="232" y="236"/>
                  </a:lnTo>
                  <a:lnTo>
                    <a:pt x="226" y="236"/>
                  </a:lnTo>
                  <a:lnTo>
                    <a:pt x="220" y="238"/>
                  </a:lnTo>
                  <a:lnTo>
                    <a:pt x="217" y="240"/>
                  </a:lnTo>
                  <a:lnTo>
                    <a:pt x="215" y="241"/>
                  </a:lnTo>
                  <a:lnTo>
                    <a:pt x="211" y="243"/>
                  </a:lnTo>
                  <a:lnTo>
                    <a:pt x="209" y="245"/>
                  </a:lnTo>
                  <a:lnTo>
                    <a:pt x="209" y="245"/>
                  </a:lnTo>
                  <a:lnTo>
                    <a:pt x="203" y="249"/>
                  </a:lnTo>
                  <a:lnTo>
                    <a:pt x="197" y="251"/>
                  </a:lnTo>
                  <a:lnTo>
                    <a:pt x="192" y="253"/>
                  </a:lnTo>
                  <a:lnTo>
                    <a:pt x="186" y="253"/>
                  </a:lnTo>
                  <a:lnTo>
                    <a:pt x="180" y="253"/>
                  </a:lnTo>
                  <a:lnTo>
                    <a:pt x="176" y="253"/>
                  </a:lnTo>
                  <a:lnTo>
                    <a:pt x="174" y="253"/>
                  </a:lnTo>
                  <a:lnTo>
                    <a:pt x="172" y="251"/>
                  </a:lnTo>
                  <a:lnTo>
                    <a:pt x="165" y="251"/>
                  </a:lnTo>
                  <a:lnTo>
                    <a:pt x="157" y="253"/>
                  </a:lnTo>
                  <a:lnTo>
                    <a:pt x="151" y="255"/>
                  </a:lnTo>
                  <a:lnTo>
                    <a:pt x="146" y="257"/>
                  </a:lnTo>
                  <a:lnTo>
                    <a:pt x="138" y="265"/>
                  </a:lnTo>
                  <a:lnTo>
                    <a:pt x="132" y="274"/>
                  </a:lnTo>
                  <a:lnTo>
                    <a:pt x="128" y="282"/>
                  </a:lnTo>
                  <a:lnTo>
                    <a:pt x="126" y="289"/>
                  </a:lnTo>
                  <a:lnTo>
                    <a:pt x="126" y="295"/>
                  </a:lnTo>
                  <a:lnTo>
                    <a:pt x="126" y="299"/>
                  </a:lnTo>
                  <a:lnTo>
                    <a:pt x="124" y="314"/>
                  </a:lnTo>
                  <a:lnTo>
                    <a:pt x="124" y="328"/>
                  </a:lnTo>
                  <a:lnTo>
                    <a:pt x="128" y="339"/>
                  </a:lnTo>
                  <a:lnTo>
                    <a:pt x="132" y="347"/>
                  </a:lnTo>
                  <a:lnTo>
                    <a:pt x="138" y="353"/>
                  </a:lnTo>
                  <a:lnTo>
                    <a:pt x="142" y="359"/>
                  </a:lnTo>
                  <a:lnTo>
                    <a:pt x="144" y="360"/>
                  </a:lnTo>
                  <a:lnTo>
                    <a:pt x="146" y="360"/>
                  </a:lnTo>
                  <a:lnTo>
                    <a:pt x="149" y="362"/>
                  </a:lnTo>
                  <a:lnTo>
                    <a:pt x="153" y="366"/>
                  </a:lnTo>
                  <a:lnTo>
                    <a:pt x="155" y="368"/>
                  </a:lnTo>
                  <a:lnTo>
                    <a:pt x="159" y="372"/>
                  </a:lnTo>
                  <a:lnTo>
                    <a:pt x="161" y="374"/>
                  </a:lnTo>
                  <a:lnTo>
                    <a:pt x="163" y="378"/>
                  </a:lnTo>
                  <a:lnTo>
                    <a:pt x="163" y="378"/>
                  </a:lnTo>
                  <a:lnTo>
                    <a:pt x="163" y="380"/>
                  </a:lnTo>
                  <a:lnTo>
                    <a:pt x="161" y="384"/>
                  </a:lnTo>
                  <a:lnTo>
                    <a:pt x="159" y="387"/>
                  </a:lnTo>
                  <a:lnTo>
                    <a:pt x="157" y="387"/>
                  </a:lnTo>
                  <a:lnTo>
                    <a:pt x="153" y="385"/>
                  </a:lnTo>
                  <a:lnTo>
                    <a:pt x="151" y="384"/>
                  </a:lnTo>
                  <a:lnTo>
                    <a:pt x="147" y="382"/>
                  </a:lnTo>
                  <a:lnTo>
                    <a:pt x="146" y="380"/>
                  </a:lnTo>
                  <a:lnTo>
                    <a:pt x="146" y="380"/>
                  </a:lnTo>
                  <a:lnTo>
                    <a:pt x="142" y="374"/>
                  </a:lnTo>
                  <a:lnTo>
                    <a:pt x="138" y="370"/>
                  </a:lnTo>
                  <a:lnTo>
                    <a:pt x="134" y="366"/>
                  </a:lnTo>
                  <a:lnTo>
                    <a:pt x="130" y="364"/>
                  </a:lnTo>
                  <a:lnTo>
                    <a:pt x="124" y="362"/>
                  </a:lnTo>
                  <a:lnTo>
                    <a:pt x="121" y="360"/>
                  </a:lnTo>
                  <a:lnTo>
                    <a:pt x="119" y="359"/>
                  </a:lnTo>
                  <a:lnTo>
                    <a:pt x="119" y="359"/>
                  </a:lnTo>
                  <a:lnTo>
                    <a:pt x="111" y="357"/>
                  </a:lnTo>
                  <a:lnTo>
                    <a:pt x="107" y="355"/>
                  </a:lnTo>
                  <a:lnTo>
                    <a:pt x="103" y="351"/>
                  </a:lnTo>
                  <a:lnTo>
                    <a:pt x="101" y="347"/>
                  </a:lnTo>
                  <a:lnTo>
                    <a:pt x="99" y="343"/>
                  </a:lnTo>
                  <a:lnTo>
                    <a:pt x="98" y="341"/>
                  </a:lnTo>
                  <a:lnTo>
                    <a:pt x="98" y="339"/>
                  </a:lnTo>
                  <a:lnTo>
                    <a:pt x="98" y="337"/>
                  </a:lnTo>
                  <a:lnTo>
                    <a:pt x="94" y="332"/>
                  </a:lnTo>
                  <a:lnTo>
                    <a:pt x="92" y="326"/>
                  </a:lnTo>
                  <a:lnTo>
                    <a:pt x="88" y="320"/>
                  </a:lnTo>
                  <a:lnTo>
                    <a:pt x="84" y="316"/>
                  </a:lnTo>
                  <a:lnTo>
                    <a:pt x="82" y="312"/>
                  </a:lnTo>
                  <a:lnTo>
                    <a:pt x="80" y="309"/>
                  </a:lnTo>
                  <a:lnTo>
                    <a:pt x="78" y="309"/>
                  </a:lnTo>
                  <a:lnTo>
                    <a:pt x="78" y="307"/>
                  </a:lnTo>
                  <a:lnTo>
                    <a:pt x="75" y="305"/>
                  </a:lnTo>
                  <a:lnTo>
                    <a:pt x="73" y="301"/>
                  </a:lnTo>
                  <a:lnTo>
                    <a:pt x="71" y="297"/>
                  </a:lnTo>
                  <a:lnTo>
                    <a:pt x="69" y="293"/>
                  </a:lnTo>
                  <a:lnTo>
                    <a:pt x="67" y="289"/>
                  </a:lnTo>
                  <a:lnTo>
                    <a:pt x="65" y="286"/>
                  </a:lnTo>
                  <a:lnTo>
                    <a:pt x="65" y="284"/>
                  </a:lnTo>
                  <a:lnTo>
                    <a:pt x="65" y="284"/>
                  </a:lnTo>
                  <a:lnTo>
                    <a:pt x="61" y="278"/>
                  </a:lnTo>
                  <a:lnTo>
                    <a:pt x="59" y="272"/>
                  </a:lnTo>
                  <a:lnTo>
                    <a:pt x="57" y="266"/>
                  </a:lnTo>
                  <a:lnTo>
                    <a:pt x="55" y="263"/>
                  </a:lnTo>
                  <a:lnTo>
                    <a:pt x="53" y="261"/>
                  </a:lnTo>
                  <a:lnTo>
                    <a:pt x="52" y="259"/>
                  </a:lnTo>
                  <a:lnTo>
                    <a:pt x="50" y="257"/>
                  </a:lnTo>
                  <a:lnTo>
                    <a:pt x="50" y="257"/>
                  </a:lnTo>
                  <a:lnTo>
                    <a:pt x="44" y="251"/>
                  </a:lnTo>
                  <a:lnTo>
                    <a:pt x="38" y="247"/>
                  </a:lnTo>
                  <a:lnTo>
                    <a:pt x="30" y="243"/>
                  </a:lnTo>
                  <a:lnTo>
                    <a:pt x="23" y="240"/>
                  </a:lnTo>
                  <a:lnTo>
                    <a:pt x="17" y="238"/>
                  </a:lnTo>
                  <a:lnTo>
                    <a:pt x="11" y="234"/>
                  </a:lnTo>
                  <a:lnTo>
                    <a:pt x="9" y="234"/>
                  </a:lnTo>
                  <a:lnTo>
                    <a:pt x="7" y="232"/>
                  </a:lnTo>
                  <a:lnTo>
                    <a:pt x="4" y="230"/>
                  </a:lnTo>
                  <a:lnTo>
                    <a:pt x="2" y="226"/>
                  </a:lnTo>
                  <a:lnTo>
                    <a:pt x="0" y="220"/>
                  </a:lnTo>
                  <a:lnTo>
                    <a:pt x="0" y="217"/>
                  </a:lnTo>
                  <a:lnTo>
                    <a:pt x="0" y="211"/>
                  </a:lnTo>
                  <a:lnTo>
                    <a:pt x="0" y="207"/>
                  </a:lnTo>
                  <a:lnTo>
                    <a:pt x="0" y="203"/>
                  </a:lnTo>
                  <a:lnTo>
                    <a:pt x="0" y="201"/>
                  </a:lnTo>
                  <a:lnTo>
                    <a:pt x="2" y="195"/>
                  </a:lnTo>
                  <a:lnTo>
                    <a:pt x="4" y="190"/>
                  </a:lnTo>
                  <a:lnTo>
                    <a:pt x="4" y="184"/>
                  </a:lnTo>
                  <a:lnTo>
                    <a:pt x="5" y="178"/>
                  </a:lnTo>
                  <a:lnTo>
                    <a:pt x="5" y="172"/>
                  </a:lnTo>
                  <a:lnTo>
                    <a:pt x="5" y="167"/>
                  </a:lnTo>
                  <a:lnTo>
                    <a:pt x="5" y="165"/>
                  </a:lnTo>
                  <a:lnTo>
                    <a:pt x="5" y="163"/>
                  </a:lnTo>
                  <a:lnTo>
                    <a:pt x="5" y="159"/>
                  </a:lnTo>
                  <a:lnTo>
                    <a:pt x="5" y="155"/>
                  </a:lnTo>
                  <a:lnTo>
                    <a:pt x="7" y="153"/>
                  </a:lnTo>
                  <a:lnTo>
                    <a:pt x="9" y="153"/>
                  </a:lnTo>
                  <a:lnTo>
                    <a:pt x="11" y="151"/>
                  </a:lnTo>
                  <a:lnTo>
                    <a:pt x="13" y="153"/>
                  </a:lnTo>
                  <a:lnTo>
                    <a:pt x="13" y="153"/>
                  </a:lnTo>
                  <a:lnTo>
                    <a:pt x="13" y="153"/>
                  </a:lnTo>
                  <a:lnTo>
                    <a:pt x="17" y="153"/>
                  </a:lnTo>
                  <a:lnTo>
                    <a:pt x="19" y="155"/>
                  </a:lnTo>
                  <a:lnTo>
                    <a:pt x="23" y="155"/>
                  </a:lnTo>
                  <a:lnTo>
                    <a:pt x="25" y="153"/>
                  </a:lnTo>
                  <a:lnTo>
                    <a:pt x="27" y="153"/>
                  </a:lnTo>
                  <a:lnTo>
                    <a:pt x="27" y="153"/>
                  </a:lnTo>
                  <a:lnTo>
                    <a:pt x="28" y="153"/>
                  </a:lnTo>
                  <a:lnTo>
                    <a:pt x="28" y="153"/>
                  </a:lnTo>
                  <a:lnTo>
                    <a:pt x="32" y="151"/>
                  </a:lnTo>
                  <a:lnTo>
                    <a:pt x="36" y="145"/>
                  </a:lnTo>
                  <a:lnTo>
                    <a:pt x="38" y="140"/>
                  </a:lnTo>
                  <a:lnTo>
                    <a:pt x="38" y="132"/>
                  </a:lnTo>
                  <a:lnTo>
                    <a:pt x="38" y="124"/>
                  </a:lnTo>
                  <a:lnTo>
                    <a:pt x="36" y="117"/>
                  </a:lnTo>
                  <a:lnTo>
                    <a:pt x="36" y="113"/>
                  </a:lnTo>
                  <a:lnTo>
                    <a:pt x="36" y="111"/>
                  </a:lnTo>
                  <a:lnTo>
                    <a:pt x="32" y="107"/>
                  </a:lnTo>
                  <a:lnTo>
                    <a:pt x="30" y="99"/>
                  </a:lnTo>
                  <a:lnTo>
                    <a:pt x="27" y="92"/>
                  </a:lnTo>
                  <a:lnTo>
                    <a:pt x="25" y="82"/>
                  </a:lnTo>
                  <a:lnTo>
                    <a:pt x="23" y="74"/>
                  </a:lnTo>
                  <a:lnTo>
                    <a:pt x="21" y="67"/>
                  </a:lnTo>
                  <a:lnTo>
                    <a:pt x="21" y="61"/>
                  </a:lnTo>
                  <a:lnTo>
                    <a:pt x="21" y="59"/>
                  </a:lnTo>
                  <a:lnTo>
                    <a:pt x="19" y="55"/>
                  </a:lnTo>
                  <a:lnTo>
                    <a:pt x="17" y="48"/>
                  </a:lnTo>
                  <a:lnTo>
                    <a:pt x="15" y="42"/>
                  </a:lnTo>
                  <a:lnTo>
                    <a:pt x="15" y="36"/>
                  </a:lnTo>
                  <a:lnTo>
                    <a:pt x="15" y="30"/>
                  </a:lnTo>
                  <a:lnTo>
                    <a:pt x="15" y="25"/>
                  </a:lnTo>
                  <a:lnTo>
                    <a:pt x="15" y="23"/>
                  </a:lnTo>
                  <a:lnTo>
                    <a:pt x="13" y="21"/>
                  </a:lnTo>
                  <a:lnTo>
                    <a:pt x="19" y="15"/>
                  </a:lnTo>
                  <a:lnTo>
                    <a:pt x="23" y="11"/>
                  </a:lnTo>
                  <a:lnTo>
                    <a:pt x="30" y="7"/>
                  </a:lnTo>
                  <a:lnTo>
                    <a:pt x="36" y="7"/>
                  </a:lnTo>
                  <a:lnTo>
                    <a:pt x="42" y="7"/>
                  </a:lnTo>
                  <a:lnTo>
                    <a:pt x="48" y="7"/>
                  </a:lnTo>
                  <a:lnTo>
                    <a:pt x="52" y="7"/>
                  </a:lnTo>
                  <a:lnTo>
                    <a:pt x="52" y="9"/>
                  </a:lnTo>
                  <a:lnTo>
                    <a:pt x="55" y="9"/>
                  </a:lnTo>
                  <a:lnTo>
                    <a:pt x="59" y="7"/>
                  </a:lnTo>
                  <a:lnTo>
                    <a:pt x="65" y="7"/>
                  </a:lnTo>
                  <a:lnTo>
                    <a:pt x="69" y="7"/>
                  </a:lnTo>
                  <a:lnTo>
                    <a:pt x="73" y="7"/>
                  </a:lnTo>
                  <a:lnTo>
                    <a:pt x="76" y="7"/>
                  </a:lnTo>
                  <a:lnTo>
                    <a:pt x="78" y="5"/>
                  </a:lnTo>
                  <a:lnTo>
                    <a:pt x="78" y="5"/>
                  </a:lnTo>
                  <a:lnTo>
                    <a:pt x="86" y="3"/>
                  </a:lnTo>
                  <a:lnTo>
                    <a:pt x="92" y="3"/>
                  </a:lnTo>
                  <a:lnTo>
                    <a:pt x="98" y="3"/>
                  </a:lnTo>
                  <a:lnTo>
                    <a:pt x="103" y="5"/>
                  </a:lnTo>
                  <a:lnTo>
                    <a:pt x="107" y="9"/>
                  </a:lnTo>
                  <a:lnTo>
                    <a:pt x="109" y="11"/>
                  </a:lnTo>
                  <a:lnTo>
                    <a:pt x="111" y="13"/>
                  </a:lnTo>
                  <a:lnTo>
                    <a:pt x="111" y="15"/>
                  </a:lnTo>
                  <a:lnTo>
                    <a:pt x="117" y="17"/>
                  </a:lnTo>
                  <a:lnTo>
                    <a:pt x="121" y="19"/>
                  </a:lnTo>
                  <a:lnTo>
                    <a:pt x="124" y="21"/>
                  </a:lnTo>
                  <a:lnTo>
                    <a:pt x="128" y="21"/>
                  </a:lnTo>
                  <a:lnTo>
                    <a:pt x="132" y="21"/>
                  </a:lnTo>
                  <a:lnTo>
                    <a:pt x="134" y="19"/>
                  </a:lnTo>
                  <a:lnTo>
                    <a:pt x="136" y="19"/>
                  </a:lnTo>
                  <a:lnTo>
                    <a:pt x="136" y="19"/>
                  </a:lnTo>
                  <a:lnTo>
                    <a:pt x="136" y="19"/>
                  </a:lnTo>
                  <a:lnTo>
                    <a:pt x="138" y="19"/>
                  </a:lnTo>
                  <a:lnTo>
                    <a:pt x="138" y="19"/>
                  </a:lnTo>
                  <a:lnTo>
                    <a:pt x="140" y="19"/>
                  </a:lnTo>
                  <a:lnTo>
                    <a:pt x="142" y="17"/>
                  </a:lnTo>
                  <a:lnTo>
                    <a:pt x="144" y="17"/>
                  </a:lnTo>
                  <a:lnTo>
                    <a:pt x="146" y="15"/>
                  </a:lnTo>
                  <a:lnTo>
                    <a:pt x="147" y="15"/>
                  </a:lnTo>
                  <a:close/>
                </a:path>
              </a:pathLst>
            </a:custGeom>
            <a:solidFill>
              <a:srgbClr val="FFF233"/>
            </a:solidFill>
            <a:ln w="9525">
              <a:noFill/>
              <a:round/>
              <a:headEnd/>
              <a:tailEnd/>
            </a:ln>
          </p:spPr>
          <p:txBody>
            <a:bodyPr/>
            <a:lstStyle/>
            <a:p>
              <a:endParaRPr lang="en-US"/>
            </a:p>
          </p:txBody>
        </p:sp>
        <p:sp>
          <p:nvSpPr>
            <p:cNvPr id="348402" name="Freeform 242"/>
            <p:cNvSpPr>
              <a:spLocks/>
            </p:cNvSpPr>
            <p:nvPr/>
          </p:nvSpPr>
          <p:spPr bwMode="auto">
            <a:xfrm>
              <a:off x="3798" y="1937"/>
              <a:ext cx="36" cy="52"/>
            </a:xfrm>
            <a:custGeom>
              <a:avLst/>
              <a:gdLst/>
              <a:ahLst/>
              <a:cxnLst>
                <a:cxn ang="0">
                  <a:pos x="3" y="25"/>
                </a:cxn>
                <a:cxn ang="0">
                  <a:pos x="3" y="23"/>
                </a:cxn>
                <a:cxn ang="0">
                  <a:pos x="5" y="21"/>
                </a:cxn>
                <a:cxn ang="0">
                  <a:pos x="9" y="19"/>
                </a:cxn>
                <a:cxn ang="0">
                  <a:pos x="11" y="15"/>
                </a:cxn>
                <a:cxn ang="0">
                  <a:pos x="15" y="12"/>
                </a:cxn>
                <a:cxn ang="0">
                  <a:pos x="19" y="8"/>
                </a:cxn>
                <a:cxn ang="0">
                  <a:pos x="21" y="4"/>
                </a:cxn>
                <a:cxn ang="0">
                  <a:pos x="23" y="2"/>
                </a:cxn>
                <a:cxn ang="0">
                  <a:pos x="24" y="2"/>
                </a:cxn>
                <a:cxn ang="0">
                  <a:pos x="26" y="2"/>
                </a:cxn>
                <a:cxn ang="0">
                  <a:pos x="28" y="0"/>
                </a:cxn>
                <a:cxn ang="0">
                  <a:pos x="30" y="0"/>
                </a:cxn>
                <a:cxn ang="0">
                  <a:pos x="32" y="0"/>
                </a:cxn>
                <a:cxn ang="0">
                  <a:pos x="36" y="0"/>
                </a:cxn>
                <a:cxn ang="0">
                  <a:pos x="36" y="4"/>
                </a:cxn>
                <a:cxn ang="0">
                  <a:pos x="36" y="10"/>
                </a:cxn>
                <a:cxn ang="0">
                  <a:pos x="36" y="12"/>
                </a:cxn>
                <a:cxn ang="0">
                  <a:pos x="36" y="15"/>
                </a:cxn>
                <a:cxn ang="0">
                  <a:pos x="36" y="21"/>
                </a:cxn>
                <a:cxn ang="0">
                  <a:pos x="34" y="29"/>
                </a:cxn>
                <a:cxn ang="0">
                  <a:pos x="34" y="35"/>
                </a:cxn>
                <a:cxn ang="0">
                  <a:pos x="32" y="40"/>
                </a:cxn>
                <a:cxn ang="0">
                  <a:pos x="30" y="46"/>
                </a:cxn>
                <a:cxn ang="0">
                  <a:pos x="28" y="48"/>
                </a:cxn>
                <a:cxn ang="0">
                  <a:pos x="28" y="48"/>
                </a:cxn>
                <a:cxn ang="0">
                  <a:pos x="26" y="48"/>
                </a:cxn>
                <a:cxn ang="0">
                  <a:pos x="23" y="50"/>
                </a:cxn>
                <a:cxn ang="0">
                  <a:pos x="21" y="50"/>
                </a:cxn>
                <a:cxn ang="0">
                  <a:pos x="17" y="52"/>
                </a:cxn>
                <a:cxn ang="0">
                  <a:pos x="13" y="50"/>
                </a:cxn>
                <a:cxn ang="0">
                  <a:pos x="9" y="48"/>
                </a:cxn>
                <a:cxn ang="0">
                  <a:pos x="7" y="44"/>
                </a:cxn>
                <a:cxn ang="0">
                  <a:pos x="5" y="44"/>
                </a:cxn>
                <a:cxn ang="0">
                  <a:pos x="5" y="42"/>
                </a:cxn>
                <a:cxn ang="0">
                  <a:pos x="3" y="40"/>
                </a:cxn>
                <a:cxn ang="0">
                  <a:pos x="1" y="38"/>
                </a:cxn>
                <a:cxn ang="0">
                  <a:pos x="0" y="35"/>
                </a:cxn>
                <a:cxn ang="0">
                  <a:pos x="0" y="33"/>
                </a:cxn>
                <a:cxn ang="0">
                  <a:pos x="0" y="29"/>
                </a:cxn>
                <a:cxn ang="0">
                  <a:pos x="3" y="25"/>
                </a:cxn>
              </a:cxnLst>
              <a:rect l="0" t="0" r="r" b="b"/>
              <a:pathLst>
                <a:path w="36" h="52">
                  <a:moveTo>
                    <a:pt x="3" y="25"/>
                  </a:moveTo>
                  <a:lnTo>
                    <a:pt x="3" y="23"/>
                  </a:lnTo>
                  <a:lnTo>
                    <a:pt x="5" y="21"/>
                  </a:lnTo>
                  <a:lnTo>
                    <a:pt x="9" y="19"/>
                  </a:lnTo>
                  <a:lnTo>
                    <a:pt x="11" y="15"/>
                  </a:lnTo>
                  <a:lnTo>
                    <a:pt x="15" y="12"/>
                  </a:lnTo>
                  <a:lnTo>
                    <a:pt x="19" y="8"/>
                  </a:lnTo>
                  <a:lnTo>
                    <a:pt x="21" y="4"/>
                  </a:lnTo>
                  <a:lnTo>
                    <a:pt x="23" y="2"/>
                  </a:lnTo>
                  <a:lnTo>
                    <a:pt x="24" y="2"/>
                  </a:lnTo>
                  <a:lnTo>
                    <a:pt x="26" y="2"/>
                  </a:lnTo>
                  <a:lnTo>
                    <a:pt x="28" y="0"/>
                  </a:lnTo>
                  <a:lnTo>
                    <a:pt x="30" y="0"/>
                  </a:lnTo>
                  <a:lnTo>
                    <a:pt x="32" y="0"/>
                  </a:lnTo>
                  <a:lnTo>
                    <a:pt x="36" y="0"/>
                  </a:lnTo>
                  <a:lnTo>
                    <a:pt x="36" y="4"/>
                  </a:lnTo>
                  <a:lnTo>
                    <a:pt x="36" y="10"/>
                  </a:lnTo>
                  <a:lnTo>
                    <a:pt x="36" y="12"/>
                  </a:lnTo>
                  <a:lnTo>
                    <a:pt x="36" y="15"/>
                  </a:lnTo>
                  <a:lnTo>
                    <a:pt x="36" y="21"/>
                  </a:lnTo>
                  <a:lnTo>
                    <a:pt x="34" y="29"/>
                  </a:lnTo>
                  <a:lnTo>
                    <a:pt x="34" y="35"/>
                  </a:lnTo>
                  <a:lnTo>
                    <a:pt x="32" y="40"/>
                  </a:lnTo>
                  <a:lnTo>
                    <a:pt x="30" y="46"/>
                  </a:lnTo>
                  <a:lnTo>
                    <a:pt x="28" y="48"/>
                  </a:lnTo>
                  <a:lnTo>
                    <a:pt x="28" y="48"/>
                  </a:lnTo>
                  <a:lnTo>
                    <a:pt x="26" y="48"/>
                  </a:lnTo>
                  <a:lnTo>
                    <a:pt x="23" y="50"/>
                  </a:lnTo>
                  <a:lnTo>
                    <a:pt x="21" y="50"/>
                  </a:lnTo>
                  <a:lnTo>
                    <a:pt x="17" y="52"/>
                  </a:lnTo>
                  <a:lnTo>
                    <a:pt x="13" y="50"/>
                  </a:lnTo>
                  <a:lnTo>
                    <a:pt x="9" y="48"/>
                  </a:lnTo>
                  <a:lnTo>
                    <a:pt x="7" y="44"/>
                  </a:lnTo>
                  <a:lnTo>
                    <a:pt x="5" y="44"/>
                  </a:lnTo>
                  <a:lnTo>
                    <a:pt x="5" y="42"/>
                  </a:lnTo>
                  <a:lnTo>
                    <a:pt x="3" y="40"/>
                  </a:lnTo>
                  <a:lnTo>
                    <a:pt x="1" y="38"/>
                  </a:lnTo>
                  <a:lnTo>
                    <a:pt x="0" y="35"/>
                  </a:lnTo>
                  <a:lnTo>
                    <a:pt x="0" y="33"/>
                  </a:lnTo>
                  <a:lnTo>
                    <a:pt x="0" y="29"/>
                  </a:lnTo>
                  <a:lnTo>
                    <a:pt x="3" y="25"/>
                  </a:lnTo>
                  <a:close/>
                </a:path>
              </a:pathLst>
            </a:custGeom>
            <a:solidFill>
              <a:srgbClr val="FFF233"/>
            </a:solidFill>
            <a:ln w="9525">
              <a:noFill/>
              <a:round/>
              <a:headEnd/>
              <a:tailEnd/>
            </a:ln>
          </p:spPr>
          <p:txBody>
            <a:bodyPr/>
            <a:lstStyle/>
            <a:p>
              <a:endParaRPr lang="en-US"/>
            </a:p>
          </p:txBody>
        </p:sp>
      </p:grpSp>
      <p:sp>
        <p:nvSpPr>
          <p:cNvPr id="348403" name="Freeform 243"/>
          <p:cNvSpPr>
            <a:spLocks/>
          </p:cNvSpPr>
          <p:nvPr/>
        </p:nvSpPr>
        <p:spPr bwMode="auto">
          <a:xfrm>
            <a:off x="7153275" y="3508375"/>
            <a:ext cx="650875" cy="606425"/>
          </a:xfrm>
          <a:custGeom>
            <a:avLst/>
            <a:gdLst/>
            <a:ahLst/>
            <a:cxnLst>
              <a:cxn ang="0">
                <a:pos x="23" y="307"/>
              </a:cxn>
              <a:cxn ang="0">
                <a:pos x="34" y="382"/>
              </a:cxn>
              <a:cxn ang="0">
                <a:pos x="245" y="363"/>
              </a:cxn>
              <a:cxn ang="0">
                <a:pos x="260" y="351"/>
              </a:cxn>
              <a:cxn ang="0">
                <a:pos x="259" y="332"/>
              </a:cxn>
              <a:cxn ang="0">
                <a:pos x="410" y="284"/>
              </a:cxn>
              <a:cxn ang="0">
                <a:pos x="397" y="194"/>
              </a:cxn>
              <a:cxn ang="0">
                <a:pos x="368" y="196"/>
              </a:cxn>
              <a:cxn ang="0">
                <a:pos x="349" y="83"/>
              </a:cxn>
              <a:cxn ang="0">
                <a:pos x="234" y="65"/>
              </a:cxn>
              <a:cxn ang="0">
                <a:pos x="224" y="14"/>
              </a:cxn>
              <a:cxn ang="0">
                <a:pos x="191" y="0"/>
              </a:cxn>
              <a:cxn ang="0">
                <a:pos x="222" y="213"/>
              </a:cxn>
              <a:cxn ang="0">
                <a:pos x="216" y="213"/>
              </a:cxn>
              <a:cxn ang="0">
                <a:pos x="205" y="217"/>
              </a:cxn>
              <a:cxn ang="0">
                <a:pos x="184" y="223"/>
              </a:cxn>
              <a:cxn ang="0">
                <a:pos x="157" y="229"/>
              </a:cxn>
              <a:cxn ang="0">
                <a:pos x="124" y="234"/>
              </a:cxn>
              <a:cxn ang="0">
                <a:pos x="86" y="242"/>
              </a:cxn>
              <a:cxn ang="0">
                <a:pos x="44" y="248"/>
              </a:cxn>
              <a:cxn ang="0">
                <a:pos x="0" y="252"/>
              </a:cxn>
              <a:cxn ang="0">
                <a:pos x="7" y="307"/>
              </a:cxn>
              <a:cxn ang="0">
                <a:pos x="23" y="307"/>
              </a:cxn>
              <a:cxn ang="0">
                <a:pos x="23" y="307"/>
              </a:cxn>
            </a:cxnLst>
            <a:rect l="0" t="0" r="r" b="b"/>
            <a:pathLst>
              <a:path w="410" h="382">
                <a:moveTo>
                  <a:pt x="23" y="307"/>
                </a:moveTo>
                <a:lnTo>
                  <a:pt x="34" y="382"/>
                </a:lnTo>
                <a:lnTo>
                  <a:pt x="245" y="363"/>
                </a:lnTo>
                <a:lnTo>
                  <a:pt x="260" y="351"/>
                </a:lnTo>
                <a:lnTo>
                  <a:pt x="259" y="332"/>
                </a:lnTo>
                <a:lnTo>
                  <a:pt x="410" y="284"/>
                </a:lnTo>
                <a:lnTo>
                  <a:pt x="397" y="194"/>
                </a:lnTo>
                <a:lnTo>
                  <a:pt x="368" y="196"/>
                </a:lnTo>
                <a:lnTo>
                  <a:pt x="349" y="83"/>
                </a:lnTo>
                <a:lnTo>
                  <a:pt x="234" y="65"/>
                </a:lnTo>
                <a:lnTo>
                  <a:pt x="224" y="14"/>
                </a:lnTo>
                <a:lnTo>
                  <a:pt x="191" y="0"/>
                </a:lnTo>
                <a:lnTo>
                  <a:pt x="222" y="213"/>
                </a:lnTo>
                <a:lnTo>
                  <a:pt x="216" y="213"/>
                </a:lnTo>
                <a:lnTo>
                  <a:pt x="205" y="217"/>
                </a:lnTo>
                <a:lnTo>
                  <a:pt x="184" y="223"/>
                </a:lnTo>
                <a:lnTo>
                  <a:pt x="157" y="229"/>
                </a:lnTo>
                <a:lnTo>
                  <a:pt x="124" y="234"/>
                </a:lnTo>
                <a:lnTo>
                  <a:pt x="86" y="242"/>
                </a:lnTo>
                <a:lnTo>
                  <a:pt x="44" y="248"/>
                </a:lnTo>
                <a:lnTo>
                  <a:pt x="0" y="252"/>
                </a:lnTo>
                <a:lnTo>
                  <a:pt x="7" y="307"/>
                </a:lnTo>
                <a:lnTo>
                  <a:pt x="23" y="307"/>
                </a:lnTo>
                <a:lnTo>
                  <a:pt x="23" y="307"/>
                </a:lnTo>
                <a:close/>
              </a:path>
            </a:pathLst>
          </a:custGeom>
          <a:solidFill>
            <a:srgbClr val="FFFFFF"/>
          </a:solidFill>
          <a:ln w="9525">
            <a:noFill/>
            <a:round/>
            <a:headEnd/>
            <a:tailEnd/>
          </a:ln>
        </p:spPr>
        <p:txBody>
          <a:bodyPr/>
          <a:lstStyle/>
          <a:p>
            <a:endParaRPr lang="en-US"/>
          </a:p>
        </p:txBody>
      </p:sp>
      <p:sp>
        <p:nvSpPr>
          <p:cNvPr id="348404" name="Freeform 244"/>
          <p:cNvSpPr>
            <a:spLocks/>
          </p:cNvSpPr>
          <p:nvPr/>
        </p:nvSpPr>
        <p:spPr bwMode="auto">
          <a:xfrm>
            <a:off x="7173913" y="3992563"/>
            <a:ext cx="49212" cy="138112"/>
          </a:xfrm>
          <a:custGeom>
            <a:avLst/>
            <a:gdLst/>
            <a:ahLst/>
            <a:cxnLst>
              <a:cxn ang="0">
                <a:pos x="21" y="66"/>
              </a:cxn>
              <a:cxn ang="0">
                <a:pos x="31" y="75"/>
              </a:cxn>
              <a:cxn ang="0">
                <a:pos x="19" y="0"/>
              </a:cxn>
              <a:cxn ang="0">
                <a:pos x="0" y="4"/>
              </a:cxn>
              <a:cxn ang="0">
                <a:pos x="11" y="77"/>
              </a:cxn>
              <a:cxn ang="0">
                <a:pos x="21" y="87"/>
              </a:cxn>
              <a:cxn ang="0">
                <a:pos x="11" y="77"/>
              </a:cxn>
              <a:cxn ang="0">
                <a:pos x="13" y="87"/>
              </a:cxn>
              <a:cxn ang="0">
                <a:pos x="21" y="87"/>
              </a:cxn>
              <a:cxn ang="0">
                <a:pos x="21" y="66"/>
              </a:cxn>
            </a:cxnLst>
            <a:rect l="0" t="0" r="r" b="b"/>
            <a:pathLst>
              <a:path w="31" h="87">
                <a:moveTo>
                  <a:pt x="21" y="66"/>
                </a:moveTo>
                <a:lnTo>
                  <a:pt x="31" y="75"/>
                </a:lnTo>
                <a:lnTo>
                  <a:pt x="19" y="0"/>
                </a:lnTo>
                <a:lnTo>
                  <a:pt x="0" y="4"/>
                </a:lnTo>
                <a:lnTo>
                  <a:pt x="11" y="77"/>
                </a:lnTo>
                <a:lnTo>
                  <a:pt x="21" y="87"/>
                </a:lnTo>
                <a:lnTo>
                  <a:pt x="11" y="77"/>
                </a:lnTo>
                <a:lnTo>
                  <a:pt x="13" y="87"/>
                </a:lnTo>
                <a:lnTo>
                  <a:pt x="21" y="87"/>
                </a:lnTo>
                <a:lnTo>
                  <a:pt x="21" y="66"/>
                </a:lnTo>
                <a:close/>
              </a:path>
            </a:pathLst>
          </a:custGeom>
          <a:solidFill>
            <a:srgbClr val="000000"/>
          </a:solidFill>
          <a:ln w="9525">
            <a:noFill/>
            <a:round/>
            <a:headEnd/>
            <a:tailEnd/>
          </a:ln>
        </p:spPr>
        <p:txBody>
          <a:bodyPr/>
          <a:lstStyle/>
          <a:p>
            <a:endParaRPr lang="en-US"/>
          </a:p>
        </p:txBody>
      </p:sp>
      <p:sp>
        <p:nvSpPr>
          <p:cNvPr id="348405" name="Freeform 245"/>
          <p:cNvSpPr>
            <a:spLocks/>
          </p:cNvSpPr>
          <p:nvPr/>
        </p:nvSpPr>
        <p:spPr bwMode="auto">
          <a:xfrm>
            <a:off x="7207250" y="4065588"/>
            <a:ext cx="344488" cy="65087"/>
          </a:xfrm>
          <a:custGeom>
            <a:avLst/>
            <a:gdLst/>
            <a:ahLst/>
            <a:cxnLst>
              <a:cxn ang="0">
                <a:pos x="205" y="2"/>
              </a:cxn>
              <a:cxn ang="0">
                <a:pos x="211" y="0"/>
              </a:cxn>
              <a:cxn ang="0">
                <a:pos x="0" y="20"/>
              </a:cxn>
              <a:cxn ang="0">
                <a:pos x="0" y="41"/>
              </a:cxn>
              <a:cxn ang="0">
                <a:pos x="213" y="22"/>
              </a:cxn>
              <a:cxn ang="0">
                <a:pos x="217" y="20"/>
              </a:cxn>
              <a:cxn ang="0">
                <a:pos x="205" y="2"/>
              </a:cxn>
            </a:cxnLst>
            <a:rect l="0" t="0" r="r" b="b"/>
            <a:pathLst>
              <a:path w="217" h="41">
                <a:moveTo>
                  <a:pt x="205" y="2"/>
                </a:moveTo>
                <a:lnTo>
                  <a:pt x="211" y="0"/>
                </a:lnTo>
                <a:lnTo>
                  <a:pt x="0" y="20"/>
                </a:lnTo>
                <a:lnTo>
                  <a:pt x="0" y="41"/>
                </a:lnTo>
                <a:lnTo>
                  <a:pt x="213" y="22"/>
                </a:lnTo>
                <a:lnTo>
                  <a:pt x="217" y="20"/>
                </a:lnTo>
                <a:lnTo>
                  <a:pt x="205" y="2"/>
                </a:lnTo>
                <a:close/>
              </a:path>
            </a:pathLst>
          </a:custGeom>
          <a:solidFill>
            <a:srgbClr val="000000"/>
          </a:solidFill>
          <a:ln w="9525">
            <a:noFill/>
            <a:round/>
            <a:headEnd/>
            <a:tailEnd/>
          </a:ln>
        </p:spPr>
        <p:txBody>
          <a:bodyPr/>
          <a:lstStyle/>
          <a:p>
            <a:endParaRPr lang="en-US"/>
          </a:p>
        </p:txBody>
      </p:sp>
      <p:sp>
        <p:nvSpPr>
          <p:cNvPr id="348406" name="Freeform 246"/>
          <p:cNvSpPr>
            <a:spLocks/>
          </p:cNvSpPr>
          <p:nvPr/>
        </p:nvSpPr>
        <p:spPr bwMode="auto">
          <a:xfrm>
            <a:off x="7532688" y="4054475"/>
            <a:ext cx="52387" cy="42863"/>
          </a:xfrm>
          <a:custGeom>
            <a:avLst/>
            <a:gdLst/>
            <a:ahLst/>
            <a:cxnLst>
              <a:cxn ang="0">
                <a:pos x="12" y="9"/>
              </a:cxn>
              <a:cxn ang="0">
                <a:pos x="18" y="0"/>
              </a:cxn>
              <a:cxn ang="0">
                <a:pos x="0" y="9"/>
              </a:cxn>
              <a:cxn ang="0">
                <a:pos x="12" y="27"/>
              </a:cxn>
              <a:cxn ang="0">
                <a:pos x="27" y="15"/>
              </a:cxn>
              <a:cxn ang="0">
                <a:pos x="33" y="6"/>
              </a:cxn>
              <a:cxn ang="0">
                <a:pos x="27" y="15"/>
              </a:cxn>
              <a:cxn ang="0">
                <a:pos x="33" y="13"/>
              </a:cxn>
              <a:cxn ang="0">
                <a:pos x="33" y="6"/>
              </a:cxn>
              <a:cxn ang="0">
                <a:pos x="12" y="9"/>
              </a:cxn>
            </a:cxnLst>
            <a:rect l="0" t="0" r="r" b="b"/>
            <a:pathLst>
              <a:path w="33" h="27">
                <a:moveTo>
                  <a:pt x="12" y="9"/>
                </a:moveTo>
                <a:lnTo>
                  <a:pt x="18" y="0"/>
                </a:lnTo>
                <a:lnTo>
                  <a:pt x="0" y="9"/>
                </a:lnTo>
                <a:lnTo>
                  <a:pt x="12" y="27"/>
                </a:lnTo>
                <a:lnTo>
                  <a:pt x="27" y="15"/>
                </a:lnTo>
                <a:lnTo>
                  <a:pt x="33" y="6"/>
                </a:lnTo>
                <a:lnTo>
                  <a:pt x="27" y="15"/>
                </a:lnTo>
                <a:lnTo>
                  <a:pt x="33" y="13"/>
                </a:lnTo>
                <a:lnTo>
                  <a:pt x="33" y="6"/>
                </a:lnTo>
                <a:lnTo>
                  <a:pt x="12" y="9"/>
                </a:lnTo>
                <a:close/>
              </a:path>
            </a:pathLst>
          </a:custGeom>
          <a:solidFill>
            <a:srgbClr val="000000"/>
          </a:solidFill>
          <a:ln w="9525">
            <a:noFill/>
            <a:round/>
            <a:headEnd/>
            <a:tailEnd/>
          </a:ln>
        </p:spPr>
        <p:txBody>
          <a:bodyPr/>
          <a:lstStyle/>
          <a:p>
            <a:endParaRPr lang="en-US"/>
          </a:p>
        </p:txBody>
      </p:sp>
      <p:sp>
        <p:nvSpPr>
          <p:cNvPr id="348407" name="Freeform 247"/>
          <p:cNvSpPr>
            <a:spLocks/>
          </p:cNvSpPr>
          <p:nvPr/>
        </p:nvSpPr>
        <p:spPr bwMode="auto">
          <a:xfrm>
            <a:off x="7545388" y="4021138"/>
            <a:ext cx="39687" cy="47625"/>
          </a:xfrm>
          <a:custGeom>
            <a:avLst/>
            <a:gdLst/>
            <a:ahLst/>
            <a:cxnLst>
              <a:cxn ang="0">
                <a:pos x="8" y="0"/>
              </a:cxn>
              <a:cxn ang="0">
                <a:pos x="2" y="11"/>
              </a:cxn>
              <a:cxn ang="0">
                <a:pos x="4" y="30"/>
              </a:cxn>
              <a:cxn ang="0">
                <a:pos x="25" y="27"/>
              </a:cxn>
              <a:cxn ang="0">
                <a:pos x="21" y="9"/>
              </a:cxn>
              <a:cxn ang="0">
                <a:pos x="15" y="19"/>
              </a:cxn>
              <a:cxn ang="0">
                <a:pos x="8" y="0"/>
              </a:cxn>
              <a:cxn ang="0">
                <a:pos x="0" y="4"/>
              </a:cxn>
              <a:cxn ang="0">
                <a:pos x="2" y="11"/>
              </a:cxn>
              <a:cxn ang="0">
                <a:pos x="8" y="0"/>
              </a:cxn>
            </a:cxnLst>
            <a:rect l="0" t="0" r="r" b="b"/>
            <a:pathLst>
              <a:path w="25" h="30">
                <a:moveTo>
                  <a:pt x="8" y="0"/>
                </a:moveTo>
                <a:lnTo>
                  <a:pt x="2" y="11"/>
                </a:lnTo>
                <a:lnTo>
                  <a:pt x="4" y="30"/>
                </a:lnTo>
                <a:lnTo>
                  <a:pt x="25" y="27"/>
                </a:lnTo>
                <a:lnTo>
                  <a:pt x="21" y="9"/>
                </a:lnTo>
                <a:lnTo>
                  <a:pt x="15" y="19"/>
                </a:lnTo>
                <a:lnTo>
                  <a:pt x="8" y="0"/>
                </a:lnTo>
                <a:lnTo>
                  <a:pt x="0" y="4"/>
                </a:lnTo>
                <a:lnTo>
                  <a:pt x="2" y="11"/>
                </a:lnTo>
                <a:lnTo>
                  <a:pt x="8" y="0"/>
                </a:lnTo>
                <a:close/>
              </a:path>
            </a:pathLst>
          </a:custGeom>
          <a:solidFill>
            <a:srgbClr val="000000"/>
          </a:solidFill>
          <a:ln w="9525">
            <a:noFill/>
            <a:round/>
            <a:headEnd/>
            <a:tailEnd/>
          </a:ln>
        </p:spPr>
        <p:txBody>
          <a:bodyPr/>
          <a:lstStyle/>
          <a:p>
            <a:endParaRPr lang="en-US"/>
          </a:p>
        </p:txBody>
      </p:sp>
      <p:sp>
        <p:nvSpPr>
          <p:cNvPr id="348408" name="Freeform 248"/>
          <p:cNvSpPr>
            <a:spLocks/>
          </p:cNvSpPr>
          <p:nvPr/>
        </p:nvSpPr>
        <p:spPr bwMode="auto">
          <a:xfrm>
            <a:off x="7558088" y="3944938"/>
            <a:ext cx="265112" cy="106362"/>
          </a:xfrm>
          <a:custGeom>
            <a:avLst/>
            <a:gdLst/>
            <a:ahLst/>
            <a:cxnLst>
              <a:cxn ang="0">
                <a:pos x="146" y="11"/>
              </a:cxn>
              <a:cxn ang="0">
                <a:pos x="151" y="0"/>
              </a:cxn>
              <a:cxn ang="0">
                <a:pos x="0" y="48"/>
              </a:cxn>
              <a:cxn ang="0">
                <a:pos x="7" y="67"/>
              </a:cxn>
              <a:cxn ang="0">
                <a:pos x="159" y="19"/>
              </a:cxn>
              <a:cxn ang="0">
                <a:pos x="165" y="7"/>
              </a:cxn>
              <a:cxn ang="0">
                <a:pos x="159" y="19"/>
              </a:cxn>
              <a:cxn ang="0">
                <a:pos x="167" y="17"/>
              </a:cxn>
              <a:cxn ang="0">
                <a:pos x="165" y="7"/>
              </a:cxn>
              <a:cxn ang="0">
                <a:pos x="146" y="11"/>
              </a:cxn>
            </a:cxnLst>
            <a:rect l="0" t="0" r="r" b="b"/>
            <a:pathLst>
              <a:path w="167" h="67">
                <a:moveTo>
                  <a:pt x="146" y="11"/>
                </a:moveTo>
                <a:lnTo>
                  <a:pt x="151" y="0"/>
                </a:lnTo>
                <a:lnTo>
                  <a:pt x="0" y="48"/>
                </a:lnTo>
                <a:lnTo>
                  <a:pt x="7" y="67"/>
                </a:lnTo>
                <a:lnTo>
                  <a:pt x="159" y="19"/>
                </a:lnTo>
                <a:lnTo>
                  <a:pt x="165" y="7"/>
                </a:lnTo>
                <a:lnTo>
                  <a:pt x="159" y="19"/>
                </a:lnTo>
                <a:lnTo>
                  <a:pt x="167" y="17"/>
                </a:lnTo>
                <a:lnTo>
                  <a:pt x="165" y="7"/>
                </a:lnTo>
                <a:lnTo>
                  <a:pt x="146" y="11"/>
                </a:lnTo>
                <a:close/>
              </a:path>
            </a:pathLst>
          </a:custGeom>
          <a:solidFill>
            <a:srgbClr val="000000"/>
          </a:solidFill>
          <a:ln w="9525">
            <a:noFill/>
            <a:round/>
            <a:headEnd/>
            <a:tailEnd/>
          </a:ln>
        </p:spPr>
        <p:txBody>
          <a:bodyPr/>
          <a:lstStyle/>
          <a:p>
            <a:endParaRPr lang="en-US"/>
          </a:p>
        </p:txBody>
      </p:sp>
      <p:sp>
        <p:nvSpPr>
          <p:cNvPr id="348409" name="Freeform 249"/>
          <p:cNvSpPr>
            <a:spLocks/>
          </p:cNvSpPr>
          <p:nvPr/>
        </p:nvSpPr>
        <p:spPr bwMode="auto">
          <a:xfrm>
            <a:off x="7764463" y="3798888"/>
            <a:ext cx="55562" cy="163512"/>
          </a:xfrm>
          <a:custGeom>
            <a:avLst/>
            <a:gdLst/>
            <a:ahLst/>
            <a:cxnLst>
              <a:cxn ang="0">
                <a:pos x="12" y="21"/>
              </a:cxn>
              <a:cxn ang="0">
                <a:pos x="0" y="11"/>
              </a:cxn>
              <a:cxn ang="0">
                <a:pos x="16" y="103"/>
              </a:cxn>
              <a:cxn ang="0">
                <a:pos x="35" y="99"/>
              </a:cxn>
              <a:cxn ang="0">
                <a:pos x="21" y="9"/>
              </a:cxn>
              <a:cxn ang="0">
                <a:pos x="10" y="0"/>
              </a:cxn>
              <a:cxn ang="0">
                <a:pos x="21" y="9"/>
              </a:cxn>
              <a:cxn ang="0">
                <a:pos x="19" y="0"/>
              </a:cxn>
              <a:cxn ang="0">
                <a:pos x="10" y="0"/>
              </a:cxn>
              <a:cxn ang="0">
                <a:pos x="12" y="21"/>
              </a:cxn>
            </a:cxnLst>
            <a:rect l="0" t="0" r="r" b="b"/>
            <a:pathLst>
              <a:path w="35" h="103">
                <a:moveTo>
                  <a:pt x="12" y="21"/>
                </a:moveTo>
                <a:lnTo>
                  <a:pt x="0" y="11"/>
                </a:lnTo>
                <a:lnTo>
                  <a:pt x="16" y="103"/>
                </a:lnTo>
                <a:lnTo>
                  <a:pt x="35" y="99"/>
                </a:lnTo>
                <a:lnTo>
                  <a:pt x="21" y="9"/>
                </a:lnTo>
                <a:lnTo>
                  <a:pt x="10" y="0"/>
                </a:lnTo>
                <a:lnTo>
                  <a:pt x="21" y="9"/>
                </a:lnTo>
                <a:lnTo>
                  <a:pt x="19" y="0"/>
                </a:lnTo>
                <a:lnTo>
                  <a:pt x="10" y="0"/>
                </a:lnTo>
                <a:lnTo>
                  <a:pt x="12" y="21"/>
                </a:lnTo>
                <a:close/>
              </a:path>
            </a:pathLst>
          </a:custGeom>
          <a:solidFill>
            <a:srgbClr val="000000"/>
          </a:solidFill>
          <a:ln w="9525">
            <a:noFill/>
            <a:round/>
            <a:headEnd/>
            <a:tailEnd/>
          </a:ln>
        </p:spPr>
        <p:txBody>
          <a:bodyPr/>
          <a:lstStyle/>
          <a:p>
            <a:endParaRPr lang="en-US"/>
          </a:p>
        </p:txBody>
      </p:sp>
      <p:sp>
        <p:nvSpPr>
          <p:cNvPr id="348410" name="Freeform 250"/>
          <p:cNvSpPr>
            <a:spLocks/>
          </p:cNvSpPr>
          <p:nvPr/>
        </p:nvSpPr>
        <p:spPr bwMode="auto">
          <a:xfrm>
            <a:off x="7721600" y="3798888"/>
            <a:ext cx="61913" cy="36512"/>
          </a:xfrm>
          <a:custGeom>
            <a:avLst/>
            <a:gdLst/>
            <a:ahLst/>
            <a:cxnLst>
              <a:cxn ang="0">
                <a:pos x="0" y="15"/>
              </a:cxn>
              <a:cxn ang="0">
                <a:pos x="10" y="23"/>
              </a:cxn>
              <a:cxn ang="0">
                <a:pos x="39" y="21"/>
              </a:cxn>
              <a:cxn ang="0">
                <a:pos x="37" y="0"/>
              </a:cxn>
              <a:cxn ang="0">
                <a:pos x="8" y="1"/>
              </a:cxn>
              <a:cxn ang="0">
                <a:pos x="20" y="11"/>
              </a:cxn>
              <a:cxn ang="0">
                <a:pos x="0" y="15"/>
              </a:cxn>
              <a:cxn ang="0">
                <a:pos x="0" y="23"/>
              </a:cxn>
              <a:cxn ang="0">
                <a:pos x="10" y="23"/>
              </a:cxn>
              <a:cxn ang="0">
                <a:pos x="0" y="15"/>
              </a:cxn>
            </a:cxnLst>
            <a:rect l="0" t="0" r="r" b="b"/>
            <a:pathLst>
              <a:path w="39" h="23">
                <a:moveTo>
                  <a:pt x="0" y="15"/>
                </a:moveTo>
                <a:lnTo>
                  <a:pt x="10" y="23"/>
                </a:lnTo>
                <a:lnTo>
                  <a:pt x="39" y="21"/>
                </a:lnTo>
                <a:lnTo>
                  <a:pt x="37" y="0"/>
                </a:lnTo>
                <a:lnTo>
                  <a:pt x="8" y="1"/>
                </a:lnTo>
                <a:lnTo>
                  <a:pt x="20" y="11"/>
                </a:lnTo>
                <a:lnTo>
                  <a:pt x="0" y="15"/>
                </a:lnTo>
                <a:lnTo>
                  <a:pt x="0" y="23"/>
                </a:lnTo>
                <a:lnTo>
                  <a:pt x="10" y="23"/>
                </a:lnTo>
                <a:lnTo>
                  <a:pt x="0" y="15"/>
                </a:lnTo>
                <a:close/>
              </a:path>
            </a:pathLst>
          </a:custGeom>
          <a:solidFill>
            <a:srgbClr val="000000"/>
          </a:solidFill>
          <a:ln w="9525">
            <a:noFill/>
            <a:round/>
            <a:headEnd/>
            <a:tailEnd/>
          </a:ln>
        </p:spPr>
        <p:txBody>
          <a:bodyPr/>
          <a:lstStyle/>
          <a:p>
            <a:endParaRPr lang="en-US"/>
          </a:p>
        </p:txBody>
      </p:sp>
      <p:sp>
        <p:nvSpPr>
          <p:cNvPr id="348411" name="Freeform 251"/>
          <p:cNvSpPr>
            <a:spLocks/>
          </p:cNvSpPr>
          <p:nvPr/>
        </p:nvSpPr>
        <p:spPr bwMode="auto">
          <a:xfrm>
            <a:off x="7691438" y="3624263"/>
            <a:ext cx="61912" cy="198437"/>
          </a:xfrm>
          <a:custGeom>
            <a:avLst/>
            <a:gdLst/>
            <a:ahLst/>
            <a:cxnLst>
              <a:cxn ang="0">
                <a:pos x="10" y="19"/>
              </a:cxn>
              <a:cxn ang="0">
                <a:pos x="0" y="12"/>
              </a:cxn>
              <a:cxn ang="0">
                <a:pos x="19" y="125"/>
              </a:cxn>
              <a:cxn ang="0">
                <a:pos x="39" y="121"/>
              </a:cxn>
              <a:cxn ang="0">
                <a:pos x="21" y="8"/>
              </a:cxn>
              <a:cxn ang="0">
                <a:pos x="12" y="0"/>
              </a:cxn>
              <a:cxn ang="0">
                <a:pos x="21" y="8"/>
              </a:cxn>
              <a:cxn ang="0">
                <a:pos x="19" y="2"/>
              </a:cxn>
              <a:cxn ang="0">
                <a:pos x="12" y="0"/>
              </a:cxn>
              <a:cxn ang="0">
                <a:pos x="10" y="19"/>
              </a:cxn>
            </a:cxnLst>
            <a:rect l="0" t="0" r="r" b="b"/>
            <a:pathLst>
              <a:path w="39" h="125">
                <a:moveTo>
                  <a:pt x="10" y="19"/>
                </a:moveTo>
                <a:lnTo>
                  <a:pt x="0" y="12"/>
                </a:lnTo>
                <a:lnTo>
                  <a:pt x="19" y="125"/>
                </a:lnTo>
                <a:lnTo>
                  <a:pt x="39" y="121"/>
                </a:lnTo>
                <a:lnTo>
                  <a:pt x="21" y="8"/>
                </a:lnTo>
                <a:lnTo>
                  <a:pt x="12" y="0"/>
                </a:lnTo>
                <a:lnTo>
                  <a:pt x="21" y="8"/>
                </a:lnTo>
                <a:lnTo>
                  <a:pt x="19" y="2"/>
                </a:lnTo>
                <a:lnTo>
                  <a:pt x="12" y="0"/>
                </a:lnTo>
                <a:lnTo>
                  <a:pt x="10" y="19"/>
                </a:lnTo>
                <a:close/>
              </a:path>
            </a:pathLst>
          </a:custGeom>
          <a:solidFill>
            <a:srgbClr val="000000"/>
          </a:solidFill>
          <a:ln w="9525">
            <a:noFill/>
            <a:round/>
            <a:headEnd/>
            <a:tailEnd/>
          </a:ln>
        </p:spPr>
        <p:txBody>
          <a:bodyPr/>
          <a:lstStyle/>
          <a:p>
            <a:endParaRPr lang="en-US"/>
          </a:p>
        </p:txBody>
      </p:sp>
      <p:sp>
        <p:nvSpPr>
          <p:cNvPr id="348412" name="Freeform 252"/>
          <p:cNvSpPr>
            <a:spLocks/>
          </p:cNvSpPr>
          <p:nvPr/>
        </p:nvSpPr>
        <p:spPr bwMode="auto">
          <a:xfrm>
            <a:off x="7505700" y="3597275"/>
            <a:ext cx="204788" cy="57150"/>
          </a:xfrm>
          <a:custGeom>
            <a:avLst/>
            <a:gdLst/>
            <a:ahLst/>
            <a:cxnLst>
              <a:cxn ang="0">
                <a:pos x="0" y="11"/>
              </a:cxn>
              <a:cxn ang="0">
                <a:pos x="10" y="19"/>
              </a:cxn>
              <a:cxn ang="0">
                <a:pos x="127" y="36"/>
              </a:cxn>
              <a:cxn ang="0">
                <a:pos x="129" y="17"/>
              </a:cxn>
              <a:cxn ang="0">
                <a:pos x="12" y="0"/>
              </a:cxn>
              <a:cxn ang="0">
                <a:pos x="21" y="8"/>
              </a:cxn>
              <a:cxn ang="0">
                <a:pos x="0" y="11"/>
              </a:cxn>
              <a:cxn ang="0">
                <a:pos x="2" y="19"/>
              </a:cxn>
              <a:cxn ang="0">
                <a:pos x="10" y="19"/>
              </a:cxn>
              <a:cxn ang="0">
                <a:pos x="0" y="11"/>
              </a:cxn>
            </a:cxnLst>
            <a:rect l="0" t="0" r="r" b="b"/>
            <a:pathLst>
              <a:path w="129" h="36">
                <a:moveTo>
                  <a:pt x="0" y="11"/>
                </a:moveTo>
                <a:lnTo>
                  <a:pt x="10" y="19"/>
                </a:lnTo>
                <a:lnTo>
                  <a:pt x="127" y="36"/>
                </a:lnTo>
                <a:lnTo>
                  <a:pt x="129" y="17"/>
                </a:lnTo>
                <a:lnTo>
                  <a:pt x="12" y="0"/>
                </a:lnTo>
                <a:lnTo>
                  <a:pt x="21" y="8"/>
                </a:lnTo>
                <a:lnTo>
                  <a:pt x="0" y="11"/>
                </a:lnTo>
                <a:lnTo>
                  <a:pt x="2" y="19"/>
                </a:lnTo>
                <a:lnTo>
                  <a:pt x="10" y="19"/>
                </a:lnTo>
                <a:lnTo>
                  <a:pt x="0" y="11"/>
                </a:lnTo>
                <a:close/>
              </a:path>
            </a:pathLst>
          </a:custGeom>
          <a:solidFill>
            <a:srgbClr val="000000"/>
          </a:solidFill>
          <a:ln w="9525">
            <a:noFill/>
            <a:round/>
            <a:headEnd/>
            <a:tailEnd/>
          </a:ln>
        </p:spPr>
        <p:txBody>
          <a:bodyPr/>
          <a:lstStyle/>
          <a:p>
            <a:endParaRPr lang="en-US"/>
          </a:p>
        </p:txBody>
      </p:sp>
      <p:sp>
        <p:nvSpPr>
          <p:cNvPr id="348413" name="Freeform 253"/>
          <p:cNvSpPr>
            <a:spLocks/>
          </p:cNvSpPr>
          <p:nvPr/>
        </p:nvSpPr>
        <p:spPr bwMode="auto">
          <a:xfrm>
            <a:off x="7493000" y="3514725"/>
            <a:ext cx="46038" cy="100013"/>
          </a:xfrm>
          <a:custGeom>
            <a:avLst/>
            <a:gdLst/>
            <a:ahLst/>
            <a:cxnLst>
              <a:cxn ang="0">
                <a:pos x="6" y="19"/>
              </a:cxn>
              <a:cxn ang="0">
                <a:pos x="0" y="12"/>
              </a:cxn>
              <a:cxn ang="0">
                <a:pos x="8" y="63"/>
              </a:cxn>
              <a:cxn ang="0">
                <a:pos x="29" y="60"/>
              </a:cxn>
              <a:cxn ang="0">
                <a:pos x="20" y="8"/>
              </a:cxn>
              <a:cxn ang="0">
                <a:pos x="14" y="0"/>
              </a:cxn>
              <a:cxn ang="0">
                <a:pos x="20" y="8"/>
              </a:cxn>
              <a:cxn ang="0">
                <a:pos x="20" y="2"/>
              </a:cxn>
              <a:cxn ang="0">
                <a:pos x="14" y="0"/>
              </a:cxn>
              <a:cxn ang="0">
                <a:pos x="6" y="19"/>
              </a:cxn>
            </a:cxnLst>
            <a:rect l="0" t="0" r="r" b="b"/>
            <a:pathLst>
              <a:path w="29" h="63">
                <a:moveTo>
                  <a:pt x="6" y="19"/>
                </a:moveTo>
                <a:lnTo>
                  <a:pt x="0" y="12"/>
                </a:lnTo>
                <a:lnTo>
                  <a:pt x="8" y="63"/>
                </a:lnTo>
                <a:lnTo>
                  <a:pt x="29" y="60"/>
                </a:lnTo>
                <a:lnTo>
                  <a:pt x="20" y="8"/>
                </a:lnTo>
                <a:lnTo>
                  <a:pt x="14" y="0"/>
                </a:lnTo>
                <a:lnTo>
                  <a:pt x="20" y="8"/>
                </a:lnTo>
                <a:lnTo>
                  <a:pt x="20" y="2"/>
                </a:lnTo>
                <a:lnTo>
                  <a:pt x="14" y="0"/>
                </a:lnTo>
                <a:lnTo>
                  <a:pt x="6" y="19"/>
                </a:lnTo>
                <a:close/>
              </a:path>
            </a:pathLst>
          </a:custGeom>
          <a:solidFill>
            <a:srgbClr val="000000"/>
          </a:solidFill>
          <a:ln w="9525">
            <a:noFill/>
            <a:round/>
            <a:headEnd/>
            <a:tailEnd/>
          </a:ln>
        </p:spPr>
        <p:txBody>
          <a:bodyPr/>
          <a:lstStyle/>
          <a:p>
            <a:endParaRPr lang="en-US"/>
          </a:p>
        </p:txBody>
      </p:sp>
      <p:sp>
        <p:nvSpPr>
          <p:cNvPr id="348414" name="Freeform 254"/>
          <p:cNvSpPr>
            <a:spLocks/>
          </p:cNvSpPr>
          <p:nvPr/>
        </p:nvSpPr>
        <p:spPr bwMode="auto">
          <a:xfrm>
            <a:off x="7435850" y="3481388"/>
            <a:ext cx="79375" cy="63500"/>
          </a:xfrm>
          <a:custGeom>
            <a:avLst/>
            <a:gdLst/>
            <a:ahLst/>
            <a:cxnLst>
              <a:cxn ang="0">
                <a:pos x="23" y="15"/>
              </a:cxn>
              <a:cxn ang="0">
                <a:pos x="10" y="27"/>
              </a:cxn>
              <a:cxn ang="0">
                <a:pos x="42" y="40"/>
              </a:cxn>
              <a:cxn ang="0">
                <a:pos x="50" y="21"/>
              </a:cxn>
              <a:cxn ang="0">
                <a:pos x="17" y="8"/>
              </a:cxn>
              <a:cxn ang="0">
                <a:pos x="4" y="17"/>
              </a:cxn>
              <a:cxn ang="0">
                <a:pos x="17" y="8"/>
              </a:cxn>
              <a:cxn ang="0">
                <a:pos x="0" y="0"/>
              </a:cxn>
              <a:cxn ang="0">
                <a:pos x="4" y="17"/>
              </a:cxn>
              <a:cxn ang="0">
                <a:pos x="23" y="15"/>
              </a:cxn>
            </a:cxnLst>
            <a:rect l="0" t="0" r="r" b="b"/>
            <a:pathLst>
              <a:path w="50" h="40">
                <a:moveTo>
                  <a:pt x="23" y="15"/>
                </a:moveTo>
                <a:lnTo>
                  <a:pt x="10" y="27"/>
                </a:lnTo>
                <a:lnTo>
                  <a:pt x="42" y="40"/>
                </a:lnTo>
                <a:lnTo>
                  <a:pt x="50" y="21"/>
                </a:lnTo>
                <a:lnTo>
                  <a:pt x="17" y="8"/>
                </a:lnTo>
                <a:lnTo>
                  <a:pt x="4" y="17"/>
                </a:lnTo>
                <a:lnTo>
                  <a:pt x="17" y="8"/>
                </a:lnTo>
                <a:lnTo>
                  <a:pt x="0" y="0"/>
                </a:lnTo>
                <a:lnTo>
                  <a:pt x="4" y="17"/>
                </a:lnTo>
                <a:lnTo>
                  <a:pt x="23" y="15"/>
                </a:lnTo>
                <a:close/>
              </a:path>
            </a:pathLst>
          </a:custGeom>
          <a:solidFill>
            <a:srgbClr val="000000"/>
          </a:solidFill>
          <a:ln w="9525">
            <a:noFill/>
            <a:round/>
            <a:headEnd/>
            <a:tailEnd/>
          </a:ln>
        </p:spPr>
        <p:txBody>
          <a:bodyPr/>
          <a:lstStyle/>
          <a:p>
            <a:endParaRPr lang="en-US"/>
          </a:p>
        </p:txBody>
      </p:sp>
      <p:sp>
        <p:nvSpPr>
          <p:cNvPr id="348415" name="Freeform 255"/>
          <p:cNvSpPr>
            <a:spLocks/>
          </p:cNvSpPr>
          <p:nvPr/>
        </p:nvSpPr>
        <p:spPr bwMode="auto">
          <a:xfrm>
            <a:off x="7442200" y="3505200"/>
            <a:ext cx="82550" cy="357188"/>
          </a:xfrm>
          <a:custGeom>
            <a:avLst/>
            <a:gdLst/>
            <a:ahLst/>
            <a:cxnLst>
              <a:cxn ang="0">
                <a:pos x="42" y="225"/>
              </a:cxn>
              <a:cxn ang="0">
                <a:pos x="50" y="213"/>
              </a:cxn>
              <a:cxn ang="0">
                <a:pos x="19" y="0"/>
              </a:cxn>
              <a:cxn ang="0">
                <a:pos x="0" y="2"/>
              </a:cxn>
              <a:cxn ang="0">
                <a:pos x="31" y="215"/>
              </a:cxn>
              <a:cxn ang="0">
                <a:pos x="36" y="206"/>
              </a:cxn>
              <a:cxn ang="0">
                <a:pos x="42" y="225"/>
              </a:cxn>
              <a:cxn ang="0">
                <a:pos x="52" y="221"/>
              </a:cxn>
              <a:cxn ang="0">
                <a:pos x="50" y="213"/>
              </a:cxn>
              <a:cxn ang="0">
                <a:pos x="42" y="225"/>
              </a:cxn>
            </a:cxnLst>
            <a:rect l="0" t="0" r="r" b="b"/>
            <a:pathLst>
              <a:path w="52" h="225">
                <a:moveTo>
                  <a:pt x="42" y="225"/>
                </a:moveTo>
                <a:lnTo>
                  <a:pt x="50" y="213"/>
                </a:lnTo>
                <a:lnTo>
                  <a:pt x="19" y="0"/>
                </a:lnTo>
                <a:lnTo>
                  <a:pt x="0" y="2"/>
                </a:lnTo>
                <a:lnTo>
                  <a:pt x="31" y="215"/>
                </a:lnTo>
                <a:lnTo>
                  <a:pt x="36" y="206"/>
                </a:lnTo>
                <a:lnTo>
                  <a:pt x="42" y="225"/>
                </a:lnTo>
                <a:lnTo>
                  <a:pt x="52" y="221"/>
                </a:lnTo>
                <a:lnTo>
                  <a:pt x="50" y="213"/>
                </a:lnTo>
                <a:lnTo>
                  <a:pt x="42" y="225"/>
                </a:lnTo>
                <a:close/>
              </a:path>
            </a:pathLst>
          </a:custGeom>
          <a:solidFill>
            <a:srgbClr val="000000"/>
          </a:solidFill>
          <a:ln w="9525">
            <a:noFill/>
            <a:round/>
            <a:headEnd/>
            <a:tailEnd/>
          </a:ln>
        </p:spPr>
        <p:txBody>
          <a:bodyPr/>
          <a:lstStyle/>
          <a:p>
            <a:endParaRPr lang="en-US"/>
          </a:p>
        </p:txBody>
      </p:sp>
      <p:sp>
        <p:nvSpPr>
          <p:cNvPr id="348416" name="Freeform 256"/>
          <p:cNvSpPr>
            <a:spLocks/>
          </p:cNvSpPr>
          <p:nvPr/>
        </p:nvSpPr>
        <p:spPr bwMode="auto">
          <a:xfrm>
            <a:off x="7137400" y="3832225"/>
            <a:ext cx="371475" cy="90488"/>
          </a:xfrm>
          <a:custGeom>
            <a:avLst/>
            <a:gdLst/>
            <a:ahLst/>
            <a:cxnLst>
              <a:cxn ang="0">
                <a:pos x="19" y="46"/>
              </a:cxn>
              <a:cxn ang="0">
                <a:pos x="10" y="57"/>
              </a:cxn>
              <a:cxn ang="0">
                <a:pos x="56" y="53"/>
              </a:cxn>
              <a:cxn ang="0">
                <a:pos x="98" y="48"/>
              </a:cxn>
              <a:cxn ang="0">
                <a:pos x="134" y="40"/>
              </a:cxn>
              <a:cxn ang="0">
                <a:pos x="169" y="34"/>
              </a:cxn>
              <a:cxn ang="0">
                <a:pos x="196" y="28"/>
              </a:cxn>
              <a:cxn ang="0">
                <a:pos x="217" y="23"/>
              </a:cxn>
              <a:cxn ang="0">
                <a:pos x="230" y="19"/>
              </a:cxn>
              <a:cxn ang="0">
                <a:pos x="234" y="19"/>
              </a:cxn>
              <a:cxn ang="0">
                <a:pos x="228" y="0"/>
              </a:cxn>
              <a:cxn ang="0">
                <a:pos x="224" y="0"/>
              </a:cxn>
              <a:cxn ang="0">
                <a:pos x="211" y="3"/>
              </a:cxn>
              <a:cxn ang="0">
                <a:pos x="192" y="9"/>
              </a:cxn>
              <a:cxn ang="0">
                <a:pos x="165" y="15"/>
              </a:cxn>
              <a:cxn ang="0">
                <a:pos x="132" y="21"/>
              </a:cxn>
              <a:cxn ang="0">
                <a:pos x="94" y="27"/>
              </a:cxn>
              <a:cxn ang="0">
                <a:pos x="52" y="32"/>
              </a:cxn>
              <a:cxn ang="0">
                <a:pos x="8" y="38"/>
              </a:cxn>
              <a:cxn ang="0">
                <a:pos x="0" y="50"/>
              </a:cxn>
              <a:cxn ang="0">
                <a:pos x="19" y="46"/>
              </a:cxn>
            </a:cxnLst>
            <a:rect l="0" t="0" r="r" b="b"/>
            <a:pathLst>
              <a:path w="234" h="57">
                <a:moveTo>
                  <a:pt x="19" y="46"/>
                </a:moveTo>
                <a:lnTo>
                  <a:pt x="10" y="57"/>
                </a:lnTo>
                <a:lnTo>
                  <a:pt x="56" y="53"/>
                </a:lnTo>
                <a:lnTo>
                  <a:pt x="98" y="48"/>
                </a:lnTo>
                <a:lnTo>
                  <a:pt x="134" y="40"/>
                </a:lnTo>
                <a:lnTo>
                  <a:pt x="169" y="34"/>
                </a:lnTo>
                <a:lnTo>
                  <a:pt x="196" y="28"/>
                </a:lnTo>
                <a:lnTo>
                  <a:pt x="217" y="23"/>
                </a:lnTo>
                <a:lnTo>
                  <a:pt x="230" y="19"/>
                </a:lnTo>
                <a:lnTo>
                  <a:pt x="234" y="19"/>
                </a:lnTo>
                <a:lnTo>
                  <a:pt x="228" y="0"/>
                </a:lnTo>
                <a:lnTo>
                  <a:pt x="224" y="0"/>
                </a:lnTo>
                <a:lnTo>
                  <a:pt x="211" y="3"/>
                </a:lnTo>
                <a:lnTo>
                  <a:pt x="192" y="9"/>
                </a:lnTo>
                <a:lnTo>
                  <a:pt x="165" y="15"/>
                </a:lnTo>
                <a:lnTo>
                  <a:pt x="132" y="21"/>
                </a:lnTo>
                <a:lnTo>
                  <a:pt x="94" y="27"/>
                </a:lnTo>
                <a:lnTo>
                  <a:pt x="52" y="32"/>
                </a:lnTo>
                <a:lnTo>
                  <a:pt x="8" y="38"/>
                </a:lnTo>
                <a:lnTo>
                  <a:pt x="0" y="50"/>
                </a:lnTo>
                <a:lnTo>
                  <a:pt x="19" y="46"/>
                </a:lnTo>
                <a:close/>
              </a:path>
            </a:pathLst>
          </a:custGeom>
          <a:solidFill>
            <a:srgbClr val="000000"/>
          </a:solidFill>
          <a:ln w="9525">
            <a:noFill/>
            <a:round/>
            <a:headEnd/>
            <a:tailEnd/>
          </a:ln>
        </p:spPr>
        <p:txBody>
          <a:bodyPr/>
          <a:lstStyle/>
          <a:p>
            <a:endParaRPr lang="en-US"/>
          </a:p>
        </p:txBody>
      </p:sp>
      <p:sp>
        <p:nvSpPr>
          <p:cNvPr id="348417" name="Freeform 257"/>
          <p:cNvSpPr>
            <a:spLocks/>
          </p:cNvSpPr>
          <p:nvPr/>
        </p:nvSpPr>
        <p:spPr bwMode="auto">
          <a:xfrm>
            <a:off x="7137400" y="3905250"/>
            <a:ext cx="46038" cy="109538"/>
          </a:xfrm>
          <a:custGeom>
            <a:avLst/>
            <a:gdLst/>
            <a:ahLst/>
            <a:cxnLst>
              <a:cxn ang="0">
                <a:pos x="17" y="48"/>
              </a:cxn>
              <a:cxn ang="0">
                <a:pos x="29" y="57"/>
              </a:cxn>
              <a:cxn ang="0">
                <a:pos x="19" y="0"/>
              </a:cxn>
              <a:cxn ang="0">
                <a:pos x="0" y="4"/>
              </a:cxn>
              <a:cxn ang="0">
                <a:pos x="8" y="59"/>
              </a:cxn>
              <a:cxn ang="0">
                <a:pos x="17" y="69"/>
              </a:cxn>
              <a:cxn ang="0">
                <a:pos x="8" y="59"/>
              </a:cxn>
              <a:cxn ang="0">
                <a:pos x="10" y="69"/>
              </a:cxn>
              <a:cxn ang="0">
                <a:pos x="17" y="69"/>
              </a:cxn>
              <a:cxn ang="0">
                <a:pos x="17" y="48"/>
              </a:cxn>
            </a:cxnLst>
            <a:rect l="0" t="0" r="r" b="b"/>
            <a:pathLst>
              <a:path w="29" h="69">
                <a:moveTo>
                  <a:pt x="17" y="48"/>
                </a:moveTo>
                <a:lnTo>
                  <a:pt x="29" y="57"/>
                </a:lnTo>
                <a:lnTo>
                  <a:pt x="19" y="0"/>
                </a:lnTo>
                <a:lnTo>
                  <a:pt x="0" y="4"/>
                </a:lnTo>
                <a:lnTo>
                  <a:pt x="8" y="59"/>
                </a:lnTo>
                <a:lnTo>
                  <a:pt x="17" y="69"/>
                </a:lnTo>
                <a:lnTo>
                  <a:pt x="8" y="59"/>
                </a:lnTo>
                <a:lnTo>
                  <a:pt x="10" y="69"/>
                </a:lnTo>
                <a:lnTo>
                  <a:pt x="17" y="69"/>
                </a:lnTo>
                <a:lnTo>
                  <a:pt x="17" y="48"/>
                </a:lnTo>
                <a:close/>
              </a:path>
            </a:pathLst>
          </a:custGeom>
          <a:solidFill>
            <a:srgbClr val="000000"/>
          </a:solidFill>
          <a:ln w="9525">
            <a:noFill/>
            <a:round/>
            <a:headEnd/>
            <a:tailEnd/>
          </a:ln>
        </p:spPr>
        <p:txBody>
          <a:bodyPr/>
          <a:lstStyle/>
          <a:p>
            <a:endParaRPr lang="en-US"/>
          </a:p>
        </p:txBody>
      </p:sp>
      <p:sp>
        <p:nvSpPr>
          <p:cNvPr id="348418" name="Freeform 258"/>
          <p:cNvSpPr>
            <a:spLocks/>
          </p:cNvSpPr>
          <p:nvPr/>
        </p:nvSpPr>
        <p:spPr bwMode="auto">
          <a:xfrm>
            <a:off x="7164388" y="3981450"/>
            <a:ext cx="25400" cy="33338"/>
          </a:xfrm>
          <a:custGeom>
            <a:avLst/>
            <a:gdLst/>
            <a:ahLst/>
            <a:cxnLst>
              <a:cxn ang="0">
                <a:pos x="16" y="9"/>
              </a:cxn>
              <a:cxn ang="0">
                <a:pos x="16" y="0"/>
              </a:cxn>
              <a:cxn ang="0">
                <a:pos x="0" y="0"/>
              </a:cxn>
              <a:cxn ang="0">
                <a:pos x="0" y="21"/>
              </a:cxn>
              <a:cxn ang="0">
                <a:pos x="16" y="21"/>
              </a:cxn>
              <a:cxn ang="0">
                <a:pos x="16" y="9"/>
              </a:cxn>
            </a:cxnLst>
            <a:rect l="0" t="0" r="r" b="b"/>
            <a:pathLst>
              <a:path w="16" h="21">
                <a:moveTo>
                  <a:pt x="16" y="9"/>
                </a:moveTo>
                <a:lnTo>
                  <a:pt x="16" y="0"/>
                </a:lnTo>
                <a:lnTo>
                  <a:pt x="0" y="0"/>
                </a:lnTo>
                <a:lnTo>
                  <a:pt x="0" y="21"/>
                </a:lnTo>
                <a:lnTo>
                  <a:pt x="16" y="21"/>
                </a:lnTo>
                <a:lnTo>
                  <a:pt x="16" y="9"/>
                </a:lnTo>
                <a:close/>
              </a:path>
            </a:pathLst>
          </a:custGeom>
          <a:solidFill>
            <a:srgbClr val="000000"/>
          </a:solidFill>
          <a:ln w="9525">
            <a:noFill/>
            <a:round/>
            <a:headEnd/>
            <a:tailEnd/>
          </a:ln>
        </p:spPr>
        <p:txBody>
          <a:bodyPr/>
          <a:lstStyle/>
          <a:p>
            <a:endParaRPr lang="en-US"/>
          </a:p>
        </p:txBody>
      </p:sp>
      <p:sp>
        <p:nvSpPr>
          <p:cNvPr id="348419" name="Freeform 259"/>
          <p:cNvSpPr>
            <a:spLocks/>
          </p:cNvSpPr>
          <p:nvPr/>
        </p:nvSpPr>
        <p:spPr bwMode="auto">
          <a:xfrm>
            <a:off x="7070725" y="3502025"/>
            <a:ext cx="434975" cy="406400"/>
          </a:xfrm>
          <a:custGeom>
            <a:avLst/>
            <a:gdLst/>
            <a:ahLst/>
            <a:cxnLst>
              <a:cxn ang="0">
                <a:pos x="29" y="256"/>
              </a:cxn>
              <a:cxn ang="0">
                <a:pos x="34" y="256"/>
              </a:cxn>
              <a:cxn ang="0">
                <a:pos x="53" y="254"/>
              </a:cxn>
              <a:cxn ang="0">
                <a:pos x="82" y="252"/>
              </a:cxn>
              <a:cxn ang="0">
                <a:pos x="119" y="246"/>
              </a:cxn>
              <a:cxn ang="0">
                <a:pos x="157" y="242"/>
              </a:cxn>
              <a:cxn ang="0">
                <a:pos x="199" y="235"/>
              </a:cxn>
              <a:cxn ang="0">
                <a:pos x="238" y="227"/>
              </a:cxn>
              <a:cxn ang="0">
                <a:pos x="274" y="217"/>
              </a:cxn>
              <a:cxn ang="0">
                <a:pos x="238" y="0"/>
              </a:cxn>
              <a:cxn ang="0">
                <a:pos x="232" y="2"/>
              </a:cxn>
              <a:cxn ang="0">
                <a:pos x="215" y="4"/>
              </a:cxn>
              <a:cxn ang="0">
                <a:pos x="188" y="10"/>
              </a:cxn>
              <a:cxn ang="0">
                <a:pos x="153" y="16"/>
              </a:cxn>
              <a:cxn ang="0">
                <a:pos x="117" y="23"/>
              </a:cxn>
              <a:cxn ang="0">
                <a:pos x="76" y="33"/>
              </a:cxn>
              <a:cxn ang="0">
                <a:pos x="36" y="43"/>
              </a:cxn>
              <a:cxn ang="0">
                <a:pos x="0" y="56"/>
              </a:cxn>
              <a:cxn ang="0">
                <a:pos x="29" y="256"/>
              </a:cxn>
            </a:cxnLst>
            <a:rect l="0" t="0" r="r" b="b"/>
            <a:pathLst>
              <a:path w="274" h="256">
                <a:moveTo>
                  <a:pt x="29" y="256"/>
                </a:moveTo>
                <a:lnTo>
                  <a:pt x="34" y="256"/>
                </a:lnTo>
                <a:lnTo>
                  <a:pt x="53" y="254"/>
                </a:lnTo>
                <a:lnTo>
                  <a:pt x="82" y="252"/>
                </a:lnTo>
                <a:lnTo>
                  <a:pt x="119" y="246"/>
                </a:lnTo>
                <a:lnTo>
                  <a:pt x="157" y="242"/>
                </a:lnTo>
                <a:lnTo>
                  <a:pt x="199" y="235"/>
                </a:lnTo>
                <a:lnTo>
                  <a:pt x="238" y="227"/>
                </a:lnTo>
                <a:lnTo>
                  <a:pt x="274" y="217"/>
                </a:lnTo>
                <a:lnTo>
                  <a:pt x="238" y="0"/>
                </a:lnTo>
                <a:lnTo>
                  <a:pt x="232" y="2"/>
                </a:lnTo>
                <a:lnTo>
                  <a:pt x="215" y="4"/>
                </a:lnTo>
                <a:lnTo>
                  <a:pt x="188" y="10"/>
                </a:lnTo>
                <a:lnTo>
                  <a:pt x="153" y="16"/>
                </a:lnTo>
                <a:lnTo>
                  <a:pt x="117" y="23"/>
                </a:lnTo>
                <a:lnTo>
                  <a:pt x="76" y="33"/>
                </a:lnTo>
                <a:lnTo>
                  <a:pt x="36" y="43"/>
                </a:lnTo>
                <a:lnTo>
                  <a:pt x="0" y="56"/>
                </a:lnTo>
                <a:lnTo>
                  <a:pt x="29" y="256"/>
                </a:lnTo>
                <a:close/>
              </a:path>
            </a:pathLst>
          </a:custGeom>
          <a:solidFill>
            <a:srgbClr val="FFFFFF"/>
          </a:solidFill>
          <a:ln w="9525">
            <a:noFill/>
            <a:round/>
            <a:headEnd/>
            <a:tailEnd/>
          </a:ln>
        </p:spPr>
        <p:txBody>
          <a:bodyPr/>
          <a:lstStyle/>
          <a:p>
            <a:endParaRPr lang="en-US"/>
          </a:p>
        </p:txBody>
      </p:sp>
      <p:sp>
        <p:nvSpPr>
          <p:cNvPr id="348420" name="Freeform 260"/>
          <p:cNvSpPr>
            <a:spLocks/>
          </p:cNvSpPr>
          <p:nvPr/>
        </p:nvSpPr>
        <p:spPr bwMode="auto">
          <a:xfrm>
            <a:off x="7113588" y="3832225"/>
            <a:ext cx="407987" cy="93663"/>
          </a:xfrm>
          <a:custGeom>
            <a:avLst/>
            <a:gdLst/>
            <a:ahLst/>
            <a:cxnLst>
              <a:cxn ang="0">
                <a:pos x="238" y="11"/>
              </a:cxn>
              <a:cxn ang="0">
                <a:pos x="243" y="0"/>
              </a:cxn>
              <a:cxn ang="0">
                <a:pos x="209" y="9"/>
              </a:cxn>
              <a:cxn ang="0">
                <a:pos x="170" y="17"/>
              </a:cxn>
              <a:cxn ang="0">
                <a:pos x="128" y="25"/>
              </a:cxn>
              <a:cxn ang="0">
                <a:pos x="90" y="28"/>
              </a:cxn>
              <a:cxn ang="0">
                <a:pos x="55" y="32"/>
              </a:cxn>
              <a:cxn ang="0">
                <a:pos x="26" y="36"/>
              </a:cxn>
              <a:cxn ang="0">
                <a:pos x="7" y="38"/>
              </a:cxn>
              <a:cxn ang="0">
                <a:pos x="0" y="38"/>
              </a:cxn>
              <a:cxn ang="0">
                <a:pos x="2" y="59"/>
              </a:cxn>
              <a:cxn ang="0">
                <a:pos x="9" y="57"/>
              </a:cxn>
              <a:cxn ang="0">
                <a:pos x="28" y="55"/>
              </a:cxn>
              <a:cxn ang="0">
                <a:pos x="57" y="53"/>
              </a:cxn>
              <a:cxn ang="0">
                <a:pos x="92" y="50"/>
              </a:cxn>
              <a:cxn ang="0">
                <a:pos x="132" y="44"/>
              </a:cxn>
              <a:cxn ang="0">
                <a:pos x="172" y="36"/>
              </a:cxn>
              <a:cxn ang="0">
                <a:pos x="213" y="28"/>
              </a:cxn>
              <a:cxn ang="0">
                <a:pos x="249" y="19"/>
              </a:cxn>
              <a:cxn ang="0">
                <a:pos x="257" y="9"/>
              </a:cxn>
              <a:cxn ang="0">
                <a:pos x="238" y="11"/>
              </a:cxn>
            </a:cxnLst>
            <a:rect l="0" t="0" r="r" b="b"/>
            <a:pathLst>
              <a:path w="257" h="59">
                <a:moveTo>
                  <a:pt x="238" y="11"/>
                </a:moveTo>
                <a:lnTo>
                  <a:pt x="243" y="0"/>
                </a:lnTo>
                <a:lnTo>
                  <a:pt x="209" y="9"/>
                </a:lnTo>
                <a:lnTo>
                  <a:pt x="170" y="17"/>
                </a:lnTo>
                <a:lnTo>
                  <a:pt x="128" y="25"/>
                </a:lnTo>
                <a:lnTo>
                  <a:pt x="90" y="28"/>
                </a:lnTo>
                <a:lnTo>
                  <a:pt x="55" y="32"/>
                </a:lnTo>
                <a:lnTo>
                  <a:pt x="26" y="36"/>
                </a:lnTo>
                <a:lnTo>
                  <a:pt x="7" y="38"/>
                </a:lnTo>
                <a:lnTo>
                  <a:pt x="0" y="38"/>
                </a:lnTo>
                <a:lnTo>
                  <a:pt x="2" y="59"/>
                </a:lnTo>
                <a:lnTo>
                  <a:pt x="9" y="57"/>
                </a:lnTo>
                <a:lnTo>
                  <a:pt x="28" y="55"/>
                </a:lnTo>
                <a:lnTo>
                  <a:pt x="57" y="53"/>
                </a:lnTo>
                <a:lnTo>
                  <a:pt x="92" y="50"/>
                </a:lnTo>
                <a:lnTo>
                  <a:pt x="132" y="44"/>
                </a:lnTo>
                <a:lnTo>
                  <a:pt x="172" y="36"/>
                </a:lnTo>
                <a:lnTo>
                  <a:pt x="213" y="28"/>
                </a:lnTo>
                <a:lnTo>
                  <a:pt x="249" y="19"/>
                </a:lnTo>
                <a:lnTo>
                  <a:pt x="257" y="9"/>
                </a:lnTo>
                <a:lnTo>
                  <a:pt x="238" y="11"/>
                </a:lnTo>
                <a:close/>
              </a:path>
            </a:pathLst>
          </a:custGeom>
          <a:solidFill>
            <a:srgbClr val="000000"/>
          </a:solidFill>
          <a:ln w="9525">
            <a:noFill/>
            <a:round/>
            <a:headEnd/>
            <a:tailEnd/>
          </a:ln>
        </p:spPr>
        <p:txBody>
          <a:bodyPr/>
          <a:lstStyle/>
          <a:p>
            <a:endParaRPr lang="en-US"/>
          </a:p>
        </p:txBody>
      </p:sp>
      <p:sp>
        <p:nvSpPr>
          <p:cNvPr id="348421" name="Freeform 261"/>
          <p:cNvSpPr>
            <a:spLocks/>
          </p:cNvSpPr>
          <p:nvPr/>
        </p:nvSpPr>
        <p:spPr bwMode="auto">
          <a:xfrm>
            <a:off x="7432675" y="3487738"/>
            <a:ext cx="88900" cy="361950"/>
          </a:xfrm>
          <a:custGeom>
            <a:avLst/>
            <a:gdLst/>
            <a:ahLst/>
            <a:cxnLst>
              <a:cxn ang="0">
                <a:pos x="12" y="21"/>
              </a:cxn>
              <a:cxn ang="0">
                <a:pos x="0" y="11"/>
              </a:cxn>
              <a:cxn ang="0">
                <a:pos x="37" y="228"/>
              </a:cxn>
              <a:cxn ang="0">
                <a:pos x="56" y="226"/>
              </a:cxn>
              <a:cxn ang="0">
                <a:pos x="19" y="9"/>
              </a:cxn>
              <a:cxn ang="0">
                <a:pos x="8" y="0"/>
              </a:cxn>
              <a:cxn ang="0">
                <a:pos x="19" y="9"/>
              </a:cxn>
              <a:cxn ang="0">
                <a:pos x="17" y="0"/>
              </a:cxn>
              <a:cxn ang="0">
                <a:pos x="8" y="0"/>
              </a:cxn>
              <a:cxn ang="0">
                <a:pos x="12" y="21"/>
              </a:cxn>
            </a:cxnLst>
            <a:rect l="0" t="0" r="r" b="b"/>
            <a:pathLst>
              <a:path w="56" h="228">
                <a:moveTo>
                  <a:pt x="12" y="21"/>
                </a:moveTo>
                <a:lnTo>
                  <a:pt x="0" y="11"/>
                </a:lnTo>
                <a:lnTo>
                  <a:pt x="37" y="228"/>
                </a:lnTo>
                <a:lnTo>
                  <a:pt x="56" y="226"/>
                </a:lnTo>
                <a:lnTo>
                  <a:pt x="19" y="9"/>
                </a:lnTo>
                <a:lnTo>
                  <a:pt x="8" y="0"/>
                </a:lnTo>
                <a:lnTo>
                  <a:pt x="19" y="9"/>
                </a:lnTo>
                <a:lnTo>
                  <a:pt x="17" y="0"/>
                </a:lnTo>
                <a:lnTo>
                  <a:pt x="8" y="0"/>
                </a:lnTo>
                <a:lnTo>
                  <a:pt x="12" y="21"/>
                </a:lnTo>
                <a:close/>
              </a:path>
            </a:pathLst>
          </a:custGeom>
          <a:solidFill>
            <a:srgbClr val="000000"/>
          </a:solidFill>
          <a:ln w="9525">
            <a:noFill/>
            <a:round/>
            <a:headEnd/>
            <a:tailEnd/>
          </a:ln>
        </p:spPr>
        <p:txBody>
          <a:bodyPr/>
          <a:lstStyle/>
          <a:p>
            <a:endParaRPr lang="en-US"/>
          </a:p>
        </p:txBody>
      </p:sp>
      <p:sp>
        <p:nvSpPr>
          <p:cNvPr id="348422" name="Freeform 262"/>
          <p:cNvSpPr>
            <a:spLocks/>
          </p:cNvSpPr>
          <p:nvPr/>
        </p:nvSpPr>
        <p:spPr bwMode="auto">
          <a:xfrm>
            <a:off x="7054850" y="3487738"/>
            <a:ext cx="396875" cy="119062"/>
          </a:xfrm>
          <a:custGeom>
            <a:avLst/>
            <a:gdLst/>
            <a:ahLst/>
            <a:cxnLst>
              <a:cxn ang="0">
                <a:pos x="19" y="63"/>
              </a:cxn>
              <a:cxn ang="0">
                <a:pos x="14" y="75"/>
              </a:cxn>
              <a:cxn ang="0">
                <a:pos x="50" y="61"/>
              </a:cxn>
              <a:cxn ang="0">
                <a:pos x="88" y="52"/>
              </a:cxn>
              <a:cxn ang="0">
                <a:pos x="129" y="42"/>
              </a:cxn>
              <a:cxn ang="0">
                <a:pos x="165" y="34"/>
              </a:cxn>
              <a:cxn ang="0">
                <a:pos x="200" y="29"/>
              </a:cxn>
              <a:cxn ang="0">
                <a:pos x="225" y="23"/>
              </a:cxn>
              <a:cxn ang="0">
                <a:pos x="244" y="21"/>
              </a:cxn>
              <a:cxn ang="0">
                <a:pos x="250" y="21"/>
              </a:cxn>
              <a:cxn ang="0">
                <a:pos x="246" y="0"/>
              </a:cxn>
              <a:cxn ang="0">
                <a:pos x="240" y="2"/>
              </a:cxn>
              <a:cxn ang="0">
                <a:pos x="223" y="4"/>
              </a:cxn>
              <a:cxn ang="0">
                <a:pos x="196" y="7"/>
              </a:cxn>
              <a:cxn ang="0">
                <a:pos x="161" y="15"/>
              </a:cxn>
              <a:cxn ang="0">
                <a:pos x="123" y="23"/>
              </a:cxn>
              <a:cxn ang="0">
                <a:pos x="83" y="32"/>
              </a:cxn>
              <a:cxn ang="0">
                <a:pos x="44" y="42"/>
              </a:cxn>
              <a:cxn ang="0">
                <a:pos x="6" y="55"/>
              </a:cxn>
              <a:cxn ang="0">
                <a:pos x="0" y="67"/>
              </a:cxn>
              <a:cxn ang="0">
                <a:pos x="19" y="63"/>
              </a:cxn>
            </a:cxnLst>
            <a:rect l="0" t="0" r="r" b="b"/>
            <a:pathLst>
              <a:path w="250" h="75">
                <a:moveTo>
                  <a:pt x="19" y="63"/>
                </a:moveTo>
                <a:lnTo>
                  <a:pt x="14" y="75"/>
                </a:lnTo>
                <a:lnTo>
                  <a:pt x="50" y="61"/>
                </a:lnTo>
                <a:lnTo>
                  <a:pt x="88" y="52"/>
                </a:lnTo>
                <a:lnTo>
                  <a:pt x="129" y="42"/>
                </a:lnTo>
                <a:lnTo>
                  <a:pt x="165" y="34"/>
                </a:lnTo>
                <a:lnTo>
                  <a:pt x="200" y="29"/>
                </a:lnTo>
                <a:lnTo>
                  <a:pt x="225" y="23"/>
                </a:lnTo>
                <a:lnTo>
                  <a:pt x="244" y="21"/>
                </a:lnTo>
                <a:lnTo>
                  <a:pt x="250" y="21"/>
                </a:lnTo>
                <a:lnTo>
                  <a:pt x="246" y="0"/>
                </a:lnTo>
                <a:lnTo>
                  <a:pt x="240" y="2"/>
                </a:lnTo>
                <a:lnTo>
                  <a:pt x="223" y="4"/>
                </a:lnTo>
                <a:lnTo>
                  <a:pt x="196" y="7"/>
                </a:lnTo>
                <a:lnTo>
                  <a:pt x="161" y="15"/>
                </a:lnTo>
                <a:lnTo>
                  <a:pt x="123" y="23"/>
                </a:lnTo>
                <a:lnTo>
                  <a:pt x="83" y="32"/>
                </a:lnTo>
                <a:lnTo>
                  <a:pt x="44" y="42"/>
                </a:lnTo>
                <a:lnTo>
                  <a:pt x="6" y="55"/>
                </a:lnTo>
                <a:lnTo>
                  <a:pt x="0" y="67"/>
                </a:lnTo>
                <a:lnTo>
                  <a:pt x="19" y="63"/>
                </a:lnTo>
                <a:close/>
              </a:path>
            </a:pathLst>
          </a:custGeom>
          <a:solidFill>
            <a:srgbClr val="000000"/>
          </a:solidFill>
          <a:ln w="9525">
            <a:noFill/>
            <a:round/>
            <a:headEnd/>
            <a:tailEnd/>
          </a:ln>
        </p:spPr>
        <p:txBody>
          <a:bodyPr/>
          <a:lstStyle/>
          <a:p>
            <a:endParaRPr lang="en-US"/>
          </a:p>
        </p:txBody>
      </p:sp>
      <p:sp>
        <p:nvSpPr>
          <p:cNvPr id="348423" name="Freeform 263"/>
          <p:cNvSpPr>
            <a:spLocks/>
          </p:cNvSpPr>
          <p:nvPr/>
        </p:nvSpPr>
        <p:spPr bwMode="auto">
          <a:xfrm>
            <a:off x="7054850" y="3587750"/>
            <a:ext cx="76200" cy="338138"/>
          </a:xfrm>
          <a:custGeom>
            <a:avLst/>
            <a:gdLst/>
            <a:ahLst/>
            <a:cxnLst>
              <a:cxn ang="0">
                <a:pos x="37" y="192"/>
              </a:cxn>
              <a:cxn ang="0">
                <a:pos x="48" y="202"/>
              </a:cxn>
              <a:cxn ang="0">
                <a:pos x="19" y="0"/>
              </a:cxn>
              <a:cxn ang="0">
                <a:pos x="0" y="4"/>
              </a:cxn>
              <a:cxn ang="0">
                <a:pos x="27" y="204"/>
              </a:cxn>
              <a:cxn ang="0">
                <a:pos x="39" y="213"/>
              </a:cxn>
              <a:cxn ang="0">
                <a:pos x="27" y="204"/>
              </a:cxn>
              <a:cxn ang="0">
                <a:pos x="29" y="213"/>
              </a:cxn>
              <a:cxn ang="0">
                <a:pos x="39" y="213"/>
              </a:cxn>
              <a:cxn ang="0">
                <a:pos x="37" y="192"/>
              </a:cxn>
            </a:cxnLst>
            <a:rect l="0" t="0" r="r" b="b"/>
            <a:pathLst>
              <a:path w="48" h="213">
                <a:moveTo>
                  <a:pt x="37" y="192"/>
                </a:moveTo>
                <a:lnTo>
                  <a:pt x="48" y="202"/>
                </a:lnTo>
                <a:lnTo>
                  <a:pt x="19" y="0"/>
                </a:lnTo>
                <a:lnTo>
                  <a:pt x="0" y="4"/>
                </a:lnTo>
                <a:lnTo>
                  <a:pt x="27" y="204"/>
                </a:lnTo>
                <a:lnTo>
                  <a:pt x="39" y="213"/>
                </a:lnTo>
                <a:lnTo>
                  <a:pt x="27" y="204"/>
                </a:lnTo>
                <a:lnTo>
                  <a:pt x="29" y="213"/>
                </a:lnTo>
                <a:lnTo>
                  <a:pt x="39" y="213"/>
                </a:lnTo>
                <a:lnTo>
                  <a:pt x="37" y="192"/>
                </a:lnTo>
                <a:close/>
              </a:path>
            </a:pathLst>
          </a:custGeom>
          <a:solidFill>
            <a:srgbClr val="000000"/>
          </a:solidFill>
          <a:ln w="9525">
            <a:noFill/>
            <a:round/>
            <a:headEnd/>
            <a:tailEnd/>
          </a:ln>
        </p:spPr>
        <p:txBody>
          <a:bodyPr/>
          <a:lstStyle/>
          <a:p>
            <a:endParaRPr lang="en-US"/>
          </a:p>
        </p:txBody>
      </p:sp>
      <p:sp>
        <p:nvSpPr>
          <p:cNvPr id="348424" name="Freeform 264"/>
          <p:cNvSpPr>
            <a:spLocks/>
          </p:cNvSpPr>
          <p:nvPr/>
        </p:nvSpPr>
        <p:spPr bwMode="auto">
          <a:xfrm>
            <a:off x="7456488" y="3498850"/>
            <a:ext cx="68262" cy="36513"/>
          </a:xfrm>
          <a:custGeom>
            <a:avLst/>
            <a:gdLst/>
            <a:ahLst/>
            <a:cxnLst>
              <a:cxn ang="0">
                <a:pos x="43" y="18"/>
              </a:cxn>
              <a:cxn ang="0">
                <a:pos x="39" y="12"/>
              </a:cxn>
              <a:cxn ang="0">
                <a:pos x="4" y="0"/>
              </a:cxn>
              <a:cxn ang="0">
                <a:pos x="0" y="12"/>
              </a:cxn>
              <a:cxn ang="0">
                <a:pos x="35" y="23"/>
              </a:cxn>
              <a:cxn ang="0">
                <a:pos x="31" y="20"/>
              </a:cxn>
              <a:cxn ang="0">
                <a:pos x="43" y="18"/>
              </a:cxn>
              <a:cxn ang="0">
                <a:pos x="43" y="14"/>
              </a:cxn>
              <a:cxn ang="0">
                <a:pos x="39" y="12"/>
              </a:cxn>
              <a:cxn ang="0">
                <a:pos x="43" y="18"/>
              </a:cxn>
            </a:cxnLst>
            <a:rect l="0" t="0" r="r" b="b"/>
            <a:pathLst>
              <a:path w="43" h="23">
                <a:moveTo>
                  <a:pt x="43" y="18"/>
                </a:moveTo>
                <a:lnTo>
                  <a:pt x="39" y="12"/>
                </a:lnTo>
                <a:lnTo>
                  <a:pt x="4" y="0"/>
                </a:lnTo>
                <a:lnTo>
                  <a:pt x="0" y="12"/>
                </a:lnTo>
                <a:lnTo>
                  <a:pt x="35" y="23"/>
                </a:lnTo>
                <a:lnTo>
                  <a:pt x="31" y="20"/>
                </a:lnTo>
                <a:lnTo>
                  <a:pt x="43" y="18"/>
                </a:lnTo>
                <a:lnTo>
                  <a:pt x="43" y="14"/>
                </a:lnTo>
                <a:lnTo>
                  <a:pt x="39" y="12"/>
                </a:lnTo>
                <a:lnTo>
                  <a:pt x="43" y="18"/>
                </a:lnTo>
                <a:close/>
              </a:path>
            </a:pathLst>
          </a:custGeom>
          <a:solidFill>
            <a:srgbClr val="000000"/>
          </a:solidFill>
          <a:ln w="9525">
            <a:noFill/>
            <a:round/>
            <a:headEnd/>
            <a:tailEnd/>
          </a:ln>
        </p:spPr>
        <p:txBody>
          <a:bodyPr/>
          <a:lstStyle/>
          <a:p>
            <a:endParaRPr lang="en-US"/>
          </a:p>
        </p:txBody>
      </p:sp>
      <p:sp>
        <p:nvSpPr>
          <p:cNvPr id="348425" name="Freeform 265"/>
          <p:cNvSpPr>
            <a:spLocks/>
          </p:cNvSpPr>
          <p:nvPr/>
        </p:nvSpPr>
        <p:spPr bwMode="auto">
          <a:xfrm>
            <a:off x="7505700" y="3527425"/>
            <a:ext cx="33338" cy="90488"/>
          </a:xfrm>
          <a:custGeom>
            <a:avLst/>
            <a:gdLst/>
            <a:ahLst/>
            <a:cxnLst>
              <a:cxn ang="0">
                <a:pos x="15" y="57"/>
              </a:cxn>
              <a:cxn ang="0">
                <a:pos x="21" y="55"/>
              </a:cxn>
              <a:cxn ang="0">
                <a:pos x="12" y="0"/>
              </a:cxn>
              <a:cxn ang="0">
                <a:pos x="0" y="2"/>
              </a:cxn>
              <a:cxn ang="0">
                <a:pos x="10" y="57"/>
              </a:cxn>
              <a:cxn ang="0">
                <a:pos x="15" y="57"/>
              </a:cxn>
            </a:cxnLst>
            <a:rect l="0" t="0" r="r" b="b"/>
            <a:pathLst>
              <a:path w="21" h="57">
                <a:moveTo>
                  <a:pt x="15" y="57"/>
                </a:moveTo>
                <a:lnTo>
                  <a:pt x="21" y="55"/>
                </a:lnTo>
                <a:lnTo>
                  <a:pt x="12" y="0"/>
                </a:lnTo>
                <a:lnTo>
                  <a:pt x="0" y="2"/>
                </a:lnTo>
                <a:lnTo>
                  <a:pt x="10" y="57"/>
                </a:lnTo>
                <a:lnTo>
                  <a:pt x="15" y="57"/>
                </a:lnTo>
                <a:close/>
              </a:path>
            </a:pathLst>
          </a:custGeom>
          <a:solidFill>
            <a:srgbClr val="000000"/>
          </a:solidFill>
          <a:ln w="9525">
            <a:noFill/>
            <a:round/>
            <a:headEnd/>
            <a:tailEnd/>
          </a:ln>
        </p:spPr>
        <p:txBody>
          <a:bodyPr/>
          <a:lstStyle/>
          <a:p>
            <a:endParaRPr lang="en-US"/>
          </a:p>
        </p:txBody>
      </p:sp>
      <p:sp>
        <p:nvSpPr>
          <p:cNvPr id="348426" name="Freeform 266"/>
          <p:cNvSpPr>
            <a:spLocks/>
          </p:cNvSpPr>
          <p:nvPr/>
        </p:nvSpPr>
        <p:spPr bwMode="auto">
          <a:xfrm>
            <a:off x="7342188" y="3868738"/>
            <a:ext cx="166687" cy="87312"/>
          </a:xfrm>
          <a:custGeom>
            <a:avLst/>
            <a:gdLst/>
            <a:ahLst/>
            <a:cxnLst>
              <a:cxn ang="0">
                <a:pos x="84" y="11"/>
              </a:cxn>
              <a:cxn ang="0">
                <a:pos x="15" y="27"/>
              </a:cxn>
              <a:cxn ang="0">
                <a:pos x="88" y="19"/>
              </a:cxn>
              <a:cxn ang="0">
                <a:pos x="24" y="36"/>
              </a:cxn>
              <a:cxn ang="0">
                <a:pos x="88" y="27"/>
              </a:cxn>
              <a:cxn ang="0">
                <a:pos x="32" y="46"/>
              </a:cxn>
              <a:cxn ang="0">
                <a:pos x="92" y="38"/>
              </a:cxn>
              <a:cxn ang="0">
                <a:pos x="42" y="55"/>
              </a:cxn>
              <a:cxn ang="0">
                <a:pos x="105" y="42"/>
              </a:cxn>
              <a:cxn ang="0">
                <a:pos x="97" y="0"/>
              </a:cxn>
              <a:cxn ang="0">
                <a:pos x="92" y="0"/>
              </a:cxn>
              <a:cxn ang="0">
                <a:pos x="80" y="4"/>
              </a:cxn>
              <a:cxn ang="0">
                <a:pos x="65" y="7"/>
              </a:cxn>
              <a:cxn ang="0">
                <a:pos x="47" y="9"/>
              </a:cxn>
              <a:cxn ang="0">
                <a:pos x="28" y="13"/>
              </a:cxn>
              <a:cxn ang="0">
                <a:pos x="15" y="17"/>
              </a:cxn>
              <a:cxn ang="0">
                <a:pos x="3" y="19"/>
              </a:cxn>
              <a:cxn ang="0">
                <a:pos x="0" y="19"/>
              </a:cxn>
              <a:cxn ang="0">
                <a:pos x="84" y="11"/>
              </a:cxn>
            </a:cxnLst>
            <a:rect l="0" t="0" r="r" b="b"/>
            <a:pathLst>
              <a:path w="105" h="55">
                <a:moveTo>
                  <a:pt x="84" y="11"/>
                </a:moveTo>
                <a:lnTo>
                  <a:pt x="15" y="27"/>
                </a:lnTo>
                <a:lnTo>
                  <a:pt x="88" y="19"/>
                </a:lnTo>
                <a:lnTo>
                  <a:pt x="24" y="36"/>
                </a:lnTo>
                <a:lnTo>
                  <a:pt x="88" y="27"/>
                </a:lnTo>
                <a:lnTo>
                  <a:pt x="32" y="46"/>
                </a:lnTo>
                <a:lnTo>
                  <a:pt x="92" y="38"/>
                </a:lnTo>
                <a:lnTo>
                  <a:pt x="42" y="55"/>
                </a:lnTo>
                <a:lnTo>
                  <a:pt x="105" y="42"/>
                </a:lnTo>
                <a:lnTo>
                  <a:pt x="97" y="0"/>
                </a:lnTo>
                <a:lnTo>
                  <a:pt x="92" y="0"/>
                </a:lnTo>
                <a:lnTo>
                  <a:pt x="80" y="4"/>
                </a:lnTo>
                <a:lnTo>
                  <a:pt x="65" y="7"/>
                </a:lnTo>
                <a:lnTo>
                  <a:pt x="47" y="9"/>
                </a:lnTo>
                <a:lnTo>
                  <a:pt x="28" y="13"/>
                </a:lnTo>
                <a:lnTo>
                  <a:pt x="15" y="17"/>
                </a:lnTo>
                <a:lnTo>
                  <a:pt x="3" y="19"/>
                </a:lnTo>
                <a:lnTo>
                  <a:pt x="0" y="19"/>
                </a:lnTo>
                <a:lnTo>
                  <a:pt x="84" y="11"/>
                </a:lnTo>
                <a:close/>
              </a:path>
            </a:pathLst>
          </a:custGeom>
          <a:solidFill>
            <a:srgbClr val="98B2B2"/>
          </a:solidFill>
          <a:ln w="9525">
            <a:noFill/>
            <a:round/>
            <a:headEnd/>
            <a:tailEnd/>
          </a:ln>
        </p:spPr>
        <p:txBody>
          <a:bodyPr/>
          <a:lstStyle/>
          <a:p>
            <a:endParaRPr lang="en-US"/>
          </a:p>
        </p:txBody>
      </p:sp>
      <p:sp>
        <p:nvSpPr>
          <p:cNvPr id="348427" name="Freeform 267"/>
          <p:cNvSpPr>
            <a:spLocks/>
          </p:cNvSpPr>
          <p:nvPr/>
        </p:nvSpPr>
        <p:spPr bwMode="auto">
          <a:xfrm>
            <a:off x="7189788" y="3938588"/>
            <a:ext cx="331787" cy="76200"/>
          </a:xfrm>
          <a:custGeom>
            <a:avLst/>
            <a:gdLst/>
            <a:ahLst/>
            <a:cxnLst>
              <a:cxn ang="0">
                <a:pos x="205" y="0"/>
              </a:cxn>
              <a:cxn ang="0">
                <a:pos x="161" y="8"/>
              </a:cxn>
              <a:cxn ang="0">
                <a:pos x="120" y="15"/>
              </a:cxn>
              <a:cxn ang="0">
                <a:pos x="84" y="19"/>
              </a:cxn>
              <a:cxn ang="0">
                <a:pos x="55" y="23"/>
              </a:cxn>
              <a:cxn ang="0">
                <a:pos x="30" y="25"/>
              </a:cxn>
              <a:cxn ang="0">
                <a:pos x="13" y="27"/>
              </a:cxn>
              <a:cxn ang="0">
                <a:pos x="1" y="27"/>
              </a:cxn>
              <a:cxn ang="0">
                <a:pos x="0" y="27"/>
              </a:cxn>
              <a:cxn ang="0">
                <a:pos x="0" y="48"/>
              </a:cxn>
              <a:cxn ang="0">
                <a:pos x="3" y="48"/>
              </a:cxn>
              <a:cxn ang="0">
                <a:pos x="15" y="46"/>
              </a:cxn>
              <a:cxn ang="0">
                <a:pos x="32" y="46"/>
              </a:cxn>
              <a:cxn ang="0">
                <a:pos x="57" y="42"/>
              </a:cxn>
              <a:cxn ang="0">
                <a:pos x="88" y="38"/>
              </a:cxn>
              <a:cxn ang="0">
                <a:pos x="122" y="34"/>
              </a:cxn>
              <a:cxn ang="0">
                <a:pos x="163" y="29"/>
              </a:cxn>
              <a:cxn ang="0">
                <a:pos x="209" y="19"/>
              </a:cxn>
              <a:cxn ang="0">
                <a:pos x="205" y="0"/>
              </a:cxn>
            </a:cxnLst>
            <a:rect l="0" t="0" r="r" b="b"/>
            <a:pathLst>
              <a:path w="209" h="48">
                <a:moveTo>
                  <a:pt x="205" y="0"/>
                </a:moveTo>
                <a:lnTo>
                  <a:pt x="161" y="8"/>
                </a:lnTo>
                <a:lnTo>
                  <a:pt x="120" y="15"/>
                </a:lnTo>
                <a:lnTo>
                  <a:pt x="84" y="19"/>
                </a:lnTo>
                <a:lnTo>
                  <a:pt x="55" y="23"/>
                </a:lnTo>
                <a:lnTo>
                  <a:pt x="30" y="25"/>
                </a:lnTo>
                <a:lnTo>
                  <a:pt x="13" y="27"/>
                </a:lnTo>
                <a:lnTo>
                  <a:pt x="1" y="27"/>
                </a:lnTo>
                <a:lnTo>
                  <a:pt x="0" y="27"/>
                </a:lnTo>
                <a:lnTo>
                  <a:pt x="0" y="48"/>
                </a:lnTo>
                <a:lnTo>
                  <a:pt x="3" y="48"/>
                </a:lnTo>
                <a:lnTo>
                  <a:pt x="15" y="46"/>
                </a:lnTo>
                <a:lnTo>
                  <a:pt x="32" y="46"/>
                </a:lnTo>
                <a:lnTo>
                  <a:pt x="57" y="42"/>
                </a:lnTo>
                <a:lnTo>
                  <a:pt x="88" y="38"/>
                </a:lnTo>
                <a:lnTo>
                  <a:pt x="122" y="34"/>
                </a:lnTo>
                <a:lnTo>
                  <a:pt x="163" y="29"/>
                </a:lnTo>
                <a:lnTo>
                  <a:pt x="209" y="19"/>
                </a:lnTo>
                <a:lnTo>
                  <a:pt x="205" y="0"/>
                </a:lnTo>
                <a:close/>
              </a:path>
            </a:pathLst>
          </a:custGeom>
          <a:solidFill>
            <a:srgbClr val="000000"/>
          </a:solidFill>
          <a:ln w="9525">
            <a:noFill/>
            <a:round/>
            <a:headEnd/>
            <a:tailEnd/>
          </a:ln>
        </p:spPr>
        <p:txBody>
          <a:bodyPr/>
          <a:lstStyle/>
          <a:p>
            <a:endParaRPr lang="en-US"/>
          </a:p>
        </p:txBody>
      </p:sp>
      <p:sp>
        <p:nvSpPr>
          <p:cNvPr id="348428" name="Freeform 268"/>
          <p:cNvSpPr>
            <a:spLocks/>
          </p:cNvSpPr>
          <p:nvPr/>
        </p:nvSpPr>
        <p:spPr bwMode="auto">
          <a:xfrm>
            <a:off x="7210425" y="4021138"/>
            <a:ext cx="20638" cy="20637"/>
          </a:xfrm>
          <a:custGeom>
            <a:avLst/>
            <a:gdLst/>
            <a:ahLst/>
            <a:cxnLst>
              <a:cxn ang="0">
                <a:pos x="8" y="13"/>
              </a:cxn>
              <a:cxn ang="0">
                <a:pos x="10" y="11"/>
              </a:cxn>
              <a:cxn ang="0">
                <a:pos x="10" y="11"/>
              </a:cxn>
              <a:cxn ang="0">
                <a:pos x="12" y="11"/>
              </a:cxn>
              <a:cxn ang="0">
                <a:pos x="13" y="9"/>
              </a:cxn>
              <a:cxn ang="0">
                <a:pos x="13" y="7"/>
              </a:cxn>
              <a:cxn ang="0">
                <a:pos x="13" y="7"/>
              </a:cxn>
              <a:cxn ang="0">
                <a:pos x="13" y="5"/>
              </a:cxn>
              <a:cxn ang="0">
                <a:pos x="13" y="5"/>
              </a:cxn>
              <a:cxn ang="0">
                <a:pos x="13" y="4"/>
              </a:cxn>
              <a:cxn ang="0">
                <a:pos x="13" y="2"/>
              </a:cxn>
              <a:cxn ang="0">
                <a:pos x="12" y="2"/>
              </a:cxn>
              <a:cxn ang="0">
                <a:pos x="12" y="0"/>
              </a:cxn>
              <a:cxn ang="0">
                <a:pos x="10" y="0"/>
              </a:cxn>
              <a:cxn ang="0">
                <a:pos x="8" y="0"/>
              </a:cxn>
              <a:cxn ang="0">
                <a:pos x="8" y="0"/>
              </a:cxn>
              <a:cxn ang="0">
                <a:pos x="6" y="0"/>
              </a:cxn>
              <a:cxn ang="0">
                <a:pos x="4" y="0"/>
              </a:cxn>
              <a:cxn ang="0">
                <a:pos x="4" y="0"/>
              </a:cxn>
              <a:cxn ang="0">
                <a:pos x="2" y="2"/>
              </a:cxn>
              <a:cxn ang="0">
                <a:pos x="0" y="2"/>
              </a:cxn>
              <a:cxn ang="0">
                <a:pos x="0" y="4"/>
              </a:cxn>
              <a:cxn ang="0">
                <a:pos x="0" y="4"/>
              </a:cxn>
              <a:cxn ang="0">
                <a:pos x="0" y="5"/>
              </a:cxn>
              <a:cxn ang="0">
                <a:pos x="0" y="5"/>
              </a:cxn>
              <a:cxn ang="0">
                <a:pos x="0" y="7"/>
              </a:cxn>
              <a:cxn ang="0">
                <a:pos x="0" y="9"/>
              </a:cxn>
              <a:cxn ang="0">
                <a:pos x="2" y="9"/>
              </a:cxn>
              <a:cxn ang="0">
                <a:pos x="2" y="11"/>
              </a:cxn>
              <a:cxn ang="0">
                <a:pos x="4" y="11"/>
              </a:cxn>
              <a:cxn ang="0">
                <a:pos x="4" y="11"/>
              </a:cxn>
              <a:cxn ang="0">
                <a:pos x="6" y="11"/>
              </a:cxn>
              <a:cxn ang="0">
                <a:pos x="8" y="13"/>
              </a:cxn>
            </a:cxnLst>
            <a:rect l="0" t="0" r="r" b="b"/>
            <a:pathLst>
              <a:path w="13" h="13">
                <a:moveTo>
                  <a:pt x="8" y="13"/>
                </a:moveTo>
                <a:lnTo>
                  <a:pt x="10" y="11"/>
                </a:lnTo>
                <a:lnTo>
                  <a:pt x="10" y="11"/>
                </a:lnTo>
                <a:lnTo>
                  <a:pt x="12" y="11"/>
                </a:lnTo>
                <a:lnTo>
                  <a:pt x="13" y="9"/>
                </a:lnTo>
                <a:lnTo>
                  <a:pt x="13" y="7"/>
                </a:lnTo>
                <a:lnTo>
                  <a:pt x="13" y="7"/>
                </a:lnTo>
                <a:lnTo>
                  <a:pt x="13" y="5"/>
                </a:lnTo>
                <a:lnTo>
                  <a:pt x="13" y="5"/>
                </a:lnTo>
                <a:lnTo>
                  <a:pt x="13" y="4"/>
                </a:lnTo>
                <a:lnTo>
                  <a:pt x="13" y="2"/>
                </a:lnTo>
                <a:lnTo>
                  <a:pt x="12" y="2"/>
                </a:lnTo>
                <a:lnTo>
                  <a:pt x="12" y="0"/>
                </a:lnTo>
                <a:lnTo>
                  <a:pt x="10" y="0"/>
                </a:lnTo>
                <a:lnTo>
                  <a:pt x="8" y="0"/>
                </a:lnTo>
                <a:lnTo>
                  <a:pt x="8" y="0"/>
                </a:lnTo>
                <a:lnTo>
                  <a:pt x="6" y="0"/>
                </a:lnTo>
                <a:lnTo>
                  <a:pt x="4" y="0"/>
                </a:lnTo>
                <a:lnTo>
                  <a:pt x="4" y="0"/>
                </a:lnTo>
                <a:lnTo>
                  <a:pt x="2" y="2"/>
                </a:lnTo>
                <a:lnTo>
                  <a:pt x="0" y="2"/>
                </a:lnTo>
                <a:lnTo>
                  <a:pt x="0" y="4"/>
                </a:lnTo>
                <a:lnTo>
                  <a:pt x="0" y="4"/>
                </a:lnTo>
                <a:lnTo>
                  <a:pt x="0" y="5"/>
                </a:lnTo>
                <a:lnTo>
                  <a:pt x="0" y="5"/>
                </a:lnTo>
                <a:lnTo>
                  <a:pt x="0" y="7"/>
                </a:lnTo>
                <a:lnTo>
                  <a:pt x="0" y="9"/>
                </a:lnTo>
                <a:lnTo>
                  <a:pt x="2" y="9"/>
                </a:lnTo>
                <a:lnTo>
                  <a:pt x="2" y="11"/>
                </a:lnTo>
                <a:lnTo>
                  <a:pt x="4" y="11"/>
                </a:lnTo>
                <a:lnTo>
                  <a:pt x="4" y="11"/>
                </a:lnTo>
                <a:lnTo>
                  <a:pt x="6" y="11"/>
                </a:lnTo>
                <a:lnTo>
                  <a:pt x="8" y="13"/>
                </a:lnTo>
                <a:close/>
              </a:path>
            </a:pathLst>
          </a:custGeom>
          <a:solidFill>
            <a:srgbClr val="000000"/>
          </a:solidFill>
          <a:ln w="9525">
            <a:noFill/>
            <a:round/>
            <a:headEnd/>
            <a:tailEnd/>
          </a:ln>
        </p:spPr>
        <p:txBody>
          <a:bodyPr/>
          <a:lstStyle/>
          <a:p>
            <a:endParaRPr lang="en-US"/>
          </a:p>
        </p:txBody>
      </p:sp>
      <p:sp>
        <p:nvSpPr>
          <p:cNvPr id="348429" name="Freeform 269"/>
          <p:cNvSpPr>
            <a:spLocks/>
          </p:cNvSpPr>
          <p:nvPr/>
        </p:nvSpPr>
        <p:spPr bwMode="auto">
          <a:xfrm>
            <a:off x="7219950" y="4021138"/>
            <a:ext cx="20638" cy="20637"/>
          </a:xfrm>
          <a:custGeom>
            <a:avLst/>
            <a:gdLst/>
            <a:ahLst/>
            <a:cxnLst>
              <a:cxn ang="0">
                <a:pos x="7" y="13"/>
              </a:cxn>
              <a:cxn ang="0">
                <a:pos x="9" y="11"/>
              </a:cxn>
              <a:cxn ang="0">
                <a:pos x="9" y="11"/>
              </a:cxn>
              <a:cxn ang="0">
                <a:pos x="11" y="11"/>
              </a:cxn>
              <a:cxn ang="0">
                <a:pos x="11" y="9"/>
              </a:cxn>
              <a:cxn ang="0">
                <a:pos x="13" y="9"/>
              </a:cxn>
              <a:cxn ang="0">
                <a:pos x="13" y="7"/>
              </a:cxn>
              <a:cxn ang="0">
                <a:pos x="13" y="5"/>
              </a:cxn>
              <a:cxn ang="0">
                <a:pos x="13" y="5"/>
              </a:cxn>
              <a:cxn ang="0">
                <a:pos x="13" y="4"/>
              </a:cxn>
              <a:cxn ang="0">
                <a:pos x="13" y="2"/>
              </a:cxn>
              <a:cxn ang="0">
                <a:pos x="11" y="2"/>
              </a:cxn>
              <a:cxn ang="0">
                <a:pos x="11" y="0"/>
              </a:cxn>
              <a:cxn ang="0">
                <a:pos x="9" y="0"/>
              </a:cxn>
              <a:cxn ang="0">
                <a:pos x="7" y="0"/>
              </a:cxn>
              <a:cxn ang="0">
                <a:pos x="7" y="0"/>
              </a:cxn>
              <a:cxn ang="0">
                <a:pos x="6" y="0"/>
              </a:cxn>
              <a:cxn ang="0">
                <a:pos x="4" y="0"/>
              </a:cxn>
              <a:cxn ang="0">
                <a:pos x="4" y="0"/>
              </a:cxn>
              <a:cxn ang="0">
                <a:pos x="2" y="2"/>
              </a:cxn>
              <a:cxn ang="0">
                <a:pos x="0" y="2"/>
              </a:cxn>
              <a:cxn ang="0">
                <a:pos x="0" y="4"/>
              </a:cxn>
              <a:cxn ang="0">
                <a:pos x="0" y="4"/>
              </a:cxn>
              <a:cxn ang="0">
                <a:pos x="0" y="5"/>
              </a:cxn>
              <a:cxn ang="0">
                <a:pos x="0" y="7"/>
              </a:cxn>
              <a:cxn ang="0">
                <a:pos x="0" y="7"/>
              </a:cxn>
              <a:cxn ang="0">
                <a:pos x="0" y="9"/>
              </a:cxn>
              <a:cxn ang="0">
                <a:pos x="2" y="11"/>
              </a:cxn>
              <a:cxn ang="0">
                <a:pos x="2" y="11"/>
              </a:cxn>
              <a:cxn ang="0">
                <a:pos x="4" y="11"/>
              </a:cxn>
              <a:cxn ang="0">
                <a:pos x="4" y="13"/>
              </a:cxn>
              <a:cxn ang="0">
                <a:pos x="6" y="13"/>
              </a:cxn>
              <a:cxn ang="0">
                <a:pos x="7" y="13"/>
              </a:cxn>
            </a:cxnLst>
            <a:rect l="0" t="0" r="r" b="b"/>
            <a:pathLst>
              <a:path w="13" h="13">
                <a:moveTo>
                  <a:pt x="7" y="13"/>
                </a:moveTo>
                <a:lnTo>
                  <a:pt x="9" y="11"/>
                </a:lnTo>
                <a:lnTo>
                  <a:pt x="9" y="11"/>
                </a:lnTo>
                <a:lnTo>
                  <a:pt x="11" y="11"/>
                </a:lnTo>
                <a:lnTo>
                  <a:pt x="11" y="9"/>
                </a:lnTo>
                <a:lnTo>
                  <a:pt x="13" y="9"/>
                </a:lnTo>
                <a:lnTo>
                  <a:pt x="13" y="7"/>
                </a:lnTo>
                <a:lnTo>
                  <a:pt x="13" y="5"/>
                </a:lnTo>
                <a:lnTo>
                  <a:pt x="13" y="5"/>
                </a:lnTo>
                <a:lnTo>
                  <a:pt x="13" y="4"/>
                </a:lnTo>
                <a:lnTo>
                  <a:pt x="13" y="2"/>
                </a:lnTo>
                <a:lnTo>
                  <a:pt x="11" y="2"/>
                </a:lnTo>
                <a:lnTo>
                  <a:pt x="11" y="0"/>
                </a:lnTo>
                <a:lnTo>
                  <a:pt x="9" y="0"/>
                </a:lnTo>
                <a:lnTo>
                  <a:pt x="7" y="0"/>
                </a:lnTo>
                <a:lnTo>
                  <a:pt x="7" y="0"/>
                </a:lnTo>
                <a:lnTo>
                  <a:pt x="6" y="0"/>
                </a:lnTo>
                <a:lnTo>
                  <a:pt x="4" y="0"/>
                </a:lnTo>
                <a:lnTo>
                  <a:pt x="4" y="0"/>
                </a:lnTo>
                <a:lnTo>
                  <a:pt x="2" y="2"/>
                </a:lnTo>
                <a:lnTo>
                  <a:pt x="0" y="2"/>
                </a:lnTo>
                <a:lnTo>
                  <a:pt x="0" y="4"/>
                </a:lnTo>
                <a:lnTo>
                  <a:pt x="0" y="4"/>
                </a:lnTo>
                <a:lnTo>
                  <a:pt x="0" y="5"/>
                </a:lnTo>
                <a:lnTo>
                  <a:pt x="0" y="7"/>
                </a:lnTo>
                <a:lnTo>
                  <a:pt x="0" y="7"/>
                </a:lnTo>
                <a:lnTo>
                  <a:pt x="0" y="9"/>
                </a:lnTo>
                <a:lnTo>
                  <a:pt x="2" y="11"/>
                </a:lnTo>
                <a:lnTo>
                  <a:pt x="2" y="11"/>
                </a:lnTo>
                <a:lnTo>
                  <a:pt x="4" y="11"/>
                </a:lnTo>
                <a:lnTo>
                  <a:pt x="4" y="13"/>
                </a:lnTo>
                <a:lnTo>
                  <a:pt x="6" y="13"/>
                </a:lnTo>
                <a:lnTo>
                  <a:pt x="7" y="13"/>
                </a:lnTo>
                <a:close/>
              </a:path>
            </a:pathLst>
          </a:custGeom>
          <a:solidFill>
            <a:srgbClr val="FFFFFF"/>
          </a:solidFill>
          <a:ln w="9525">
            <a:noFill/>
            <a:round/>
            <a:headEnd/>
            <a:tailEnd/>
          </a:ln>
        </p:spPr>
        <p:txBody>
          <a:bodyPr/>
          <a:lstStyle/>
          <a:p>
            <a:endParaRPr lang="en-US"/>
          </a:p>
        </p:txBody>
      </p:sp>
      <p:sp>
        <p:nvSpPr>
          <p:cNvPr id="348430" name="Freeform 270"/>
          <p:cNvSpPr>
            <a:spLocks/>
          </p:cNvSpPr>
          <p:nvPr/>
        </p:nvSpPr>
        <p:spPr bwMode="auto">
          <a:xfrm>
            <a:off x="7329488" y="3962400"/>
            <a:ext cx="209550" cy="125413"/>
          </a:xfrm>
          <a:custGeom>
            <a:avLst/>
            <a:gdLst/>
            <a:ahLst/>
            <a:cxnLst>
              <a:cxn ang="0">
                <a:pos x="119" y="0"/>
              </a:cxn>
              <a:cxn ang="0">
                <a:pos x="132" y="69"/>
              </a:cxn>
              <a:cxn ang="0">
                <a:pos x="4" y="79"/>
              </a:cxn>
              <a:cxn ang="0">
                <a:pos x="119" y="60"/>
              </a:cxn>
              <a:cxn ang="0">
                <a:pos x="4" y="69"/>
              </a:cxn>
              <a:cxn ang="0">
                <a:pos x="115" y="46"/>
              </a:cxn>
              <a:cxn ang="0">
                <a:pos x="4" y="56"/>
              </a:cxn>
              <a:cxn ang="0">
                <a:pos x="109" y="31"/>
              </a:cxn>
              <a:cxn ang="0">
                <a:pos x="0" y="42"/>
              </a:cxn>
              <a:cxn ang="0">
                <a:pos x="111" y="19"/>
              </a:cxn>
              <a:cxn ang="0">
                <a:pos x="2" y="31"/>
              </a:cxn>
              <a:cxn ang="0">
                <a:pos x="105" y="10"/>
              </a:cxn>
              <a:cxn ang="0">
                <a:pos x="0" y="19"/>
              </a:cxn>
              <a:cxn ang="0">
                <a:pos x="119" y="0"/>
              </a:cxn>
            </a:cxnLst>
            <a:rect l="0" t="0" r="r" b="b"/>
            <a:pathLst>
              <a:path w="132" h="79">
                <a:moveTo>
                  <a:pt x="119" y="0"/>
                </a:moveTo>
                <a:lnTo>
                  <a:pt x="132" y="69"/>
                </a:lnTo>
                <a:lnTo>
                  <a:pt x="4" y="79"/>
                </a:lnTo>
                <a:lnTo>
                  <a:pt x="119" y="60"/>
                </a:lnTo>
                <a:lnTo>
                  <a:pt x="4" y="69"/>
                </a:lnTo>
                <a:lnTo>
                  <a:pt x="115" y="46"/>
                </a:lnTo>
                <a:lnTo>
                  <a:pt x="4" y="56"/>
                </a:lnTo>
                <a:lnTo>
                  <a:pt x="109" y="31"/>
                </a:lnTo>
                <a:lnTo>
                  <a:pt x="0" y="42"/>
                </a:lnTo>
                <a:lnTo>
                  <a:pt x="111" y="19"/>
                </a:lnTo>
                <a:lnTo>
                  <a:pt x="2" y="31"/>
                </a:lnTo>
                <a:lnTo>
                  <a:pt x="105" y="10"/>
                </a:lnTo>
                <a:lnTo>
                  <a:pt x="0" y="19"/>
                </a:lnTo>
                <a:lnTo>
                  <a:pt x="119" y="0"/>
                </a:lnTo>
                <a:close/>
              </a:path>
            </a:pathLst>
          </a:custGeom>
          <a:solidFill>
            <a:srgbClr val="98B2B2"/>
          </a:solidFill>
          <a:ln w="9525">
            <a:noFill/>
            <a:round/>
            <a:headEnd/>
            <a:tailEnd/>
          </a:ln>
        </p:spPr>
        <p:txBody>
          <a:bodyPr/>
          <a:lstStyle/>
          <a:p>
            <a:endParaRPr lang="en-US"/>
          </a:p>
        </p:txBody>
      </p:sp>
      <p:sp>
        <p:nvSpPr>
          <p:cNvPr id="348431" name="Freeform 271"/>
          <p:cNvSpPr>
            <a:spLocks/>
          </p:cNvSpPr>
          <p:nvPr/>
        </p:nvSpPr>
        <p:spPr bwMode="auto">
          <a:xfrm>
            <a:off x="7462838" y="3524250"/>
            <a:ext cx="334962" cy="547688"/>
          </a:xfrm>
          <a:custGeom>
            <a:avLst/>
            <a:gdLst/>
            <a:ahLst/>
            <a:cxnLst>
              <a:cxn ang="0">
                <a:pos x="37" y="59"/>
              </a:cxn>
              <a:cxn ang="0">
                <a:pos x="27" y="7"/>
              </a:cxn>
              <a:cxn ang="0">
                <a:pos x="0" y="0"/>
              </a:cxn>
              <a:cxn ang="0">
                <a:pos x="31" y="211"/>
              </a:cxn>
              <a:cxn ang="0">
                <a:pos x="33" y="221"/>
              </a:cxn>
              <a:cxn ang="0">
                <a:pos x="52" y="345"/>
              </a:cxn>
              <a:cxn ang="0">
                <a:pos x="62" y="340"/>
              </a:cxn>
              <a:cxn ang="0">
                <a:pos x="60" y="322"/>
              </a:cxn>
              <a:cxn ang="0">
                <a:pos x="211" y="274"/>
              </a:cxn>
              <a:cxn ang="0">
                <a:pos x="198" y="186"/>
              </a:cxn>
              <a:cxn ang="0">
                <a:pos x="169" y="190"/>
              </a:cxn>
              <a:cxn ang="0">
                <a:pos x="152" y="77"/>
              </a:cxn>
              <a:cxn ang="0">
                <a:pos x="37" y="59"/>
              </a:cxn>
              <a:cxn ang="0">
                <a:pos x="62" y="205"/>
              </a:cxn>
              <a:cxn ang="0">
                <a:pos x="37" y="59"/>
              </a:cxn>
            </a:cxnLst>
            <a:rect l="0" t="0" r="r" b="b"/>
            <a:pathLst>
              <a:path w="211" h="345">
                <a:moveTo>
                  <a:pt x="37" y="59"/>
                </a:moveTo>
                <a:lnTo>
                  <a:pt x="27" y="7"/>
                </a:lnTo>
                <a:lnTo>
                  <a:pt x="0" y="0"/>
                </a:lnTo>
                <a:lnTo>
                  <a:pt x="31" y="211"/>
                </a:lnTo>
                <a:lnTo>
                  <a:pt x="33" y="221"/>
                </a:lnTo>
                <a:lnTo>
                  <a:pt x="52" y="345"/>
                </a:lnTo>
                <a:lnTo>
                  <a:pt x="62" y="340"/>
                </a:lnTo>
                <a:lnTo>
                  <a:pt x="60" y="322"/>
                </a:lnTo>
                <a:lnTo>
                  <a:pt x="211" y="274"/>
                </a:lnTo>
                <a:lnTo>
                  <a:pt x="198" y="186"/>
                </a:lnTo>
                <a:lnTo>
                  <a:pt x="169" y="190"/>
                </a:lnTo>
                <a:lnTo>
                  <a:pt x="152" y="77"/>
                </a:lnTo>
                <a:lnTo>
                  <a:pt x="37" y="59"/>
                </a:lnTo>
                <a:lnTo>
                  <a:pt x="62" y="205"/>
                </a:lnTo>
                <a:lnTo>
                  <a:pt x="37" y="59"/>
                </a:lnTo>
                <a:close/>
              </a:path>
            </a:pathLst>
          </a:custGeom>
          <a:solidFill>
            <a:srgbClr val="98B2B2"/>
          </a:solidFill>
          <a:ln w="9525">
            <a:noFill/>
            <a:round/>
            <a:headEnd/>
            <a:tailEnd/>
          </a:ln>
        </p:spPr>
        <p:txBody>
          <a:bodyPr/>
          <a:lstStyle/>
          <a:p>
            <a:endParaRPr lang="en-US"/>
          </a:p>
        </p:txBody>
      </p:sp>
      <p:sp>
        <p:nvSpPr>
          <p:cNvPr id="348432" name="Freeform 272"/>
          <p:cNvSpPr>
            <a:spLocks/>
          </p:cNvSpPr>
          <p:nvPr/>
        </p:nvSpPr>
        <p:spPr bwMode="auto">
          <a:xfrm>
            <a:off x="7524750" y="3627438"/>
            <a:ext cx="212725" cy="212725"/>
          </a:xfrm>
          <a:custGeom>
            <a:avLst/>
            <a:gdLst/>
            <a:ahLst/>
            <a:cxnLst>
              <a:cxn ang="0">
                <a:pos x="0" y="0"/>
              </a:cxn>
              <a:cxn ang="0">
                <a:pos x="96" y="17"/>
              </a:cxn>
              <a:cxn ang="0">
                <a:pos x="15" y="23"/>
              </a:cxn>
              <a:cxn ang="0">
                <a:pos x="97" y="33"/>
              </a:cxn>
              <a:cxn ang="0">
                <a:pos x="19" y="40"/>
              </a:cxn>
              <a:cxn ang="0">
                <a:pos x="99" y="48"/>
              </a:cxn>
              <a:cxn ang="0">
                <a:pos x="21" y="60"/>
              </a:cxn>
              <a:cxn ang="0">
                <a:pos x="101" y="65"/>
              </a:cxn>
              <a:cxn ang="0">
                <a:pos x="25" y="79"/>
              </a:cxn>
              <a:cxn ang="0">
                <a:pos x="103" y="85"/>
              </a:cxn>
              <a:cxn ang="0">
                <a:pos x="28" y="100"/>
              </a:cxn>
              <a:cxn ang="0">
                <a:pos x="109" y="106"/>
              </a:cxn>
              <a:cxn ang="0">
                <a:pos x="30" y="117"/>
              </a:cxn>
              <a:cxn ang="0">
                <a:pos x="134" y="121"/>
              </a:cxn>
              <a:cxn ang="0">
                <a:pos x="23" y="134"/>
              </a:cxn>
              <a:cxn ang="0">
                <a:pos x="0" y="0"/>
              </a:cxn>
            </a:cxnLst>
            <a:rect l="0" t="0" r="r" b="b"/>
            <a:pathLst>
              <a:path w="134" h="134">
                <a:moveTo>
                  <a:pt x="0" y="0"/>
                </a:moveTo>
                <a:lnTo>
                  <a:pt x="96" y="17"/>
                </a:lnTo>
                <a:lnTo>
                  <a:pt x="15" y="23"/>
                </a:lnTo>
                <a:lnTo>
                  <a:pt x="97" y="33"/>
                </a:lnTo>
                <a:lnTo>
                  <a:pt x="19" y="40"/>
                </a:lnTo>
                <a:lnTo>
                  <a:pt x="99" y="48"/>
                </a:lnTo>
                <a:lnTo>
                  <a:pt x="21" y="60"/>
                </a:lnTo>
                <a:lnTo>
                  <a:pt x="101" y="65"/>
                </a:lnTo>
                <a:lnTo>
                  <a:pt x="25" y="79"/>
                </a:lnTo>
                <a:lnTo>
                  <a:pt x="103" y="85"/>
                </a:lnTo>
                <a:lnTo>
                  <a:pt x="28" y="100"/>
                </a:lnTo>
                <a:lnTo>
                  <a:pt x="109" y="106"/>
                </a:lnTo>
                <a:lnTo>
                  <a:pt x="30" y="117"/>
                </a:lnTo>
                <a:lnTo>
                  <a:pt x="134" y="121"/>
                </a:lnTo>
                <a:lnTo>
                  <a:pt x="23" y="134"/>
                </a:lnTo>
                <a:lnTo>
                  <a:pt x="0" y="0"/>
                </a:lnTo>
                <a:close/>
              </a:path>
            </a:pathLst>
          </a:custGeom>
          <a:solidFill>
            <a:srgbClr val="000000"/>
          </a:solidFill>
          <a:ln w="9525">
            <a:noFill/>
            <a:round/>
            <a:headEnd/>
            <a:tailEnd/>
          </a:ln>
        </p:spPr>
        <p:txBody>
          <a:bodyPr/>
          <a:lstStyle/>
          <a:p>
            <a:endParaRPr lang="en-US"/>
          </a:p>
        </p:txBody>
      </p:sp>
      <p:sp>
        <p:nvSpPr>
          <p:cNvPr id="348433" name="Freeform 273"/>
          <p:cNvSpPr>
            <a:spLocks/>
          </p:cNvSpPr>
          <p:nvPr/>
        </p:nvSpPr>
        <p:spPr bwMode="auto">
          <a:xfrm>
            <a:off x="7545388" y="3832225"/>
            <a:ext cx="238125" cy="188913"/>
          </a:xfrm>
          <a:custGeom>
            <a:avLst/>
            <a:gdLst/>
            <a:ahLst/>
            <a:cxnLst>
              <a:cxn ang="0">
                <a:pos x="0" y="23"/>
              </a:cxn>
              <a:cxn ang="0">
                <a:pos x="142" y="0"/>
              </a:cxn>
              <a:cxn ang="0">
                <a:pos x="12" y="44"/>
              </a:cxn>
              <a:cxn ang="0">
                <a:pos x="142" y="19"/>
              </a:cxn>
              <a:cxn ang="0">
                <a:pos x="13" y="63"/>
              </a:cxn>
              <a:cxn ang="0">
                <a:pos x="142" y="40"/>
              </a:cxn>
              <a:cxn ang="0">
                <a:pos x="17" y="82"/>
              </a:cxn>
              <a:cxn ang="0">
                <a:pos x="146" y="59"/>
              </a:cxn>
              <a:cxn ang="0">
                <a:pos x="21" y="98"/>
              </a:cxn>
              <a:cxn ang="0">
                <a:pos x="150" y="76"/>
              </a:cxn>
              <a:cxn ang="0">
                <a:pos x="17" y="119"/>
              </a:cxn>
              <a:cxn ang="0">
                <a:pos x="0" y="23"/>
              </a:cxn>
            </a:cxnLst>
            <a:rect l="0" t="0" r="r" b="b"/>
            <a:pathLst>
              <a:path w="150" h="119">
                <a:moveTo>
                  <a:pt x="0" y="23"/>
                </a:moveTo>
                <a:lnTo>
                  <a:pt x="142" y="0"/>
                </a:lnTo>
                <a:lnTo>
                  <a:pt x="12" y="44"/>
                </a:lnTo>
                <a:lnTo>
                  <a:pt x="142" y="19"/>
                </a:lnTo>
                <a:lnTo>
                  <a:pt x="13" y="63"/>
                </a:lnTo>
                <a:lnTo>
                  <a:pt x="142" y="40"/>
                </a:lnTo>
                <a:lnTo>
                  <a:pt x="17" y="82"/>
                </a:lnTo>
                <a:lnTo>
                  <a:pt x="146" y="59"/>
                </a:lnTo>
                <a:lnTo>
                  <a:pt x="21" y="98"/>
                </a:lnTo>
                <a:lnTo>
                  <a:pt x="150" y="76"/>
                </a:lnTo>
                <a:lnTo>
                  <a:pt x="17" y="119"/>
                </a:lnTo>
                <a:lnTo>
                  <a:pt x="0" y="23"/>
                </a:lnTo>
                <a:close/>
              </a:path>
            </a:pathLst>
          </a:custGeom>
          <a:solidFill>
            <a:srgbClr val="000000"/>
          </a:solidFill>
          <a:ln w="9525">
            <a:noFill/>
            <a:round/>
            <a:headEnd/>
            <a:tailEnd/>
          </a:ln>
        </p:spPr>
        <p:txBody>
          <a:bodyPr/>
          <a:lstStyle/>
          <a:p>
            <a:endParaRPr lang="en-US"/>
          </a:p>
        </p:txBody>
      </p:sp>
      <p:sp>
        <p:nvSpPr>
          <p:cNvPr id="348434" name="Freeform 274"/>
          <p:cNvSpPr>
            <a:spLocks/>
          </p:cNvSpPr>
          <p:nvPr/>
        </p:nvSpPr>
        <p:spPr bwMode="auto">
          <a:xfrm>
            <a:off x="7121525" y="3560763"/>
            <a:ext cx="320675" cy="298450"/>
          </a:xfrm>
          <a:custGeom>
            <a:avLst/>
            <a:gdLst/>
            <a:ahLst/>
            <a:cxnLst>
              <a:cxn ang="0">
                <a:pos x="20" y="188"/>
              </a:cxn>
              <a:cxn ang="0">
                <a:pos x="25" y="188"/>
              </a:cxn>
              <a:cxn ang="0">
                <a:pos x="41" y="186"/>
              </a:cxn>
              <a:cxn ang="0">
                <a:pos x="62" y="184"/>
              </a:cxn>
              <a:cxn ang="0">
                <a:pos x="87" y="180"/>
              </a:cxn>
              <a:cxn ang="0">
                <a:pos x="117" y="174"/>
              </a:cxn>
              <a:cxn ang="0">
                <a:pos x="146" y="171"/>
              </a:cxn>
              <a:cxn ang="0">
                <a:pos x="177" y="165"/>
              </a:cxn>
              <a:cxn ang="0">
                <a:pos x="202" y="159"/>
              </a:cxn>
              <a:cxn ang="0">
                <a:pos x="179" y="0"/>
              </a:cxn>
              <a:cxn ang="0">
                <a:pos x="175" y="2"/>
              </a:cxn>
              <a:cxn ang="0">
                <a:pos x="162" y="2"/>
              </a:cxn>
              <a:cxn ang="0">
                <a:pos x="140" y="6"/>
              </a:cxn>
              <a:cxn ang="0">
                <a:pos x="114" y="9"/>
              </a:cxn>
              <a:cxn ang="0">
                <a:pos x="85" y="15"/>
              </a:cxn>
              <a:cxn ang="0">
                <a:pos x="56" y="23"/>
              </a:cxn>
              <a:cxn ang="0">
                <a:pos x="25" y="31"/>
              </a:cxn>
              <a:cxn ang="0">
                <a:pos x="0" y="38"/>
              </a:cxn>
              <a:cxn ang="0">
                <a:pos x="20" y="188"/>
              </a:cxn>
            </a:cxnLst>
            <a:rect l="0" t="0" r="r" b="b"/>
            <a:pathLst>
              <a:path w="202" h="188">
                <a:moveTo>
                  <a:pt x="20" y="188"/>
                </a:moveTo>
                <a:lnTo>
                  <a:pt x="25" y="188"/>
                </a:lnTo>
                <a:lnTo>
                  <a:pt x="41" y="186"/>
                </a:lnTo>
                <a:lnTo>
                  <a:pt x="62" y="184"/>
                </a:lnTo>
                <a:lnTo>
                  <a:pt x="87" y="180"/>
                </a:lnTo>
                <a:lnTo>
                  <a:pt x="117" y="174"/>
                </a:lnTo>
                <a:lnTo>
                  <a:pt x="146" y="171"/>
                </a:lnTo>
                <a:lnTo>
                  <a:pt x="177" y="165"/>
                </a:lnTo>
                <a:lnTo>
                  <a:pt x="202" y="159"/>
                </a:lnTo>
                <a:lnTo>
                  <a:pt x="179" y="0"/>
                </a:lnTo>
                <a:lnTo>
                  <a:pt x="175" y="2"/>
                </a:lnTo>
                <a:lnTo>
                  <a:pt x="162" y="2"/>
                </a:lnTo>
                <a:lnTo>
                  <a:pt x="140" y="6"/>
                </a:lnTo>
                <a:lnTo>
                  <a:pt x="114" y="9"/>
                </a:lnTo>
                <a:lnTo>
                  <a:pt x="85" y="15"/>
                </a:lnTo>
                <a:lnTo>
                  <a:pt x="56" y="23"/>
                </a:lnTo>
                <a:lnTo>
                  <a:pt x="25" y="31"/>
                </a:lnTo>
                <a:lnTo>
                  <a:pt x="0" y="38"/>
                </a:lnTo>
                <a:lnTo>
                  <a:pt x="20" y="188"/>
                </a:lnTo>
                <a:close/>
              </a:path>
            </a:pathLst>
          </a:custGeom>
          <a:solidFill>
            <a:srgbClr val="000000"/>
          </a:solidFill>
          <a:ln w="9525">
            <a:noFill/>
            <a:round/>
            <a:headEnd/>
            <a:tailEnd/>
          </a:ln>
        </p:spPr>
        <p:txBody>
          <a:bodyPr/>
          <a:lstStyle/>
          <a:p>
            <a:endParaRPr lang="en-US"/>
          </a:p>
        </p:txBody>
      </p:sp>
      <p:sp>
        <p:nvSpPr>
          <p:cNvPr id="348435" name="Freeform 275"/>
          <p:cNvSpPr>
            <a:spLocks/>
          </p:cNvSpPr>
          <p:nvPr/>
        </p:nvSpPr>
        <p:spPr bwMode="auto">
          <a:xfrm>
            <a:off x="7456488" y="3508375"/>
            <a:ext cx="92075" cy="344488"/>
          </a:xfrm>
          <a:custGeom>
            <a:avLst/>
            <a:gdLst/>
            <a:ahLst/>
            <a:cxnLst>
              <a:cxn ang="0">
                <a:pos x="0" y="0"/>
              </a:cxn>
              <a:cxn ang="0">
                <a:pos x="31" y="217"/>
              </a:cxn>
              <a:cxn ang="0">
                <a:pos x="58" y="213"/>
              </a:cxn>
              <a:cxn ang="0">
                <a:pos x="37" y="207"/>
              </a:cxn>
              <a:cxn ang="0">
                <a:pos x="54" y="200"/>
              </a:cxn>
              <a:cxn ang="0">
                <a:pos x="35" y="196"/>
              </a:cxn>
              <a:cxn ang="0">
                <a:pos x="52" y="192"/>
              </a:cxn>
              <a:cxn ang="0">
                <a:pos x="35" y="184"/>
              </a:cxn>
              <a:cxn ang="0">
                <a:pos x="52" y="181"/>
              </a:cxn>
              <a:cxn ang="0">
                <a:pos x="31" y="175"/>
              </a:cxn>
              <a:cxn ang="0">
                <a:pos x="50" y="169"/>
              </a:cxn>
              <a:cxn ang="0">
                <a:pos x="33" y="165"/>
              </a:cxn>
              <a:cxn ang="0">
                <a:pos x="48" y="161"/>
              </a:cxn>
              <a:cxn ang="0">
                <a:pos x="31" y="156"/>
              </a:cxn>
              <a:cxn ang="0">
                <a:pos x="46" y="150"/>
              </a:cxn>
              <a:cxn ang="0">
                <a:pos x="29" y="144"/>
              </a:cxn>
              <a:cxn ang="0">
                <a:pos x="46" y="138"/>
              </a:cxn>
              <a:cxn ang="0">
                <a:pos x="29" y="133"/>
              </a:cxn>
              <a:cxn ang="0">
                <a:pos x="45" y="127"/>
              </a:cxn>
              <a:cxn ang="0">
                <a:pos x="25" y="121"/>
              </a:cxn>
              <a:cxn ang="0">
                <a:pos x="43" y="115"/>
              </a:cxn>
              <a:cxn ang="0">
                <a:pos x="25" y="110"/>
              </a:cxn>
              <a:cxn ang="0">
                <a:pos x="43" y="106"/>
              </a:cxn>
              <a:cxn ang="0">
                <a:pos x="23" y="98"/>
              </a:cxn>
              <a:cxn ang="0">
                <a:pos x="39" y="94"/>
              </a:cxn>
              <a:cxn ang="0">
                <a:pos x="22" y="85"/>
              </a:cxn>
              <a:cxn ang="0">
                <a:pos x="39" y="81"/>
              </a:cxn>
              <a:cxn ang="0">
                <a:pos x="22" y="75"/>
              </a:cxn>
              <a:cxn ang="0">
                <a:pos x="37" y="71"/>
              </a:cxn>
              <a:cxn ang="0">
                <a:pos x="20" y="65"/>
              </a:cxn>
              <a:cxn ang="0">
                <a:pos x="35" y="62"/>
              </a:cxn>
              <a:cxn ang="0">
                <a:pos x="18" y="54"/>
              </a:cxn>
              <a:cxn ang="0">
                <a:pos x="33" y="52"/>
              </a:cxn>
              <a:cxn ang="0">
                <a:pos x="16" y="44"/>
              </a:cxn>
              <a:cxn ang="0">
                <a:pos x="31" y="40"/>
              </a:cxn>
              <a:cxn ang="0">
                <a:pos x="12" y="35"/>
              </a:cxn>
              <a:cxn ang="0">
                <a:pos x="31" y="31"/>
              </a:cxn>
              <a:cxn ang="0">
                <a:pos x="12" y="25"/>
              </a:cxn>
              <a:cxn ang="0">
                <a:pos x="29" y="23"/>
              </a:cxn>
              <a:cxn ang="0">
                <a:pos x="12" y="16"/>
              </a:cxn>
              <a:cxn ang="0">
                <a:pos x="29" y="16"/>
              </a:cxn>
              <a:cxn ang="0">
                <a:pos x="0" y="0"/>
              </a:cxn>
            </a:cxnLst>
            <a:rect l="0" t="0" r="r" b="b"/>
            <a:pathLst>
              <a:path w="58" h="217">
                <a:moveTo>
                  <a:pt x="0" y="0"/>
                </a:moveTo>
                <a:lnTo>
                  <a:pt x="31" y="217"/>
                </a:lnTo>
                <a:lnTo>
                  <a:pt x="58" y="213"/>
                </a:lnTo>
                <a:lnTo>
                  <a:pt x="37" y="207"/>
                </a:lnTo>
                <a:lnTo>
                  <a:pt x="54" y="200"/>
                </a:lnTo>
                <a:lnTo>
                  <a:pt x="35" y="196"/>
                </a:lnTo>
                <a:lnTo>
                  <a:pt x="52" y="192"/>
                </a:lnTo>
                <a:lnTo>
                  <a:pt x="35" y="184"/>
                </a:lnTo>
                <a:lnTo>
                  <a:pt x="52" y="181"/>
                </a:lnTo>
                <a:lnTo>
                  <a:pt x="31" y="175"/>
                </a:lnTo>
                <a:lnTo>
                  <a:pt x="50" y="169"/>
                </a:lnTo>
                <a:lnTo>
                  <a:pt x="33" y="165"/>
                </a:lnTo>
                <a:lnTo>
                  <a:pt x="48" y="161"/>
                </a:lnTo>
                <a:lnTo>
                  <a:pt x="31" y="156"/>
                </a:lnTo>
                <a:lnTo>
                  <a:pt x="46" y="150"/>
                </a:lnTo>
                <a:lnTo>
                  <a:pt x="29" y="144"/>
                </a:lnTo>
                <a:lnTo>
                  <a:pt x="46" y="138"/>
                </a:lnTo>
                <a:lnTo>
                  <a:pt x="29" y="133"/>
                </a:lnTo>
                <a:lnTo>
                  <a:pt x="45" y="127"/>
                </a:lnTo>
                <a:lnTo>
                  <a:pt x="25" y="121"/>
                </a:lnTo>
                <a:lnTo>
                  <a:pt x="43" y="115"/>
                </a:lnTo>
                <a:lnTo>
                  <a:pt x="25" y="110"/>
                </a:lnTo>
                <a:lnTo>
                  <a:pt x="43" y="106"/>
                </a:lnTo>
                <a:lnTo>
                  <a:pt x="23" y="98"/>
                </a:lnTo>
                <a:lnTo>
                  <a:pt x="39" y="94"/>
                </a:lnTo>
                <a:lnTo>
                  <a:pt x="22" y="85"/>
                </a:lnTo>
                <a:lnTo>
                  <a:pt x="39" y="81"/>
                </a:lnTo>
                <a:lnTo>
                  <a:pt x="22" y="75"/>
                </a:lnTo>
                <a:lnTo>
                  <a:pt x="37" y="71"/>
                </a:lnTo>
                <a:lnTo>
                  <a:pt x="20" y="65"/>
                </a:lnTo>
                <a:lnTo>
                  <a:pt x="35" y="62"/>
                </a:lnTo>
                <a:lnTo>
                  <a:pt x="18" y="54"/>
                </a:lnTo>
                <a:lnTo>
                  <a:pt x="33" y="52"/>
                </a:lnTo>
                <a:lnTo>
                  <a:pt x="16" y="44"/>
                </a:lnTo>
                <a:lnTo>
                  <a:pt x="31" y="40"/>
                </a:lnTo>
                <a:lnTo>
                  <a:pt x="12" y="35"/>
                </a:lnTo>
                <a:lnTo>
                  <a:pt x="31" y="31"/>
                </a:lnTo>
                <a:lnTo>
                  <a:pt x="12" y="25"/>
                </a:lnTo>
                <a:lnTo>
                  <a:pt x="29" y="23"/>
                </a:lnTo>
                <a:lnTo>
                  <a:pt x="12" y="16"/>
                </a:lnTo>
                <a:lnTo>
                  <a:pt x="29" y="16"/>
                </a:lnTo>
                <a:lnTo>
                  <a:pt x="0" y="0"/>
                </a:lnTo>
                <a:close/>
              </a:path>
            </a:pathLst>
          </a:custGeom>
          <a:solidFill>
            <a:srgbClr val="000000"/>
          </a:solidFill>
          <a:ln w="9525">
            <a:noFill/>
            <a:round/>
            <a:headEnd/>
            <a:tailEnd/>
          </a:ln>
        </p:spPr>
        <p:txBody>
          <a:bodyPr/>
          <a:lstStyle/>
          <a:p>
            <a:endParaRPr lang="en-US"/>
          </a:p>
        </p:txBody>
      </p:sp>
      <p:sp>
        <p:nvSpPr>
          <p:cNvPr id="348436" name="Freeform 276"/>
          <p:cNvSpPr>
            <a:spLocks/>
          </p:cNvSpPr>
          <p:nvPr/>
        </p:nvSpPr>
        <p:spPr bwMode="auto">
          <a:xfrm>
            <a:off x="7335838" y="3895725"/>
            <a:ext cx="146050" cy="33338"/>
          </a:xfrm>
          <a:custGeom>
            <a:avLst/>
            <a:gdLst/>
            <a:ahLst/>
            <a:cxnLst>
              <a:cxn ang="0">
                <a:pos x="90" y="0"/>
              </a:cxn>
              <a:cxn ang="0">
                <a:pos x="88" y="0"/>
              </a:cxn>
              <a:cxn ang="0">
                <a:pos x="78" y="2"/>
              </a:cxn>
              <a:cxn ang="0">
                <a:pos x="67" y="4"/>
              </a:cxn>
              <a:cxn ang="0">
                <a:pos x="51" y="8"/>
              </a:cxn>
              <a:cxn ang="0">
                <a:pos x="36" y="10"/>
              </a:cxn>
              <a:cxn ang="0">
                <a:pos x="21" y="13"/>
              </a:cxn>
              <a:cxn ang="0">
                <a:pos x="9" y="15"/>
              </a:cxn>
              <a:cxn ang="0">
                <a:pos x="0" y="15"/>
              </a:cxn>
              <a:cxn ang="0">
                <a:pos x="2" y="21"/>
              </a:cxn>
              <a:cxn ang="0">
                <a:pos x="5" y="21"/>
              </a:cxn>
              <a:cxn ang="0">
                <a:pos x="13" y="19"/>
              </a:cxn>
              <a:cxn ang="0">
                <a:pos x="27" y="17"/>
              </a:cxn>
              <a:cxn ang="0">
                <a:pos x="40" y="15"/>
              </a:cxn>
              <a:cxn ang="0">
                <a:pos x="55" y="13"/>
              </a:cxn>
              <a:cxn ang="0">
                <a:pos x="71" y="11"/>
              </a:cxn>
              <a:cxn ang="0">
                <a:pos x="82" y="10"/>
              </a:cxn>
              <a:cxn ang="0">
                <a:pos x="92" y="8"/>
              </a:cxn>
              <a:cxn ang="0">
                <a:pos x="90" y="0"/>
              </a:cxn>
            </a:cxnLst>
            <a:rect l="0" t="0" r="r" b="b"/>
            <a:pathLst>
              <a:path w="92" h="21">
                <a:moveTo>
                  <a:pt x="90" y="0"/>
                </a:moveTo>
                <a:lnTo>
                  <a:pt x="88" y="0"/>
                </a:lnTo>
                <a:lnTo>
                  <a:pt x="78" y="2"/>
                </a:lnTo>
                <a:lnTo>
                  <a:pt x="67" y="4"/>
                </a:lnTo>
                <a:lnTo>
                  <a:pt x="51" y="8"/>
                </a:lnTo>
                <a:lnTo>
                  <a:pt x="36" y="10"/>
                </a:lnTo>
                <a:lnTo>
                  <a:pt x="21" y="13"/>
                </a:lnTo>
                <a:lnTo>
                  <a:pt x="9" y="15"/>
                </a:lnTo>
                <a:lnTo>
                  <a:pt x="0" y="15"/>
                </a:lnTo>
                <a:lnTo>
                  <a:pt x="2" y="21"/>
                </a:lnTo>
                <a:lnTo>
                  <a:pt x="5" y="21"/>
                </a:lnTo>
                <a:lnTo>
                  <a:pt x="13" y="19"/>
                </a:lnTo>
                <a:lnTo>
                  <a:pt x="27" y="17"/>
                </a:lnTo>
                <a:lnTo>
                  <a:pt x="40" y="15"/>
                </a:lnTo>
                <a:lnTo>
                  <a:pt x="55" y="13"/>
                </a:lnTo>
                <a:lnTo>
                  <a:pt x="71" y="11"/>
                </a:lnTo>
                <a:lnTo>
                  <a:pt x="82" y="10"/>
                </a:lnTo>
                <a:lnTo>
                  <a:pt x="92" y="8"/>
                </a:lnTo>
                <a:lnTo>
                  <a:pt x="90" y="0"/>
                </a:lnTo>
                <a:close/>
              </a:path>
            </a:pathLst>
          </a:custGeom>
          <a:solidFill>
            <a:srgbClr val="000000"/>
          </a:solidFill>
          <a:ln w="9525">
            <a:noFill/>
            <a:round/>
            <a:headEnd/>
            <a:tailEnd/>
          </a:ln>
        </p:spPr>
        <p:txBody>
          <a:bodyPr/>
          <a:lstStyle/>
          <a:p>
            <a:endParaRPr lang="en-US"/>
          </a:p>
        </p:txBody>
      </p:sp>
      <p:sp>
        <p:nvSpPr>
          <p:cNvPr id="348437" name="Freeform 277"/>
          <p:cNvSpPr>
            <a:spLocks/>
          </p:cNvSpPr>
          <p:nvPr/>
        </p:nvSpPr>
        <p:spPr bwMode="auto">
          <a:xfrm>
            <a:off x="7121525" y="3600450"/>
            <a:ext cx="188913" cy="258763"/>
          </a:xfrm>
          <a:custGeom>
            <a:avLst/>
            <a:gdLst/>
            <a:ahLst/>
            <a:cxnLst>
              <a:cxn ang="0">
                <a:pos x="0" y="15"/>
              </a:cxn>
              <a:cxn ang="0">
                <a:pos x="20" y="163"/>
              </a:cxn>
              <a:cxn ang="0">
                <a:pos x="117" y="142"/>
              </a:cxn>
              <a:cxn ang="0">
                <a:pos x="43" y="142"/>
              </a:cxn>
              <a:cxn ang="0">
                <a:pos x="119" y="121"/>
              </a:cxn>
              <a:cxn ang="0">
                <a:pos x="41" y="126"/>
              </a:cxn>
              <a:cxn ang="0">
                <a:pos x="115" y="103"/>
              </a:cxn>
              <a:cxn ang="0">
                <a:pos x="37" y="111"/>
              </a:cxn>
              <a:cxn ang="0">
                <a:pos x="112" y="88"/>
              </a:cxn>
              <a:cxn ang="0">
                <a:pos x="35" y="94"/>
              </a:cxn>
              <a:cxn ang="0">
                <a:pos x="112" y="75"/>
              </a:cxn>
              <a:cxn ang="0">
                <a:pos x="33" y="78"/>
              </a:cxn>
              <a:cxn ang="0">
                <a:pos x="110" y="59"/>
              </a:cxn>
              <a:cxn ang="0">
                <a:pos x="31" y="65"/>
              </a:cxn>
              <a:cxn ang="0">
                <a:pos x="106" y="46"/>
              </a:cxn>
              <a:cxn ang="0">
                <a:pos x="29" y="50"/>
              </a:cxn>
              <a:cxn ang="0">
                <a:pos x="104" y="32"/>
              </a:cxn>
              <a:cxn ang="0">
                <a:pos x="27" y="34"/>
              </a:cxn>
              <a:cxn ang="0">
                <a:pos x="102" y="17"/>
              </a:cxn>
              <a:cxn ang="0">
                <a:pos x="25" y="23"/>
              </a:cxn>
              <a:cxn ang="0">
                <a:pos x="102" y="0"/>
              </a:cxn>
              <a:cxn ang="0">
                <a:pos x="0" y="15"/>
              </a:cxn>
            </a:cxnLst>
            <a:rect l="0" t="0" r="r" b="b"/>
            <a:pathLst>
              <a:path w="119" h="163">
                <a:moveTo>
                  <a:pt x="0" y="15"/>
                </a:moveTo>
                <a:lnTo>
                  <a:pt x="20" y="163"/>
                </a:lnTo>
                <a:lnTo>
                  <a:pt x="117" y="142"/>
                </a:lnTo>
                <a:lnTo>
                  <a:pt x="43" y="142"/>
                </a:lnTo>
                <a:lnTo>
                  <a:pt x="119" y="121"/>
                </a:lnTo>
                <a:lnTo>
                  <a:pt x="41" y="126"/>
                </a:lnTo>
                <a:lnTo>
                  <a:pt x="115" y="103"/>
                </a:lnTo>
                <a:lnTo>
                  <a:pt x="37" y="111"/>
                </a:lnTo>
                <a:lnTo>
                  <a:pt x="112" y="88"/>
                </a:lnTo>
                <a:lnTo>
                  <a:pt x="35" y="94"/>
                </a:lnTo>
                <a:lnTo>
                  <a:pt x="112" y="75"/>
                </a:lnTo>
                <a:lnTo>
                  <a:pt x="33" y="78"/>
                </a:lnTo>
                <a:lnTo>
                  <a:pt x="110" y="59"/>
                </a:lnTo>
                <a:lnTo>
                  <a:pt x="31" y="65"/>
                </a:lnTo>
                <a:lnTo>
                  <a:pt x="106" y="46"/>
                </a:lnTo>
                <a:lnTo>
                  <a:pt x="29" y="50"/>
                </a:lnTo>
                <a:lnTo>
                  <a:pt x="104" y="32"/>
                </a:lnTo>
                <a:lnTo>
                  <a:pt x="27" y="34"/>
                </a:lnTo>
                <a:lnTo>
                  <a:pt x="102" y="17"/>
                </a:lnTo>
                <a:lnTo>
                  <a:pt x="25" y="23"/>
                </a:lnTo>
                <a:lnTo>
                  <a:pt x="102" y="0"/>
                </a:lnTo>
                <a:lnTo>
                  <a:pt x="0" y="15"/>
                </a:lnTo>
                <a:close/>
              </a:path>
            </a:pathLst>
          </a:custGeom>
          <a:solidFill>
            <a:srgbClr val="00728C"/>
          </a:solidFill>
          <a:ln w="9525">
            <a:noFill/>
            <a:round/>
            <a:headEnd/>
            <a:tailEnd/>
          </a:ln>
        </p:spPr>
        <p:txBody>
          <a:bodyPr/>
          <a:lstStyle/>
          <a:p>
            <a:endParaRPr lang="en-US"/>
          </a:p>
        </p:txBody>
      </p:sp>
      <p:sp>
        <p:nvSpPr>
          <p:cNvPr id="348438" name="Freeform 278"/>
          <p:cNvSpPr>
            <a:spLocks/>
          </p:cNvSpPr>
          <p:nvPr/>
        </p:nvSpPr>
        <p:spPr bwMode="auto">
          <a:xfrm>
            <a:off x="7685088" y="4200525"/>
            <a:ext cx="971550" cy="898525"/>
          </a:xfrm>
          <a:custGeom>
            <a:avLst/>
            <a:gdLst/>
            <a:ahLst/>
            <a:cxnLst>
              <a:cxn ang="0">
                <a:pos x="35" y="457"/>
              </a:cxn>
              <a:cxn ang="0">
                <a:pos x="52" y="566"/>
              </a:cxn>
              <a:cxn ang="0">
                <a:pos x="369" y="537"/>
              </a:cxn>
              <a:cxn ang="0">
                <a:pos x="392" y="522"/>
              </a:cxn>
              <a:cxn ang="0">
                <a:pos x="388" y="495"/>
              </a:cxn>
              <a:cxn ang="0">
                <a:pos x="612" y="424"/>
              </a:cxn>
              <a:cxn ang="0">
                <a:pos x="591" y="286"/>
              </a:cxn>
              <a:cxn ang="0">
                <a:pos x="549" y="290"/>
              </a:cxn>
              <a:cxn ang="0">
                <a:pos x="522" y="125"/>
              </a:cxn>
              <a:cxn ang="0">
                <a:pos x="350" y="98"/>
              </a:cxn>
              <a:cxn ang="0">
                <a:pos x="336" y="19"/>
              </a:cxn>
              <a:cxn ang="0">
                <a:pos x="286" y="0"/>
              </a:cxn>
              <a:cxn ang="0">
                <a:pos x="332" y="317"/>
              </a:cxn>
              <a:cxn ang="0">
                <a:pos x="327" y="319"/>
              </a:cxn>
              <a:cxn ang="0">
                <a:pos x="307" y="322"/>
              </a:cxn>
              <a:cxn ang="0">
                <a:pos x="277" y="330"/>
              </a:cxn>
              <a:cxn ang="0">
                <a:pos x="236" y="340"/>
              </a:cxn>
              <a:cxn ang="0">
                <a:pos x="186" y="349"/>
              </a:cxn>
              <a:cxn ang="0">
                <a:pos x="129" y="359"/>
              </a:cxn>
              <a:cxn ang="0">
                <a:pos x="67" y="367"/>
              </a:cxn>
              <a:cxn ang="0">
                <a:pos x="0" y="372"/>
              </a:cxn>
              <a:cxn ang="0">
                <a:pos x="14" y="459"/>
              </a:cxn>
              <a:cxn ang="0">
                <a:pos x="35" y="457"/>
              </a:cxn>
              <a:cxn ang="0">
                <a:pos x="35" y="457"/>
              </a:cxn>
            </a:cxnLst>
            <a:rect l="0" t="0" r="r" b="b"/>
            <a:pathLst>
              <a:path w="612" h="566">
                <a:moveTo>
                  <a:pt x="35" y="457"/>
                </a:moveTo>
                <a:lnTo>
                  <a:pt x="52" y="566"/>
                </a:lnTo>
                <a:lnTo>
                  <a:pt x="369" y="537"/>
                </a:lnTo>
                <a:lnTo>
                  <a:pt x="392" y="522"/>
                </a:lnTo>
                <a:lnTo>
                  <a:pt x="388" y="495"/>
                </a:lnTo>
                <a:lnTo>
                  <a:pt x="612" y="424"/>
                </a:lnTo>
                <a:lnTo>
                  <a:pt x="591" y="286"/>
                </a:lnTo>
                <a:lnTo>
                  <a:pt x="549" y="290"/>
                </a:lnTo>
                <a:lnTo>
                  <a:pt x="522" y="125"/>
                </a:lnTo>
                <a:lnTo>
                  <a:pt x="350" y="98"/>
                </a:lnTo>
                <a:lnTo>
                  <a:pt x="336" y="19"/>
                </a:lnTo>
                <a:lnTo>
                  <a:pt x="286" y="0"/>
                </a:lnTo>
                <a:lnTo>
                  <a:pt x="332" y="317"/>
                </a:lnTo>
                <a:lnTo>
                  <a:pt x="327" y="319"/>
                </a:lnTo>
                <a:lnTo>
                  <a:pt x="307" y="322"/>
                </a:lnTo>
                <a:lnTo>
                  <a:pt x="277" y="330"/>
                </a:lnTo>
                <a:lnTo>
                  <a:pt x="236" y="340"/>
                </a:lnTo>
                <a:lnTo>
                  <a:pt x="186" y="349"/>
                </a:lnTo>
                <a:lnTo>
                  <a:pt x="129" y="359"/>
                </a:lnTo>
                <a:lnTo>
                  <a:pt x="67" y="367"/>
                </a:lnTo>
                <a:lnTo>
                  <a:pt x="0" y="372"/>
                </a:lnTo>
                <a:lnTo>
                  <a:pt x="14" y="459"/>
                </a:lnTo>
                <a:lnTo>
                  <a:pt x="35" y="457"/>
                </a:lnTo>
                <a:lnTo>
                  <a:pt x="35" y="457"/>
                </a:lnTo>
                <a:close/>
              </a:path>
            </a:pathLst>
          </a:custGeom>
          <a:solidFill>
            <a:srgbClr val="FFFFFF"/>
          </a:solidFill>
          <a:ln w="9525">
            <a:noFill/>
            <a:round/>
            <a:headEnd/>
            <a:tailEnd/>
          </a:ln>
        </p:spPr>
        <p:txBody>
          <a:bodyPr/>
          <a:lstStyle/>
          <a:p>
            <a:endParaRPr lang="en-US"/>
          </a:p>
        </p:txBody>
      </p:sp>
      <p:sp>
        <p:nvSpPr>
          <p:cNvPr id="348439" name="Freeform 279"/>
          <p:cNvSpPr>
            <a:spLocks/>
          </p:cNvSpPr>
          <p:nvPr/>
        </p:nvSpPr>
        <p:spPr bwMode="auto">
          <a:xfrm>
            <a:off x="7721600" y="4922838"/>
            <a:ext cx="61913" cy="195262"/>
          </a:xfrm>
          <a:custGeom>
            <a:avLst/>
            <a:gdLst/>
            <a:ahLst/>
            <a:cxnLst>
              <a:cxn ang="0">
                <a:pos x="27" y="102"/>
              </a:cxn>
              <a:cxn ang="0">
                <a:pos x="39" y="109"/>
              </a:cxn>
              <a:cxn ang="0">
                <a:pos x="21" y="0"/>
              </a:cxn>
              <a:cxn ang="0">
                <a:pos x="0" y="4"/>
              </a:cxn>
              <a:cxn ang="0">
                <a:pos x="20" y="113"/>
              </a:cxn>
              <a:cxn ang="0">
                <a:pos x="29" y="121"/>
              </a:cxn>
              <a:cxn ang="0">
                <a:pos x="20" y="113"/>
              </a:cxn>
              <a:cxn ang="0">
                <a:pos x="21" y="123"/>
              </a:cxn>
              <a:cxn ang="0">
                <a:pos x="29" y="121"/>
              </a:cxn>
              <a:cxn ang="0">
                <a:pos x="27" y="102"/>
              </a:cxn>
            </a:cxnLst>
            <a:rect l="0" t="0" r="r" b="b"/>
            <a:pathLst>
              <a:path w="39" h="123">
                <a:moveTo>
                  <a:pt x="27" y="102"/>
                </a:moveTo>
                <a:lnTo>
                  <a:pt x="39" y="109"/>
                </a:lnTo>
                <a:lnTo>
                  <a:pt x="21" y="0"/>
                </a:lnTo>
                <a:lnTo>
                  <a:pt x="0" y="4"/>
                </a:lnTo>
                <a:lnTo>
                  <a:pt x="20" y="113"/>
                </a:lnTo>
                <a:lnTo>
                  <a:pt x="29" y="121"/>
                </a:lnTo>
                <a:lnTo>
                  <a:pt x="20" y="113"/>
                </a:lnTo>
                <a:lnTo>
                  <a:pt x="21" y="123"/>
                </a:lnTo>
                <a:lnTo>
                  <a:pt x="29" y="121"/>
                </a:lnTo>
                <a:lnTo>
                  <a:pt x="27" y="102"/>
                </a:lnTo>
                <a:close/>
              </a:path>
            </a:pathLst>
          </a:custGeom>
          <a:solidFill>
            <a:srgbClr val="000000"/>
          </a:solidFill>
          <a:ln w="9525">
            <a:noFill/>
            <a:round/>
            <a:headEnd/>
            <a:tailEnd/>
          </a:ln>
        </p:spPr>
        <p:txBody>
          <a:bodyPr/>
          <a:lstStyle/>
          <a:p>
            <a:endParaRPr lang="en-US"/>
          </a:p>
        </p:txBody>
      </p:sp>
      <p:sp>
        <p:nvSpPr>
          <p:cNvPr id="348440" name="Freeform 280"/>
          <p:cNvSpPr>
            <a:spLocks/>
          </p:cNvSpPr>
          <p:nvPr/>
        </p:nvSpPr>
        <p:spPr bwMode="auto">
          <a:xfrm>
            <a:off x="7764463" y="5038725"/>
            <a:ext cx="514350" cy="76200"/>
          </a:xfrm>
          <a:custGeom>
            <a:avLst/>
            <a:gdLst/>
            <a:ahLst/>
            <a:cxnLst>
              <a:cxn ang="0">
                <a:pos x="313" y="2"/>
              </a:cxn>
              <a:cxn ang="0">
                <a:pos x="317" y="0"/>
              </a:cxn>
              <a:cxn ang="0">
                <a:pos x="0" y="29"/>
              </a:cxn>
              <a:cxn ang="0">
                <a:pos x="2" y="48"/>
              </a:cxn>
              <a:cxn ang="0">
                <a:pos x="319" y="19"/>
              </a:cxn>
              <a:cxn ang="0">
                <a:pos x="324" y="17"/>
              </a:cxn>
              <a:cxn ang="0">
                <a:pos x="313" y="2"/>
              </a:cxn>
            </a:cxnLst>
            <a:rect l="0" t="0" r="r" b="b"/>
            <a:pathLst>
              <a:path w="324" h="48">
                <a:moveTo>
                  <a:pt x="313" y="2"/>
                </a:moveTo>
                <a:lnTo>
                  <a:pt x="317" y="0"/>
                </a:lnTo>
                <a:lnTo>
                  <a:pt x="0" y="29"/>
                </a:lnTo>
                <a:lnTo>
                  <a:pt x="2" y="48"/>
                </a:lnTo>
                <a:lnTo>
                  <a:pt x="319" y="19"/>
                </a:lnTo>
                <a:lnTo>
                  <a:pt x="324" y="17"/>
                </a:lnTo>
                <a:lnTo>
                  <a:pt x="313" y="2"/>
                </a:lnTo>
                <a:close/>
              </a:path>
            </a:pathLst>
          </a:custGeom>
          <a:solidFill>
            <a:srgbClr val="000000"/>
          </a:solidFill>
          <a:ln w="9525">
            <a:noFill/>
            <a:round/>
            <a:headEnd/>
            <a:tailEnd/>
          </a:ln>
        </p:spPr>
        <p:txBody>
          <a:bodyPr/>
          <a:lstStyle/>
          <a:p>
            <a:endParaRPr lang="en-US"/>
          </a:p>
        </p:txBody>
      </p:sp>
      <p:sp>
        <p:nvSpPr>
          <p:cNvPr id="348441" name="Freeform 281"/>
          <p:cNvSpPr>
            <a:spLocks/>
          </p:cNvSpPr>
          <p:nvPr/>
        </p:nvSpPr>
        <p:spPr bwMode="auto">
          <a:xfrm>
            <a:off x="8261350" y="5016500"/>
            <a:ext cx="60325" cy="49213"/>
          </a:xfrm>
          <a:custGeom>
            <a:avLst/>
            <a:gdLst/>
            <a:ahLst/>
            <a:cxnLst>
              <a:cxn ang="0">
                <a:pos x="19" y="10"/>
              </a:cxn>
              <a:cxn ang="0">
                <a:pos x="23" y="0"/>
              </a:cxn>
              <a:cxn ang="0">
                <a:pos x="0" y="16"/>
              </a:cxn>
              <a:cxn ang="0">
                <a:pos x="11" y="31"/>
              </a:cxn>
              <a:cxn ang="0">
                <a:pos x="35" y="16"/>
              </a:cxn>
              <a:cxn ang="0">
                <a:pos x="38" y="6"/>
              </a:cxn>
              <a:cxn ang="0">
                <a:pos x="35" y="16"/>
              </a:cxn>
              <a:cxn ang="0">
                <a:pos x="38" y="12"/>
              </a:cxn>
              <a:cxn ang="0">
                <a:pos x="38" y="6"/>
              </a:cxn>
              <a:cxn ang="0">
                <a:pos x="19" y="10"/>
              </a:cxn>
            </a:cxnLst>
            <a:rect l="0" t="0" r="r" b="b"/>
            <a:pathLst>
              <a:path w="38" h="31">
                <a:moveTo>
                  <a:pt x="19" y="10"/>
                </a:moveTo>
                <a:lnTo>
                  <a:pt x="23" y="0"/>
                </a:lnTo>
                <a:lnTo>
                  <a:pt x="0" y="16"/>
                </a:lnTo>
                <a:lnTo>
                  <a:pt x="11" y="31"/>
                </a:lnTo>
                <a:lnTo>
                  <a:pt x="35" y="16"/>
                </a:lnTo>
                <a:lnTo>
                  <a:pt x="38" y="6"/>
                </a:lnTo>
                <a:lnTo>
                  <a:pt x="35" y="16"/>
                </a:lnTo>
                <a:lnTo>
                  <a:pt x="38" y="12"/>
                </a:lnTo>
                <a:lnTo>
                  <a:pt x="38" y="6"/>
                </a:lnTo>
                <a:lnTo>
                  <a:pt x="19" y="10"/>
                </a:lnTo>
                <a:close/>
              </a:path>
            </a:pathLst>
          </a:custGeom>
          <a:solidFill>
            <a:srgbClr val="000000"/>
          </a:solidFill>
          <a:ln w="9525">
            <a:noFill/>
            <a:round/>
            <a:headEnd/>
            <a:tailEnd/>
          </a:ln>
        </p:spPr>
        <p:txBody>
          <a:bodyPr/>
          <a:lstStyle/>
          <a:p>
            <a:endParaRPr lang="en-US"/>
          </a:p>
        </p:txBody>
      </p:sp>
      <p:sp>
        <p:nvSpPr>
          <p:cNvPr id="348442" name="Freeform 282"/>
          <p:cNvSpPr>
            <a:spLocks/>
          </p:cNvSpPr>
          <p:nvPr/>
        </p:nvSpPr>
        <p:spPr bwMode="auto">
          <a:xfrm>
            <a:off x="8281988" y="4972050"/>
            <a:ext cx="39687" cy="60325"/>
          </a:xfrm>
          <a:custGeom>
            <a:avLst/>
            <a:gdLst/>
            <a:ahLst/>
            <a:cxnLst>
              <a:cxn ang="0">
                <a:pos x="8" y="0"/>
              </a:cxn>
              <a:cxn ang="0">
                <a:pos x="2" y="11"/>
              </a:cxn>
              <a:cxn ang="0">
                <a:pos x="6" y="38"/>
              </a:cxn>
              <a:cxn ang="0">
                <a:pos x="25" y="34"/>
              </a:cxn>
              <a:cxn ang="0">
                <a:pos x="22" y="7"/>
              </a:cxn>
              <a:cxn ang="0">
                <a:pos x="14" y="19"/>
              </a:cxn>
              <a:cxn ang="0">
                <a:pos x="8" y="0"/>
              </a:cxn>
              <a:cxn ang="0">
                <a:pos x="0" y="2"/>
              </a:cxn>
              <a:cxn ang="0">
                <a:pos x="2" y="11"/>
              </a:cxn>
              <a:cxn ang="0">
                <a:pos x="8" y="0"/>
              </a:cxn>
            </a:cxnLst>
            <a:rect l="0" t="0" r="r" b="b"/>
            <a:pathLst>
              <a:path w="25" h="38">
                <a:moveTo>
                  <a:pt x="8" y="0"/>
                </a:moveTo>
                <a:lnTo>
                  <a:pt x="2" y="11"/>
                </a:lnTo>
                <a:lnTo>
                  <a:pt x="6" y="38"/>
                </a:lnTo>
                <a:lnTo>
                  <a:pt x="25" y="34"/>
                </a:lnTo>
                <a:lnTo>
                  <a:pt x="22" y="7"/>
                </a:lnTo>
                <a:lnTo>
                  <a:pt x="14" y="19"/>
                </a:lnTo>
                <a:lnTo>
                  <a:pt x="8" y="0"/>
                </a:lnTo>
                <a:lnTo>
                  <a:pt x="0" y="2"/>
                </a:lnTo>
                <a:lnTo>
                  <a:pt x="2" y="11"/>
                </a:lnTo>
                <a:lnTo>
                  <a:pt x="8" y="0"/>
                </a:lnTo>
                <a:close/>
              </a:path>
            </a:pathLst>
          </a:custGeom>
          <a:solidFill>
            <a:srgbClr val="000000"/>
          </a:solidFill>
          <a:ln w="9525">
            <a:noFill/>
            <a:round/>
            <a:headEnd/>
            <a:tailEnd/>
          </a:ln>
        </p:spPr>
        <p:txBody>
          <a:bodyPr/>
          <a:lstStyle/>
          <a:p>
            <a:endParaRPr lang="en-US"/>
          </a:p>
        </p:txBody>
      </p:sp>
      <p:sp>
        <p:nvSpPr>
          <p:cNvPr id="348443" name="Freeform 283"/>
          <p:cNvSpPr>
            <a:spLocks/>
          </p:cNvSpPr>
          <p:nvPr/>
        </p:nvSpPr>
        <p:spPr bwMode="auto">
          <a:xfrm>
            <a:off x="8294688" y="4859338"/>
            <a:ext cx="381000" cy="142875"/>
          </a:xfrm>
          <a:custGeom>
            <a:avLst/>
            <a:gdLst/>
            <a:ahLst/>
            <a:cxnLst>
              <a:cxn ang="0">
                <a:pos x="219" y="9"/>
              </a:cxn>
              <a:cxn ang="0">
                <a:pos x="226" y="0"/>
              </a:cxn>
              <a:cxn ang="0">
                <a:pos x="0" y="71"/>
              </a:cxn>
              <a:cxn ang="0">
                <a:pos x="6" y="90"/>
              </a:cxn>
              <a:cxn ang="0">
                <a:pos x="232" y="17"/>
              </a:cxn>
              <a:cxn ang="0">
                <a:pos x="238" y="7"/>
              </a:cxn>
              <a:cxn ang="0">
                <a:pos x="232" y="17"/>
              </a:cxn>
              <a:cxn ang="0">
                <a:pos x="240" y="15"/>
              </a:cxn>
              <a:cxn ang="0">
                <a:pos x="238" y="7"/>
              </a:cxn>
              <a:cxn ang="0">
                <a:pos x="219" y="9"/>
              </a:cxn>
            </a:cxnLst>
            <a:rect l="0" t="0" r="r" b="b"/>
            <a:pathLst>
              <a:path w="240" h="90">
                <a:moveTo>
                  <a:pt x="219" y="9"/>
                </a:moveTo>
                <a:lnTo>
                  <a:pt x="226" y="0"/>
                </a:lnTo>
                <a:lnTo>
                  <a:pt x="0" y="71"/>
                </a:lnTo>
                <a:lnTo>
                  <a:pt x="6" y="90"/>
                </a:lnTo>
                <a:lnTo>
                  <a:pt x="232" y="17"/>
                </a:lnTo>
                <a:lnTo>
                  <a:pt x="238" y="7"/>
                </a:lnTo>
                <a:lnTo>
                  <a:pt x="232" y="17"/>
                </a:lnTo>
                <a:lnTo>
                  <a:pt x="240" y="15"/>
                </a:lnTo>
                <a:lnTo>
                  <a:pt x="238" y="7"/>
                </a:lnTo>
                <a:lnTo>
                  <a:pt x="219" y="9"/>
                </a:lnTo>
                <a:close/>
              </a:path>
            </a:pathLst>
          </a:custGeom>
          <a:solidFill>
            <a:srgbClr val="000000"/>
          </a:solidFill>
          <a:ln w="9525">
            <a:noFill/>
            <a:round/>
            <a:headEnd/>
            <a:tailEnd/>
          </a:ln>
        </p:spPr>
        <p:txBody>
          <a:bodyPr/>
          <a:lstStyle/>
          <a:p>
            <a:endParaRPr lang="en-US"/>
          </a:p>
        </p:txBody>
      </p:sp>
      <p:sp>
        <p:nvSpPr>
          <p:cNvPr id="348444" name="Freeform 284"/>
          <p:cNvSpPr>
            <a:spLocks/>
          </p:cNvSpPr>
          <p:nvPr/>
        </p:nvSpPr>
        <p:spPr bwMode="auto">
          <a:xfrm>
            <a:off x="8609013" y="4638675"/>
            <a:ext cx="63500" cy="234950"/>
          </a:xfrm>
          <a:custGeom>
            <a:avLst/>
            <a:gdLst/>
            <a:ahLst/>
            <a:cxnLst>
              <a:cxn ang="0">
                <a:pos x="9" y="20"/>
              </a:cxn>
              <a:cxn ang="0">
                <a:pos x="0" y="12"/>
              </a:cxn>
              <a:cxn ang="0">
                <a:pos x="21" y="148"/>
              </a:cxn>
              <a:cxn ang="0">
                <a:pos x="40" y="146"/>
              </a:cxn>
              <a:cxn ang="0">
                <a:pos x="19" y="8"/>
              </a:cxn>
              <a:cxn ang="0">
                <a:pos x="7" y="0"/>
              </a:cxn>
              <a:cxn ang="0">
                <a:pos x="19" y="8"/>
              </a:cxn>
              <a:cxn ang="0">
                <a:pos x="17" y="0"/>
              </a:cxn>
              <a:cxn ang="0">
                <a:pos x="7" y="0"/>
              </a:cxn>
              <a:cxn ang="0">
                <a:pos x="9" y="20"/>
              </a:cxn>
            </a:cxnLst>
            <a:rect l="0" t="0" r="r" b="b"/>
            <a:pathLst>
              <a:path w="40" h="148">
                <a:moveTo>
                  <a:pt x="9" y="20"/>
                </a:moveTo>
                <a:lnTo>
                  <a:pt x="0" y="12"/>
                </a:lnTo>
                <a:lnTo>
                  <a:pt x="21" y="148"/>
                </a:lnTo>
                <a:lnTo>
                  <a:pt x="40" y="146"/>
                </a:lnTo>
                <a:lnTo>
                  <a:pt x="19" y="8"/>
                </a:lnTo>
                <a:lnTo>
                  <a:pt x="7" y="0"/>
                </a:lnTo>
                <a:lnTo>
                  <a:pt x="19" y="8"/>
                </a:lnTo>
                <a:lnTo>
                  <a:pt x="17" y="0"/>
                </a:lnTo>
                <a:lnTo>
                  <a:pt x="7" y="0"/>
                </a:lnTo>
                <a:lnTo>
                  <a:pt x="9" y="20"/>
                </a:lnTo>
                <a:close/>
              </a:path>
            </a:pathLst>
          </a:custGeom>
          <a:solidFill>
            <a:srgbClr val="000000"/>
          </a:solidFill>
          <a:ln w="9525">
            <a:noFill/>
            <a:round/>
            <a:headEnd/>
            <a:tailEnd/>
          </a:ln>
        </p:spPr>
        <p:txBody>
          <a:bodyPr/>
          <a:lstStyle/>
          <a:p>
            <a:endParaRPr lang="en-US"/>
          </a:p>
        </p:txBody>
      </p:sp>
      <p:sp>
        <p:nvSpPr>
          <p:cNvPr id="348445" name="Freeform 285"/>
          <p:cNvSpPr>
            <a:spLocks/>
          </p:cNvSpPr>
          <p:nvPr/>
        </p:nvSpPr>
        <p:spPr bwMode="auto">
          <a:xfrm>
            <a:off x="8540750" y="4638675"/>
            <a:ext cx="82550" cy="39688"/>
          </a:xfrm>
          <a:custGeom>
            <a:avLst/>
            <a:gdLst/>
            <a:ahLst/>
            <a:cxnLst>
              <a:cxn ang="0">
                <a:pos x="0" y="16"/>
              </a:cxn>
              <a:cxn ang="0">
                <a:pos x="12" y="23"/>
              </a:cxn>
              <a:cxn ang="0">
                <a:pos x="52" y="20"/>
              </a:cxn>
              <a:cxn ang="0">
                <a:pos x="50" y="0"/>
              </a:cxn>
              <a:cxn ang="0">
                <a:pos x="10" y="4"/>
              </a:cxn>
              <a:cxn ang="0">
                <a:pos x="20" y="12"/>
              </a:cxn>
              <a:cxn ang="0">
                <a:pos x="0" y="16"/>
              </a:cxn>
              <a:cxn ang="0">
                <a:pos x="2" y="25"/>
              </a:cxn>
              <a:cxn ang="0">
                <a:pos x="12" y="23"/>
              </a:cxn>
              <a:cxn ang="0">
                <a:pos x="0" y="16"/>
              </a:cxn>
            </a:cxnLst>
            <a:rect l="0" t="0" r="r" b="b"/>
            <a:pathLst>
              <a:path w="52" h="25">
                <a:moveTo>
                  <a:pt x="0" y="16"/>
                </a:moveTo>
                <a:lnTo>
                  <a:pt x="12" y="23"/>
                </a:lnTo>
                <a:lnTo>
                  <a:pt x="52" y="20"/>
                </a:lnTo>
                <a:lnTo>
                  <a:pt x="50" y="0"/>
                </a:lnTo>
                <a:lnTo>
                  <a:pt x="10" y="4"/>
                </a:lnTo>
                <a:lnTo>
                  <a:pt x="20" y="12"/>
                </a:lnTo>
                <a:lnTo>
                  <a:pt x="0" y="16"/>
                </a:lnTo>
                <a:lnTo>
                  <a:pt x="2" y="25"/>
                </a:lnTo>
                <a:lnTo>
                  <a:pt x="12" y="23"/>
                </a:lnTo>
                <a:lnTo>
                  <a:pt x="0" y="16"/>
                </a:lnTo>
                <a:close/>
              </a:path>
            </a:pathLst>
          </a:custGeom>
          <a:solidFill>
            <a:srgbClr val="000000"/>
          </a:solidFill>
          <a:ln w="9525">
            <a:noFill/>
            <a:round/>
            <a:headEnd/>
            <a:tailEnd/>
          </a:ln>
        </p:spPr>
        <p:txBody>
          <a:bodyPr/>
          <a:lstStyle/>
          <a:p>
            <a:endParaRPr lang="en-US"/>
          </a:p>
        </p:txBody>
      </p:sp>
      <p:sp>
        <p:nvSpPr>
          <p:cNvPr id="348446" name="Freeform 286"/>
          <p:cNvSpPr>
            <a:spLocks/>
          </p:cNvSpPr>
          <p:nvPr/>
        </p:nvSpPr>
        <p:spPr bwMode="auto">
          <a:xfrm>
            <a:off x="8499475" y="4383088"/>
            <a:ext cx="73025" cy="280987"/>
          </a:xfrm>
          <a:custGeom>
            <a:avLst/>
            <a:gdLst/>
            <a:ahLst/>
            <a:cxnLst>
              <a:cxn ang="0">
                <a:pos x="7" y="19"/>
              </a:cxn>
              <a:cxn ang="0">
                <a:pos x="0" y="12"/>
              </a:cxn>
              <a:cxn ang="0">
                <a:pos x="26" y="177"/>
              </a:cxn>
              <a:cxn ang="0">
                <a:pos x="46" y="173"/>
              </a:cxn>
              <a:cxn ang="0">
                <a:pos x="19" y="8"/>
              </a:cxn>
              <a:cxn ang="0">
                <a:pos x="11" y="0"/>
              </a:cxn>
              <a:cxn ang="0">
                <a:pos x="19" y="8"/>
              </a:cxn>
              <a:cxn ang="0">
                <a:pos x="19" y="0"/>
              </a:cxn>
              <a:cxn ang="0">
                <a:pos x="11" y="0"/>
              </a:cxn>
              <a:cxn ang="0">
                <a:pos x="7" y="19"/>
              </a:cxn>
            </a:cxnLst>
            <a:rect l="0" t="0" r="r" b="b"/>
            <a:pathLst>
              <a:path w="46" h="177">
                <a:moveTo>
                  <a:pt x="7" y="19"/>
                </a:moveTo>
                <a:lnTo>
                  <a:pt x="0" y="12"/>
                </a:lnTo>
                <a:lnTo>
                  <a:pt x="26" y="177"/>
                </a:lnTo>
                <a:lnTo>
                  <a:pt x="46" y="173"/>
                </a:lnTo>
                <a:lnTo>
                  <a:pt x="19" y="8"/>
                </a:lnTo>
                <a:lnTo>
                  <a:pt x="11" y="0"/>
                </a:lnTo>
                <a:lnTo>
                  <a:pt x="19" y="8"/>
                </a:lnTo>
                <a:lnTo>
                  <a:pt x="19" y="0"/>
                </a:lnTo>
                <a:lnTo>
                  <a:pt x="11" y="0"/>
                </a:lnTo>
                <a:lnTo>
                  <a:pt x="7" y="19"/>
                </a:lnTo>
                <a:close/>
              </a:path>
            </a:pathLst>
          </a:custGeom>
          <a:solidFill>
            <a:srgbClr val="000000"/>
          </a:solidFill>
          <a:ln w="9525">
            <a:noFill/>
            <a:round/>
            <a:headEnd/>
            <a:tailEnd/>
          </a:ln>
        </p:spPr>
        <p:txBody>
          <a:bodyPr/>
          <a:lstStyle/>
          <a:p>
            <a:endParaRPr lang="en-US"/>
          </a:p>
        </p:txBody>
      </p:sp>
      <p:sp>
        <p:nvSpPr>
          <p:cNvPr id="348447" name="Freeform 287"/>
          <p:cNvSpPr>
            <a:spLocks/>
          </p:cNvSpPr>
          <p:nvPr/>
        </p:nvSpPr>
        <p:spPr bwMode="auto">
          <a:xfrm>
            <a:off x="8221663" y="4340225"/>
            <a:ext cx="295275" cy="73025"/>
          </a:xfrm>
          <a:custGeom>
            <a:avLst/>
            <a:gdLst/>
            <a:ahLst/>
            <a:cxnLst>
              <a:cxn ang="0">
                <a:pos x="0" y="12"/>
              </a:cxn>
              <a:cxn ang="0">
                <a:pos x="10" y="21"/>
              </a:cxn>
              <a:cxn ang="0">
                <a:pos x="182" y="46"/>
              </a:cxn>
              <a:cxn ang="0">
                <a:pos x="186" y="27"/>
              </a:cxn>
              <a:cxn ang="0">
                <a:pos x="12" y="0"/>
              </a:cxn>
              <a:cxn ang="0">
                <a:pos x="21" y="10"/>
              </a:cxn>
              <a:cxn ang="0">
                <a:pos x="0" y="12"/>
              </a:cxn>
              <a:cxn ang="0">
                <a:pos x="2" y="19"/>
              </a:cxn>
              <a:cxn ang="0">
                <a:pos x="10" y="21"/>
              </a:cxn>
              <a:cxn ang="0">
                <a:pos x="0" y="12"/>
              </a:cxn>
            </a:cxnLst>
            <a:rect l="0" t="0" r="r" b="b"/>
            <a:pathLst>
              <a:path w="186" h="46">
                <a:moveTo>
                  <a:pt x="0" y="12"/>
                </a:moveTo>
                <a:lnTo>
                  <a:pt x="10" y="21"/>
                </a:lnTo>
                <a:lnTo>
                  <a:pt x="182" y="46"/>
                </a:lnTo>
                <a:lnTo>
                  <a:pt x="186" y="27"/>
                </a:lnTo>
                <a:lnTo>
                  <a:pt x="12" y="0"/>
                </a:lnTo>
                <a:lnTo>
                  <a:pt x="21" y="10"/>
                </a:lnTo>
                <a:lnTo>
                  <a:pt x="0" y="12"/>
                </a:lnTo>
                <a:lnTo>
                  <a:pt x="2" y="19"/>
                </a:lnTo>
                <a:lnTo>
                  <a:pt x="10" y="21"/>
                </a:lnTo>
                <a:lnTo>
                  <a:pt x="0" y="12"/>
                </a:lnTo>
                <a:close/>
              </a:path>
            </a:pathLst>
          </a:custGeom>
          <a:solidFill>
            <a:srgbClr val="000000"/>
          </a:solidFill>
          <a:ln w="9525">
            <a:noFill/>
            <a:round/>
            <a:headEnd/>
            <a:tailEnd/>
          </a:ln>
        </p:spPr>
        <p:txBody>
          <a:bodyPr/>
          <a:lstStyle/>
          <a:p>
            <a:endParaRPr lang="en-US"/>
          </a:p>
        </p:txBody>
      </p:sp>
      <p:sp>
        <p:nvSpPr>
          <p:cNvPr id="348448" name="Freeform 288"/>
          <p:cNvSpPr>
            <a:spLocks/>
          </p:cNvSpPr>
          <p:nvPr/>
        </p:nvSpPr>
        <p:spPr bwMode="auto">
          <a:xfrm>
            <a:off x="8204200" y="4216400"/>
            <a:ext cx="50800" cy="142875"/>
          </a:xfrm>
          <a:custGeom>
            <a:avLst/>
            <a:gdLst/>
            <a:ahLst/>
            <a:cxnLst>
              <a:cxn ang="0">
                <a:pos x="5" y="19"/>
              </a:cxn>
              <a:cxn ang="0">
                <a:pos x="0" y="11"/>
              </a:cxn>
              <a:cxn ang="0">
                <a:pos x="11" y="90"/>
              </a:cxn>
              <a:cxn ang="0">
                <a:pos x="32" y="88"/>
              </a:cxn>
              <a:cxn ang="0">
                <a:pos x="19" y="7"/>
              </a:cxn>
              <a:cxn ang="0">
                <a:pos x="13" y="0"/>
              </a:cxn>
              <a:cxn ang="0">
                <a:pos x="19" y="7"/>
              </a:cxn>
              <a:cxn ang="0">
                <a:pos x="19" y="1"/>
              </a:cxn>
              <a:cxn ang="0">
                <a:pos x="13" y="0"/>
              </a:cxn>
              <a:cxn ang="0">
                <a:pos x="5" y="19"/>
              </a:cxn>
            </a:cxnLst>
            <a:rect l="0" t="0" r="r" b="b"/>
            <a:pathLst>
              <a:path w="32" h="90">
                <a:moveTo>
                  <a:pt x="5" y="19"/>
                </a:moveTo>
                <a:lnTo>
                  <a:pt x="0" y="11"/>
                </a:lnTo>
                <a:lnTo>
                  <a:pt x="11" y="90"/>
                </a:lnTo>
                <a:lnTo>
                  <a:pt x="32" y="88"/>
                </a:lnTo>
                <a:lnTo>
                  <a:pt x="19" y="7"/>
                </a:lnTo>
                <a:lnTo>
                  <a:pt x="13" y="0"/>
                </a:lnTo>
                <a:lnTo>
                  <a:pt x="19" y="7"/>
                </a:lnTo>
                <a:lnTo>
                  <a:pt x="19" y="1"/>
                </a:lnTo>
                <a:lnTo>
                  <a:pt x="13" y="0"/>
                </a:lnTo>
                <a:lnTo>
                  <a:pt x="5" y="19"/>
                </a:lnTo>
                <a:close/>
              </a:path>
            </a:pathLst>
          </a:custGeom>
          <a:solidFill>
            <a:srgbClr val="000000"/>
          </a:solidFill>
          <a:ln w="9525">
            <a:noFill/>
            <a:round/>
            <a:headEnd/>
            <a:tailEnd/>
          </a:ln>
        </p:spPr>
        <p:txBody>
          <a:bodyPr/>
          <a:lstStyle/>
          <a:p>
            <a:endParaRPr lang="en-US"/>
          </a:p>
        </p:txBody>
      </p:sp>
      <p:sp>
        <p:nvSpPr>
          <p:cNvPr id="348449" name="Freeform 289"/>
          <p:cNvSpPr>
            <a:spLocks/>
          </p:cNvSpPr>
          <p:nvPr/>
        </p:nvSpPr>
        <p:spPr bwMode="auto">
          <a:xfrm>
            <a:off x="8121650" y="4176713"/>
            <a:ext cx="103188" cy="69850"/>
          </a:xfrm>
          <a:custGeom>
            <a:avLst/>
            <a:gdLst/>
            <a:ahLst/>
            <a:cxnLst>
              <a:cxn ang="0">
                <a:pos x="21" y="13"/>
              </a:cxn>
              <a:cxn ang="0">
                <a:pos x="7" y="25"/>
              </a:cxn>
              <a:cxn ang="0">
                <a:pos x="57" y="44"/>
              </a:cxn>
              <a:cxn ang="0">
                <a:pos x="65" y="25"/>
              </a:cxn>
              <a:cxn ang="0">
                <a:pos x="15" y="5"/>
              </a:cxn>
              <a:cxn ang="0">
                <a:pos x="2" y="17"/>
              </a:cxn>
              <a:cxn ang="0">
                <a:pos x="15" y="5"/>
              </a:cxn>
              <a:cxn ang="0">
                <a:pos x="0" y="0"/>
              </a:cxn>
              <a:cxn ang="0">
                <a:pos x="2" y="17"/>
              </a:cxn>
              <a:cxn ang="0">
                <a:pos x="21" y="13"/>
              </a:cxn>
            </a:cxnLst>
            <a:rect l="0" t="0" r="r" b="b"/>
            <a:pathLst>
              <a:path w="65" h="44">
                <a:moveTo>
                  <a:pt x="21" y="13"/>
                </a:moveTo>
                <a:lnTo>
                  <a:pt x="7" y="25"/>
                </a:lnTo>
                <a:lnTo>
                  <a:pt x="57" y="44"/>
                </a:lnTo>
                <a:lnTo>
                  <a:pt x="65" y="25"/>
                </a:lnTo>
                <a:lnTo>
                  <a:pt x="15" y="5"/>
                </a:lnTo>
                <a:lnTo>
                  <a:pt x="2" y="17"/>
                </a:lnTo>
                <a:lnTo>
                  <a:pt x="15" y="5"/>
                </a:lnTo>
                <a:lnTo>
                  <a:pt x="0" y="0"/>
                </a:lnTo>
                <a:lnTo>
                  <a:pt x="2" y="17"/>
                </a:lnTo>
                <a:lnTo>
                  <a:pt x="21" y="13"/>
                </a:lnTo>
                <a:close/>
              </a:path>
            </a:pathLst>
          </a:custGeom>
          <a:solidFill>
            <a:srgbClr val="000000"/>
          </a:solidFill>
          <a:ln w="9525">
            <a:noFill/>
            <a:round/>
            <a:headEnd/>
            <a:tailEnd/>
          </a:ln>
        </p:spPr>
        <p:txBody>
          <a:bodyPr/>
          <a:lstStyle/>
          <a:p>
            <a:endParaRPr lang="en-US"/>
          </a:p>
        </p:txBody>
      </p:sp>
      <p:sp>
        <p:nvSpPr>
          <p:cNvPr id="348450" name="Freeform 290"/>
          <p:cNvSpPr>
            <a:spLocks/>
          </p:cNvSpPr>
          <p:nvPr/>
        </p:nvSpPr>
        <p:spPr bwMode="auto">
          <a:xfrm>
            <a:off x="8124825" y="4197350"/>
            <a:ext cx="106363" cy="520700"/>
          </a:xfrm>
          <a:custGeom>
            <a:avLst/>
            <a:gdLst/>
            <a:ahLst/>
            <a:cxnLst>
              <a:cxn ang="0">
                <a:pos x="59" y="328"/>
              </a:cxn>
              <a:cxn ang="0">
                <a:pos x="67" y="317"/>
              </a:cxn>
              <a:cxn ang="0">
                <a:pos x="19" y="0"/>
              </a:cxn>
              <a:cxn ang="0">
                <a:pos x="0" y="4"/>
              </a:cxn>
              <a:cxn ang="0">
                <a:pos x="46" y="321"/>
              </a:cxn>
              <a:cxn ang="0">
                <a:pos x="53" y="309"/>
              </a:cxn>
              <a:cxn ang="0">
                <a:pos x="59" y="328"/>
              </a:cxn>
              <a:cxn ang="0">
                <a:pos x="67" y="326"/>
              </a:cxn>
              <a:cxn ang="0">
                <a:pos x="67" y="317"/>
              </a:cxn>
              <a:cxn ang="0">
                <a:pos x="59" y="328"/>
              </a:cxn>
            </a:cxnLst>
            <a:rect l="0" t="0" r="r" b="b"/>
            <a:pathLst>
              <a:path w="67" h="328">
                <a:moveTo>
                  <a:pt x="59" y="328"/>
                </a:moveTo>
                <a:lnTo>
                  <a:pt x="67" y="317"/>
                </a:lnTo>
                <a:lnTo>
                  <a:pt x="19" y="0"/>
                </a:lnTo>
                <a:lnTo>
                  <a:pt x="0" y="4"/>
                </a:lnTo>
                <a:lnTo>
                  <a:pt x="46" y="321"/>
                </a:lnTo>
                <a:lnTo>
                  <a:pt x="53" y="309"/>
                </a:lnTo>
                <a:lnTo>
                  <a:pt x="59" y="328"/>
                </a:lnTo>
                <a:lnTo>
                  <a:pt x="67" y="326"/>
                </a:lnTo>
                <a:lnTo>
                  <a:pt x="67" y="317"/>
                </a:lnTo>
                <a:lnTo>
                  <a:pt x="59" y="328"/>
                </a:lnTo>
                <a:close/>
              </a:path>
            </a:pathLst>
          </a:custGeom>
          <a:solidFill>
            <a:srgbClr val="000000"/>
          </a:solidFill>
          <a:ln w="9525">
            <a:noFill/>
            <a:round/>
            <a:headEnd/>
            <a:tailEnd/>
          </a:ln>
        </p:spPr>
        <p:txBody>
          <a:bodyPr/>
          <a:lstStyle/>
          <a:p>
            <a:endParaRPr lang="en-US"/>
          </a:p>
        </p:txBody>
      </p:sp>
      <p:sp>
        <p:nvSpPr>
          <p:cNvPr id="348451" name="Freeform 291"/>
          <p:cNvSpPr>
            <a:spLocks/>
          </p:cNvSpPr>
          <p:nvPr/>
        </p:nvSpPr>
        <p:spPr bwMode="auto">
          <a:xfrm>
            <a:off x="7667625" y="4687888"/>
            <a:ext cx="550863" cy="119062"/>
          </a:xfrm>
          <a:custGeom>
            <a:avLst/>
            <a:gdLst/>
            <a:ahLst/>
            <a:cxnLst>
              <a:cxn ang="0">
                <a:pos x="21" y="63"/>
              </a:cxn>
              <a:cxn ang="0">
                <a:pos x="11" y="75"/>
              </a:cxn>
              <a:cxn ang="0">
                <a:pos x="78" y="69"/>
              </a:cxn>
              <a:cxn ang="0">
                <a:pos x="142" y="62"/>
              </a:cxn>
              <a:cxn ang="0">
                <a:pos x="199" y="52"/>
              </a:cxn>
              <a:cxn ang="0">
                <a:pos x="249" y="42"/>
              </a:cxn>
              <a:cxn ang="0">
                <a:pos x="290" y="33"/>
              </a:cxn>
              <a:cxn ang="0">
                <a:pos x="320" y="25"/>
              </a:cxn>
              <a:cxn ang="0">
                <a:pos x="339" y="21"/>
              </a:cxn>
              <a:cxn ang="0">
                <a:pos x="347" y="19"/>
              </a:cxn>
              <a:cxn ang="0">
                <a:pos x="341" y="0"/>
              </a:cxn>
              <a:cxn ang="0">
                <a:pos x="336" y="2"/>
              </a:cxn>
              <a:cxn ang="0">
                <a:pos x="316" y="6"/>
              </a:cxn>
              <a:cxn ang="0">
                <a:pos x="286" y="14"/>
              </a:cxn>
              <a:cxn ang="0">
                <a:pos x="245" y="23"/>
              </a:cxn>
              <a:cxn ang="0">
                <a:pos x="196" y="33"/>
              </a:cxn>
              <a:cxn ang="0">
                <a:pos x="140" y="40"/>
              </a:cxn>
              <a:cxn ang="0">
                <a:pos x="77" y="50"/>
              </a:cxn>
              <a:cxn ang="0">
                <a:pos x="9" y="56"/>
              </a:cxn>
              <a:cxn ang="0">
                <a:pos x="0" y="67"/>
              </a:cxn>
              <a:cxn ang="0">
                <a:pos x="21" y="63"/>
              </a:cxn>
            </a:cxnLst>
            <a:rect l="0" t="0" r="r" b="b"/>
            <a:pathLst>
              <a:path w="347" h="75">
                <a:moveTo>
                  <a:pt x="21" y="63"/>
                </a:moveTo>
                <a:lnTo>
                  <a:pt x="11" y="75"/>
                </a:lnTo>
                <a:lnTo>
                  <a:pt x="78" y="69"/>
                </a:lnTo>
                <a:lnTo>
                  <a:pt x="142" y="62"/>
                </a:lnTo>
                <a:lnTo>
                  <a:pt x="199" y="52"/>
                </a:lnTo>
                <a:lnTo>
                  <a:pt x="249" y="42"/>
                </a:lnTo>
                <a:lnTo>
                  <a:pt x="290" y="33"/>
                </a:lnTo>
                <a:lnTo>
                  <a:pt x="320" y="25"/>
                </a:lnTo>
                <a:lnTo>
                  <a:pt x="339" y="21"/>
                </a:lnTo>
                <a:lnTo>
                  <a:pt x="347" y="19"/>
                </a:lnTo>
                <a:lnTo>
                  <a:pt x="341" y="0"/>
                </a:lnTo>
                <a:lnTo>
                  <a:pt x="336" y="2"/>
                </a:lnTo>
                <a:lnTo>
                  <a:pt x="316" y="6"/>
                </a:lnTo>
                <a:lnTo>
                  <a:pt x="286" y="14"/>
                </a:lnTo>
                <a:lnTo>
                  <a:pt x="245" y="23"/>
                </a:lnTo>
                <a:lnTo>
                  <a:pt x="196" y="33"/>
                </a:lnTo>
                <a:lnTo>
                  <a:pt x="140" y="40"/>
                </a:lnTo>
                <a:lnTo>
                  <a:pt x="77" y="50"/>
                </a:lnTo>
                <a:lnTo>
                  <a:pt x="9" y="56"/>
                </a:lnTo>
                <a:lnTo>
                  <a:pt x="0" y="67"/>
                </a:lnTo>
                <a:lnTo>
                  <a:pt x="21" y="63"/>
                </a:lnTo>
                <a:close/>
              </a:path>
            </a:pathLst>
          </a:custGeom>
          <a:solidFill>
            <a:srgbClr val="000000"/>
          </a:solidFill>
          <a:ln w="9525">
            <a:noFill/>
            <a:round/>
            <a:headEnd/>
            <a:tailEnd/>
          </a:ln>
        </p:spPr>
        <p:txBody>
          <a:bodyPr/>
          <a:lstStyle/>
          <a:p>
            <a:endParaRPr lang="en-US"/>
          </a:p>
        </p:txBody>
      </p:sp>
      <p:sp>
        <p:nvSpPr>
          <p:cNvPr id="348452" name="Freeform 292"/>
          <p:cNvSpPr>
            <a:spLocks/>
          </p:cNvSpPr>
          <p:nvPr/>
        </p:nvSpPr>
        <p:spPr bwMode="auto">
          <a:xfrm>
            <a:off x="7667625" y="4787900"/>
            <a:ext cx="53975" cy="155575"/>
          </a:xfrm>
          <a:custGeom>
            <a:avLst/>
            <a:gdLst/>
            <a:ahLst/>
            <a:cxnLst>
              <a:cxn ang="0">
                <a:pos x="25" y="79"/>
              </a:cxn>
              <a:cxn ang="0">
                <a:pos x="34" y="87"/>
              </a:cxn>
              <a:cxn ang="0">
                <a:pos x="21" y="0"/>
              </a:cxn>
              <a:cxn ang="0">
                <a:pos x="0" y="4"/>
              </a:cxn>
              <a:cxn ang="0">
                <a:pos x="15" y="91"/>
              </a:cxn>
              <a:cxn ang="0">
                <a:pos x="25" y="98"/>
              </a:cxn>
              <a:cxn ang="0">
                <a:pos x="15" y="91"/>
              </a:cxn>
              <a:cxn ang="0">
                <a:pos x="15" y="98"/>
              </a:cxn>
              <a:cxn ang="0">
                <a:pos x="25" y="98"/>
              </a:cxn>
              <a:cxn ang="0">
                <a:pos x="25" y="79"/>
              </a:cxn>
            </a:cxnLst>
            <a:rect l="0" t="0" r="r" b="b"/>
            <a:pathLst>
              <a:path w="34" h="98">
                <a:moveTo>
                  <a:pt x="25" y="79"/>
                </a:moveTo>
                <a:lnTo>
                  <a:pt x="34" y="87"/>
                </a:lnTo>
                <a:lnTo>
                  <a:pt x="21" y="0"/>
                </a:lnTo>
                <a:lnTo>
                  <a:pt x="0" y="4"/>
                </a:lnTo>
                <a:lnTo>
                  <a:pt x="15" y="91"/>
                </a:lnTo>
                <a:lnTo>
                  <a:pt x="25" y="98"/>
                </a:lnTo>
                <a:lnTo>
                  <a:pt x="15" y="91"/>
                </a:lnTo>
                <a:lnTo>
                  <a:pt x="15" y="98"/>
                </a:lnTo>
                <a:lnTo>
                  <a:pt x="25" y="98"/>
                </a:lnTo>
                <a:lnTo>
                  <a:pt x="25" y="79"/>
                </a:lnTo>
                <a:close/>
              </a:path>
            </a:pathLst>
          </a:custGeom>
          <a:solidFill>
            <a:srgbClr val="000000"/>
          </a:solidFill>
          <a:ln w="9525">
            <a:noFill/>
            <a:round/>
            <a:headEnd/>
            <a:tailEnd/>
          </a:ln>
        </p:spPr>
        <p:txBody>
          <a:bodyPr/>
          <a:lstStyle/>
          <a:p>
            <a:endParaRPr lang="en-US"/>
          </a:p>
        </p:txBody>
      </p:sp>
      <p:sp>
        <p:nvSpPr>
          <p:cNvPr id="348453" name="Freeform 293"/>
          <p:cNvSpPr>
            <a:spLocks/>
          </p:cNvSpPr>
          <p:nvPr/>
        </p:nvSpPr>
        <p:spPr bwMode="auto">
          <a:xfrm>
            <a:off x="7707313" y="4910138"/>
            <a:ext cx="33337" cy="33337"/>
          </a:xfrm>
          <a:custGeom>
            <a:avLst/>
            <a:gdLst/>
            <a:ahLst/>
            <a:cxnLst>
              <a:cxn ang="0">
                <a:pos x="21" y="10"/>
              </a:cxn>
              <a:cxn ang="0">
                <a:pos x="21" y="0"/>
              </a:cxn>
              <a:cxn ang="0">
                <a:pos x="0" y="2"/>
              </a:cxn>
              <a:cxn ang="0">
                <a:pos x="0" y="21"/>
              </a:cxn>
              <a:cxn ang="0">
                <a:pos x="21" y="21"/>
              </a:cxn>
              <a:cxn ang="0">
                <a:pos x="21" y="10"/>
              </a:cxn>
            </a:cxnLst>
            <a:rect l="0" t="0" r="r" b="b"/>
            <a:pathLst>
              <a:path w="21" h="21">
                <a:moveTo>
                  <a:pt x="21" y="10"/>
                </a:moveTo>
                <a:lnTo>
                  <a:pt x="21" y="0"/>
                </a:lnTo>
                <a:lnTo>
                  <a:pt x="0" y="2"/>
                </a:lnTo>
                <a:lnTo>
                  <a:pt x="0" y="21"/>
                </a:lnTo>
                <a:lnTo>
                  <a:pt x="21" y="21"/>
                </a:lnTo>
                <a:lnTo>
                  <a:pt x="21" y="10"/>
                </a:lnTo>
                <a:close/>
              </a:path>
            </a:pathLst>
          </a:custGeom>
          <a:solidFill>
            <a:srgbClr val="000000"/>
          </a:solidFill>
          <a:ln w="9525">
            <a:noFill/>
            <a:round/>
            <a:headEnd/>
            <a:tailEnd/>
          </a:ln>
        </p:spPr>
        <p:txBody>
          <a:bodyPr/>
          <a:lstStyle/>
          <a:p>
            <a:endParaRPr lang="en-US"/>
          </a:p>
        </p:txBody>
      </p:sp>
      <p:sp>
        <p:nvSpPr>
          <p:cNvPr id="348454" name="Freeform 294"/>
          <p:cNvSpPr>
            <a:spLocks/>
          </p:cNvSpPr>
          <p:nvPr/>
        </p:nvSpPr>
        <p:spPr bwMode="auto">
          <a:xfrm>
            <a:off x="7564438" y="4197350"/>
            <a:ext cx="647700" cy="600075"/>
          </a:xfrm>
          <a:custGeom>
            <a:avLst/>
            <a:gdLst/>
            <a:ahLst/>
            <a:cxnLst>
              <a:cxn ang="0">
                <a:pos x="42" y="378"/>
              </a:cxn>
              <a:cxn ang="0">
                <a:pos x="53" y="376"/>
              </a:cxn>
              <a:cxn ang="0">
                <a:pos x="80" y="374"/>
              </a:cxn>
              <a:cxn ang="0">
                <a:pos x="124" y="369"/>
              </a:cxn>
              <a:cxn ang="0">
                <a:pos x="176" y="363"/>
              </a:cxn>
              <a:cxn ang="0">
                <a:pos x="236" y="355"/>
              </a:cxn>
              <a:cxn ang="0">
                <a:pos x="297" y="346"/>
              </a:cxn>
              <a:cxn ang="0">
                <a:pos x="356" y="334"/>
              </a:cxn>
              <a:cxn ang="0">
                <a:pos x="408" y="321"/>
              </a:cxn>
              <a:cxn ang="0">
                <a:pos x="356" y="0"/>
              </a:cxn>
              <a:cxn ang="0">
                <a:pos x="347" y="0"/>
              </a:cxn>
              <a:cxn ang="0">
                <a:pos x="320" y="4"/>
              </a:cxn>
              <a:cxn ang="0">
                <a:pos x="280" y="12"/>
              </a:cxn>
              <a:cxn ang="0">
                <a:pos x="230" y="19"/>
              </a:cxn>
              <a:cxn ang="0">
                <a:pos x="172" y="31"/>
              </a:cxn>
              <a:cxn ang="0">
                <a:pos x="113" y="44"/>
              </a:cxn>
              <a:cxn ang="0">
                <a:pos x="53" y="61"/>
              </a:cxn>
              <a:cxn ang="0">
                <a:pos x="0" y="81"/>
              </a:cxn>
              <a:cxn ang="0">
                <a:pos x="42" y="378"/>
              </a:cxn>
            </a:cxnLst>
            <a:rect l="0" t="0" r="r" b="b"/>
            <a:pathLst>
              <a:path w="408" h="378">
                <a:moveTo>
                  <a:pt x="42" y="378"/>
                </a:moveTo>
                <a:lnTo>
                  <a:pt x="53" y="376"/>
                </a:lnTo>
                <a:lnTo>
                  <a:pt x="80" y="374"/>
                </a:lnTo>
                <a:lnTo>
                  <a:pt x="124" y="369"/>
                </a:lnTo>
                <a:lnTo>
                  <a:pt x="176" y="363"/>
                </a:lnTo>
                <a:lnTo>
                  <a:pt x="236" y="355"/>
                </a:lnTo>
                <a:lnTo>
                  <a:pt x="297" y="346"/>
                </a:lnTo>
                <a:lnTo>
                  <a:pt x="356" y="334"/>
                </a:lnTo>
                <a:lnTo>
                  <a:pt x="408" y="321"/>
                </a:lnTo>
                <a:lnTo>
                  <a:pt x="356" y="0"/>
                </a:lnTo>
                <a:lnTo>
                  <a:pt x="347" y="0"/>
                </a:lnTo>
                <a:lnTo>
                  <a:pt x="320" y="4"/>
                </a:lnTo>
                <a:lnTo>
                  <a:pt x="280" y="12"/>
                </a:lnTo>
                <a:lnTo>
                  <a:pt x="230" y="19"/>
                </a:lnTo>
                <a:lnTo>
                  <a:pt x="172" y="31"/>
                </a:lnTo>
                <a:lnTo>
                  <a:pt x="113" y="44"/>
                </a:lnTo>
                <a:lnTo>
                  <a:pt x="53" y="61"/>
                </a:lnTo>
                <a:lnTo>
                  <a:pt x="0" y="81"/>
                </a:lnTo>
                <a:lnTo>
                  <a:pt x="42" y="378"/>
                </a:lnTo>
                <a:close/>
              </a:path>
            </a:pathLst>
          </a:custGeom>
          <a:solidFill>
            <a:srgbClr val="FFFFFF"/>
          </a:solidFill>
          <a:ln w="9525">
            <a:noFill/>
            <a:round/>
            <a:headEnd/>
            <a:tailEnd/>
          </a:ln>
        </p:spPr>
        <p:txBody>
          <a:bodyPr/>
          <a:lstStyle/>
          <a:p>
            <a:endParaRPr lang="en-US"/>
          </a:p>
        </p:txBody>
      </p:sp>
      <p:sp>
        <p:nvSpPr>
          <p:cNvPr id="348455" name="Freeform 295"/>
          <p:cNvSpPr>
            <a:spLocks/>
          </p:cNvSpPr>
          <p:nvPr/>
        </p:nvSpPr>
        <p:spPr bwMode="auto">
          <a:xfrm>
            <a:off x="7631113" y="4691063"/>
            <a:ext cx="600075" cy="122237"/>
          </a:xfrm>
          <a:custGeom>
            <a:avLst/>
            <a:gdLst/>
            <a:ahLst/>
            <a:cxnLst>
              <a:cxn ang="0">
                <a:pos x="357" y="10"/>
              </a:cxn>
              <a:cxn ang="0">
                <a:pos x="364" y="0"/>
              </a:cxn>
              <a:cxn ang="0">
                <a:pos x="313" y="13"/>
              </a:cxn>
              <a:cxn ang="0">
                <a:pos x="253" y="25"/>
              </a:cxn>
              <a:cxn ang="0">
                <a:pos x="192" y="35"/>
              </a:cxn>
              <a:cxn ang="0">
                <a:pos x="134" y="42"/>
              </a:cxn>
              <a:cxn ang="0">
                <a:pos x="80" y="48"/>
              </a:cxn>
              <a:cxn ang="0">
                <a:pos x="38" y="54"/>
              </a:cxn>
              <a:cxn ang="0">
                <a:pos x="9" y="56"/>
              </a:cxn>
              <a:cxn ang="0">
                <a:pos x="0" y="56"/>
              </a:cxn>
              <a:cxn ang="0">
                <a:pos x="2" y="77"/>
              </a:cxn>
              <a:cxn ang="0">
                <a:pos x="11" y="75"/>
              </a:cxn>
              <a:cxn ang="0">
                <a:pos x="40" y="73"/>
              </a:cxn>
              <a:cxn ang="0">
                <a:pos x="82" y="69"/>
              </a:cxn>
              <a:cxn ang="0">
                <a:pos x="136" y="61"/>
              </a:cxn>
              <a:cxn ang="0">
                <a:pos x="195" y="54"/>
              </a:cxn>
              <a:cxn ang="0">
                <a:pos x="257" y="44"/>
              </a:cxn>
              <a:cxn ang="0">
                <a:pos x="316" y="33"/>
              </a:cxn>
              <a:cxn ang="0">
                <a:pos x="370" y="19"/>
              </a:cxn>
              <a:cxn ang="0">
                <a:pos x="378" y="8"/>
              </a:cxn>
              <a:cxn ang="0">
                <a:pos x="357" y="10"/>
              </a:cxn>
            </a:cxnLst>
            <a:rect l="0" t="0" r="r" b="b"/>
            <a:pathLst>
              <a:path w="378" h="77">
                <a:moveTo>
                  <a:pt x="357" y="10"/>
                </a:moveTo>
                <a:lnTo>
                  <a:pt x="364" y="0"/>
                </a:lnTo>
                <a:lnTo>
                  <a:pt x="313" y="13"/>
                </a:lnTo>
                <a:lnTo>
                  <a:pt x="253" y="25"/>
                </a:lnTo>
                <a:lnTo>
                  <a:pt x="192" y="35"/>
                </a:lnTo>
                <a:lnTo>
                  <a:pt x="134" y="42"/>
                </a:lnTo>
                <a:lnTo>
                  <a:pt x="80" y="48"/>
                </a:lnTo>
                <a:lnTo>
                  <a:pt x="38" y="54"/>
                </a:lnTo>
                <a:lnTo>
                  <a:pt x="9" y="56"/>
                </a:lnTo>
                <a:lnTo>
                  <a:pt x="0" y="56"/>
                </a:lnTo>
                <a:lnTo>
                  <a:pt x="2" y="77"/>
                </a:lnTo>
                <a:lnTo>
                  <a:pt x="11" y="75"/>
                </a:lnTo>
                <a:lnTo>
                  <a:pt x="40" y="73"/>
                </a:lnTo>
                <a:lnTo>
                  <a:pt x="82" y="69"/>
                </a:lnTo>
                <a:lnTo>
                  <a:pt x="136" y="61"/>
                </a:lnTo>
                <a:lnTo>
                  <a:pt x="195" y="54"/>
                </a:lnTo>
                <a:lnTo>
                  <a:pt x="257" y="44"/>
                </a:lnTo>
                <a:lnTo>
                  <a:pt x="316" y="33"/>
                </a:lnTo>
                <a:lnTo>
                  <a:pt x="370" y="19"/>
                </a:lnTo>
                <a:lnTo>
                  <a:pt x="378" y="8"/>
                </a:lnTo>
                <a:lnTo>
                  <a:pt x="357" y="10"/>
                </a:lnTo>
                <a:close/>
              </a:path>
            </a:pathLst>
          </a:custGeom>
          <a:solidFill>
            <a:srgbClr val="000000"/>
          </a:solidFill>
          <a:ln w="9525">
            <a:noFill/>
            <a:round/>
            <a:headEnd/>
            <a:tailEnd/>
          </a:ln>
        </p:spPr>
        <p:txBody>
          <a:bodyPr/>
          <a:lstStyle/>
          <a:p>
            <a:endParaRPr lang="en-US"/>
          </a:p>
        </p:txBody>
      </p:sp>
      <p:sp>
        <p:nvSpPr>
          <p:cNvPr id="348456" name="Freeform 296"/>
          <p:cNvSpPr>
            <a:spLocks/>
          </p:cNvSpPr>
          <p:nvPr/>
        </p:nvSpPr>
        <p:spPr bwMode="auto">
          <a:xfrm>
            <a:off x="8115300" y="4178300"/>
            <a:ext cx="115888" cy="528638"/>
          </a:xfrm>
          <a:custGeom>
            <a:avLst/>
            <a:gdLst/>
            <a:ahLst/>
            <a:cxnLst>
              <a:cxn ang="0">
                <a:pos x="9" y="22"/>
              </a:cxn>
              <a:cxn ang="0">
                <a:pos x="0" y="12"/>
              </a:cxn>
              <a:cxn ang="0">
                <a:pos x="52" y="333"/>
              </a:cxn>
              <a:cxn ang="0">
                <a:pos x="73" y="331"/>
              </a:cxn>
              <a:cxn ang="0">
                <a:pos x="19" y="10"/>
              </a:cxn>
              <a:cxn ang="0">
                <a:pos x="8" y="0"/>
              </a:cxn>
              <a:cxn ang="0">
                <a:pos x="19" y="10"/>
              </a:cxn>
              <a:cxn ang="0">
                <a:pos x="17" y="0"/>
              </a:cxn>
              <a:cxn ang="0">
                <a:pos x="8" y="0"/>
              </a:cxn>
              <a:cxn ang="0">
                <a:pos x="9" y="22"/>
              </a:cxn>
            </a:cxnLst>
            <a:rect l="0" t="0" r="r" b="b"/>
            <a:pathLst>
              <a:path w="73" h="333">
                <a:moveTo>
                  <a:pt x="9" y="22"/>
                </a:moveTo>
                <a:lnTo>
                  <a:pt x="0" y="12"/>
                </a:lnTo>
                <a:lnTo>
                  <a:pt x="52" y="333"/>
                </a:lnTo>
                <a:lnTo>
                  <a:pt x="73" y="331"/>
                </a:lnTo>
                <a:lnTo>
                  <a:pt x="19" y="10"/>
                </a:lnTo>
                <a:lnTo>
                  <a:pt x="8" y="0"/>
                </a:lnTo>
                <a:lnTo>
                  <a:pt x="19" y="10"/>
                </a:lnTo>
                <a:lnTo>
                  <a:pt x="17" y="0"/>
                </a:lnTo>
                <a:lnTo>
                  <a:pt x="8" y="0"/>
                </a:lnTo>
                <a:lnTo>
                  <a:pt x="9" y="22"/>
                </a:lnTo>
                <a:close/>
              </a:path>
            </a:pathLst>
          </a:custGeom>
          <a:solidFill>
            <a:srgbClr val="000000"/>
          </a:solidFill>
          <a:ln w="9525">
            <a:noFill/>
            <a:round/>
            <a:headEnd/>
            <a:tailEnd/>
          </a:ln>
        </p:spPr>
        <p:txBody>
          <a:bodyPr/>
          <a:lstStyle/>
          <a:p>
            <a:endParaRPr lang="en-US"/>
          </a:p>
        </p:txBody>
      </p:sp>
      <p:sp>
        <p:nvSpPr>
          <p:cNvPr id="348457" name="Freeform 297"/>
          <p:cNvSpPr>
            <a:spLocks/>
          </p:cNvSpPr>
          <p:nvPr/>
        </p:nvSpPr>
        <p:spPr bwMode="auto">
          <a:xfrm>
            <a:off x="7545388" y="4178300"/>
            <a:ext cx="584200" cy="158750"/>
          </a:xfrm>
          <a:custGeom>
            <a:avLst/>
            <a:gdLst/>
            <a:ahLst/>
            <a:cxnLst>
              <a:cxn ang="0">
                <a:pos x="21" y="91"/>
              </a:cxn>
              <a:cxn ang="0">
                <a:pos x="13" y="100"/>
              </a:cxn>
              <a:cxn ang="0">
                <a:pos x="69" y="83"/>
              </a:cxn>
              <a:cxn ang="0">
                <a:pos x="127" y="66"/>
              </a:cxn>
              <a:cxn ang="0">
                <a:pos x="186" y="52"/>
              </a:cxn>
              <a:cxn ang="0">
                <a:pos x="244" y="41"/>
              </a:cxn>
              <a:cxn ang="0">
                <a:pos x="294" y="33"/>
              </a:cxn>
              <a:cxn ang="0">
                <a:pos x="334" y="25"/>
              </a:cxn>
              <a:cxn ang="0">
                <a:pos x="359" y="22"/>
              </a:cxn>
              <a:cxn ang="0">
                <a:pos x="368" y="22"/>
              </a:cxn>
              <a:cxn ang="0">
                <a:pos x="367" y="0"/>
              </a:cxn>
              <a:cxn ang="0">
                <a:pos x="357" y="2"/>
              </a:cxn>
              <a:cxn ang="0">
                <a:pos x="330" y="6"/>
              </a:cxn>
              <a:cxn ang="0">
                <a:pos x="290" y="12"/>
              </a:cxn>
              <a:cxn ang="0">
                <a:pos x="240" y="22"/>
              </a:cxn>
              <a:cxn ang="0">
                <a:pos x="182" y="33"/>
              </a:cxn>
              <a:cxn ang="0">
                <a:pos x="123" y="47"/>
              </a:cxn>
              <a:cxn ang="0">
                <a:pos x="63" y="64"/>
              </a:cxn>
              <a:cxn ang="0">
                <a:pos x="8" y="83"/>
              </a:cxn>
              <a:cxn ang="0">
                <a:pos x="0" y="93"/>
              </a:cxn>
              <a:cxn ang="0">
                <a:pos x="21" y="91"/>
              </a:cxn>
            </a:cxnLst>
            <a:rect l="0" t="0" r="r" b="b"/>
            <a:pathLst>
              <a:path w="368" h="100">
                <a:moveTo>
                  <a:pt x="21" y="91"/>
                </a:moveTo>
                <a:lnTo>
                  <a:pt x="13" y="100"/>
                </a:lnTo>
                <a:lnTo>
                  <a:pt x="69" y="83"/>
                </a:lnTo>
                <a:lnTo>
                  <a:pt x="127" y="66"/>
                </a:lnTo>
                <a:lnTo>
                  <a:pt x="186" y="52"/>
                </a:lnTo>
                <a:lnTo>
                  <a:pt x="244" y="41"/>
                </a:lnTo>
                <a:lnTo>
                  <a:pt x="294" y="33"/>
                </a:lnTo>
                <a:lnTo>
                  <a:pt x="334" y="25"/>
                </a:lnTo>
                <a:lnTo>
                  <a:pt x="359" y="22"/>
                </a:lnTo>
                <a:lnTo>
                  <a:pt x="368" y="22"/>
                </a:lnTo>
                <a:lnTo>
                  <a:pt x="367" y="0"/>
                </a:lnTo>
                <a:lnTo>
                  <a:pt x="357" y="2"/>
                </a:lnTo>
                <a:lnTo>
                  <a:pt x="330" y="6"/>
                </a:lnTo>
                <a:lnTo>
                  <a:pt x="290" y="12"/>
                </a:lnTo>
                <a:lnTo>
                  <a:pt x="240" y="22"/>
                </a:lnTo>
                <a:lnTo>
                  <a:pt x="182" y="33"/>
                </a:lnTo>
                <a:lnTo>
                  <a:pt x="123" y="47"/>
                </a:lnTo>
                <a:lnTo>
                  <a:pt x="63" y="64"/>
                </a:lnTo>
                <a:lnTo>
                  <a:pt x="8" y="83"/>
                </a:lnTo>
                <a:lnTo>
                  <a:pt x="0" y="93"/>
                </a:lnTo>
                <a:lnTo>
                  <a:pt x="21" y="91"/>
                </a:lnTo>
                <a:close/>
              </a:path>
            </a:pathLst>
          </a:custGeom>
          <a:solidFill>
            <a:srgbClr val="000000"/>
          </a:solidFill>
          <a:ln w="9525">
            <a:noFill/>
            <a:round/>
            <a:headEnd/>
            <a:tailEnd/>
          </a:ln>
        </p:spPr>
        <p:txBody>
          <a:bodyPr/>
          <a:lstStyle/>
          <a:p>
            <a:endParaRPr lang="en-US"/>
          </a:p>
        </p:txBody>
      </p:sp>
      <p:sp>
        <p:nvSpPr>
          <p:cNvPr id="348458" name="Freeform 298"/>
          <p:cNvSpPr>
            <a:spLocks/>
          </p:cNvSpPr>
          <p:nvPr/>
        </p:nvSpPr>
        <p:spPr bwMode="auto">
          <a:xfrm>
            <a:off x="7545388" y="4322763"/>
            <a:ext cx="100012" cy="490537"/>
          </a:xfrm>
          <a:custGeom>
            <a:avLst/>
            <a:gdLst/>
            <a:ahLst/>
            <a:cxnLst>
              <a:cxn ang="0">
                <a:pos x="54" y="288"/>
              </a:cxn>
              <a:cxn ang="0">
                <a:pos x="63" y="297"/>
              </a:cxn>
              <a:cxn ang="0">
                <a:pos x="21" y="0"/>
              </a:cxn>
              <a:cxn ang="0">
                <a:pos x="0" y="2"/>
              </a:cxn>
              <a:cxn ang="0">
                <a:pos x="44" y="299"/>
              </a:cxn>
              <a:cxn ang="0">
                <a:pos x="56" y="309"/>
              </a:cxn>
              <a:cxn ang="0">
                <a:pos x="44" y="299"/>
              </a:cxn>
              <a:cxn ang="0">
                <a:pos x="46" y="309"/>
              </a:cxn>
              <a:cxn ang="0">
                <a:pos x="56" y="309"/>
              </a:cxn>
              <a:cxn ang="0">
                <a:pos x="54" y="288"/>
              </a:cxn>
            </a:cxnLst>
            <a:rect l="0" t="0" r="r" b="b"/>
            <a:pathLst>
              <a:path w="63" h="309">
                <a:moveTo>
                  <a:pt x="54" y="288"/>
                </a:moveTo>
                <a:lnTo>
                  <a:pt x="63" y="297"/>
                </a:lnTo>
                <a:lnTo>
                  <a:pt x="21" y="0"/>
                </a:lnTo>
                <a:lnTo>
                  <a:pt x="0" y="2"/>
                </a:lnTo>
                <a:lnTo>
                  <a:pt x="44" y="299"/>
                </a:lnTo>
                <a:lnTo>
                  <a:pt x="56" y="309"/>
                </a:lnTo>
                <a:lnTo>
                  <a:pt x="44" y="299"/>
                </a:lnTo>
                <a:lnTo>
                  <a:pt x="46" y="309"/>
                </a:lnTo>
                <a:lnTo>
                  <a:pt x="56" y="309"/>
                </a:lnTo>
                <a:lnTo>
                  <a:pt x="54" y="288"/>
                </a:lnTo>
                <a:close/>
              </a:path>
            </a:pathLst>
          </a:custGeom>
          <a:solidFill>
            <a:srgbClr val="000000"/>
          </a:solidFill>
          <a:ln w="9525">
            <a:noFill/>
            <a:round/>
            <a:headEnd/>
            <a:tailEnd/>
          </a:ln>
        </p:spPr>
        <p:txBody>
          <a:bodyPr/>
          <a:lstStyle/>
          <a:p>
            <a:endParaRPr lang="en-US"/>
          </a:p>
        </p:txBody>
      </p:sp>
      <p:sp>
        <p:nvSpPr>
          <p:cNvPr id="348459" name="Freeform 299"/>
          <p:cNvSpPr>
            <a:spLocks/>
          </p:cNvSpPr>
          <p:nvPr/>
        </p:nvSpPr>
        <p:spPr bwMode="auto">
          <a:xfrm>
            <a:off x="8142288" y="4194175"/>
            <a:ext cx="95250" cy="46038"/>
          </a:xfrm>
          <a:custGeom>
            <a:avLst/>
            <a:gdLst/>
            <a:ahLst/>
            <a:cxnLst>
              <a:cxn ang="0">
                <a:pos x="60" y="21"/>
              </a:cxn>
              <a:cxn ang="0">
                <a:pos x="56" y="17"/>
              </a:cxn>
              <a:cxn ang="0">
                <a:pos x="2" y="0"/>
              </a:cxn>
              <a:cxn ang="0">
                <a:pos x="0" y="12"/>
              </a:cxn>
              <a:cxn ang="0">
                <a:pos x="52" y="29"/>
              </a:cxn>
              <a:cxn ang="0">
                <a:pos x="48" y="23"/>
              </a:cxn>
              <a:cxn ang="0">
                <a:pos x="60" y="21"/>
              </a:cxn>
              <a:cxn ang="0">
                <a:pos x="60" y="17"/>
              </a:cxn>
              <a:cxn ang="0">
                <a:pos x="56" y="17"/>
              </a:cxn>
              <a:cxn ang="0">
                <a:pos x="60" y="21"/>
              </a:cxn>
            </a:cxnLst>
            <a:rect l="0" t="0" r="r" b="b"/>
            <a:pathLst>
              <a:path w="60" h="29">
                <a:moveTo>
                  <a:pt x="60" y="21"/>
                </a:moveTo>
                <a:lnTo>
                  <a:pt x="56" y="17"/>
                </a:lnTo>
                <a:lnTo>
                  <a:pt x="2" y="0"/>
                </a:lnTo>
                <a:lnTo>
                  <a:pt x="0" y="12"/>
                </a:lnTo>
                <a:lnTo>
                  <a:pt x="52" y="29"/>
                </a:lnTo>
                <a:lnTo>
                  <a:pt x="48" y="23"/>
                </a:lnTo>
                <a:lnTo>
                  <a:pt x="60" y="21"/>
                </a:lnTo>
                <a:lnTo>
                  <a:pt x="60" y="17"/>
                </a:lnTo>
                <a:lnTo>
                  <a:pt x="56" y="17"/>
                </a:lnTo>
                <a:lnTo>
                  <a:pt x="60" y="21"/>
                </a:lnTo>
                <a:close/>
              </a:path>
            </a:pathLst>
          </a:custGeom>
          <a:solidFill>
            <a:srgbClr val="000000"/>
          </a:solidFill>
          <a:ln w="9525">
            <a:noFill/>
            <a:round/>
            <a:headEnd/>
            <a:tailEnd/>
          </a:ln>
        </p:spPr>
        <p:txBody>
          <a:bodyPr/>
          <a:lstStyle/>
          <a:p>
            <a:endParaRPr lang="en-US"/>
          </a:p>
        </p:txBody>
      </p:sp>
      <p:sp>
        <p:nvSpPr>
          <p:cNvPr id="348460" name="Freeform 300"/>
          <p:cNvSpPr>
            <a:spLocks/>
          </p:cNvSpPr>
          <p:nvPr/>
        </p:nvSpPr>
        <p:spPr bwMode="auto">
          <a:xfrm>
            <a:off x="8218488" y="4227513"/>
            <a:ext cx="39687" cy="138112"/>
          </a:xfrm>
          <a:custGeom>
            <a:avLst/>
            <a:gdLst/>
            <a:ahLst/>
            <a:cxnLst>
              <a:cxn ang="0">
                <a:pos x="19" y="87"/>
              </a:cxn>
              <a:cxn ang="0">
                <a:pos x="25" y="85"/>
              </a:cxn>
              <a:cxn ang="0">
                <a:pos x="12" y="0"/>
              </a:cxn>
              <a:cxn ang="0">
                <a:pos x="0" y="2"/>
              </a:cxn>
              <a:cxn ang="0">
                <a:pos x="14" y="87"/>
              </a:cxn>
              <a:cxn ang="0">
                <a:pos x="19" y="87"/>
              </a:cxn>
            </a:cxnLst>
            <a:rect l="0" t="0" r="r" b="b"/>
            <a:pathLst>
              <a:path w="25" h="87">
                <a:moveTo>
                  <a:pt x="19" y="87"/>
                </a:moveTo>
                <a:lnTo>
                  <a:pt x="25" y="85"/>
                </a:lnTo>
                <a:lnTo>
                  <a:pt x="12" y="0"/>
                </a:lnTo>
                <a:lnTo>
                  <a:pt x="0" y="2"/>
                </a:lnTo>
                <a:lnTo>
                  <a:pt x="14" y="87"/>
                </a:lnTo>
                <a:lnTo>
                  <a:pt x="19" y="87"/>
                </a:lnTo>
                <a:close/>
              </a:path>
            </a:pathLst>
          </a:custGeom>
          <a:solidFill>
            <a:srgbClr val="000000"/>
          </a:solidFill>
          <a:ln w="9525">
            <a:noFill/>
            <a:round/>
            <a:headEnd/>
            <a:tailEnd/>
          </a:ln>
        </p:spPr>
        <p:txBody>
          <a:bodyPr/>
          <a:lstStyle/>
          <a:p>
            <a:endParaRPr lang="en-US"/>
          </a:p>
        </p:txBody>
      </p:sp>
      <p:sp>
        <p:nvSpPr>
          <p:cNvPr id="348461" name="Freeform 301"/>
          <p:cNvSpPr>
            <a:spLocks/>
          </p:cNvSpPr>
          <p:nvPr/>
        </p:nvSpPr>
        <p:spPr bwMode="auto">
          <a:xfrm>
            <a:off x="7926388" y="4721225"/>
            <a:ext cx="292100" cy="152400"/>
          </a:xfrm>
          <a:custGeom>
            <a:avLst/>
            <a:gdLst/>
            <a:ahLst/>
            <a:cxnLst>
              <a:cxn ang="0">
                <a:pos x="148" y="19"/>
              </a:cxn>
              <a:cxn ang="0">
                <a:pos x="27" y="46"/>
              </a:cxn>
              <a:cxn ang="0">
                <a:pos x="151" y="35"/>
              </a:cxn>
              <a:cxn ang="0">
                <a:pos x="42" y="64"/>
              </a:cxn>
              <a:cxn ang="0">
                <a:pos x="153" y="50"/>
              </a:cxn>
              <a:cxn ang="0">
                <a:pos x="56" y="81"/>
              </a:cxn>
              <a:cxn ang="0">
                <a:pos x="157" y="67"/>
              </a:cxn>
              <a:cxn ang="0">
                <a:pos x="73" y="96"/>
              </a:cxn>
              <a:cxn ang="0">
                <a:pos x="184" y="75"/>
              </a:cxn>
              <a:cxn ang="0">
                <a:pos x="173" y="0"/>
              </a:cxn>
              <a:cxn ang="0">
                <a:pos x="161" y="2"/>
              </a:cxn>
              <a:cxn ang="0">
                <a:pos x="140" y="6"/>
              </a:cxn>
              <a:cxn ang="0">
                <a:pos x="113" y="12"/>
              </a:cxn>
              <a:cxn ang="0">
                <a:pos x="82" y="17"/>
              </a:cxn>
              <a:cxn ang="0">
                <a:pos x="52" y="23"/>
              </a:cxn>
              <a:cxn ang="0">
                <a:pos x="25" y="29"/>
              </a:cxn>
              <a:cxn ang="0">
                <a:pos x="6" y="33"/>
              </a:cxn>
              <a:cxn ang="0">
                <a:pos x="0" y="35"/>
              </a:cxn>
              <a:cxn ang="0">
                <a:pos x="148" y="19"/>
              </a:cxn>
            </a:cxnLst>
            <a:rect l="0" t="0" r="r" b="b"/>
            <a:pathLst>
              <a:path w="184" h="96">
                <a:moveTo>
                  <a:pt x="148" y="19"/>
                </a:moveTo>
                <a:lnTo>
                  <a:pt x="27" y="46"/>
                </a:lnTo>
                <a:lnTo>
                  <a:pt x="151" y="35"/>
                </a:lnTo>
                <a:lnTo>
                  <a:pt x="42" y="64"/>
                </a:lnTo>
                <a:lnTo>
                  <a:pt x="153" y="50"/>
                </a:lnTo>
                <a:lnTo>
                  <a:pt x="56" y="81"/>
                </a:lnTo>
                <a:lnTo>
                  <a:pt x="157" y="67"/>
                </a:lnTo>
                <a:lnTo>
                  <a:pt x="73" y="96"/>
                </a:lnTo>
                <a:lnTo>
                  <a:pt x="184" y="75"/>
                </a:lnTo>
                <a:lnTo>
                  <a:pt x="173" y="0"/>
                </a:lnTo>
                <a:lnTo>
                  <a:pt x="161" y="2"/>
                </a:lnTo>
                <a:lnTo>
                  <a:pt x="140" y="6"/>
                </a:lnTo>
                <a:lnTo>
                  <a:pt x="113" y="12"/>
                </a:lnTo>
                <a:lnTo>
                  <a:pt x="82" y="17"/>
                </a:lnTo>
                <a:lnTo>
                  <a:pt x="52" y="23"/>
                </a:lnTo>
                <a:lnTo>
                  <a:pt x="25" y="29"/>
                </a:lnTo>
                <a:lnTo>
                  <a:pt x="6" y="33"/>
                </a:lnTo>
                <a:lnTo>
                  <a:pt x="0" y="35"/>
                </a:lnTo>
                <a:lnTo>
                  <a:pt x="148" y="19"/>
                </a:lnTo>
                <a:close/>
              </a:path>
            </a:pathLst>
          </a:custGeom>
          <a:solidFill>
            <a:srgbClr val="98B2B2"/>
          </a:solidFill>
          <a:ln w="9525">
            <a:noFill/>
            <a:round/>
            <a:headEnd/>
            <a:tailEnd/>
          </a:ln>
        </p:spPr>
        <p:txBody>
          <a:bodyPr/>
          <a:lstStyle/>
          <a:p>
            <a:endParaRPr lang="en-US"/>
          </a:p>
        </p:txBody>
      </p:sp>
      <p:sp>
        <p:nvSpPr>
          <p:cNvPr id="348462" name="Freeform 302"/>
          <p:cNvSpPr>
            <a:spLocks/>
          </p:cNvSpPr>
          <p:nvPr/>
        </p:nvSpPr>
        <p:spPr bwMode="auto">
          <a:xfrm>
            <a:off x="7740650" y="4846638"/>
            <a:ext cx="493713" cy="96837"/>
          </a:xfrm>
          <a:custGeom>
            <a:avLst/>
            <a:gdLst/>
            <a:ahLst/>
            <a:cxnLst>
              <a:cxn ang="0">
                <a:pos x="307" y="0"/>
              </a:cxn>
              <a:cxn ang="0">
                <a:pos x="242" y="13"/>
              </a:cxn>
              <a:cxn ang="0">
                <a:pos x="182" y="23"/>
              </a:cxn>
              <a:cxn ang="0">
                <a:pos x="128" y="29"/>
              </a:cxn>
              <a:cxn ang="0">
                <a:pos x="84" y="34"/>
              </a:cxn>
              <a:cxn ang="0">
                <a:pos x="48" y="38"/>
              </a:cxn>
              <a:cxn ang="0">
                <a:pos x="21" y="40"/>
              </a:cxn>
              <a:cxn ang="0">
                <a:pos x="6" y="40"/>
              </a:cxn>
              <a:cxn ang="0">
                <a:pos x="0" y="40"/>
              </a:cxn>
              <a:cxn ang="0">
                <a:pos x="0" y="61"/>
              </a:cxn>
              <a:cxn ang="0">
                <a:pos x="6" y="61"/>
              </a:cxn>
              <a:cxn ang="0">
                <a:pos x="23" y="59"/>
              </a:cxn>
              <a:cxn ang="0">
                <a:pos x="50" y="57"/>
              </a:cxn>
              <a:cxn ang="0">
                <a:pos x="86" y="54"/>
              </a:cxn>
              <a:cxn ang="0">
                <a:pos x="130" y="50"/>
              </a:cxn>
              <a:cxn ang="0">
                <a:pos x="184" y="42"/>
              </a:cxn>
              <a:cxn ang="0">
                <a:pos x="245" y="33"/>
              </a:cxn>
              <a:cxn ang="0">
                <a:pos x="311" y="21"/>
              </a:cxn>
              <a:cxn ang="0">
                <a:pos x="307" y="0"/>
              </a:cxn>
            </a:cxnLst>
            <a:rect l="0" t="0" r="r" b="b"/>
            <a:pathLst>
              <a:path w="311" h="61">
                <a:moveTo>
                  <a:pt x="307" y="0"/>
                </a:moveTo>
                <a:lnTo>
                  <a:pt x="242" y="13"/>
                </a:lnTo>
                <a:lnTo>
                  <a:pt x="182" y="23"/>
                </a:lnTo>
                <a:lnTo>
                  <a:pt x="128" y="29"/>
                </a:lnTo>
                <a:lnTo>
                  <a:pt x="84" y="34"/>
                </a:lnTo>
                <a:lnTo>
                  <a:pt x="48" y="38"/>
                </a:lnTo>
                <a:lnTo>
                  <a:pt x="21" y="40"/>
                </a:lnTo>
                <a:lnTo>
                  <a:pt x="6" y="40"/>
                </a:lnTo>
                <a:lnTo>
                  <a:pt x="0" y="40"/>
                </a:lnTo>
                <a:lnTo>
                  <a:pt x="0" y="61"/>
                </a:lnTo>
                <a:lnTo>
                  <a:pt x="6" y="61"/>
                </a:lnTo>
                <a:lnTo>
                  <a:pt x="23" y="59"/>
                </a:lnTo>
                <a:lnTo>
                  <a:pt x="50" y="57"/>
                </a:lnTo>
                <a:lnTo>
                  <a:pt x="86" y="54"/>
                </a:lnTo>
                <a:lnTo>
                  <a:pt x="130" y="50"/>
                </a:lnTo>
                <a:lnTo>
                  <a:pt x="184" y="42"/>
                </a:lnTo>
                <a:lnTo>
                  <a:pt x="245" y="33"/>
                </a:lnTo>
                <a:lnTo>
                  <a:pt x="311" y="21"/>
                </a:lnTo>
                <a:lnTo>
                  <a:pt x="307" y="0"/>
                </a:lnTo>
                <a:close/>
              </a:path>
            </a:pathLst>
          </a:custGeom>
          <a:solidFill>
            <a:srgbClr val="000000"/>
          </a:solidFill>
          <a:ln w="9525">
            <a:noFill/>
            <a:round/>
            <a:headEnd/>
            <a:tailEnd/>
          </a:ln>
        </p:spPr>
        <p:txBody>
          <a:bodyPr/>
          <a:lstStyle/>
          <a:p>
            <a:endParaRPr lang="en-US"/>
          </a:p>
        </p:txBody>
      </p:sp>
      <p:sp>
        <p:nvSpPr>
          <p:cNvPr id="348463" name="Freeform 303"/>
          <p:cNvSpPr>
            <a:spLocks/>
          </p:cNvSpPr>
          <p:nvPr/>
        </p:nvSpPr>
        <p:spPr bwMode="auto">
          <a:xfrm>
            <a:off x="7770813" y="4959350"/>
            <a:ext cx="33337" cy="30163"/>
          </a:xfrm>
          <a:custGeom>
            <a:avLst/>
            <a:gdLst/>
            <a:ahLst/>
            <a:cxnLst>
              <a:cxn ang="0">
                <a:pos x="12" y="19"/>
              </a:cxn>
              <a:cxn ang="0">
                <a:pos x="13" y="19"/>
              </a:cxn>
              <a:cxn ang="0">
                <a:pos x="15" y="17"/>
              </a:cxn>
              <a:cxn ang="0">
                <a:pos x="17" y="17"/>
              </a:cxn>
              <a:cxn ang="0">
                <a:pos x="19" y="15"/>
              </a:cxn>
              <a:cxn ang="0">
                <a:pos x="21" y="13"/>
              </a:cxn>
              <a:cxn ang="0">
                <a:pos x="21" y="11"/>
              </a:cxn>
              <a:cxn ang="0">
                <a:pos x="21" y="10"/>
              </a:cxn>
              <a:cxn ang="0">
                <a:pos x="21" y="8"/>
              </a:cxn>
              <a:cxn ang="0">
                <a:pos x="21" y="6"/>
              </a:cxn>
              <a:cxn ang="0">
                <a:pos x="19" y="4"/>
              </a:cxn>
              <a:cxn ang="0">
                <a:pos x="19" y="4"/>
              </a:cxn>
              <a:cxn ang="0">
                <a:pos x="17" y="2"/>
              </a:cxn>
              <a:cxn ang="0">
                <a:pos x="15" y="0"/>
              </a:cxn>
              <a:cxn ang="0">
                <a:pos x="13" y="0"/>
              </a:cxn>
              <a:cxn ang="0">
                <a:pos x="12" y="0"/>
              </a:cxn>
              <a:cxn ang="0">
                <a:pos x="10" y="0"/>
              </a:cxn>
              <a:cxn ang="0">
                <a:pos x="8" y="0"/>
              </a:cxn>
              <a:cxn ang="0">
                <a:pos x="6" y="2"/>
              </a:cxn>
              <a:cxn ang="0">
                <a:pos x="4" y="2"/>
              </a:cxn>
              <a:cxn ang="0">
                <a:pos x="2" y="4"/>
              </a:cxn>
              <a:cxn ang="0">
                <a:pos x="2" y="6"/>
              </a:cxn>
              <a:cxn ang="0">
                <a:pos x="0" y="8"/>
              </a:cxn>
              <a:cxn ang="0">
                <a:pos x="0" y="10"/>
              </a:cxn>
              <a:cxn ang="0">
                <a:pos x="0" y="11"/>
              </a:cxn>
              <a:cxn ang="0">
                <a:pos x="0" y="13"/>
              </a:cxn>
              <a:cxn ang="0">
                <a:pos x="2" y="15"/>
              </a:cxn>
              <a:cxn ang="0">
                <a:pos x="4" y="17"/>
              </a:cxn>
              <a:cxn ang="0">
                <a:pos x="4" y="17"/>
              </a:cxn>
              <a:cxn ang="0">
                <a:pos x="6" y="19"/>
              </a:cxn>
              <a:cxn ang="0">
                <a:pos x="8" y="19"/>
              </a:cxn>
              <a:cxn ang="0">
                <a:pos x="10" y="19"/>
              </a:cxn>
              <a:cxn ang="0">
                <a:pos x="12" y="19"/>
              </a:cxn>
            </a:cxnLst>
            <a:rect l="0" t="0" r="r" b="b"/>
            <a:pathLst>
              <a:path w="21" h="19">
                <a:moveTo>
                  <a:pt x="12" y="19"/>
                </a:moveTo>
                <a:lnTo>
                  <a:pt x="13" y="19"/>
                </a:lnTo>
                <a:lnTo>
                  <a:pt x="15" y="17"/>
                </a:lnTo>
                <a:lnTo>
                  <a:pt x="17" y="17"/>
                </a:lnTo>
                <a:lnTo>
                  <a:pt x="19" y="15"/>
                </a:lnTo>
                <a:lnTo>
                  <a:pt x="21" y="13"/>
                </a:lnTo>
                <a:lnTo>
                  <a:pt x="21" y="11"/>
                </a:lnTo>
                <a:lnTo>
                  <a:pt x="21" y="10"/>
                </a:lnTo>
                <a:lnTo>
                  <a:pt x="21" y="8"/>
                </a:lnTo>
                <a:lnTo>
                  <a:pt x="21" y="6"/>
                </a:lnTo>
                <a:lnTo>
                  <a:pt x="19" y="4"/>
                </a:lnTo>
                <a:lnTo>
                  <a:pt x="19" y="4"/>
                </a:lnTo>
                <a:lnTo>
                  <a:pt x="17" y="2"/>
                </a:lnTo>
                <a:lnTo>
                  <a:pt x="15" y="0"/>
                </a:lnTo>
                <a:lnTo>
                  <a:pt x="13" y="0"/>
                </a:lnTo>
                <a:lnTo>
                  <a:pt x="12" y="0"/>
                </a:lnTo>
                <a:lnTo>
                  <a:pt x="10" y="0"/>
                </a:lnTo>
                <a:lnTo>
                  <a:pt x="8" y="0"/>
                </a:lnTo>
                <a:lnTo>
                  <a:pt x="6" y="2"/>
                </a:lnTo>
                <a:lnTo>
                  <a:pt x="4" y="2"/>
                </a:lnTo>
                <a:lnTo>
                  <a:pt x="2" y="4"/>
                </a:lnTo>
                <a:lnTo>
                  <a:pt x="2" y="6"/>
                </a:lnTo>
                <a:lnTo>
                  <a:pt x="0" y="8"/>
                </a:lnTo>
                <a:lnTo>
                  <a:pt x="0" y="10"/>
                </a:lnTo>
                <a:lnTo>
                  <a:pt x="0" y="11"/>
                </a:lnTo>
                <a:lnTo>
                  <a:pt x="0" y="13"/>
                </a:lnTo>
                <a:lnTo>
                  <a:pt x="2" y="15"/>
                </a:lnTo>
                <a:lnTo>
                  <a:pt x="4" y="17"/>
                </a:lnTo>
                <a:lnTo>
                  <a:pt x="4" y="17"/>
                </a:lnTo>
                <a:lnTo>
                  <a:pt x="6" y="19"/>
                </a:lnTo>
                <a:lnTo>
                  <a:pt x="8" y="19"/>
                </a:lnTo>
                <a:lnTo>
                  <a:pt x="10" y="19"/>
                </a:lnTo>
                <a:lnTo>
                  <a:pt x="12" y="19"/>
                </a:lnTo>
                <a:close/>
              </a:path>
            </a:pathLst>
          </a:custGeom>
          <a:solidFill>
            <a:srgbClr val="000000"/>
          </a:solidFill>
          <a:ln w="9525">
            <a:noFill/>
            <a:round/>
            <a:headEnd/>
            <a:tailEnd/>
          </a:ln>
        </p:spPr>
        <p:txBody>
          <a:bodyPr/>
          <a:lstStyle/>
          <a:p>
            <a:endParaRPr lang="en-US"/>
          </a:p>
        </p:txBody>
      </p:sp>
      <p:sp>
        <p:nvSpPr>
          <p:cNvPr id="348464" name="Freeform 304"/>
          <p:cNvSpPr>
            <a:spLocks/>
          </p:cNvSpPr>
          <p:nvPr/>
        </p:nvSpPr>
        <p:spPr bwMode="auto">
          <a:xfrm>
            <a:off x="7786688" y="4959350"/>
            <a:ext cx="30162" cy="30163"/>
          </a:xfrm>
          <a:custGeom>
            <a:avLst/>
            <a:gdLst/>
            <a:ahLst/>
            <a:cxnLst>
              <a:cxn ang="0">
                <a:pos x="11" y="19"/>
              </a:cxn>
              <a:cxn ang="0">
                <a:pos x="13" y="19"/>
              </a:cxn>
              <a:cxn ang="0">
                <a:pos x="15" y="17"/>
              </a:cxn>
              <a:cxn ang="0">
                <a:pos x="17" y="17"/>
              </a:cxn>
              <a:cxn ang="0">
                <a:pos x="17" y="15"/>
              </a:cxn>
              <a:cxn ang="0">
                <a:pos x="19" y="13"/>
              </a:cxn>
              <a:cxn ang="0">
                <a:pos x="19" y="11"/>
              </a:cxn>
              <a:cxn ang="0">
                <a:pos x="19" y="10"/>
              </a:cxn>
              <a:cxn ang="0">
                <a:pos x="19" y="10"/>
              </a:cxn>
              <a:cxn ang="0">
                <a:pos x="19" y="8"/>
              </a:cxn>
              <a:cxn ang="0">
                <a:pos x="19" y="6"/>
              </a:cxn>
              <a:cxn ang="0">
                <a:pos x="17" y="4"/>
              </a:cxn>
              <a:cxn ang="0">
                <a:pos x="15" y="2"/>
              </a:cxn>
              <a:cxn ang="0">
                <a:pos x="13" y="2"/>
              </a:cxn>
              <a:cxn ang="0">
                <a:pos x="11" y="0"/>
              </a:cxn>
              <a:cxn ang="0">
                <a:pos x="9" y="0"/>
              </a:cxn>
              <a:cxn ang="0">
                <a:pos x="7" y="0"/>
              </a:cxn>
              <a:cxn ang="0">
                <a:pos x="5" y="2"/>
              </a:cxn>
              <a:cxn ang="0">
                <a:pos x="3" y="2"/>
              </a:cxn>
              <a:cxn ang="0">
                <a:pos x="2" y="4"/>
              </a:cxn>
              <a:cxn ang="0">
                <a:pos x="0" y="4"/>
              </a:cxn>
              <a:cxn ang="0">
                <a:pos x="0" y="6"/>
              </a:cxn>
              <a:cxn ang="0">
                <a:pos x="0" y="8"/>
              </a:cxn>
              <a:cxn ang="0">
                <a:pos x="0" y="10"/>
              </a:cxn>
              <a:cxn ang="0">
                <a:pos x="0" y="11"/>
              </a:cxn>
              <a:cxn ang="0">
                <a:pos x="0" y="13"/>
              </a:cxn>
              <a:cxn ang="0">
                <a:pos x="0" y="15"/>
              </a:cxn>
              <a:cxn ang="0">
                <a:pos x="2" y="17"/>
              </a:cxn>
              <a:cxn ang="0">
                <a:pos x="3" y="17"/>
              </a:cxn>
              <a:cxn ang="0">
                <a:pos x="5" y="19"/>
              </a:cxn>
              <a:cxn ang="0">
                <a:pos x="7" y="19"/>
              </a:cxn>
              <a:cxn ang="0">
                <a:pos x="9" y="19"/>
              </a:cxn>
              <a:cxn ang="0">
                <a:pos x="11" y="19"/>
              </a:cxn>
            </a:cxnLst>
            <a:rect l="0" t="0" r="r" b="b"/>
            <a:pathLst>
              <a:path w="19" h="19">
                <a:moveTo>
                  <a:pt x="11" y="19"/>
                </a:moveTo>
                <a:lnTo>
                  <a:pt x="13" y="19"/>
                </a:lnTo>
                <a:lnTo>
                  <a:pt x="15" y="17"/>
                </a:lnTo>
                <a:lnTo>
                  <a:pt x="17" y="17"/>
                </a:lnTo>
                <a:lnTo>
                  <a:pt x="17" y="15"/>
                </a:lnTo>
                <a:lnTo>
                  <a:pt x="19" y="13"/>
                </a:lnTo>
                <a:lnTo>
                  <a:pt x="19" y="11"/>
                </a:lnTo>
                <a:lnTo>
                  <a:pt x="19" y="10"/>
                </a:lnTo>
                <a:lnTo>
                  <a:pt x="19" y="10"/>
                </a:lnTo>
                <a:lnTo>
                  <a:pt x="19" y="8"/>
                </a:lnTo>
                <a:lnTo>
                  <a:pt x="19" y="6"/>
                </a:lnTo>
                <a:lnTo>
                  <a:pt x="17" y="4"/>
                </a:lnTo>
                <a:lnTo>
                  <a:pt x="15" y="2"/>
                </a:lnTo>
                <a:lnTo>
                  <a:pt x="13" y="2"/>
                </a:lnTo>
                <a:lnTo>
                  <a:pt x="11" y="0"/>
                </a:lnTo>
                <a:lnTo>
                  <a:pt x="9" y="0"/>
                </a:lnTo>
                <a:lnTo>
                  <a:pt x="7" y="0"/>
                </a:lnTo>
                <a:lnTo>
                  <a:pt x="5" y="2"/>
                </a:lnTo>
                <a:lnTo>
                  <a:pt x="3" y="2"/>
                </a:lnTo>
                <a:lnTo>
                  <a:pt x="2" y="4"/>
                </a:lnTo>
                <a:lnTo>
                  <a:pt x="0" y="4"/>
                </a:lnTo>
                <a:lnTo>
                  <a:pt x="0" y="6"/>
                </a:lnTo>
                <a:lnTo>
                  <a:pt x="0" y="8"/>
                </a:lnTo>
                <a:lnTo>
                  <a:pt x="0" y="10"/>
                </a:lnTo>
                <a:lnTo>
                  <a:pt x="0" y="11"/>
                </a:lnTo>
                <a:lnTo>
                  <a:pt x="0" y="13"/>
                </a:lnTo>
                <a:lnTo>
                  <a:pt x="0" y="15"/>
                </a:lnTo>
                <a:lnTo>
                  <a:pt x="2" y="17"/>
                </a:lnTo>
                <a:lnTo>
                  <a:pt x="3" y="17"/>
                </a:lnTo>
                <a:lnTo>
                  <a:pt x="5" y="19"/>
                </a:lnTo>
                <a:lnTo>
                  <a:pt x="7" y="19"/>
                </a:lnTo>
                <a:lnTo>
                  <a:pt x="9" y="19"/>
                </a:lnTo>
                <a:lnTo>
                  <a:pt x="11" y="19"/>
                </a:lnTo>
                <a:close/>
              </a:path>
            </a:pathLst>
          </a:custGeom>
          <a:solidFill>
            <a:srgbClr val="FFFFFF"/>
          </a:solidFill>
          <a:ln w="9525">
            <a:noFill/>
            <a:round/>
            <a:headEnd/>
            <a:tailEnd/>
          </a:ln>
        </p:spPr>
        <p:txBody>
          <a:bodyPr/>
          <a:lstStyle/>
          <a:p>
            <a:endParaRPr lang="en-US"/>
          </a:p>
        </p:txBody>
      </p:sp>
      <p:sp>
        <p:nvSpPr>
          <p:cNvPr id="348465" name="Freeform 305"/>
          <p:cNvSpPr>
            <a:spLocks/>
          </p:cNvSpPr>
          <p:nvPr/>
        </p:nvSpPr>
        <p:spPr bwMode="auto">
          <a:xfrm>
            <a:off x="7950200" y="4876800"/>
            <a:ext cx="311150" cy="185738"/>
          </a:xfrm>
          <a:custGeom>
            <a:avLst/>
            <a:gdLst/>
            <a:ahLst/>
            <a:cxnLst>
              <a:cxn ang="0">
                <a:pos x="179" y="0"/>
              </a:cxn>
              <a:cxn ang="0">
                <a:pos x="196" y="102"/>
              </a:cxn>
              <a:cxn ang="0">
                <a:pos x="8" y="117"/>
              </a:cxn>
              <a:cxn ang="0">
                <a:pos x="179" y="86"/>
              </a:cxn>
              <a:cxn ang="0">
                <a:pos x="8" y="102"/>
              </a:cxn>
              <a:cxn ang="0">
                <a:pos x="171" y="67"/>
              </a:cxn>
              <a:cxn ang="0">
                <a:pos x="6" y="83"/>
              </a:cxn>
              <a:cxn ang="0">
                <a:pos x="163" y="46"/>
              </a:cxn>
              <a:cxn ang="0">
                <a:pos x="0" y="62"/>
              </a:cxn>
              <a:cxn ang="0">
                <a:pos x="165" y="27"/>
              </a:cxn>
              <a:cxn ang="0">
                <a:pos x="2" y="44"/>
              </a:cxn>
              <a:cxn ang="0">
                <a:pos x="158" y="14"/>
              </a:cxn>
              <a:cxn ang="0">
                <a:pos x="0" y="29"/>
              </a:cxn>
              <a:cxn ang="0">
                <a:pos x="179" y="0"/>
              </a:cxn>
            </a:cxnLst>
            <a:rect l="0" t="0" r="r" b="b"/>
            <a:pathLst>
              <a:path w="196" h="117">
                <a:moveTo>
                  <a:pt x="179" y="0"/>
                </a:moveTo>
                <a:lnTo>
                  <a:pt x="196" y="102"/>
                </a:lnTo>
                <a:lnTo>
                  <a:pt x="8" y="117"/>
                </a:lnTo>
                <a:lnTo>
                  <a:pt x="179" y="86"/>
                </a:lnTo>
                <a:lnTo>
                  <a:pt x="8" y="102"/>
                </a:lnTo>
                <a:lnTo>
                  <a:pt x="171" y="67"/>
                </a:lnTo>
                <a:lnTo>
                  <a:pt x="6" y="83"/>
                </a:lnTo>
                <a:lnTo>
                  <a:pt x="163" y="46"/>
                </a:lnTo>
                <a:lnTo>
                  <a:pt x="0" y="62"/>
                </a:lnTo>
                <a:lnTo>
                  <a:pt x="165" y="27"/>
                </a:lnTo>
                <a:lnTo>
                  <a:pt x="2" y="44"/>
                </a:lnTo>
                <a:lnTo>
                  <a:pt x="158" y="14"/>
                </a:lnTo>
                <a:lnTo>
                  <a:pt x="0" y="29"/>
                </a:lnTo>
                <a:lnTo>
                  <a:pt x="179" y="0"/>
                </a:lnTo>
                <a:close/>
              </a:path>
            </a:pathLst>
          </a:custGeom>
          <a:solidFill>
            <a:srgbClr val="98B2B2"/>
          </a:solidFill>
          <a:ln w="9525">
            <a:noFill/>
            <a:round/>
            <a:headEnd/>
            <a:tailEnd/>
          </a:ln>
        </p:spPr>
        <p:txBody>
          <a:bodyPr/>
          <a:lstStyle/>
          <a:p>
            <a:endParaRPr lang="en-US"/>
          </a:p>
        </p:txBody>
      </p:sp>
      <p:sp>
        <p:nvSpPr>
          <p:cNvPr id="348466" name="Freeform 306"/>
          <p:cNvSpPr>
            <a:spLocks/>
          </p:cNvSpPr>
          <p:nvPr/>
        </p:nvSpPr>
        <p:spPr bwMode="auto">
          <a:xfrm>
            <a:off x="8148638" y="4224338"/>
            <a:ext cx="500062" cy="814387"/>
          </a:xfrm>
          <a:custGeom>
            <a:avLst/>
            <a:gdLst/>
            <a:ahLst/>
            <a:cxnLst>
              <a:cxn ang="0">
                <a:pos x="56" y="89"/>
              </a:cxn>
              <a:cxn ang="0">
                <a:pos x="42" y="10"/>
              </a:cxn>
              <a:cxn ang="0">
                <a:pos x="0" y="0"/>
              </a:cxn>
              <a:cxn ang="0">
                <a:pos x="46" y="311"/>
              </a:cxn>
              <a:cxn ang="0">
                <a:pos x="50" y="327"/>
              </a:cxn>
              <a:cxn ang="0">
                <a:pos x="79" y="513"/>
              </a:cxn>
              <a:cxn ang="0">
                <a:pos x="92" y="503"/>
              </a:cxn>
              <a:cxn ang="0">
                <a:pos x="88" y="480"/>
              </a:cxn>
              <a:cxn ang="0">
                <a:pos x="315" y="405"/>
              </a:cxn>
              <a:cxn ang="0">
                <a:pos x="294" y="277"/>
              </a:cxn>
              <a:cxn ang="0">
                <a:pos x="253" y="281"/>
              </a:cxn>
              <a:cxn ang="0">
                <a:pos x="226" y="115"/>
              </a:cxn>
              <a:cxn ang="0">
                <a:pos x="56" y="89"/>
              </a:cxn>
              <a:cxn ang="0">
                <a:pos x="92" y="306"/>
              </a:cxn>
              <a:cxn ang="0">
                <a:pos x="56" y="89"/>
              </a:cxn>
            </a:cxnLst>
            <a:rect l="0" t="0" r="r" b="b"/>
            <a:pathLst>
              <a:path w="315" h="513">
                <a:moveTo>
                  <a:pt x="56" y="89"/>
                </a:moveTo>
                <a:lnTo>
                  <a:pt x="42" y="10"/>
                </a:lnTo>
                <a:lnTo>
                  <a:pt x="0" y="0"/>
                </a:lnTo>
                <a:lnTo>
                  <a:pt x="46" y="311"/>
                </a:lnTo>
                <a:lnTo>
                  <a:pt x="50" y="327"/>
                </a:lnTo>
                <a:lnTo>
                  <a:pt x="79" y="513"/>
                </a:lnTo>
                <a:lnTo>
                  <a:pt x="92" y="503"/>
                </a:lnTo>
                <a:lnTo>
                  <a:pt x="88" y="480"/>
                </a:lnTo>
                <a:lnTo>
                  <a:pt x="315" y="405"/>
                </a:lnTo>
                <a:lnTo>
                  <a:pt x="294" y="277"/>
                </a:lnTo>
                <a:lnTo>
                  <a:pt x="253" y="281"/>
                </a:lnTo>
                <a:lnTo>
                  <a:pt x="226" y="115"/>
                </a:lnTo>
                <a:lnTo>
                  <a:pt x="56" y="89"/>
                </a:lnTo>
                <a:lnTo>
                  <a:pt x="92" y="306"/>
                </a:lnTo>
                <a:lnTo>
                  <a:pt x="56" y="89"/>
                </a:lnTo>
                <a:close/>
              </a:path>
            </a:pathLst>
          </a:custGeom>
          <a:solidFill>
            <a:srgbClr val="98B2B2"/>
          </a:solidFill>
          <a:ln w="9525">
            <a:noFill/>
            <a:round/>
            <a:headEnd/>
            <a:tailEnd/>
          </a:ln>
        </p:spPr>
        <p:txBody>
          <a:bodyPr/>
          <a:lstStyle/>
          <a:p>
            <a:endParaRPr lang="en-US"/>
          </a:p>
        </p:txBody>
      </p:sp>
      <p:sp>
        <p:nvSpPr>
          <p:cNvPr id="348467" name="Freeform 307"/>
          <p:cNvSpPr>
            <a:spLocks/>
          </p:cNvSpPr>
          <p:nvPr/>
        </p:nvSpPr>
        <p:spPr bwMode="auto">
          <a:xfrm>
            <a:off x="8242300" y="4379913"/>
            <a:ext cx="314325" cy="317500"/>
          </a:xfrm>
          <a:custGeom>
            <a:avLst/>
            <a:gdLst/>
            <a:ahLst/>
            <a:cxnLst>
              <a:cxn ang="0">
                <a:pos x="0" y="0"/>
              </a:cxn>
              <a:cxn ang="0">
                <a:pos x="142" y="25"/>
              </a:cxn>
              <a:cxn ang="0">
                <a:pos x="23" y="33"/>
              </a:cxn>
              <a:cxn ang="0">
                <a:pos x="144" y="48"/>
              </a:cxn>
              <a:cxn ang="0">
                <a:pos x="27" y="58"/>
              </a:cxn>
              <a:cxn ang="0">
                <a:pos x="148" y="71"/>
              </a:cxn>
              <a:cxn ang="0">
                <a:pos x="33" y="88"/>
              </a:cxn>
              <a:cxn ang="0">
                <a:pos x="150" y="96"/>
              </a:cxn>
              <a:cxn ang="0">
                <a:pos x="35" y="117"/>
              </a:cxn>
              <a:cxn ang="0">
                <a:pos x="154" y="125"/>
              </a:cxn>
              <a:cxn ang="0">
                <a:pos x="43" y="146"/>
              </a:cxn>
              <a:cxn ang="0">
                <a:pos x="162" y="154"/>
              </a:cxn>
              <a:cxn ang="0">
                <a:pos x="47" y="173"/>
              </a:cxn>
              <a:cxn ang="0">
                <a:pos x="198" y="177"/>
              </a:cxn>
              <a:cxn ang="0">
                <a:pos x="33" y="200"/>
              </a:cxn>
              <a:cxn ang="0">
                <a:pos x="0" y="0"/>
              </a:cxn>
            </a:cxnLst>
            <a:rect l="0" t="0" r="r" b="b"/>
            <a:pathLst>
              <a:path w="198" h="200">
                <a:moveTo>
                  <a:pt x="0" y="0"/>
                </a:moveTo>
                <a:lnTo>
                  <a:pt x="142" y="25"/>
                </a:lnTo>
                <a:lnTo>
                  <a:pt x="23" y="33"/>
                </a:lnTo>
                <a:lnTo>
                  <a:pt x="144" y="48"/>
                </a:lnTo>
                <a:lnTo>
                  <a:pt x="27" y="58"/>
                </a:lnTo>
                <a:lnTo>
                  <a:pt x="148" y="71"/>
                </a:lnTo>
                <a:lnTo>
                  <a:pt x="33" y="88"/>
                </a:lnTo>
                <a:lnTo>
                  <a:pt x="150" y="96"/>
                </a:lnTo>
                <a:lnTo>
                  <a:pt x="35" y="117"/>
                </a:lnTo>
                <a:lnTo>
                  <a:pt x="154" y="125"/>
                </a:lnTo>
                <a:lnTo>
                  <a:pt x="43" y="146"/>
                </a:lnTo>
                <a:lnTo>
                  <a:pt x="162" y="154"/>
                </a:lnTo>
                <a:lnTo>
                  <a:pt x="47" y="173"/>
                </a:lnTo>
                <a:lnTo>
                  <a:pt x="198" y="177"/>
                </a:lnTo>
                <a:lnTo>
                  <a:pt x="33" y="200"/>
                </a:lnTo>
                <a:lnTo>
                  <a:pt x="0" y="0"/>
                </a:lnTo>
                <a:close/>
              </a:path>
            </a:pathLst>
          </a:custGeom>
          <a:solidFill>
            <a:srgbClr val="000000"/>
          </a:solidFill>
          <a:ln w="9525">
            <a:noFill/>
            <a:round/>
            <a:headEnd/>
            <a:tailEnd/>
          </a:ln>
        </p:spPr>
        <p:txBody>
          <a:bodyPr/>
          <a:lstStyle/>
          <a:p>
            <a:endParaRPr lang="en-US"/>
          </a:p>
        </p:txBody>
      </p:sp>
      <p:sp>
        <p:nvSpPr>
          <p:cNvPr id="348468" name="Freeform 308"/>
          <p:cNvSpPr>
            <a:spLocks/>
          </p:cNvSpPr>
          <p:nvPr/>
        </p:nvSpPr>
        <p:spPr bwMode="auto">
          <a:xfrm>
            <a:off x="8277225" y="4678363"/>
            <a:ext cx="346075" cy="280987"/>
          </a:xfrm>
          <a:custGeom>
            <a:avLst/>
            <a:gdLst/>
            <a:ahLst/>
            <a:cxnLst>
              <a:cxn ang="0">
                <a:pos x="0" y="37"/>
              </a:cxn>
              <a:cxn ang="0">
                <a:pos x="211" y="0"/>
              </a:cxn>
              <a:cxn ang="0">
                <a:pos x="15" y="66"/>
              </a:cxn>
              <a:cxn ang="0">
                <a:pos x="209" y="31"/>
              </a:cxn>
              <a:cxn ang="0">
                <a:pos x="17" y="96"/>
              </a:cxn>
              <a:cxn ang="0">
                <a:pos x="211" y="62"/>
              </a:cxn>
              <a:cxn ang="0">
                <a:pos x="25" y="123"/>
              </a:cxn>
              <a:cxn ang="0">
                <a:pos x="214" y="89"/>
              </a:cxn>
              <a:cxn ang="0">
                <a:pos x="28" y="146"/>
              </a:cxn>
              <a:cxn ang="0">
                <a:pos x="218" y="117"/>
              </a:cxn>
              <a:cxn ang="0">
                <a:pos x="23" y="177"/>
              </a:cxn>
              <a:cxn ang="0">
                <a:pos x="0" y="37"/>
              </a:cxn>
            </a:cxnLst>
            <a:rect l="0" t="0" r="r" b="b"/>
            <a:pathLst>
              <a:path w="218" h="177">
                <a:moveTo>
                  <a:pt x="0" y="37"/>
                </a:moveTo>
                <a:lnTo>
                  <a:pt x="211" y="0"/>
                </a:lnTo>
                <a:lnTo>
                  <a:pt x="15" y="66"/>
                </a:lnTo>
                <a:lnTo>
                  <a:pt x="209" y="31"/>
                </a:lnTo>
                <a:lnTo>
                  <a:pt x="17" y="96"/>
                </a:lnTo>
                <a:lnTo>
                  <a:pt x="211" y="62"/>
                </a:lnTo>
                <a:lnTo>
                  <a:pt x="25" y="123"/>
                </a:lnTo>
                <a:lnTo>
                  <a:pt x="214" y="89"/>
                </a:lnTo>
                <a:lnTo>
                  <a:pt x="28" y="146"/>
                </a:lnTo>
                <a:lnTo>
                  <a:pt x="218" y="117"/>
                </a:lnTo>
                <a:lnTo>
                  <a:pt x="23" y="177"/>
                </a:lnTo>
                <a:lnTo>
                  <a:pt x="0" y="37"/>
                </a:lnTo>
                <a:close/>
              </a:path>
            </a:pathLst>
          </a:custGeom>
          <a:solidFill>
            <a:srgbClr val="000000"/>
          </a:solidFill>
          <a:ln w="9525">
            <a:noFill/>
            <a:round/>
            <a:headEnd/>
            <a:tailEnd/>
          </a:ln>
        </p:spPr>
        <p:txBody>
          <a:bodyPr/>
          <a:lstStyle/>
          <a:p>
            <a:endParaRPr lang="en-US"/>
          </a:p>
        </p:txBody>
      </p:sp>
      <p:sp>
        <p:nvSpPr>
          <p:cNvPr id="348469" name="Freeform 309"/>
          <p:cNvSpPr>
            <a:spLocks/>
          </p:cNvSpPr>
          <p:nvPr/>
        </p:nvSpPr>
        <p:spPr bwMode="auto">
          <a:xfrm>
            <a:off x="7640638" y="4279900"/>
            <a:ext cx="481012" cy="441325"/>
          </a:xfrm>
          <a:custGeom>
            <a:avLst/>
            <a:gdLst/>
            <a:ahLst/>
            <a:cxnLst>
              <a:cxn ang="0">
                <a:pos x="30" y="278"/>
              </a:cxn>
              <a:cxn ang="0">
                <a:pos x="38" y="278"/>
              </a:cxn>
              <a:cxn ang="0">
                <a:pos x="59" y="276"/>
              </a:cxn>
              <a:cxn ang="0">
                <a:pos x="92" y="271"/>
              </a:cxn>
              <a:cxn ang="0">
                <a:pos x="130" y="265"/>
              </a:cxn>
              <a:cxn ang="0">
                <a:pos x="174" y="259"/>
              </a:cxn>
              <a:cxn ang="0">
                <a:pos x="220" y="251"/>
              </a:cxn>
              <a:cxn ang="0">
                <a:pos x="262" y="244"/>
              </a:cxn>
              <a:cxn ang="0">
                <a:pos x="303" y="234"/>
              </a:cxn>
              <a:cxn ang="0">
                <a:pos x="268" y="0"/>
              </a:cxn>
              <a:cxn ang="0">
                <a:pos x="260" y="2"/>
              </a:cxn>
              <a:cxn ang="0">
                <a:pos x="239" y="4"/>
              </a:cxn>
              <a:cxn ang="0">
                <a:pos x="209" y="8"/>
              </a:cxn>
              <a:cxn ang="0">
                <a:pos x="170" y="15"/>
              </a:cxn>
              <a:cxn ang="0">
                <a:pos x="126" y="23"/>
              </a:cxn>
              <a:cxn ang="0">
                <a:pos x="82" y="32"/>
              </a:cxn>
              <a:cxn ang="0">
                <a:pos x="38" y="44"/>
              </a:cxn>
              <a:cxn ang="0">
                <a:pos x="0" y="57"/>
              </a:cxn>
              <a:cxn ang="0">
                <a:pos x="30" y="278"/>
              </a:cxn>
            </a:cxnLst>
            <a:rect l="0" t="0" r="r" b="b"/>
            <a:pathLst>
              <a:path w="303" h="278">
                <a:moveTo>
                  <a:pt x="30" y="278"/>
                </a:moveTo>
                <a:lnTo>
                  <a:pt x="38" y="278"/>
                </a:lnTo>
                <a:lnTo>
                  <a:pt x="59" y="276"/>
                </a:lnTo>
                <a:lnTo>
                  <a:pt x="92" y="271"/>
                </a:lnTo>
                <a:lnTo>
                  <a:pt x="130" y="265"/>
                </a:lnTo>
                <a:lnTo>
                  <a:pt x="174" y="259"/>
                </a:lnTo>
                <a:lnTo>
                  <a:pt x="220" y="251"/>
                </a:lnTo>
                <a:lnTo>
                  <a:pt x="262" y="244"/>
                </a:lnTo>
                <a:lnTo>
                  <a:pt x="303" y="234"/>
                </a:lnTo>
                <a:lnTo>
                  <a:pt x="268" y="0"/>
                </a:lnTo>
                <a:lnTo>
                  <a:pt x="260" y="2"/>
                </a:lnTo>
                <a:lnTo>
                  <a:pt x="239" y="4"/>
                </a:lnTo>
                <a:lnTo>
                  <a:pt x="209" y="8"/>
                </a:lnTo>
                <a:lnTo>
                  <a:pt x="170" y="15"/>
                </a:lnTo>
                <a:lnTo>
                  <a:pt x="126" y="23"/>
                </a:lnTo>
                <a:lnTo>
                  <a:pt x="82" y="32"/>
                </a:lnTo>
                <a:lnTo>
                  <a:pt x="38" y="44"/>
                </a:lnTo>
                <a:lnTo>
                  <a:pt x="0" y="57"/>
                </a:lnTo>
                <a:lnTo>
                  <a:pt x="30" y="278"/>
                </a:lnTo>
                <a:close/>
              </a:path>
            </a:pathLst>
          </a:custGeom>
          <a:solidFill>
            <a:srgbClr val="000000"/>
          </a:solidFill>
          <a:ln w="9525">
            <a:noFill/>
            <a:round/>
            <a:headEnd/>
            <a:tailEnd/>
          </a:ln>
        </p:spPr>
        <p:txBody>
          <a:bodyPr/>
          <a:lstStyle/>
          <a:p>
            <a:endParaRPr lang="en-US"/>
          </a:p>
        </p:txBody>
      </p:sp>
      <p:sp>
        <p:nvSpPr>
          <p:cNvPr id="348470" name="Freeform 310"/>
          <p:cNvSpPr>
            <a:spLocks/>
          </p:cNvSpPr>
          <p:nvPr/>
        </p:nvSpPr>
        <p:spPr bwMode="auto">
          <a:xfrm>
            <a:off x="8139113" y="4200525"/>
            <a:ext cx="138112" cy="511175"/>
          </a:xfrm>
          <a:custGeom>
            <a:avLst/>
            <a:gdLst/>
            <a:ahLst/>
            <a:cxnLst>
              <a:cxn ang="0">
                <a:pos x="0" y="0"/>
              </a:cxn>
              <a:cxn ang="0">
                <a:pos x="48" y="322"/>
              </a:cxn>
              <a:cxn ang="0">
                <a:pos x="87" y="315"/>
              </a:cxn>
              <a:cxn ang="0">
                <a:pos x="56" y="307"/>
              </a:cxn>
              <a:cxn ang="0">
                <a:pos x="83" y="297"/>
              </a:cxn>
              <a:cxn ang="0">
                <a:pos x="54" y="292"/>
              </a:cxn>
              <a:cxn ang="0">
                <a:pos x="79" y="284"/>
              </a:cxn>
              <a:cxn ang="0">
                <a:pos x="52" y="273"/>
              </a:cxn>
              <a:cxn ang="0">
                <a:pos x="77" y="269"/>
              </a:cxn>
              <a:cxn ang="0">
                <a:pos x="48" y="259"/>
              </a:cxn>
              <a:cxn ang="0">
                <a:pos x="77" y="253"/>
              </a:cxn>
              <a:cxn ang="0">
                <a:pos x="48" y="246"/>
              </a:cxn>
              <a:cxn ang="0">
                <a:pos x="73" y="240"/>
              </a:cxn>
              <a:cxn ang="0">
                <a:pos x="46" y="230"/>
              </a:cxn>
              <a:cxn ang="0">
                <a:pos x="71" y="223"/>
              </a:cxn>
              <a:cxn ang="0">
                <a:pos x="44" y="215"/>
              </a:cxn>
              <a:cxn ang="0">
                <a:pos x="67" y="207"/>
              </a:cxn>
              <a:cxn ang="0">
                <a:pos x="44" y="198"/>
              </a:cxn>
              <a:cxn ang="0">
                <a:pos x="65" y="190"/>
              </a:cxn>
              <a:cxn ang="0">
                <a:pos x="41" y="182"/>
              </a:cxn>
              <a:cxn ang="0">
                <a:pos x="64" y="173"/>
              </a:cxn>
              <a:cxn ang="0">
                <a:pos x="41" y="163"/>
              </a:cxn>
              <a:cxn ang="0">
                <a:pos x="64" y="157"/>
              </a:cxn>
              <a:cxn ang="0">
                <a:pos x="37" y="146"/>
              </a:cxn>
              <a:cxn ang="0">
                <a:pos x="60" y="140"/>
              </a:cxn>
              <a:cxn ang="0">
                <a:pos x="33" y="129"/>
              </a:cxn>
              <a:cxn ang="0">
                <a:pos x="58" y="123"/>
              </a:cxn>
              <a:cxn ang="0">
                <a:pos x="33" y="113"/>
              </a:cxn>
              <a:cxn ang="0">
                <a:pos x="56" y="107"/>
              </a:cxn>
              <a:cxn ang="0">
                <a:pos x="31" y="98"/>
              </a:cxn>
              <a:cxn ang="0">
                <a:pos x="52" y="92"/>
              </a:cxn>
              <a:cxn ang="0">
                <a:pos x="27" y="82"/>
              </a:cxn>
              <a:cxn ang="0">
                <a:pos x="50" y="77"/>
              </a:cxn>
              <a:cxn ang="0">
                <a:pos x="23" y="67"/>
              </a:cxn>
              <a:cxn ang="0">
                <a:pos x="48" y="63"/>
              </a:cxn>
              <a:cxn ang="0">
                <a:pos x="19" y="52"/>
              </a:cxn>
              <a:cxn ang="0">
                <a:pos x="46" y="48"/>
              </a:cxn>
              <a:cxn ang="0">
                <a:pos x="19" y="38"/>
              </a:cxn>
              <a:cxn ang="0">
                <a:pos x="44" y="34"/>
              </a:cxn>
              <a:cxn ang="0">
                <a:pos x="17" y="23"/>
              </a:cxn>
              <a:cxn ang="0">
                <a:pos x="44" y="23"/>
              </a:cxn>
              <a:cxn ang="0">
                <a:pos x="0" y="0"/>
              </a:cxn>
            </a:cxnLst>
            <a:rect l="0" t="0" r="r" b="b"/>
            <a:pathLst>
              <a:path w="87" h="322">
                <a:moveTo>
                  <a:pt x="0" y="0"/>
                </a:moveTo>
                <a:lnTo>
                  <a:pt x="48" y="322"/>
                </a:lnTo>
                <a:lnTo>
                  <a:pt x="87" y="315"/>
                </a:lnTo>
                <a:lnTo>
                  <a:pt x="56" y="307"/>
                </a:lnTo>
                <a:lnTo>
                  <a:pt x="83" y="297"/>
                </a:lnTo>
                <a:lnTo>
                  <a:pt x="54" y="292"/>
                </a:lnTo>
                <a:lnTo>
                  <a:pt x="79" y="284"/>
                </a:lnTo>
                <a:lnTo>
                  <a:pt x="52" y="273"/>
                </a:lnTo>
                <a:lnTo>
                  <a:pt x="77" y="269"/>
                </a:lnTo>
                <a:lnTo>
                  <a:pt x="48" y="259"/>
                </a:lnTo>
                <a:lnTo>
                  <a:pt x="77" y="253"/>
                </a:lnTo>
                <a:lnTo>
                  <a:pt x="48" y="246"/>
                </a:lnTo>
                <a:lnTo>
                  <a:pt x="73" y="240"/>
                </a:lnTo>
                <a:lnTo>
                  <a:pt x="46" y="230"/>
                </a:lnTo>
                <a:lnTo>
                  <a:pt x="71" y="223"/>
                </a:lnTo>
                <a:lnTo>
                  <a:pt x="44" y="215"/>
                </a:lnTo>
                <a:lnTo>
                  <a:pt x="67" y="207"/>
                </a:lnTo>
                <a:lnTo>
                  <a:pt x="44" y="198"/>
                </a:lnTo>
                <a:lnTo>
                  <a:pt x="65" y="190"/>
                </a:lnTo>
                <a:lnTo>
                  <a:pt x="41" y="182"/>
                </a:lnTo>
                <a:lnTo>
                  <a:pt x="64" y="173"/>
                </a:lnTo>
                <a:lnTo>
                  <a:pt x="41" y="163"/>
                </a:lnTo>
                <a:lnTo>
                  <a:pt x="64" y="157"/>
                </a:lnTo>
                <a:lnTo>
                  <a:pt x="37" y="146"/>
                </a:lnTo>
                <a:lnTo>
                  <a:pt x="60" y="140"/>
                </a:lnTo>
                <a:lnTo>
                  <a:pt x="33" y="129"/>
                </a:lnTo>
                <a:lnTo>
                  <a:pt x="58" y="123"/>
                </a:lnTo>
                <a:lnTo>
                  <a:pt x="33" y="113"/>
                </a:lnTo>
                <a:lnTo>
                  <a:pt x="56" y="107"/>
                </a:lnTo>
                <a:lnTo>
                  <a:pt x="31" y="98"/>
                </a:lnTo>
                <a:lnTo>
                  <a:pt x="52" y="92"/>
                </a:lnTo>
                <a:lnTo>
                  <a:pt x="27" y="82"/>
                </a:lnTo>
                <a:lnTo>
                  <a:pt x="50" y="77"/>
                </a:lnTo>
                <a:lnTo>
                  <a:pt x="23" y="67"/>
                </a:lnTo>
                <a:lnTo>
                  <a:pt x="48" y="63"/>
                </a:lnTo>
                <a:lnTo>
                  <a:pt x="19" y="52"/>
                </a:lnTo>
                <a:lnTo>
                  <a:pt x="46" y="48"/>
                </a:lnTo>
                <a:lnTo>
                  <a:pt x="19" y="38"/>
                </a:lnTo>
                <a:lnTo>
                  <a:pt x="44" y="34"/>
                </a:lnTo>
                <a:lnTo>
                  <a:pt x="17" y="23"/>
                </a:lnTo>
                <a:lnTo>
                  <a:pt x="44" y="23"/>
                </a:lnTo>
                <a:lnTo>
                  <a:pt x="0" y="0"/>
                </a:lnTo>
                <a:close/>
              </a:path>
            </a:pathLst>
          </a:custGeom>
          <a:solidFill>
            <a:srgbClr val="000000"/>
          </a:solidFill>
          <a:ln w="9525">
            <a:noFill/>
            <a:round/>
            <a:headEnd/>
            <a:tailEnd/>
          </a:ln>
        </p:spPr>
        <p:txBody>
          <a:bodyPr/>
          <a:lstStyle/>
          <a:p>
            <a:endParaRPr lang="en-US"/>
          </a:p>
        </p:txBody>
      </p:sp>
      <p:sp>
        <p:nvSpPr>
          <p:cNvPr id="348471" name="Freeform 311"/>
          <p:cNvSpPr>
            <a:spLocks/>
          </p:cNvSpPr>
          <p:nvPr/>
        </p:nvSpPr>
        <p:spPr bwMode="auto">
          <a:xfrm>
            <a:off x="7962900" y="4776788"/>
            <a:ext cx="212725" cy="50800"/>
          </a:xfrm>
          <a:custGeom>
            <a:avLst/>
            <a:gdLst/>
            <a:ahLst/>
            <a:cxnLst>
              <a:cxn ang="0">
                <a:pos x="132" y="0"/>
              </a:cxn>
              <a:cxn ang="0">
                <a:pos x="128" y="0"/>
              </a:cxn>
              <a:cxn ang="0">
                <a:pos x="115" y="4"/>
              </a:cxn>
              <a:cxn ang="0">
                <a:pos x="98" y="6"/>
              </a:cxn>
              <a:cxn ang="0">
                <a:pos x="75" y="11"/>
              </a:cxn>
              <a:cxn ang="0">
                <a:pos x="52" y="15"/>
              </a:cxn>
              <a:cxn ang="0">
                <a:pos x="31" y="19"/>
              </a:cxn>
              <a:cxn ang="0">
                <a:pos x="13" y="21"/>
              </a:cxn>
              <a:cxn ang="0">
                <a:pos x="0" y="23"/>
              </a:cxn>
              <a:cxn ang="0">
                <a:pos x="2" y="32"/>
              </a:cxn>
              <a:cxn ang="0">
                <a:pos x="6" y="30"/>
              </a:cxn>
              <a:cxn ang="0">
                <a:pos x="19" y="29"/>
              </a:cxn>
              <a:cxn ang="0">
                <a:pos x="38" y="27"/>
              </a:cxn>
              <a:cxn ang="0">
                <a:pos x="59" y="23"/>
              </a:cxn>
              <a:cxn ang="0">
                <a:pos x="82" y="19"/>
              </a:cxn>
              <a:cxn ang="0">
                <a:pos x="104" y="15"/>
              </a:cxn>
              <a:cxn ang="0">
                <a:pos x="123" y="11"/>
              </a:cxn>
              <a:cxn ang="0">
                <a:pos x="134" y="9"/>
              </a:cxn>
              <a:cxn ang="0">
                <a:pos x="132" y="0"/>
              </a:cxn>
            </a:cxnLst>
            <a:rect l="0" t="0" r="r" b="b"/>
            <a:pathLst>
              <a:path w="134" h="32">
                <a:moveTo>
                  <a:pt x="132" y="0"/>
                </a:moveTo>
                <a:lnTo>
                  <a:pt x="128" y="0"/>
                </a:lnTo>
                <a:lnTo>
                  <a:pt x="115" y="4"/>
                </a:lnTo>
                <a:lnTo>
                  <a:pt x="98" y="6"/>
                </a:lnTo>
                <a:lnTo>
                  <a:pt x="75" y="11"/>
                </a:lnTo>
                <a:lnTo>
                  <a:pt x="52" y="15"/>
                </a:lnTo>
                <a:lnTo>
                  <a:pt x="31" y="19"/>
                </a:lnTo>
                <a:lnTo>
                  <a:pt x="13" y="21"/>
                </a:lnTo>
                <a:lnTo>
                  <a:pt x="0" y="23"/>
                </a:lnTo>
                <a:lnTo>
                  <a:pt x="2" y="32"/>
                </a:lnTo>
                <a:lnTo>
                  <a:pt x="6" y="30"/>
                </a:lnTo>
                <a:lnTo>
                  <a:pt x="19" y="29"/>
                </a:lnTo>
                <a:lnTo>
                  <a:pt x="38" y="27"/>
                </a:lnTo>
                <a:lnTo>
                  <a:pt x="59" y="23"/>
                </a:lnTo>
                <a:lnTo>
                  <a:pt x="82" y="19"/>
                </a:lnTo>
                <a:lnTo>
                  <a:pt x="104" y="15"/>
                </a:lnTo>
                <a:lnTo>
                  <a:pt x="123" y="11"/>
                </a:lnTo>
                <a:lnTo>
                  <a:pt x="134" y="9"/>
                </a:lnTo>
                <a:lnTo>
                  <a:pt x="132" y="0"/>
                </a:lnTo>
                <a:close/>
              </a:path>
            </a:pathLst>
          </a:custGeom>
          <a:solidFill>
            <a:srgbClr val="000000"/>
          </a:solidFill>
          <a:ln w="9525">
            <a:noFill/>
            <a:round/>
            <a:headEnd/>
            <a:tailEnd/>
          </a:ln>
        </p:spPr>
        <p:txBody>
          <a:bodyPr/>
          <a:lstStyle/>
          <a:p>
            <a:endParaRPr lang="en-US"/>
          </a:p>
        </p:txBody>
      </p:sp>
      <p:sp>
        <p:nvSpPr>
          <p:cNvPr id="348472" name="Freeform 312"/>
          <p:cNvSpPr>
            <a:spLocks/>
          </p:cNvSpPr>
          <p:nvPr/>
        </p:nvSpPr>
        <p:spPr bwMode="auto">
          <a:xfrm>
            <a:off x="7640638" y="4337050"/>
            <a:ext cx="282575" cy="384175"/>
          </a:xfrm>
          <a:custGeom>
            <a:avLst/>
            <a:gdLst/>
            <a:ahLst/>
            <a:cxnLst>
              <a:cxn ang="0">
                <a:pos x="0" y="23"/>
              </a:cxn>
              <a:cxn ang="0">
                <a:pos x="30" y="242"/>
              </a:cxn>
              <a:cxn ang="0">
                <a:pos x="176" y="210"/>
              </a:cxn>
              <a:cxn ang="0">
                <a:pos x="63" y="211"/>
              </a:cxn>
              <a:cxn ang="0">
                <a:pos x="178" y="179"/>
              </a:cxn>
              <a:cxn ang="0">
                <a:pos x="59" y="188"/>
              </a:cxn>
              <a:cxn ang="0">
                <a:pos x="172" y="154"/>
              </a:cxn>
              <a:cxn ang="0">
                <a:pos x="55" y="163"/>
              </a:cxn>
              <a:cxn ang="0">
                <a:pos x="168" y="131"/>
              </a:cxn>
              <a:cxn ang="0">
                <a:pos x="53" y="140"/>
              </a:cxn>
              <a:cxn ang="0">
                <a:pos x="168" y="110"/>
              </a:cxn>
              <a:cxn ang="0">
                <a:pos x="49" y="117"/>
              </a:cxn>
              <a:cxn ang="0">
                <a:pos x="165" y="87"/>
              </a:cxn>
              <a:cxn ang="0">
                <a:pos x="46" y="96"/>
              </a:cxn>
              <a:cxn ang="0">
                <a:pos x="159" y="68"/>
              </a:cxn>
              <a:cxn ang="0">
                <a:pos x="42" y="73"/>
              </a:cxn>
              <a:cxn ang="0">
                <a:pos x="155" y="48"/>
              </a:cxn>
              <a:cxn ang="0">
                <a:pos x="40" y="52"/>
              </a:cxn>
              <a:cxn ang="0">
                <a:pos x="151" y="27"/>
              </a:cxn>
              <a:cxn ang="0">
                <a:pos x="38" y="35"/>
              </a:cxn>
              <a:cxn ang="0">
                <a:pos x="153" y="0"/>
              </a:cxn>
              <a:cxn ang="0">
                <a:pos x="0" y="23"/>
              </a:cxn>
            </a:cxnLst>
            <a:rect l="0" t="0" r="r" b="b"/>
            <a:pathLst>
              <a:path w="178" h="242">
                <a:moveTo>
                  <a:pt x="0" y="23"/>
                </a:moveTo>
                <a:lnTo>
                  <a:pt x="30" y="242"/>
                </a:lnTo>
                <a:lnTo>
                  <a:pt x="176" y="210"/>
                </a:lnTo>
                <a:lnTo>
                  <a:pt x="63" y="211"/>
                </a:lnTo>
                <a:lnTo>
                  <a:pt x="178" y="179"/>
                </a:lnTo>
                <a:lnTo>
                  <a:pt x="59" y="188"/>
                </a:lnTo>
                <a:lnTo>
                  <a:pt x="172" y="154"/>
                </a:lnTo>
                <a:lnTo>
                  <a:pt x="55" y="163"/>
                </a:lnTo>
                <a:lnTo>
                  <a:pt x="168" y="131"/>
                </a:lnTo>
                <a:lnTo>
                  <a:pt x="53" y="140"/>
                </a:lnTo>
                <a:lnTo>
                  <a:pt x="168" y="110"/>
                </a:lnTo>
                <a:lnTo>
                  <a:pt x="49" y="117"/>
                </a:lnTo>
                <a:lnTo>
                  <a:pt x="165" y="87"/>
                </a:lnTo>
                <a:lnTo>
                  <a:pt x="46" y="96"/>
                </a:lnTo>
                <a:lnTo>
                  <a:pt x="159" y="68"/>
                </a:lnTo>
                <a:lnTo>
                  <a:pt x="42" y="73"/>
                </a:lnTo>
                <a:lnTo>
                  <a:pt x="155" y="48"/>
                </a:lnTo>
                <a:lnTo>
                  <a:pt x="40" y="52"/>
                </a:lnTo>
                <a:lnTo>
                  <a:pt x="151" y="27"/>
                </a:lnTo>
                <a:lnTo>
                  <a:pt x="38" y="35"/>
                </a:lnTo>
                <a:lnTo>
                  <a:pt x="153" y="0"/>
                </a:lnTo>
                <a:lnTo>
                  <a:pt x="0" y="23"/>
                </a:lnTo>
                <a:close/>
              </a:path>
            </a:pathLst>
          </a:custGeom>
          <a:solidFill>
            <a:srgbClr val="00728C"/>
          </a:solidFill>
          <a:ln w="9525">
            <a:noFill/>
            <a:round/>
            <a:headEnd/>
            <a:tailEnd/>
          </a:ln>
        </p:spPr>
        <p:txBody>
          <a:bodyPr/>
          <a:lstStyle/>
          <a:p>
            <a:endParaRPr lang="en-US"/>
          </a:p>
        </p:txBody>
      </p:sp>
      <p:sp>
        <p:nvSpPr>
          <p:cNvPr id="348473" name="Freeform 313"/>
          <p:cNvSpPr>
            <a:spLocks/>
          </p:cNvSpPr>
          <p:nvPr/>
        </p:nvSpPr>
        <p:spPr bwMode="auto">
          <a:xfrm>
            <a:off x="7578725" y="5330825"/>
            <a:ext cx="698500" cy="642938"/>
          </a:xfrm>
          <a:custGeom>
            <a:avLst/>
            <a:gdLst/>
            <a:ahLst/>
            <a:cxnLst>
              <a:cxn ang="0">
                <a:pos x="25" y="328"/>
              </a:cxn>
              <a:cxn ang="0">
                <a:pos x="39" y="405"/>
              </a:cxn>
              <a:cxn ang="0">
                <a:pos x="265" y="386"/>
              </a:cxn>
              <a:cxn ang="0">
                <a:pos x="280" y="374"/>
              </a:cxn>
              <a:cxn ang="0">
                <a:pos x="278" y="353"/>
              </a:cxn>
              <a:cxn ang="0">
                <a:pos x="440" y="303"/>
              </a:cxn>
              <a:cxn ang="0">
                <a:pos x="424" y="206"/>
              </a:cxn>
              <a:cxn ang="0">
                <a:pos x="394" y="207"/>
              </a:cxn>
              <a:cxn ang="0">
                <a:pos x="374" y="90"/>
              </a:cxn>
              <a:cxn ang="0">
                <a:pos x="250" y="69"/>
              </a:cxn>
              <a:cxn ang="0">
                <a:pos x="242" y="14"/>
              </a:cxn>
              <a:cxn ang="0">
                <a:pos x="205" y="0"/>
              </a:cxn>
              <a:cxn ang="0">
                <a:pos x="240" y="227"/>
              </a:cxn>
              <a:cxn ang="0">
                <a:pos x="234" y="229"/>
              </a:cxn>
              <a:cxn ang="0">
                <a:pos x="221" y="232"/>
              </a:cxn>
              <a:cxn ang="0">
                <a:pos x="198" y="238"/>
              </a:cxn>
              <a:cxn ang="0">
                <a:pos x="169" y="244"/>
              </a:cxn>
              <a:cxn ang="0">
                <a:pos x="134" y="250"/>
              </a:cxn>
              <a:cxn ang="0">
                <a:pos x="94" y="257"/>
              </a:cxn>
              <a:cxn ang="0">
                <a:pos x="48" y="263"/>
              </a:cxn>
              <a:cxn ang="0">
                <a:pos x="0" y="267"/>
              </a:cxn>
              <a:cxn ang="0">
                <a:pos x="10" y="328"/>
              </a:cxn>
              <a:cxn ang="0">
                <a:pos x="25" y="328"/>
              </a:cxn>
            </a:cxnLst>
            <a:rect l="0" t="0" r="r" b="b"/>
            <a:pathLst>
              <a:path w="440" h="405">
                <a:moveTo>
                  <a:pt x="25" y="328"/>
                </a:moveTo>
                <a:lnTo>
                  <a:pt x="39" y="405"/>
                </a:lnTo>
                <a:lnTo>
                  <a:pt x="265" y="386"/>
                </a:lnTo>
                <a:lnTo>
                  <a:pt x="280" y="374"/>
                </a:lnTo>
                <a:lnTo>
                  <a:pt x="278" y="353"/>
                </a:lnTo>
                <a:lnTo>
                  <a:pt x="440" y="303"/>
                </a:lnTo>
                <a:lnTo>
                  <a:pt x="424" y="206"/>
                </a:lnTo>
                <a:lnTo>
                  <a:pt x="394" y="207"/>
                </a:lnTo>
                <a:lnTo>
                  <a:pt x="374" y="90"/>
                </a:lnTo>
                <a:lnTo>
                  <a:pt x="250" y="69"/>
                </a:lnTo>
                <a:lnTo>
                  <a:pt x="242" y="14"/>
                </a:lnTo>
                <a:lnTo>
                  <a:pt x="205" y="0"/>
                </a:lnTo>
                <a:lnTo>
                  <a:pt x="240" y="227"/>
                </a:lnTo>
                <a:lnTo>
                  <a:pt x="234" y="229"/>
                </a:lnTo>
                <a:lnTo>
                  <a:pt x="221" y="232"/>
                </a:lnTo>
                <a:lnTo>
                  <a:pt x="198" y="238"/>
                </a:lnTo>
                <a:lnTo>
                  <a:pt x="169" y="244"/>
                </a:lnTo>
                <a:lnTo>
                  <a:pt x="134" y="250"/>
                </a:lnTo>
                <a:lnTo>
                  <a:pt x="94" y="257"/>
                </a:lnTo>
                <a:lnTo>
                  <a:pt x="48" y="263"/>
                </a:lnTo>
                <a:lnTo>
                  <a:pt x="0" y="267"/>
                </a:lnTo>
                <a:lnTo>
                  <a:pt x="10" y="328"/>
                </a:lnTo>
                <a:lnTo>
                  <a:pt x="25" y="328"/>
                </a:lnTo>
                <a:close/>
              </a:path>
            </a:pathLst>
          </a:custGeom>
          <a:solidFill>
            <a:srgbClr val="FFFFFF"/>
          </a:solidFill>
          <a:ln w="9525">
            <a:noFill/>
            <a:round/>
            <a:headEnd/>
            <a:tailEnd/>
          </a:ln>
        </p:spPr>
        <p:txBody>
          <a:bodyPr/>
          <a:lstStyle/>
          <a:p>
            <a:endParaRPr lang="en-US"/>
          </a:p>
        </p:txBody>
      </p:sp>
      <p:sp>
        <p:nvSpPr>
          <p:cNvPr id="348474" name="Freeform 314"/>
          <p:cNvSpPr>
            <a:spLocks/>
          </p:cNvSpPr>
          <p:nvPr/>
        </p:nvSpPr>
        <p:spPr bwMode="auto">
          <a:xfrm>
            <a:off x="7604125" y="5848350"/>
            <a:ext cx="50800" cy="144463"/>
          </a:xfrm>
          <a:custGeom>
            <a:avLst/>
            <a:gdLst/>
            <a:ahLst/>
            <a:cxnLst>
              <a:cxn ang="0">
                <a:pos x="21" y="70"/>
              </a:cxn>
              <a:cxn ang="0">
                <a:pos x="32" y="77"/>
              </a:cxn>
              <a:cxn ang="0">
                <a:pos x="19" y="0"/>
              </a:cxn>
              <a:cxn ang="0">
                <a:pos x="0" y="4"/>
              </a:cxn>
              <a:cxn ang="0">
                <a:pos x="13" y="81"/>
              </a:cxn>
              <a:cxn ang="0">
                <a:pos x="23" y="91"/>
              </a:cxn>
              <a:cxn ang="0">
                <a:pos x="13" y="81"/>
              </a:cxn>
              <a:cxn ang="0">
                <a:pos x="13" y="91"/>
              </a:cxn>
              <a:cxn ang="0">
                <a:pos x="23" y="89"/>
              </a:cxn>
              <a:cxn ang="0">
                <a:pos x="21" y="70"/>
              </a:cxn>
            </a:cxnLst>
            <a:rect l="0" t="0" r="r" b="b"/>
            <a:pathLst>
              <a:path w="32" h="91">
                <a:moveTo>
                  <a:pt x="21" y="70"/>
                </a:moveTo>
                <a:lnTo>
                  <a:pt x="32" y="77"/>
                </a:lnTo>
                <a:lnTo>
                  <a:pt x="19" y="0"/>
                </a:lnTo>
                <a:lnTo>
                  <a:pt x="0" y="4"/>
                </a:lnTo>
                <a:lnTo>
                  <a:pt x="13" y="81"/>
                </a:lnTo>
                <a:lnTo>
                  <a:pt x="23" y="91"/>
                </a:lnTo>
                <a:lnTo>
                  <a:pt x="13" y="81"/>
                </a:lnTo>
                <a:lnTo>
                  <a:pt x="13" y="91"/>
                </a:lnTo>
                <a:lnTo>
                  <a:pt x="23" y="89"/>
                </a:lnTo>
                <a:lnTo>
                  <a:pt x="21" y="70"/>
                </a:lnTo>
                <a:close/>
              </a:path>
            </a:pathLst>
          </a:custGeom>
          <a:solidFill>
            <a:srgbClr val="000000"/>
          </a:solidFill>
          <a:ln w="9525">
            <a:noFill/>
            <a:round/>
            <a:headEnd/>
            <a:tailEnd/>
          </a:ln>
        </p:spPr>
        <p:txBody>
          <a:bodyPr/>
          <a:lstStyle/>
          <a:p>
            <a:endParaRPr lang="en-US"/>
          </a:p>
        </p:txBody>
      </p:sp>
      <p:sp>
        <p:nvSpPr>
          <p:cNvPr id="348475" name="Freeform 315"/>
          <p:cNvSpPr>
            <a:spLocks/>
          </p:cNvSpPr>
          <p:nvPr/>
        </p:nvSpPr>
        <p:spPr bwMode="auto">
          <a:xfrm>
            <a:off x="7637463" y="5927725"/>
            <a:ext cx="368300" cy="65088"/>
          </a:xfrm>
          <a:custGeom>
            <a:avLst/>
            <a:gdLst/>
            <a:ahLst/>
            <a:cxnLst>
              <a:cxn ang="0">
                <a:pos x="222" y="0"/>
              </a:cxn>
              <a:cxn ang="0">
                <a:pos x="226" y="0"/>
              </a:cxn>
              <a:cxn ang="0">
                <a:pos x="0" y="20"/>
              </a:cxn>
              <a:cxn ang="0">
                <a:pos x="2" y="41"/>
              </a:cxn>
              <a:cxn ang="0">
                <a:pos x="228" y="20"/>
              </a:cxn>
              <a:cxn ang="0">
                <a:pos x="232" y="18"/>
              </a:cxn>
              <a:cxn ang="0">
                <a:pos x="222" y="0"/>
              </a:cxn>
            </a:cxnLst>
            <a:rect l="0" t="0" r="r" b="b"/>
            <a:pathLst>
              <a:path w="232" h="41">
                <a:moveTo>
                  <a:pt x="222" y="0"/>
                </a:moveTo>
                <a:lnTo>
                  <a:pt x="226" y="0"/>
                </a:lnTo>
                <a:lnTo>
                  <a:pt x="0" y="20"/>
                </a:lnTo>
                <a:lnTo>
                  <a:pt x="2" y="41"/>
                </a:lnTo>
                <a:lnTo>
                  <a:pt x="228" y="20"/>
                </a:lnTo>
                <a:lnTo>
                  <a:pt x="232" y="18"/>
                </a:lnTo>
                <a:lnTo>
                  <a:pt x="222" y="0"/>
                </a:lnTo>
                <a:close/>
              </a:path>
            </a:pathLst>
          </a:custGeom>
          <a:solidFill>
            <a:srgbClr val="000000"/>
          </a:solidFill>
          <a:ln w="9525">
            <a:noFill/>
            <a:round/>
            <a:headEnd/>
            <a:tailEnd/>
          </a:ln>
        </p:spPr>
        <p:txBody>
          <a:bodyPr/>
          <a:lstStyle/>
          <a:p>
            <a:endParaRPr lang="en-US"/>
          </a:p>
        </p:txBody>
      </p:sp>
      <p:sp>
        <p:nvSpPr>
          <p:cNvPr id="348476" name="Freeform 316"/>
          <p:cNvSpPr>
            <a:spLocks/>
          </p:cNvSpPr>
          <p:nvPr/>
        </p:nvSpPr>
        <p:spPr bwMode="auto">
          <a:xfrm>
            <a:off x="7989888" y="5913438"/>
            <a:ext cx="52387" cy="42862"/>
          </a:xfrm>
          <a:custGeom>
            <a:avLst/>
            <a:gdLst/>
            <a:ahLst/>
            <a:cxnLst>
              <a:cxn ang="0">
                <a:pos x="12" y="9"/>
              </a:cxn>
              <a:cxn ang="0">
                <a:pos x="17" y="0"/>
              </a:cxn>
              <a:cxn ang="0">
                <a:pos x="0" y="9"/>
              </a:cxn>
              <a:cxn ang="0">
                <a:pos x="10" y="27"/>
              </a:cxn>
              <a:cxn ang="0">
                <a:pos x="27" y="15"/>
              </a:cxn>
              <a:cxn ang="0">
                <a:pos x="33" y="6"/>
              </a:cxn>
              <a:cxn ang="0">
                <a:pos x="27" y="15"/>
              </a:cxn>
              <a:cxn ang="0">
                <a:pos x="33" y="11"/>
              </a:cxn>
              <a:cxn ang="0">
                <a:pos x="33" y="6"/>
              </a:cxn>
              <a:cxn ang="0">
                <a:pos x="12" y="9"/>
              </a:cxn>
            </a:cxnLst>
            <a:rect l="0" t="0" r="r" b="b"/>
            <a:pathLst>
              <a:path w="33" h="27">
                <a:moveTo>
                  <a:pt x="12" y="9"/>
                </a:moveTo>
                <a:lnTo>
                  <a:pt x="17" y="0"/>
                </a:lnTo>
                <a:lnTo>
                  <a:pt x="0" y="9"/>
                </a:lnTo>
                <a:lnTo>
                  <a:pt x="10" y="27"/>
                </a:lnTo>
                <a:lnTo>
                  <a:pt x="27" y="15"/>
                </a:lnTo>
                <a:lnTo>
                  <a:pt x="33" y="6"/>
                </a:lnTo>
                <a:lnTo>
                  <a:pt x="27" y="15"/>
                </a:lnTo>
                <a:lnTo>
                  <a:pt x="33" y="11"/>
                </a:lnTo>
                <a:lnTo>
                  <a:pt x="33" y="6"/>
                </a:lnTo>
                <a:lnTo>
                  <a:pt x="12" y="9"/>
                </a:lnTo>
                <a:close/>
              </a:path>
            </a:pathLst>
          </a:custGeom>
          <a:solidFill>
            <a:srgbClr val="000000"/>
          </a:solidFill>
          <a:ln w="9525">
            <a:noFill/>
            <a:round/>
            <a:headEnd/>
            <a:tailEnd/>
          </a:ln>
        </p:spPr>
        <p:txBody>
          <a:bodyPr/>
          <a:lstStyle/>
          <a:p>
            <a:endParaRPr lang="en-US"/>
          </a:p>
        </p:txBody>
      </p:sp>
      <p:sp>
        <p:nvSpPr>
          <p:cNvPr id="348477" name="Freeform 317"/>
          <p:cNvSpPr>
            <a:spLocks/>
          </p:cNvSpPr>
          <p:nvPr/>
        </p:nvSpPr>
        <p:spPr bwMode="auto">
          <a:xfrm>
            <a:off x="8002588" y="5876925"/>
            <a:ext cx="39687" cy="50800"/>
          </a:xfrm>
          <a:custGeom>
            <a:avLst/>
            <a:gdLst/>
            <a:ahLst/>
            <a:cxnLst>
              <a:cxn ang="0">
                <a:pos x="8" y="0"/>
              </a:cxn>
              <a:cxn ang="0">
                <a:pos x="2" y="11"/>
              </a:cxn>
              <a:cxn ang="0">
                <a:pos x="4" y="32"/>
              </a:cxn>
              <a:cxn ang="0">
                <a:pos x="25" y="29"/>
              </a:cxn>
              <a:cxn ang="0">
                <a:pos x="21" y="9"/>
              </a:cxn>
              <a:cxn ang="0">
                <a:pos x="15" y="19"/>
              </a:cxn>
              <a:cxn ang="0">
                <a:pos x="8" y="0"/>
              </a:cxn>
              <a:cxn ang="0">
                <a:pos x="0" y="4"/>
              </a:cxn>
              <a:cxn ang="0">
                <a:pos x="2" y="11"/>
              </a:cxn>
              <a:cxn ang="0">
                <a:pos x="8" y="0"/>
              </a:cxn>
            </a:cxnLst>
            <a:rect l="0" t="0" r="r" b="b"/>
            <a:pathLst>
              <a:path w="25" h="32">
                <a:moveTo>
                  <a:pt x="8" y="0"/>
                </a:moveTo>
                <a:lnTo>
                  <a:pt x="2" y="11"/>
                </a:lnTo>
                <a:lnTo>
                  <a:pt x="4" y="32"/>
                </a:lnTo>
                <a:lnTo>
                  <a:pt x="25" y="29"/>
                </a:lnTo>
                <a:lnTo>
                  <a:pt x="21" y="9"/>
                </a:lnTo>
                <a:lnTo>
                  <a:pt x="15" y="19"/>
                </a:lnTo>
                <a:lnTo>
                  <a:pt x="8" y="0"/>
                </a:lnTo>
                <a:lnTo>
                  <a:pt x="0" y="4"/>
                </a:lnTo>
                <a:lnTo>
                  <a:pt x="2" y="11"/>
                </a:lnTo>
                <a:lnTo>
                  <a:pt x="8" y="0"/>
                </a:lnTo>
                <a:close/>
              </a:path>
            </a:pathLst>
          </a:custGeom>
          <a:solidFill>
            <a:srgbClr val="000000"/>
          </a:solidFill>
          <a:ln w="9525">
            <a:noFill/>
            <a:round/>
            <a:headEnd/>
            <a:tailEnd/>
          </a:ln>
        </p:spPr>
        <p:txBody>
          <a:bodyPr/>
          <a:lstStyle/>
          <a:p>
            <a:endParaRPr lang="en-US"/>
          </a:p>
        </p:txBody>
      </p:sp>
      <p:sp>
        <p:nvSpPr>
          <p:cNvPr id="348478" name="Freeform 318"/>
          <p:cNvSpPr>
            <a:spLocks/>
          </p:cNvSpPr>
          <p:nvPr/>
        </p:nvSpPr>
        <p:spPr bwMode="auto">
          <a:xfrm>
            <a:off x="8015288" y="5797550"/>
            <a:ext cx="279400" cy="109538"/>
          </a:xfrm>
          <a:custGeom>
            <a:avLst/>
            <a:gdLst/>
            <a:ahLst/>
            <a:cxnLst>
              <a:cxn ang="0">
                <a:pos x="155" y="11"/>
              </a:cxn>
              <a:cxn ang="0">
                <a:pos x="161" y="0"/>
              </a:cxn>
              <a:cxn ang="0">
                <a:pos x="0" y="50"/>
              </a:cxn>
              <a:cxn ang="0">
                <a:pos x="7" y="69"/>
              </a:cxn>
              <a:cxn ang="0">
                <a:pos x="166" y="19"/>
              </a:cxn>
              <a:cxn ang="0">
                <a:pos x="174" y="8"/>
              </a:cxn>
              <a:cxn ang="0">
                <a:pos x="166" y="19"/>
              </a:cxn>
              <a:cxn ang="0">
                <a:pos x="176" y="17"/>
              </a:cxn>
              <a:cxn ang="0">
                <a:pos x="174" y="8"/>
              </a:cxn>
              <a:cxn ang="0">
                <a:pos x="155" y="11"/>
              </a:cxn>
            </a:cxnLst>
            <a:rect l="0" t="0" r="r" b="b"/>
            <a:pathLst>
              <a:path w="176" h="69">
                <a:moveTo>
                  <a:pt x="155" y="11"/>
                </a:moveTo>
                <a:lnTo>
                  <a:pt x="161" y="0"/>
                </a:lnTo>
                <a:lnTo>
                  <a:pt x="0" y="50"/>
                </a:lnTo>
                <a:lnTo>
                  <a:pt x="7" y="69"/>
                </a:lnTo>
                <a:lnTo>
                  <a:pt x="166" y="19"/>
                </a:lnTo>
                <a:lnTo>
                  <a:pt x="174" y="8"/>
                </a:lnTo>
                <a:lnTo>
                  <a:pt x="166" y="19"/>
                </a:lnTo>
                <a:lnTo>
                  <a:pt x="176" y="17"/>
                </a:lnTo>
                <a:lnTo>
                  <a:pt x="174" y="8"/>
                </a:lnTo>
                <a:lnTo>
                  <a:pt x="155" y="11"/>
                </a:lnTo>
                <a:close/>
              </a:path>
            </a:pathLst>
          </a:custGeom>
          <a:solidFill>
            <a:srgbClr val="000000"/>
          </a:solidFill>
          <a:ln w="9525">
            <a:noFill/>
            <a:round/>
            <a:headEnd/>
            <a:tailEnd/>
          </a:ln>
        </p:spPr>
        <p:txBody>
          <a:bodyPr/>
          <a:lstStyle/>
          <a:p>
            <a:endParaRPr lang="en-US"/>
          </a:p>
        </p:txBody>
      </p:sp>
      <p:sp>
        <p:nvSpPr>
          <p:cNvPr id="348479" name="Freeform 319"/>
          <p:cNvSpPr>
            <a:spLocks/>
          </p:cNvSpPr>
          <p:nvPr/>
        </p:nvSpPr>
        <p:spPr bwMode="auto">
          <a:xfrm>
            <a:off x="8237538" y="5641975"/>
            <a:ext cx="53975" cy="173038"/>
          </a:xfrm>
          <a:custGeom>
            <a:avLst/>
            <a:gdLst/>
            <a:ahLst/>
            <a:cxnLst>
              <a:cxn ang="0">
                <a:pos x="9" y="21"/>
              </a:cxn>
              <a:cxn ang="0">
                <a:pos x="0" y="11"/>
              </a:cxn>
              <a:cxn ang="0">
                <a:pos x="15" y="109"/>
              </a:cxn>
              <a:cxn ang="0">
                <a:pos x="34" y="106"/>
              </a:cxn>
              <a:cxn ang="0">
                <a:pos x="19" y="10"/>
              </a:cxn>
              <a:cxn ang="0">
                <a:pos x="9" y="0"/>
              </a:cxn>
              <a:cxn ang="0">
                <a:pos x="19" y="10"/>
              </a:cxn>
              <a:cxn ang="0">
                <a:pos x="17" y="0"/>
              </a:cxn>
              <a:cxn ang="0">
                <a:pos x="9" y="0"/>
              </a:cxn>
              <a:cxn ang="0">
                <a:pos x="9" y="21"/>
              </a:cxn>
            </a:cxnLst>
            <a:rect l="0" t="0" r="r" b="b"/>
            <a:pathLst>
              <a:path w="34" h="109">
                <a:moveTo>
                  <a:pt x="9" y="21"/>
                </a:moveTo>
                <a:lnTo>
                  <a:pt x="0" y="11"/>
                </a:lnTo>
                <a:lnTo>
                  <a:pt x="15" y="109"/>
                </a:lnTo>
                <a:lnTo>
                  <a:pt x="34" y="106"/>
                </a:lnTo>
                <a:lnTo>
                  <a:pt x="19" y="10"/>
                </a:lnTo>
                <a:lnTo>
                  <a:pt x="9" y="0"/>
                </a:lnTo>
                <a:lnTo>
                  <a:pt x="19" y="10"/>
                </a:lnTo>
                <a:lnTo>
                  <a:pt x="17" y="0"/>
                </a:lnTo>
                <a:lnTo>
                  <a:pt x="9" y="0"/>
                </a:lnTo>
                <a:lnTo>
                  <a:pt x="9" y="21"/>
                </a:lnTo>
                <a:close/>
              </a:path>
            </a:pathLst>
          </a:custGeom>
          <a:solidFill>
            <a:srgbClr val="000000"/>
          </a:solidFill>
          <a:ln w="9525">
            <a:noFill/>
            <a:round/>
            <a:headEnd/>
            <a:tailEnd/>
          </a:ln>
        </p:spPr>
        <p:txBody>
          <a:bodyPr/>
          <a:lstStyle/>
          <a:p>
            <a:endParaRPr lang="en-US"/>
          </a:p>
        </p:txBody>
      </p:sp>
      <p:sp>
        <p:nvSpPr>
          <p:cNvPr id="348480" name="Freeform 320"/>
          <p:cNvSpPr>
            <a:spLocks/>
          </p:cNvSpPr>
          <p:nvPr/>
        </p:nvSpPr>
        <p:spPr bwMode="auto">
          <a:xfrm>
            <a:off x="8188325" y="5641975"/>
            <a:ext cx="63500" cy="36513"/>
          </a:xfrm>
          <a:custGeom>
            <a:avLst/>
            <a:gdLst/>
            <a:ahLst/>
            <a:cxnLst>
              <a:cxn ang="0">
                <a:pos x="0" y="13"/>
              </a:cxn>
              <a:cxn ang="0">
                <a:pos x="11" y="23"/>
              </a:cxn>
              <a:cxn ang="0">
                <a:pos x="40" y="21"/>
              </a:cxn>
              <a:cxn ang="0">
                <a:pos x="40" y="0"/>
              </a:cxn>
              <a:cxn ang="0">
                <a:pos x="10" y="2"/>
              </a:cxn>
              <a:cxn ang="0">
                <a:pos x="21" y="11"/>
              </a:cxn>
              <a:cxn ang="0">
                <a:pos x="0" y="13"/>
              </a:cxn>
              <a:cxn ang="0">
                <a:pos x="2" y="23"/>
              </a:cxn>
              <a:cxn ang="0">
                <a:pos x="11" y="23"/>
              </a:cxn>
              <a:cxn ang="0">
                <a:pos x="0" y="13"/>
              </a:cxn>
            </a:cxnLst>
            <a:rect l="0" t="0" r="r" b="b"/>
            <a:pathLst>
              <a:path w="40" h="23">
                <a:moveTo>
                  <a:pt x="0" y="13"/>
                </a:moveTo>
                <a:lnTo>
                  <a:pt x="11" y="23"/>
                </a:lnTo>
                <a:lnTo>
                  <a:pt x="40" y="21"/>
                </a:lnTo>
                <a:lnTo>
                  <a:pt x="40" y="0"/>
                </a:lnTo>
                <a:lnTo>
                  <a:pt x="10" y="2"/>
                </a:lnTo>
                <a:lnTo>
                  <a:pt x="21" y="11"/>
                </a:lnTo>
                <a:lnTo>
                  <a:pt x="0" y="13"/>
                </a:lnTo>
                <a:lnTo>
                  <a:pt x="2" y="23"/>
                </a:lnTo>
                <a:lnTo>
                  <a:pt x="11" y="23"/>
                </a:lnTo>
                <a:lnTo>
                  <a:pt x="0" y="13"/>
                </a:lnTo>
                <a:close/>
              </a:path>
            </a:pathLst>
          </a:custGeom>
          <a:solidFill>
            <a:srgbClr val="000000"/>
          </a:solidFill>
          <a:ln w="9525">
            <a:noFill/>
            <a:round/>
            <a:headEnd/>
            <a:tailEnd/>
          </a:ln>
        </p:spPr>
        <p:txBody>
          <a:bodyPr/>
          <a:lstStyle/>
          <a:p>
            <a:endParaRPr lang="en-US"/>
          </a:p>
        </p:txBody>
      </p:sp>
      <p:sp>
        <p:nvSpPr>
          <p:cNvPr id="348481" name="Freeform 321"/>
          <p:cNvSpPr>
            <a:spLocks/>
          </p:cNvSpPr>
          <p:nvPr/>
        </p:nvSpPr>
        <p:spPr bwMode="auto">
          <a:xfrm>
            <a:off x="8158163" y="5456238"/>
            <a:ext cx="63500" cy="206375"/>
          </a:xfrm>
          <a:custGeom>
            <a:avLst/>
            <a:gdLst/>
            <a:ahLst/>
            <a:cxnLst>
              <a:cxn ang="0">
                <a:pos x="7" y="21"/>
              </a:cxn>
              <a:cxn ang="0">
                <a:pos x="0" y="11"/>
              </a:cxn>
              <a:cxn ang="0">
                <a:pos x="19" y="130"/>
              </a:cxn>
              <a:cxn ang="0">
                <a:pos x="40" y="128"/>
              </a:cxn>
              <a:cxn ang="0">
                <a:pos x="19" y="9"/>
              </a:cxn>
              <a:cxn ang="0">
                <a:pos x="11" y="0"/>
              </a:cxn>
              <a:cxn ang="0">
                <a:pos x="19" y="9"/>
              </a:cxn>
              <a:cxn ang="0">
                <a:pos x="19" y="2"/>
              </a:cxn>
              <a:cxn ang="0">
                <a:pos x="11" y="0"/>
              </a:cxn>
              <a:cxn ang="0">
                <a:pos x="7" y="21"/>
              </a:cxn>
            </a:cxnLst>
            <a:rect l="0" t="0" r="r" b="b"/>
            <a:pathLst>
              <a:path w="40" h="130">
                <a:moveTo>
                  <a:pt x="7" y="21"/>
                </a:moveTo>
                <a:lnTo>
                  <a:pt x="0" y="11"/>
                </a:lnTo>
                <a:lnTo>
                  <a:pt x="19" y="130"/>
                </a:lnTo>
                <a:lnTo>
                  <a:pt x="40" y="128"/>
                </a:lnTo>
                <a:lnTo>
                  <a:pt x="19" y="9"/>
                </a:lnTo>
                <a:lnTo>
                  <a:pt x="11" y="0"/>
                </a:lnTo>
                <a:lnTo>
                  <a:pt x="19" y="9"/>
                </a:lnTo>
                <a:lnTo>
                  <a:pt x="19" y="2"/>
                </a:lnTo>
                <a:lnTo>
                  <a:pt x="11" y="0"/>
                </a:lnTo>
                <a:lnTo>
                  <a:pt x="7" y="21"/>
                </a:lnTo>
                <a:close/>
              </a:path>
            </a:pathLst>
          </a:custGeom>
          <a:solidFill>
            <a:srgbClr val="000000"/>
          </a:solidFill>
          <a:ln w="9525">
            <a:noFill/>
            <a:round/>
            <a:headEnd/>
            <a:tailEnd/>
          </a:ln>
        </p:spPr>
        <p:txBody>
          <a:bodyPr/>
          <a:lstStyle/>
          <a:p>
            <a:endParaRPr lang="en-US"/>
          </a:p>
        </p:txBody>
      </p:sp>
      <p:sp>
        <p:nvSpPr>
          <p:cNvPr id="348482" name="Freeform 322"/>
          <p:cNvSpPr>
            <a:spLocks/>
          </p:cNvSpPr>
          <p:nvPr/>
        </p:nvSpPr>
        <p:spPr bwMode="auto">
          <a:xfrm>
            <a:off x="7959725" y="5426075"/>
            <a:ext cx="215900" cy="63500"/>
          </a:xfrm>
          <a:custGeom>
            <a:avLst/>
            <a:gdLst/>
            <a:ahLst/>
            <a:cxnLst>
              <a:cxn ang="0">
                <a:pos x="0" y="11"/>
              </a:cxn>
              <a:cxn ang="0">
                <a:pos x="8" y="21"/>
              </a:cxn>
              <a:cxn ang="0">
                <a:pos x="132" y="40"/>
              </a:cxn>
              <a:cxn ang="0">
                <a:pos x="136" y="19"/>
              </a:cxn>
              <a:cxn ang="0">
                <a:pos x="12" y="0"/>
              </a:cxn>
              <a:cxn ang="0">
                <a:pos x="19" y="9"/>
              </a:cxn>
              <a:cxn ang="0">
                <a:pos x="0" y="11"/>
              </a:cxn>
              <a:cxn ang="0">
                <a:pos x="2" y="19"/>
              </a:cxn>
              <a:cxn ang="0">
                <a:pos x="8" y="21"/>
              </a:cxn>
              <a:cxn ang="0">
                <a:pos x="0" y="11"/>
              </a:cxn>
            </a:cxnLst>
            <a:rect l="0" t="0" r="r" b="b"/>
            <a:pathLst>
              <a:path w="136" h="40">
                <a:moveTo>
                  <a:pt x="0" y="11"/>
                </a:moveTo>
                <a:lnTo>
                  <a:pt x="8" y="21"/>
                </a:lnTo>
                <a:lnTo>
                  <a:pt x="132" y="40"/>
                </a:lnTo>
                <a:lnTo>
                  <a:pt x="136" y="19"/>
                </a:lnTo>
                <a:lnTo>
                  <a:pt x="12" y="0"/>
                </a:lnTo>
                <a:lnTo>
                  <a:pt x="19" y="9"/>
                </a:lnTo>
                <a:lnTo>
                  <a:pt x="0" y="11"/>
                </a:lnTo>
                <a:lnTo>
                  <a:pt x="2" y="19"/>
                </a:lnTo>
                <a:lnTo>
                  <a:pt x="8" y="21"/>
                </a:lnTo>
                <a:lnTo>
                  <a:pt x="0" y="11"/>
                </a:lnTo>
                <a:close/>
              </a:path>
            </a:pathLst>
          </a:custGeom>
          <a:solidFill>
            <a:srgbClr val="000000"/>
          </a:solidFill>
          <a:ln w="9525">
            <a:noFill/>
            <a:round/>
            <a:headEnd/>
            <a:tailEnd/>
          </a:ln>
        </p:spPr>
        <p:txBody>
          <a:bodyPr/>
          <a:lstStyle/>
          <a:p>
            <a:endParaRPr lang="en-US"/>
          </a:p>
        </p:txBody>
      </p:sp>
      <p:sp>
        <p:nvSpPr>
          <p:cNvPr id="348483" name="Freeform 323"/>
          <p:cNvSpPr>
            <a:spLocks/>
          </p:cNvSpPr>
          <p:nvPr/>
        </p:nvSpPr>
        <p:spPr bwMode="auto">
          <a:xfrm>
            <a:off x="7947025" y="5337175"/>
            <a:ext cx="42863" cy="106363"/>
          </a:xfrm>
          <a:custGeom>
            <a:avLst/>
            <a:gdLst/>
            <a:ahLst/>
            <a:cxnLst>
              <a:cxn ang="0">
                <a:pos x="6" y="19"/>
              </a:cxn>
              <a:cxn ang="0">
                <a:pos x="0" y="11"/>
              </a:cxn>
              <a:cxn ang="0">
                <a:pos x="8" y="67"/>
              </a:cxn>
              <a:cxn ang="0">
                <a:pos x="27" y="65"/>
              </a:cxn>
              <a:cxn ang="0">
                <a:pos x="20" y="8"/>
              </a:cxn>
              <a:cxn ang="0">
                <a:pos x="14" y="0"/>
              </a:cxn>
              <a:cxn ang="0">
                <a:pos x="20" y="8"/>
              </a:cxn>
              <a:cxn ang="0">
                <a:pos x="20" y="2"/>
              </a:cxn>
              <a:cxn ang="0">
                <a:pos x="14" y="0"/>
              </a:cxn>
              <a:cxn ang="0">
                <a:pos x="6" y="19"/>
              </a:cxn>
            </a:cxnLst>
            <a:rect l="0" t="0" r="r" b="b"/>
            <a:pathLst>
              <a:path w="27" h="67">
                <a:moveTo>
                  <a:pt x="6" y="19"/>
                </a:moveTo>
                <a:lnTo>
                  <a:pt x="0" y="11"/>
                </a:lnTo>
                <a:lnTo>
                  <a:pt x="8" y="67"/>
                </a:lnTo>
                <a:lnTo>
                  <a:pt x="27" y="65"/>
                </a:lnTo>
                <a:lnTo>
                  <a:pt x="20" y="8"/>
                </a:lnTo>
                <a:lnTo>
                  <a:pt x="14" y="0"/>
                </a:lnTo>
                <a:lnTo>
                  <a:pt x="20" y="8"/>
                </a:lnTo>
                <a:lnTo>
                  <a:pt x="20" y="2"/>
                </a:lnTo>
                <a:lnTo>
                  <a:pt x="14" y="0"/>
                </a:lnTo>
                <a:lnTo>
                  <a:pt x="6" y="19"/>
                </a:lnTo>
                <a:close/>
              </a:path>
            </a:pathLst>
          </a:custGeom>
          <a:solidFill>
            <a:srgbClr val="000000"/>
          </a:solidFill>
          <a:ln w="9525">
            <a:noFill/>
            <a:round/>
            <a:headEnd/>
            <a:tailEnd/>
          </a:ln>
        </p:spPr>
        <p:txBody>
          <a:bodyPr/>
          <a:lstStyle/>
          <a:p>
            <a:endParaRPr lang="en-US"/>
          </a:p>
        </p:txBody>
      </p:sp>
      <p:sp>
        <p:nvSpPr>
          <p:cNvPr id="348484" name="Freeform 324"/>
          <p:cNvSpPr>
            <a:spLocks/>
          </p:cNvSpPr>
          <p:nvPr/>
        </p:nvSpPr>
        <p:spPr bwMode="auto">
          <a:xfrm>
            <a:off x="7886700" y="5307013"/>
            <a:ext cx="82550" cy="60325"/>
          </a:xfrm>
          <a:custGeom>
            <a:avLst/>
            <a:gdLst/>
            <a:ahLst/>
            <a:cxnLst>
              <a:cxn ang="0">
                <a:pos x="21" y="13"/>
              </a:cxn>
              <a:cxn ang="0">
                <a:pos x="8" y="25"/>
              </a:cxn>
              <a:cxn ang="0">
                <a:pos x="44" y="38"/>
              </a:cxn>
              <a:cxn ang="0">
                <a:pos x="52" y="19"/>
              </a:cxn>
              <a:cxn ang="0">
                <a:pos x="15" y="6"/>
              </a:cxn>
              <a:cxn ang="0">
                <a:pos x="2" y="17"/>
              </a:cxn>
              <a:cxn ang="0">
                <a:pos x="15" y="6"/>
              </a:cxn>
              <a:cxn ang="0">
                <a:pos x="0" y="0"/>
              </a:cxn>
              <a:cxn ang="0">
                <a:pos x="2" y="17"/>
              </a:cxn>
              <a:cxn ang="0">
                <a:pos x="21" y="13"/>
              </a:cxn>
            </a:cxnLst>
            <a:rect l="0" t="0" r="r" b="b"/>
            <a:pathLst>
              <a:path w="52" h="38">
                <a:moveTo>
                  <a:pt x="21" y="13"/>
                </a:moveTo>
                <a:lnTo>
                  <a:pt x="8" y="25"/>
                </a:lnTo>
                <a:lnTo>
                  <a:pt x="44" y="38"/>
                </a:lnTo>
                <a:lnTo>
                  <a:pt x="52" y="19"/>
                </a:lnTo>
                <a:lnTo>
                  <a:pt x="15" y="6"/>
                </a:lnTo>
                <a:lnTo>
                  <a:pt x="2" y="17"/>
                </a:lnTo>
                <a:lnTo>
                  <a:pt x="15" y="6"/>
                </a:lnTo>
                <a:lnTo>
                  <a:pt x="0" y="0"/>
                </a:lnTo>
                <a:lnTo>
                  <a:pt x="2" y="17"/>
                </a:lnTo>
                <a:lnTo>
                  <a:pt x="21" y="13"/>
                </a:lnTo>
                <a:close/>
              </a:path>
            </a:pathLst>
          </a:custGeom>
          <a:solidFill>
            <a:srgbClr val="000000"/>
          </a:solidFill>
          <a:ln w="9525">
            <a:noFill/>
            <a:round/>
            <a:headEnd/>
            <a:tailEnd/>
          </a:ln>
        </p:spPr>
        <p:txBody>
          <a:bodyPr/>
          <a:lstStyle/>
          <a:p>
            <a:endParaRPr lang="en-US"/>
          </a:p>
        </p:txBody>
      </p:sp>
      <p:sp>
        <p:nvSpPr>
          <p:cNvPr id="348485" name="Freeform 325"/>
          <p:cNvSpPr>
            <a:spLocks/>
          </p:cNvSpPr>
          <p:nvPr/>
        </p:nvSpPr>
        <p:spPr bwMode="auto">
          <a:xfrm>
            <a:off x="7889875" y="5327650"/>
            <a:ext cx="88900" cy="377825"/>
          </a:xfrm>
          <a:custGeom>
            <a:avLst/>
            <a:gdLst/>
            <a:ahLst/>
            <a:cxnLst>
              <a:cxn ang="0">
                <a:pos x="46" y="238"/>
              </a:cxn>
              <a:cxn ang="0">
                <a:pos x="54" y="227"/>
              </a:cxn>
              <a:cxn ang="0">
                <a:pos x="19" y="0"/>
              </a:cxn>
              <a:cxn ang="0">
                <a:pos x="0" y="4"/>
              </a:cxn>
              <a:cxn ang="0">
                <a:pos x="32" y="231"/>
              </a:cxn>
              <a:cxn ang="0">
                <a:pos x="40" y="219"/>
              </a:cxn>
              <a:cxn ang="0">
                <a:pos x="46" y="238"/>
              </a:cxn>
              <a:cxn ang="0">
                <a:pos x="56" y="236"/>
              </a:cxn>
              <a:cxn ang="0">
                <a:pos x="54" y="227"/>
              </a:cxn>
              <a:cxn ang="0">
                <a:pos x="46" y="238"/>
              </a:cxn>
            </a:cxnLst>
            <a:rect l="0" t="0" r="r" b="b"/>
            <a:pathLst>
              <a:path w="56" h="238">
                <a:moveTo>
                  <a:pt x="46" y="238"/>
                </a:moveTo>
                <a:lnTo>
                  <a:pt x="54" y="227"/>
                </a:lnTo>
                <a:lnTo>
                  <a:pt x="19" y="0"/>
                </a:lnTo>
                <a:lnTo>
                  <a:pt x="0" y="4"/>
                </a:lnTo>
                <a:lnTo>
                  <a:pt x="32" y="231"/>
                </a:lnTo>
                <a:lnTo>
                  <a:pt x="40" y="219"/>
                </a:lnTo>
                <a:lnTo>
                  <a:pt x="46" y="238"/>
                </a:lnTo>
                <a:lnTo>
                  <a:pt x="56" y="236"/>
                </a:lnTo>
                <a:lnTo>
                  <a:pt x="54" y="227"/>
                </a:lnTo>
                <a:lnTo>
                  <a:pt x="46" y="238"/>
                </a:lnTo>
                <a:close/>
              </a:path>
            </a:pathLst>
          </a:custGeom>
          <a:solidFill>
            <a:srgbClr val="000000"/>
          </a:solidFill>
          <a:ln w="9525">
            <a:noFill/>
            <a:round/>
            <a:headEnd/>
            <a:tailEnd/>
          </a:ln>
        </p:spPr>
        <p:txBody>
          <a:bodyPr/>
          <a:lstStyle/>
          <a:p>
            <a:endParaRPr lang="en-US"/>
          </a:p>
        </p:txBody>
      </p:sp>
      <p:sp>
        <p:nvSpPr>
          <p:cNvPr id="348486" name="Freeform 326"/>
          <p:cNvSpPr>
            <a:spLocks/>
          </p:cNvSpPr>
          <p:nvPr/>
        </p:nvSpPr>
        <p:spPr bwMode="auto">
          <a:xfrm>
            <a:off x="7564438" y="5675313"/>
            <a:ext cx="398462" cy="95250"/>
          </a:xfrm>
          <a:custGeom>
            <a:avLst/>
            <a:gdLst/>
            <a:ahLst/>
            <a:cxnLst>
              <a:cxn ang="0">
                <a:pos x="21" y="48"/>
              </a:cxn>
              <a:cxn ang="0">
                <a:pos x="11" y="60"/>
              </a:cxn>
              <a:cxn ang="0">
                <a:pos x="59" y="56"/>
              </a:cxn>
              <a:cxn ang="0">
                <a:pos x="103" y="50"/>
              </a:cxn>
              <a:cxn ang="0">
                <a:pos x="145" y="44"/>
              </a:cxn>
              <a:cxn ang="0">
                <a:pos x="180" y="37"/>
              </a:cxn>
              <a:cxn ang="0">
                <a:pos x="211" y="31"/>
              </a:cxn>
              <a:cxn ang="0">
                <a:pos x="232" y="25"/>
              </a:cxn>
              <a:cxn ang="0">
                <a:pos x="245" y="21"/>
              </a:cxn>
              <a:cxn ang="0">
                <a:pos x="251" y="19"/>
              </a:cxn>
              <a:cxn ang="0">
                <a:pos x="245" y="0"/>
              </a:cxn>
              <a:cxn ang="0">
                <a:pos x="241" y="2"/>
              </a:cxn>
              <a:cxn ang="0">
                <a:pos x="228" y="6"/>
              </a:cxn>
              <a:cxn ang="0">
                <a:pos x="205" y="10"/>
              </a:cxn>
              <a:cxn ang="0">
                <a:pos x="176" y="17"/>
              </a:cxn>
              <a:cxn ang="0">
                <a:pos x="142" y="23"/>
              </a:cxn>
              <a:cxn ang="0">
                <a:pos x="101" y="31"/>
              </a:cxn>
              <a:cxn ang="0">
                <a:pos x="57" y="37"/>
              </a:cxn>
              <a:cxn ang="0">
                <a:pos x="9" y="40"/>
              </a:cxn>
              <a:cxn ang="0">
                <a:pos x="0" y="52"/>
              </a:cxn>
              <a:cxn ang="0">
                <a:pos x="21" y="48"/>
              </a:cxn>
            </a:cxnLst>
            <a:rect l="0" t="0" r="r" b="b"/>
            <a:pathLst>
              <a:path w="251" h="60">
                <a:moveTo>
                  <a:pt x="21" y="48"/>
                </a:moveTo>
                <a:lnTo>
                  <a:pt x="11" y="60"/>
                </a:lnTo>
                <a:lnTo>
                  <a:pt x="59" y="56"/>
                </a:lnTo>
                <a:lnTo>
                  <a:pt x="103" y="50"/>
                </a:lnTo>
                <a:lnTo>
                  <a:pt x="145" y="44"/>
                </a:lnTo>
                <a:lnTo>
                  <a:pt x="180" y="37"/>
                </a:lnTo>
                <a:lnTo>
                  <a:pt x="211" y="31"/>
                </a:lnTo>
                <a:lnTo>
                  <a:pt x="232" y="25"/>
                </a:lnTo>
                <a:lnTo>
                  <a:pt x="245" y="21"/>
                </a:lnTo>
                <a:lnTo>
                  <a:pt x="251" y="19"/>
                </a:lnTo>
                <a:lnTo>
                  <a:pt x="245" y="0"/>
                </a:lnTo>
                <a:lnTo>
                  <a:pt x="241" y="2"/>
                </a:lnTo>
                <a:lnTo>
                  <a:pt x="228" y="6"/>
                </a:lnTo>
                <a:lnTo>
                  <a:pt x="205" y="10"/>
                </a:lnTo>
                <a:lnTo>
                  <a:pt x="176" y="17"/>
                </a:lnTo>
                <a:lnTo>
                  <a:pt x="142" y="23"/>
                </a:lnTo>
                <a:lnTo>
                  <a:pt x="101" y="31"/>
                </a:lnTo>
                <a:lnTo>
                  <a:pt x="57" y="37"/>
                </a:lnTo>
                <a:lnTo>
                  <a:pt x="9" y="40"/>
                </a:lnTo>
                <a:lnTo>
                  <a:pt x="0" y="52"/>
                </a:lnTo>
                <a:lnTo>
                  <a:pt x="21" y="48"/>
                </a:lnTo>
                <a:close/>
              </a:path>
            </a:pathLst>
          </a:custGeom>
          <a:solidFill>
            <a:srgbClr val="000000"/>
          </a:solidFill>
          <a:ln w="9525">
            <a:noFill/>
            <a:round/>
            <a:headEnd/>
            <a:tailEnd/>
          </a:ln>
        </p:spPr>
        <p:txBody>
          <a:bodyPr/>
          <a:lstStyle/>
          <a:p>
            <a:endParaRPr lang="en-US"/>
          </a:p>
        </p:txBody>
      </p:sp>
      <p:sp>
        <p:nvSpPr>
          <p:cNvPr id="348487" name="Freeform 327"/>
          <p:cNvSpPr>
            <a:spLocks/>
          </p:cNvSpPr>
          <p:nvPr/>
        </p:nvSpPr>
        <p:spPr bwMode="auto">
          <a:xfrm>
            <a:off x="7564438" y="5751513"/>
            <a:ext cx="47625" cy="119062"/>
          </a:xfrm>
          <a:custGeom>
            <a:avLst/>
            <a:gdLst/>
            <a:ahLst/>
            <a:cxnLst>
              <a:cxn ang="0">
                <a:pos x="19" y="54"/>
              </a:cxn>
              <a:cxn ang="0">
                <a:pos x="30" y="61"/>
              </a:cxn>
              <a:cxn ang="0">
                <a:pos x="21" y="0"/>
              </a:cxn>
              <a:cxn ang="0">
                <a:pos x="0" y="4"/>
              </a:cxn>
              <a:cxn ang="0">
                <a:pos x="9" y="65"/>
              </a:cxn>
              <a:cxn ang="0">
                <a:pos x="21" y="73"/>
              </a:cxn>
              <a:cxn ang="0">
                <a:pos x="9" y="65"/>
              </a:cxn>
              <a:cxn ang="0">
                <a:pos x="11" y="75"/>
              </a:cxn>
              <a:cxn ang="0">
                <a:pos x="21" y="73"/>
              </a:cxn>
              <a:cxn ang="0">
                <a:pos x="19" y="54"/>
              </a:cxn>
            </a:cxnLst>
            <a:rect l="0" t="0" r="r" b="b"/>
            <a:pathLst>
              <a:path w="30" h="75">
                <a:moveTo>
                  <a:pt x="19" y="54"/>
                </a:moveTo>
                <a:lnTo>
                  <a:pt x="30" y="61"/>
                </a:lnTo>
                <a:lnTo>
                  <a:pt x="21" y="0"/>
                </a:lnTo>
                <a:lnTo>
                  <a:pt x="0" y="4"/>
                </a:lnTo>
                <a:lnTo>
                  <a:pt x="9" y="65"/>
                </a:lnTo>
                <a:lnTo>
                  <a:pt x="21" y="73"/>
                </a:lnTo>
                <a:lnTo>
                  <a:pt x="9" y="65"/>
                </a:lnTo>
                <a:lnTo>
                  <a:pt x="11" y="75"/>
                </a:lnTo>
                <a:lnTo>
                  <a:pt x="21" y="73"/>
                </a:lnTo>
                <a:lnTo>
                  <a:pt x="19" y="54"/>
                </a:lnTo>
                <a:close/>
              </a:path>
            </a:pathLst>
          </a:custGeom>
          <a:solidFill>
            <a:srgbClr val="000000"/>
          </a:solidFill>
          <a:ln w="9525">
            <a:noFill/>
            <a:round/>
            <a:headEnd/>
            <a:tailEnd/>
          </a:ln>
        </p:spPr>
        <p:txBody>
          <a:bodyPr/>
          <a:lstStyle/>
          <a:p>
            <a:endParaRPr lang="en-US"/>
          </a:p>
        </p:txBody>
      </p:sp>
      <p:sp>
        <p:nvSpPr>
          <p:cNvPr id="348488" name="Freeform 328"/>
          <p:cNvSpPr>
            <a:spLocks/>
          </p:cNvSpPr>
          <p:nvPr/>
        </p:nvSpPr>
        <p:spPr bwMode="auto">
          <a:xfrm>
            <a:off x="7594600" y="5837238"/>
            <a:ext cx="23813" cy="30162"/>
          </a:xfrm>
          <a:custGeom>
            <a:avLst/>
            <a:gdLst/>
            <a:ahLst/>
            <a:cxnLst>
              <a:cxn ang="0">
                <a:pos x="15" y="9"/>
              </a:cxn>
              <a:cxn ang="0">
                <a:pos x="15" y="0"/>
              </a:cxn>
              <a:cxn ang="0">
                <a:pos x="0" y="0"/>
              </a:cxn>
              <a:cxn ang="0">
                <a:pos x="2" y="19"/>
              </a:cxn>
              <a:cxn ang="0">
                <a:pos x="15" y="19"/>
              </a:cxn>
              <a:cxn ang="0">
                <a:pos x="15" y="9"/>
              </a:cxn>
            </a:cxnLst>
            <a:rect l="0" t="0" r="r" b="b"/>
            <a:pathLst>
              <a:path w="15" h="19">
                <a:moveTo>
                  <a:pt x="15" y="9"/>
                </a:moveTo>
                <a:lnTo>
                  <a:pt x="15" y="0"/>
                </a:lnTo>
                <a:lnTo>
                  <a:pt x="0" y="0"/>
                </a:lnTo>
                <a:lnTo>
                  <a:pt x="2" y="19"/>
                </a:lnTo>
                <a:lnTo>
                  <a:pt x="15" y="19"/>
                </a:lnTo>
                <a:lnTo>
                  <a:pt x="15" y="9"/>
                </a:lnTo>
                <a:close/>
              </a:path>
            </a:pathLst>
          </a:custGeom>
          <a:solidFill>
            <a:srgbClr val="000000"/>
          </a:solidFill>
          <a:ln w="9525">
            <a:noFill/>
            <a:round/>
            <a:headEnd/>
            <a:tailEnd/>
          </a:ln>
        </p:spPr>
        <p:txBody>
          <a:bodyPr/>
          <a:lstStyle/>
          <a:p>
            <a:endParaRPr lang="en-US"/>
          </a:p>
        </p:txBody>
      </p:sp>
      <p:sp>
        <p:nvSpPr>
          <p:cNvPr id="348489" name="Freeform 329"/>
          <p:cNvSpPr>
            <a:spLocks/>
          </p:cNvSpPr>
          <p:nvPr/>
        </p:nvSpPr>
        <p:spPr bwMode="auto">
          <a:xfrm>
            <a:off x="7493000" y="5327650"/>
            <a:ext cx="466725" cy="430213"/>
          </a:xfrm>
          <a:custGeom>
            <a:avLst/>
            <a:gdLst/>
            <a:ahLst/>
            <a:cxnLst>
              <a:cxn ang="0">
                <a:pos x="31" y="271"/>
              </a:cxn>
              <a:cxn ang="0">
                <a:pos x="39" y="271"/>
              </a:cxn>
              <a:cxn ang="0">
                <a:pos x="58" y="269"/>
              </a:cxn>
              <a:cxn ang="0">
                <a:pos x="89" y="265"/>
              </a:cxn>
              <a:cxn ang="0">
                <a:pos x="127" y="261"/>
              </a:cxn>
              <a:cxn ang="0">
                <a:pos x="169" y="256"/>
              </a:cxn>
              <a:cxn ang="0">
                <a:pos x="213" y="248"/>
              </a:cxn>
              <a:cxn ang="0">
                <a:pos x="256" y="240"/>
              </a:cxn>
              <a:cxn ang="0">
                <a:pos x="294" y="231"/>
              </a:cxn>
              <a:cxn ang="0">
                <a:pos x="256" y="0"/>
              </a:cxn>
              <a:cxn ang="0">
                <a:pos x="248" y="2"/>
              </a:cxn>
              <a:cxn ang="0">
                <a:pos x="229" y="4"/>
              </a:cxn>
              <a:cxn ang="0">
                <a:pos x="200" y="8"/>
              </a:cxn>
              <a:cxn ang="0">
                <a:pos x="165" y="16"/>
              </a:cxn>
              <a:cxn ang="0">
                <a:pos x="123" y="23"/>
              </a:cxn>
              <a:cxn ang="0">
                <a:pos x="81" y="33"/>
              </a:cxn>
              <a:cxn ang="0">
                <a:pos x="39" y="44"/>
              </a:cxn>
              <a:cxn ang="0">
                <a:pos x="0" y="58"/>
              </a:cxn>
              <a:cxn ang="0">
                <a:pos x="31" y="271"/>
              </a:cxn>
            </a:cxnLst>
            <a:rect l="0" t="0" r="r" b="b"/>
            <a:pathLst>
              <a:path w="294" h="271">
                <a:moveTo>
                  <a:pt x="31" y="271"/>
                </a:moveTo>
                <a:lnTo>
                  <a:pt x="39" y="271"/>
                </a:lnTo>
                <a:lnTo>
                  <a:pt x="58" y="269"/>
                </a:lnTo>
                <a:lnTo>
                  <a:pt x="89" y="265"/>
                </a:lnTo>
                <a:lnTo>
                  <a:pt x="127" y="261"/>
                </a:lnTo>
                <a:lnTo>
                  <a:pt x="169" y="256"/>
                </a:lnTo>
                <a:lnTo>
                  <a:pt x="213" y="248"/>
                </a:lnTo>
                <a:lnTo>
                  <a:pt x="256" y="240"/>
                </a:lnTo>
                <a:lnTo>
                  <a:pt x="294" y="231"/>
                </a:lnTo>
                <a:lnTo>
                  <a:pt x="256" y="0"/>
                </a:lnTo>
                <a:lnTo>
                  <a:pt x="248" y="2"/>
                </a:lnTo>
                <a:lnTo>
                  <a:pt x="229" y="4"/>
                </a:lnTo>
                <a:lnTo>
                  <a:pt x="200" y="8"/>
                </a:lnTo>
                <a:lnTo>
                  <a:pt x="165" y="16"/>
                </a:lnTo>
                <a:lnTo>
                  <a:pt x="123" y="23"/>
                </a:lnTo>
                <a:lnTo>
                  <a:pt x="81" y="33"/>
                </a:lnTo>
                <a:lnTo>
                  <a:pt x="39" y="44"/>
                </a:lnTo>
                <a:lnTo>
                  <a:pt x="0" y="58"/>
                </a:lnTo>
                <a:lnTo>
                  <a:pt x="31" y="271"/>
                </a:lnTo>
                <a:close/>
              </a:path>
            </a:pathLst>
          </a:custGeom>
          <a:solidFill>
            <a:srgbClr val="FFFFFF"/>
          </a:solidFill>
          <a:ln w="9525">
            <a:noFill/>
            <a:round/>
            <a:headEnd/>
            <a:tailEnd/>
          </a:ln>
        </p:spPr>
        <p:txBody>
          <a:bodyPr/>
          <a:lstStyle/>
          <a:p>
            <a:endParaRPr lang="en-US"/>
          </a:p>
        </p:txBody>
      </p:sp>
      <p:sp>
        <p:nvSpPr>
          <p:cNvPr id="348490" name="Freeform 330"/>
          <p:cNvSpPr>
            <a:spLocks/>
          </p:cNvSpPr>
          <p:nvPr/>
        </p:nvSpPr>
        <p:spPr bwMode="auto">
          <a:xfrm>
            <a:off x="7542213" y="5678488"/>
            <a:ext cx="433387" cy="93662"/>
          </a:xfrm>
          <a:custGeom>
            <a:avLst/>
            <a:gdLst/>
            <a:ahLst/>
            <a:cxnLst>
              <a:cxn ang="0">
                <a:pos x="253" y="11"/>
              </a:cxn>
              <a:cxn ang="0">
                <a:pos x="259" y="0"/>
              </a:cxn>
              <a:cxn ang="0">
                <a:pos x="223" y="10"/>
              </a:cxn>
              <a:cxn ang="0">
                <a:pos x="181" y="17"/>
              </a:cxn>
              <a:cxn ang="0">
                <a:pos x="136" y="25"/>
              </a:cxn>
              <a:cxn ang="0">
                <a:pos x="94" y="31"/>
              </a:cxn>
              <a:cxn ang="0">
                <a:pos x="58" y="35"/>
              </a:cxn>
              <a:cxn ang="0">
                <a:pos x="27" y="38"/>
              </a:cxn>
              <a:cxn ang="0">
                <a:pos x="6" y="38"/>
              </a:cxn>
              <a:cxn ang="0">
                <a:pos x="0" y="40"/>
              </a:cxn>
              <a:cxn ang="0">
                <a:pos x="0" y="59"/>
              </a:cxn>
              <a:cxn ang="0">
                <a:pos x="8" y="59"/>
              </a:cxn>
              <a:cxn ang="0">
                <a:pos x="29" y="58"/>
              </a:cxn>
              <a:cxn ang="0">
                <a:pos x="60" y="54"/>
              </a:cxn>
              <a:cxn ang="0">
                <a:pos x="98" y="50"/>
              </a:cxn>
              <a:cxn ang="0">
                <a:pos x="140" y="44"/>
              </a:cxn>
              <a:cxn ang="0">
                <a:pos x="184" y="38"/>
              </a:cxn>
              <a:cxn ang="0">
                <a:pos x="227" y="29"/>
              </a:cxn>
              <a:cxn ang="0">
                <a:pos x="265" y="19"/>
              </a:cxn>
              <a:cxn ang="0">
                <a:pos x="273" y="8"/>
              </a:cxn>
              <a:cxn ang="0">
                <a:pos x="253" y="11"/>
              </a:cxn>
            </a:cxnLst>
            <a:rect l="0" t="0" r="r" b="b"/>
            <a:pathLst>
              <a:path w="273" h="59">
                <a:moveTo>
                  <a:pt x="253" y="11"/>
                </a:moveTo>
                <a:lnTo>
                  <a:pt x="259" y="0"/>
                </a:lnTo>
                <a:lnTo>
                  <a:pt x="223" y="10"/>
                </a:lnTo>
                <a:lnTo>
                  <a:pt x="181" y="17"/>
                </a:lnTo>
                <a:lnTo>
                  <a:pt x="136" y="25"/>
                </a:lnTo>
                <a:lnTo>
                  <a:pt x="94" y="31"/>
                </a:lnTo>
                <a:lnTo>
                  <a:pt x="58" y="35"/>
                </a:lnTo>
                <a:lnTo>
                  <a:pt x="27" y="38"/>
                </a:lnTo>
                <a:lnTo>
                  <a:pt x="6" y="38"/>
                </a:lnTo>
                <a:lnTo>
                  <a:pt x="0" y="40"/>
                </a:lnTo>
                <a:lnTo>
                  <a:pt x="0" y="59"/>
                </a:lnTo>
                <a:lnTo>
                  <a:pt x="8" y="59"/>
                </a:lnTo>
                <a:lnTo>
                  <a:pt x="29" y="58"/>
                </a:lnTo>
                <a:lnTo>
                  <a:pt x="60" y="54"/>
                </a:lnTo>
                <a:lnTo>
                  <a:pt x="98" y="50"/>
                </a:lnTo>
                <a:lnTo>
                  <a:pt x="140" y="44"/>
                </a:lnTo>
                <a:lnTo>
                  <a:pt x="184" y="38"/>
                </a:lnTo>
                <a:lnTo>
                  <a:pt x="227" y="29"/>
                </a:lnTo>
                <a:lnTo>
                  <a:pt x="265" y="19"/>
                </a:lnTo>
                <a:lnTo>
                  <a:pt x="273" y="8"/>
                </a:lnTo>
                <a:lnTo>
                  <a:pt x="253" y="11"/>
                </a:lnTo>
                <a:close/>
              </a:path>
            </a:pathLst>
          </a:custGeom>
          <a:solidFill>
            <a:srgbClr val="000000"/>
          </a:solidFill>
          <a:ln w="9525">
            <a:noFill/>
            <a:round/>
            <a:headEnd/>
            <a:tailEnd/>
          </a:ln>
        </p:spPr>
        <p:txBody>
          <a:bodyPr/>
          <a:lstStyle/>
          <a:p>
            <a:endParaRPr lang="en-US"/>
          </a:p>
        </p:txBody>
      </p:sp>
      <p:sp>
        <p:nvSpPr>
          <p:cNvPr id="348491" name="Freeform 331"/>
          <p:cNvSpPr>
            <a:spLocks/>
          </p:cNvSpPr>
          <p:nvPr/>
        </p:nvSpPr>
        <p:spPr bwMode="auto">
          <a:xfrm>
            <a:off x="7883525" y="5310188"/>
            <a:ext cx="92075" cy="385762"/>
          </a:xfrm>
          <a:custGeom>
            <a:avLst/>
            <a:gdLst/>
            <a:ahLst/>
            <a:cxnLst>
              <a:cxn ang="0">
                <a:pos x="10" y="21"/>
              </a:cxn>
              <a:cxn ang="0">
                <a:pos x="0" y="13"/>
              </a:cxn>
              <a:cxn ang="0">
                <a:pos x="38" y="243"/>
              </a:cxn>
              <a:cxn ang="0">
                <a:pos x="58" y="240"/>
              </a:cxn>
              <a:cxn ang="0">
                <a:pos x="19" y="9"/>
              </a:cxn>
              <a:cxn ang="0">
                <a:pos x="8" y="2"/>
              </a:cxn>
              <a:cxn ang="0">
                <a:pos x="19" y="9"/>
              </a:cxn>
              <a:cxn ang="0">
                <a:pos x="17" y="0"/>
              </a:cxn>
              <a:cxn ang="0">
                <a:pos x="8" y="2"/>
              </a:cxn>
              <a:cxn ang="0">
                <a:pos x="10" y="21"/>
              </a:cxn>
            </a:cxnLst>
            <a:rect l="0" t="0" r="r" b="b"/>
            <a:pathLst>
              <a:path w="58" h="243">
                <a:moveTo>
                  <a:pt x="10" y="21"/>
                </a:moveTo>
                <a:lnTo>
                  <a:pt x="0" y="13"/>
                </a:lnTo>
                <a:lnTo>
                  <a:pt x="38" y="243"/>
                </a:lnTo>
                <a:lnTo>
                  <a:pt x="58" y="240"/>
                </a:lnTo>
                <a:lnTo>
                  <a:pt x="19" y="9"/>
                </a:lnTo>
                <a:lnTo>
                  <a:pt x="8" y="2"/>
                </a:lnTo>
                <a:lnTo>
                  <a:pt x="19" y="9"/>
                </a:lnTo>
                <a:lnTo>
                  <a:pt x="17" y="0"/>
                </a:lnTo>
                <a:lnTo>
                  <a:pt x="8" y="2"/>
                </a:lnTo>
                <a:lnTo>
                  <a:pt x="10" y="21"/>
                </a:lnTo>
                <a:close/>
              </a:path>
            </a:pathLst>
          </a:custGeom>
          <a:solidFill>
            <a:srgbClr val="000000"/>
          </a:solidFill>
          <a:ln w="9525">
            <a:noFill/>
            <a:round/>
            <a:headEnd/>
            <a:tailEnd/>
          </a:ln>
        </p:spPr>
        <p:txBody>
          <a:bodyPr/>
          <a:lstStyle/>
          <a:p>
            <a:endParaRPr lang="en-US"/>
          </a:p>
        </p:txBody>
      </p:sp>
      <p:sp>
        <p:nvSpPr>
          <p:cNvPr id="348492" name="Freeform 332"/>
          <p:cNvSpPr>
            <a:spLocks/>
          </p:cNvSpPr>
          <p:nvPr/>
        </p:nvSpPr>
        <p:spPr bwMode="auto">
          <a:xfrm>
            <a:off x="7475538" y="5313363"/>
            <a:ext cx="423862" cy="120650"/>
          </a:xfrm>
          <a:custGeom>
            <a:avLst/>
            <a:gdLst/>
            <a:ahLst/>
            <a:cxnLst>
              <a:cxn ang="0">
                <a:pos x="21" y="65"/>
              </a:cxn>
              <a:cxn ang="0">
                <a:pos x="13" y="76"/>
              </a:cxn>
              <a:cxn ang="0">
                <a:pos x="54" y="63"/>
              </a:cxn>
              <a:cxn ang="0">
                <a:pos x="94" y="51"/>
              </a:cxn>
              <a:cxn ang="0">
                <a:pos x="138" y="42"/>
              </a:cxn>
              <a:cxn ang="0">
                <a:pos x="178" y="34"/>
              </a:cxn>
              <a:cxn ang="0">
                <a:pos x="213" y="26"/>
              </a:cxn>
              <a:cxn ang="0">
                <a:pos x="242" y="23"/>
              </a:cxn>
              <a:cxn ang="0">
                <a:pos x="261" y="21"/>
              </a:cxn>
              <a:cxn ang="0">
                <a:pos x="267" y="19"/>
              </a:cxn>
              <a:cxn ang="0">
                <a:pos x="265" y="0"/>
              </a:cxn>
              <a:cxn ang="0">
                <a:pos x="257" y="0"/>
              </a:cxn>
              <a:cxn ang="0">
                <a:pos x="238" y="3"/>
              </a:cxn>
              <a:cxn ang="0">
                <a:pos x="209" y="7"/>
              </a:cxn>
              <a:cxn ang="0">
                <a:pos x="175" y="13"/>
              </a:cxn>
              <a:cxn ang="0">
                <a:pos x="132" y="23"/>
              </a:cxn>
              <a:cxn ang="0">
                <a:pos x="90" y="32"/>
              </a:cxn>
              <a:cxn ang="0">
                <a:pos x="48" y="44"/>
              </a:cxn>
              <a:cxn ang="0">
                <a:pos x="8" y="57"/>
              </a:cxn>
              <a:cxn ang="0">
                <a:pos x="0" y="69"/>
              </a:cxn>
              <a:cxn ang="0">
                <a:pos x="21" y="65"/>
              </a:cxn>
            </a:cxnLst>
            <a:rect l="0" t="0" r="r" b="b"/>
            <a:pathLst>
              <a:path w="267" h="76">
                <a:moveTo>
                  <a:pt x="21" y="65"/>
                </a:moveTo>
                <a:lnTo>
                  <a:pt x="13" y="76"/>
                </a:lnTo>
                <a:lnTo>
                  <a:pt x="54" y="63"/>
                </a:lnTo>
                <a:lnTo>
                  <a:pt x="94" y="51"/>
                </a:lnTo>
                <a:lnTo>
                  <a:pt x="138" y="42"/>
                </a:lnTo>
                <a:lnTo>
                  <a:pt x="178" y="34"/>
                </a:lnTo>
                <a:lnTo>
                  <a:pt x="213" y="26"/>
                </a:lnTo>
                <a:lnTo>
                  <a:pt x="242" y="23"/>
                </a:lnTo>
                <a:lnTo>
                  <a:pt x="261" y="21"/>
                </a:lnTo>
                <a:lnTo>
                  <a:pt x="267" y="19"/>
                </a:lnTo>
                <a:lnTo>
                  <a:pt x="265" y="0"/>
                </a:lnTo>
                <a:lnTo>
                  <a:pt x="257" y="0"/>
                </a:lnTo>
                <a:lnTo>
                  <a:pt x="238" y="3"/>
                </a:lnTo>
                <a:lnTo>
                  <a:pt x="209" y="7"/>
                </a:lnTo>
                <a:lnTo>
                  <a:pt x="175" y="13"/>
                </a:lnTo>
                <a:lnTo>
                  <a:pt x="132" y="23"/>
                </a:lnTo>
                <a:lnTo>
                  <a:pt x="90" y="32"/>
                </a:lnTo>
                <a:lnTo>
                  <a:pt x="48" y="44"/>
                </a:lnTo>
                <a:lnTo>
                  <a:pt x="8" y="57"/>
                </a:lnTo>
                <a:lnTo>
                  <a:pt x="0" y="69"/>
                </a:lnTo>
                <a:lnTo>
                  <a:pt x="21" y="65"/>
                </a:lnTo>
                <a:close/>
              </a:path>
            </a:pathLst>
          </a:custGeom>
          <a:solidFill>
            <a:srgbClr val="000000"/>
          </a:solidFill>
          <a:ln w="9525">
            <a:noFill/>
            <a:round/>
            <a:headEnd/>
            <a:tailEnd/>
          </a:ln>
        </p:spPr>
        <p:txBody>
          <a:bodyPr/>
          <a:lstStyle/>
          <a:p>
            <a:endParaRPr lang="en-US"/>
          </a:p>
        </p:txBody>
      </p:sp>
      <p:sp>
        <p:nvSpPr>
          <p:cNvPr id="348493" name="Freeform 333"/>
          <p:cNvSpPr>
            <a:spLocks/>
          </p:cNvSpPr>
          <p:nvPr/>
        </p:nvSpPr>
        <p:spPr bwMode="auto">
          <a:xfrm>
            <a:off x="7475538" y="5416550"/>
            <a:ext cx="82550" cy="358775"/>
          </a:xfrm>
          <a:custGeom>
            <a:avLst/>
            <a:gdLst/>
            <a:ahLst/>
            <a:cxnLst>
              <a:cxn ang="0">
                <a:pos x="42" y="205"/>
              </a:cxn>
              <a:cxn ang="0">
                <a:pos x="52" y="213"/>
              </a:cxn>
              <a:cxn ang="0">
                <a:pos x="21" y="0"/>
              </a:cxn>
              <a:cxn ang="0">
                <a:pos x="0" y="4"/>
              </a:cxn>
              <a:cxn ang="0">
                <a:pos x="33" y="217"/>
              </a:cxn>
              <a:cxn ang="0">
                <a:pos x="42" y="224"/>
              </a:cxn>
              <a:cxn ang="0">
                <a:pos x="33" y="217"/>
              </a:cxn>
              <a:cxn ang="0">
                <a:pos x="33" y="226"/>
              </a:cxn>
              <a:cxn ang="0">
                <a:pos x="42" y="224"/>
              </a:cxn>
              <a:cxn ang="0">
                <a:pos x="42" y="205"/>
              </a:cxn>
            </a:cxnLst>
            <a:rect l="0" t="0" r="r" b="b"/>
            <a:pathLst>
              <a:path w="52" h="226">
                <a:moveTo>
                  <a:pt x="42" y="205"/>
                </a:moveTo>
                <a:lnTo>
                  <a:pt x="52" y="213"/>
                </a:lnTo>
                <a:lnTo>
                  <a:pt x="21" y="0"/>
                </a:lnTo>
                <a:lnTo>
                  <a:pt x="0" y="4"/>
                </a:lnTo>
                <a:lnTo>
                  <a:pt x="33" y="217"/>
                </a:lnTo>
                <a:lnTo>
                  <a:pt x="42" y="224"/>
                </a:lnTo>
                <a:lnTo>
                  <a:pt x="33" y="217"/>
                </a:lnTo>
                <a:lnTo>
                  <a:pt x="33" y="226"/>
                </a:lnTo>
                <a:lnTo>
                  <a:pt x="42" y="224"/>
                </a:lnTo>
                <a:lnTo>
                  <a:pt x="42" y="205"/>
                </a:lnTo>
                <a:close/>
              </a:path>
            </a:pathLst>
          </a:custGeom>
          <a:solidFill>
            <a:srgbClr val="000000"/>
          </a:solidFill>
          <a:ln w="9525">
            <a:noFill/>
            <a:round/>
            <a:headEnd/>
            <a:tailEnd/>
          </a:ln>
        </p:spPr>
        <p:txBody>
          <a:bodyPr/>
          <a:lstStyle/>
          <a:p>
            <a:endParaRPr lang="en-US"/>
          </a:p>
        </p:txBody>
      </p:sp>
      <p:sp>
        <p:nvSpPr>
          <p:cNvPr id="348494" name="Freeform 334"/>
          <p:cNvSpPr>
            <a:spLocks/>
          </p:cNvSpPr>
          <p:nvPr/>
        </p:nvSpPr>
        <p:spPr bwMode="auto">
          <a:xfrm>
            <a:off x="7904163" y="5324475"/>
            <a:ext cx="74612" cy="36513"/>
          </a:xfrm>
          <a:custGeom>
            <a:avLst/>
            <a:gdLst/>
            <a:ahLst/>
            <a:cxnLst>
              <a:cxn ang="0">
                <a:pos x="47" y="18"/>
              </a:cxn>
              <a:cxn ang="0">
                <a:pos x="43" y="12"/>
              </a:cxn>
              <a:cxn ang="0">
                <a:pos x="4" y="0"/>
              </a:cxn>
              <a:cxn ang="0">
                <a:pos x="0" y="12"/>
              </a:cxn>
              <a:cxn ang="0">
                <a:pos x="39" y="23"/>
              </a:cxn>
              <a:cxn ang="0">
                <a:pos x="35" y="19"/>
              </a:cxn>
              <a:cxn ang="0">
                <a:pos x="47" y="18"/>
              </a:cxn>
              <a:cxn ang="0">
                <a:pos x="47" y="14"/>
              </a:cxn>
              <a:cxn ang="0">
                <a:pos x="43" y="12"/>
              </a:cxn>
              <a:cxn ang="0">
                <a:pos x="47" y="18"/>
              </a:cxn>
            </a:cxnLst>
            <a:rect l="0" t="0" r="r" b="b"/>
            <a:pathLst>
              <a:path w="47" h="23">
                <a:moveTo>
                  <a:pt x="47" y="18"/>
                </a:moveTo>
                <a:lnTo>
                  <a:pt x="43" y="12"/>
                </a:lnTo>
                <a:lnTo>
                  <a:pt x="4" y="0"/>
                </a:lnTo>
                <a:lnTo>
                  <a:pt x="0" y="12"/>
                </a:lnTo>
                <a:lnTo>
                  <a:pt x="39" y="23"/>
                </a:lnTo>
                <a:lnTo>
                  <a:pt x="35" y="19"/>
                </a:lnTo>
                <a:lnTo>
                  <a:pt x="47" y="18"/>
                </a:lnTo>
                <a:lnTo>
                  <a:pt x="47" y="14"/>
                </a:lnTo>
                <a:lnTo>
                  <a:pt x="43" y="12"/>
                </a:lnTo>
                <a:lnTo>
                  <a:pt x="47" y="18"/>
                </a:lnTo>
                <a:close/>
              </a:path>
            </a:pathLst>
          </a:custGeom>
          <a:solidFill>
            <a:srgbClr val="000000"/>
          </a:solidFill>
          <a:ln w="9525">
            <a:noFill/>
            <a:round/>
            <a:headEnd/>
            <a:tailEnd/>
          </a:ln>
        </p:spPr>
        <p:txBody>
          <a:bodyPr/>
          <a:lstStyle/>
          <a:p>
            <a:endParaRPr lang="en-US"/>
          </a:p>
        </p:txBody>
      </p:sp>
      <p:sp>
        <p:nvSpPr>
          <p:cNvPr id="348495" name="Freeform 335"/>
          <p:cNvSpPr>
            <a:spLocks/>
          </p:cNvSpPr>
          <p:nvPr/>
        </p:nvSpPr>
        <p:spPr bwMode="auto">
          <a:xfrm>
            <a:off x="7959725" y="5353050"/>
            <a:ext cx="33338" cy="96838"/>
          </a:xfrm>
          <a:custGeom>
            <a:avLst/>
            <a:gdLst/>
            <a:ahLst/>
            <a:cxnLst>
              <a:cxn ang="0">
                <a:pos x="15" y="59"/>
              </a:cxn>
              <a:cxn ang="0">
                <a:pos x="21" y="59"/>
              </a:cxn>
              <a:cxn ang="0">
                <a:pos x="12" y="0"/>
              </a:cxn>
              <a:cxn ang="0">
                <a:pos x="0" y="1"/>
              </a:cxn>
              <a:cxn ang="0">
                <a:pos x="10" y="61"/>
              </a:cxn>
              <a:cxn ang="0">
                <a:pos x="15" y="59"/>
              </a:cxn>
            </a:cxnLst>
            <a:rect l="0" t="0" r="r" b="b"/>
            <a:pathLst>
              <a:path w="21" h="61">
                <a:moveTo>
                  <a:pt x="15" y="59"/>
                </a:moveTo>
                <a:lnTo>
                  <a:pt x="21" y="59"/>
                </a:lnTo>
                <a:lnTo>
                  <a:pt x="12" y="0"/>
                </a:lnTo>
                <a:lnTo>
                  <a:pt x="0" y="1"/>
                </a:lnTo>
                <a:lnTo>
                  <a:pt x="10" y="61"/>
                </a:lnTo>
                <a:lnTo>
                  <a:pt x="15" y="59"/>
                </a:lnTo>
                <a:close/>
              </a:path>
            </a:pathLst>
          </a:custGeom>
          <a:solidFill>
            <a:srgbClr val="000000"/>
          </a:solidFill>
          <a:ln w="9525">
            <a:noFill/>
            <a:round/>
            <a:headEnd/>
            <a:tailEnd/>
          </a:ln>
        </p:spPr>
        <p:txBody>
          <a:bodyPr/>
          <a:lstStyle/>
          <a:p>
            <a:endParaRPr lang="en-US"/>
          </a:p>
        </p:txBody>
      </p:sp>
      <p:sp>
        <p:nvSpPr>
          <p:cNvPr id="348496" name="Freeform 336"/>
          <p:cNvSpPr>
            <a:spLocks/>
          </p:cNvSpPr>
          <p:nvPr/>
        </p:nvSpPr>
        <p:spPr bwMode="auto">
          <a:xfrm>
            <a:off x="7753350" y="5702300"/>
            <a:ext cx="209550" cy="112713"/>
          </a:xfrm>
          <a:custGeom>
            <a:avLst/>
            <a:gdLst/>
            <a:ahLst/>
            <a:cxnLst>
              <a:cxn ang="0">
                <a:pos x="105" y="16"/>
              </a:cxn>
              <a:cxn ang="0">
                <a:pos x="19" y="35"/>
              </a:cxn>
              <a:cxn ang="0">
                <a:pos x="109" y="27"/>
              </a:cxn>
              <a:cxn ang="0">
                <a:pos x="30" y="46"/>
              </a:cxn>
              <a:cxn ang="0">
                <a:pos x="111" y="37"/>
              </a:cxn>
              <a:cxn ang="0">
                <a:pos x="40" y="58"/>
              </a:cxn>
              <a:cxn ang="0">
                <a:pos x="113" y="50"/>
              </a:cxn>
              <a:cxn ang="0">
                <a:pos x="53" y="71"/>
              </a:cxn>
              <a:cxn ang="0">
                <a:pos x="132" y="56"/>
              </a:cxn>
              <a:cxn ang="0">
                <a:pos x="122" y="0"/>
              </a:cxn>
              <a:cxn ang="0">
                <a:pos x="115" y="2"/>
              </a:cxn>
              <a:cxn ang="0">
                <a:pos x="99" y="6"/>
              </a:cxn>
              <a:cxn ang="0">
                <a:pos x="80" y="10"/>
              </a:cxn>
              <a:cxn ang="0">
                <a:pos x="59" y="16"/>
              </a:cxn>
              <a:cxn ang="0">
                <a:pos x="36" y="20"/>
              </a:cxn>
              <a:cxn ang="0">
                <a:pos x="17" y="23"/>
              </a:cxn>
              <a:cxn ang="0">
                <a:pos x="3" y="25"/>
              </a:cxn>
              <a:cxn ang="0">
                <a:pos x="0" y="25"/>
              </a:cxn>
              <a:cxn ang="0">
                <a:pos x="105" y="16"/>
              </a:cxn>
            </a:cxnLst>
            <a:rect l="0" t="0" r="r" b="b"/>
            <a:pathLst>
              <a:path w="132" h="71">
                <a:moveTo>
                  <a:pt x="105" y="16"/>
                </a:moveTo>
                <a:lnTo>
                  <a:pt x="19" y="35"/>
                </a:lnTo>
                <a:lnTo>
                  <a:pt x="109" y="27"/>
                </a:lnTo>
                <a:lnTo>
                  <a:pt x="30" y="46"/>
                </a:lnTo>
                <a:lnTo>
                  <a:pt x="111" y="37"/>
                </a:lnTo>
                <a:lnTo>
                  <a:pt x="40" y="58"/>
                </a:lnTo>
                <a:lnTo>
                  <a:pt x="113" y="50"/>
                </a:lnTo>
                <a:lnTo>
                  <a:pt x="53" y="71"/>
                </a:lnTo>
                <a:lnTo>
                  <a:pt x="132" y="56"/>
                </a:lnTo>
                <a:lnTo>
                  <a:pt x="122" y="0"/>
                </a:lnTo>
                <a:lnTo>
                  <a:pt x="115" y="2"/>
                </a:lnTo>
                <a:lnTo>
                  <a:pt x="99" y="6"/>
                </a:lnTo>
                <a:lnTo>
                  <a:pt x="80" y="10"/>
                </a:lnTo>
                <a:lnTo>
                  <a:pt x="59" y="16"/>
                </a:lnTo>
                <a:lnTo>
                  <a:pt x="36" y="20"/>
                </a:lnTo>
                <a:lnTo>
                  <a:pt x="17" y="23"/>
                </a:lnTo>
                <a:lnTo>
                  <a:pt x="3" y="25"/>
                </a:lnTo>
                <a:lnTo>
                  <a:pt x="0" y="25"/>
                </a:lnTo>
                <a:lnTo>
                  <a:pt x="105" y="16"/>
                </a:lnTo>
                <a:close/>
              </a:path>
            </a:pathLst>
          </a:custGeom>
          <a:solidFill>
            <a:srgbClr val="98B2B2"/>
          </a:solidFill>
          <a:ln w="9525">
            <a:noFill/>
            <a:round/>
            <a:headEnd/>
            <a:tailEnd/>
          </a:ln>
        </p:spPr>
        <p:txBody>
          <a:bodyPr/>
          <a:lstStyle/>
          <a:p>
            <a:endParaRPr lang="en-US"/>
          </a:p>
        </p:txBody>
      </p:sp>
      <p:sp>
        <p:nvSpPr>
          <p:cNvPr id="348497" name="Freeform 337"/>
          <p:cNvSpPr>
            <a:spLocks/>
          </p:cNvSpPr>
          <p:nvPr/>
        </p:nvSpPr>
        <p:spPr bwMode="auto">
          <a:xfrm>
            <a:off x="7618413" y="5791200"/>
            <a:ext cx="357187" cy="76200"/>
          </a:xfrm>
          <a:custGeom>
            <a:avLst/>
            <a:gdLst/>
            <a:ahLst/>
            <a:cxnLst>
              <a:cxn ang="0">
                <a:pos x="221" y="0"/>
              </a:cxn>
              <a:cxn ang="0">
                <a:pos x="173" y="8"/>
              </a:cxn>
              <a:cxn ang="0">
                <a:pos x="131" y="15"/>
              </a:cxn>
              <a:cxn ang="0">
                <a:pos x="92" y="19"/>
              </a:cxn>
              <a:cxn ang="0">
                <a:pos x="62" y="23"/>
              </a:cxn>
              <a:cxn ang="0">
                <a:pos x="35" y="25"/>
              </a:cxn>
              <a:cxn ang="0">
                <a:pos x="15" y="27"/>
              </a:cxn>
              <a:cxn ang="0">
                <a:pos x="4" y="27"/>
              </a:cxn>
              <a:cxn ang="0">
                <a:pos x="0" y="29"/>
              </a:cxn>
              <a:cxn ang="0">
                <a:pos x="0" y="48"/>
              </a:cxn>
              <a:cxn ang="0">
                <a:pos x="6" y="48"/>
              </a:cxn>
              <a:cxn ang="0">
                <a:pos x="17" y="48"/>
              </a:cxn>
              <a:cxn ang="0">
                <a:pos x="37" y="46"/>
              </a:cxn>
              <a:cxn ang="0">
                <a:pos x="63" y="44"/>
              </a:cxn>
              <a:cxn ang="0">
                <a:pos x="94" y="40"/>
              </a:cxn>
              <a:cxn ang="0">
                <a:pos x="133" y="35"/>
              </a:cxn>
              <a:cxn ang="0">
                <a:pos x="177" y="29"/>
              </a:cxn>
              <a:cxn ang="0">
                <a:pos x="225" y="19"/>
              </a:cxn>
              <a:cxn ang="0">
                <a:pos x="221" y="0"/>
              </a:cxn>
            </a:cxnLst>
            <a:rect l="0" t="0" r="r" b="b"/>
            <a:pathLst>
              <a:path w="225" h="48">
                <a:moveTo>
                  <a:pt x="221" y="0"/>
                </a:moveTo>
                <a:lnTo>
                  <a:pt x="173" y="8"/>
                </a:lnTo>
                <a:lnTo>
                  <a:pt x="131" y="15"/>
                </a:lnTo>
                <a:lnTo>
                  <a:pt x="92" y="19"/>
                </a:lnTo>
                <a:lnTo>
                  <a:pt x="62" y="23"/>
                </a:lnTo>
                <a:lnTo>
                  <a:pt x="35" y="25"/>
                </a:lnTo>
                <a:lnTo>
                  <a:pt x="15" y="27"/>
                </a:lnTo>
                <a:lnTo>
                  <a:pt x="4" y="27"/>
                </a:lnTo>
                <a:lnTo>
                  <a:pt x="0" y="29"/>
                </a:lnTo>
                <a:lnTo>
                  <a:pt x="0" y="48"/>
                </a:lnTo>
                <a:lnTo>
                  <a:pt x="6" y="48"/>
                </a:lnTo>
                <a:lnTo>
                  <a:pt x="17" y="48"/>
                </a:lnTo>
                <a:lnTo>
                  <a:pt x="37" y="46"/>
                </a:lnTo>
                <a:lnTo>
                  <a:pt x="63" y="44"/>
                </a:lnTo>
                <a:lnTo>
                  <a:pt x="94" y="40"/>
                </a:lnTo>
                <a:lnTo>
                  <a:pt x="133" y="35"/>
                </a:lnTo>
                <a:lnTo>
                  <a:pt x="177" y="29"/>
                </a:lnTo>
                <a:lnTo>
                  <a:pt x="225" y="19"/>
                </a:lnTo>
                <a:lnTo>
                  <a:pt x="221" y="0"/>
                </a:lnTo>
                <a:close/>
              </a:path>
            </a:pathLst>
          </a:custGeom>
          <a:solidFill>
            <a:srgbClr val="000000"/>
          </a:solidFill>
          <a:ln w="9525">
            <a:noFill/>
            <a:round/>
            <a:headEnd/>
            <a:tailEnd/>
          </a:ln>
        </p:spPr>
        <p:txBody>
          <a:bodyPr/>
          <a:lstStyle/>
          <a:p>
            <a:endParaRPr lang="en-US"/>
          </a:p>
        </p:txBody>
      </p:sp>
      <p:sp>
        <p:nvSpPr>
          <p:cNvPr id="348498" name="Freeform 338"/>
          <p:cNvSpPr>
            <a:spLocks/>
          </p:cNvSpPr>
          <p:nvPr/>
        </p:nvSpPr>
        <p:spPr bwMode="auto">
          <a:xfrm>
            <a:off x="7642225" y="5876925"/>
            <a:ext cx="22225" cy="20638"/>
          </a:xfrm>
          <a:custGeom>
            <a:avLst/>
            <a:gdLst/>
            <a:ahLst/>
            <a:cxnLst>
              <a:cxn ang="0">
                <a:pos x="8" y="13"/>
              </a:cxn>
              <a:cxn ang="0">
                <a:pos x="10" y="11"/>
              </a:cxn>
              <a:cxn ang="0">
                <a:pos x="12" y="11"/>
              </a:cxn>
              <a:cxn ang="0">
                <a:pos x="12" y="11"/>
              </a:cxn>
              <a:cxn ang="0">
                <a:pos x="14" y="9"/>
              </a:cxn>
              <a:cxn ang="0">
                <a:pos x="14" y="7"/>
              </a:cxn>
              <a:cxn ang="0">
                <a:pos x="14" y="7"/>
              </a:cxn>
              <a:cxn ang="0">
                <a:pos x="14" y="5"/>
              </a:cxn>
              <a:cxn ang="0">
                <a:pos x="14" y="4"/>
              </a:cxn>
              <a:cxn ang="0">
                <a:pos x="14" y="4"/>
              </a:cxn>
              <a:cxn ang="0">
                <a:pos x="14" y="2"/>
              </a:cxn>
              <a:cxn ang="0">
                <a:pos x="12" y="0"/>
              </a:cxn>
              <a:cxn ang="0">
                <a:pos x="12" y="0"/>
              </a:cxn>
              <a:cxn ang="0">
                <a:pos x="10" y="0"/>
              </a:cxn>
              <a:cxn ang="0">
                <a:pos x="10" y="0"/>
              </a:cxn>
              <a:cxn ang="0">
                <a:pos x="8" y="0"/>
              </a:cxn>
              <a:cxn ang="0">
                <a:pos x="6" y="0"/>
              </a:cxn>
              <a:cxn ang="0">
                <a:pos x="4" y="0"/>
              </a:cxn>
              <a:cxn ang="0">
                <a:pos x="4" y="0"/>
              </a:cxn>
              <a:cxn ang="0">
                <a:pos x="2" y="2"/>
              </a:cxn>
              <a:cxn ang="0">
                <a:pos x="0" y="2"/>
              </a:cxn>
              <a:cxn ang="0">
                <a:pos x="0" y="4"/>
              </a:cxn>
              <a:cxn ang="0">
                <a:pos x="0" y="4"/>
              </a:cxn>
              <a:cxn ang="0">
                <a:pos x="0" y="5"/>
              </a:cxn>
              <a:cxn ang="0">
                <a:pos x="0" y="5"/>
              </a:cxn>
              <a:cxn ang="0">
                <a:pos x="0" y="7"/>
              </a:cxn>
              <a:cxn ang="0">
                <a:pos x="0" y="9"/>
              </a:cxn>
              <a:cxn ang="0">
                <a:pos x="2" y="11"/>
              </a:cxn>
              <a:cxn ang="0">
                <a:pos x="2" y="11"/>
              </a:cxn>
              <a:cxn ang="0">
                <a:pos x="4" y="11"/>
              </a:cxn>
              <a:cxn ang="0">
                <a:pos x="6" y="13"/>
              </a:cxn>
              <a:cxn ang="0">
                <a:pos x="6" y="13"/>
              </a:cxn>
              <a:cxn ang="0">
                <a:pos x="8" y="13"/>
              </a:cxn>
            </a:cxnLst>
            <a:rect l="0" t="0" r="r" b="b"/>
            <a:pathLst>
              <a:path w="14" h="13">
                <a:moveTo>
                  <a:pt x="8" y="13"/>
                </a:moveTo>
                <a:lnTo>
                  <a:pt x="10" y="11"/>
                </a:lnTo>
                <a:lnTo>
                  <a:pt x="12" y="11"/>
                </a:lnTo>
                <a:lnTo>
                  <a:pt x="12" y="11"/>
                </a:lnTo>
                <a:lnTo>
                  <a:pt x="14" y="9"/>
                </a:lnTo>
                <a:lnTo>
                  <a:pt x="14" y="7"/>
                </a:lnTo>
                <a:lnTo>
                  <a:pt x="14" y="7"/>
                </a:lnTo>
                <a:lnTo>
                  <a:pt x="14" y="5"/>
                </a:lnTo>
                <a:lnTo>
                  <a:pt x="14" y="4"/>
                </a:lnTo>
                <a:lnTo>
                  <a:pt x="14" y="4"/>
                </a:lnTo>
                <a:lnTo>
                  <a:pt x="14" y="2"/>
                </a:lnTo>
                <a:lnTo>
                  <a:pt x="12" y="0"/>
                </a:lnTo>
                <a:lnTo>
                  <a:pt x="12" y="0"/>
                </a:lnTo>
                <a:lnTo>
                  <a:pt x="10" y="0"/>
                </a:lnTo>
                <a:lnTo>
                  <a:pt x="10" y="0"/>
                </a:lnTo>
                <a:lnTo>
                  <a:pt x="8" y="0"/>
                </a:lnTo>
                <a:lnTo>
                  <a:pt x="6" y="0"/>
                </a:lnTo>
                <a:lnTo>
                  <a:pt x="4" y="0"/>
                </a:lnTo>
                <a:lnTo>
                  <a:pt x="4" y="0"/>
                </a:lnTo>
                <a:lnTo>
                  <a:pt x="2" y="2"/>
                </a:lnTo>
                <a:lnTo>
                  <a:pt x="0" y="2"/>
                </a:lnTo>
                <a:lnTo>
                  <a:pt x="0" y="4"/>
                </a:lnTo>
                <a:lnTo>
                  <a:pt x="0" y="4"/>
                </a:lnTo>
                <a:lnTo>
                  <a:pt x="0" y="5"/>
                </a:lnTo>
                <a:lnTo>
                  <a:pt x="0" y="5"/>
                </a:lnTo>
                <a:lnTo>
                  <a:pt x="0" y="7"/>
                </a:lnTo>
                <a:lnTo>
                  <a:pt x="0" y="9"/>
                </a:lnTo>
                <a:lnTo>
                  <a:pt x="2" y="11"/>
                </a:lnTo>
                <a:lnTo>
                  <a:pt x="2" y="11"/>
                </a:lnTo>
                <a:lnTo>
                  <a:pt x="4" y="11"/>
                </a:lnTo>
                <a:lnTo>
                  <a:pt x="6" y="13"/>
                </a:lnTo>
                <a:lnTo>
                  <a:pt x="6" y="13"/>
                </a:lnTo>
                <a:lnTo>
                  <a:pt x="8" y="13"/>
                </a:lnTo>
                <a:close/>
              </a:path>
            </a:pathLst>
          </a:custGeom>
          <a:solidFill>
            <a:srgbClr val="000000"/>
          </a:solidFill>
          <a:ln w="9525">
            <a:noFill/>
            <a:round/>
            <a:headEnd/>
            <a:tailEnd/>
          </a:ln>
        </p:spPr>
        <p:txBody>
          <a:bodyPr/>
          <a:lstStyle/>
          <a:p>
            <a:endParaRPr lang="en-US"/>
          </a:p>
        </p:txBody>
      </p:sp>
      <p:sp>
        <p:nvSpPr>
          <p:cNvPr id="348499" name="Freeform 339"/>
          <p:cNvSpPr>
            <a:spLocks/>
          </p:cNvSpPr>
          <p:nvPr/>
        </p:nvSpPr>
        <p:spPr bwMode="auto">
          <a:xfrm>
            <a:off x="7651750" y="5876925"/>
            <a:ext cx="25400" cy="20638"/>
          </a:xfrm>
          <a:custGeom>
            <a:avLst/>
            <a:gdLst/>
            <a:ahLst/>
            <a:cxnLst>
              <a:cxn ang="0">
                <a:pos x="8" y="13"/>
              </a:cxn>
              <a:cxn ang="0">
                <a:pos x="10" y="11"/>
              </a:cxn>
              <a:cxn ang="0">
                <a:pos x="12" y="11"/>
              </a:cxn>
              <a:cxn ang="0">
                <a:pos x="12" y="11"/>
              </a:cxn>
              <a:cxn ang="0">
                <a:pos x="14" y="9"/>
              </a:cxn>
              <a:cxn ang="0">
                <a:pos x="14" y="9"/>
              </a:cxn>
              <a:cxn ang="0">
                <a:pos x="14" y="7"/>
              </a:cxn>
              <a:cxn ang="0">
                <a:pos x="16" y="5"/>
              </a:cxn>
              <a:cxn ang="0">
                <a:pos x="16" y="5"/>
              </a:cxn>
              <a:cxn ang="0">
                <a:pos x="14" y="4"/>
              </a:cxn>
              <a:cxn ang="0">
                <a:pos x="14" y="2"/>
              </a:cxn>
              <a:cxn ang="0">
                <a:pos x="14" y="2"/>
              </a:cxn>
              <a:cxn ang="0">
                <a:pos x="12" y="0"/>
              </a:cxn>
              <a:cxn ang="0">
                <a:pos x="10" y="0"/>
              </a:cxn>
              <a:cxn ang="0">
                <a:pos x="10" y="0"/>
              </a:cxn>
              <a:cxn ang="0">
                <a:pos x="8" y="0"/>
              </a:cxn>
              <a:cxn ang="0">
                <a:pos x="6" y="0"/>
              </a:cxn>
              <a:cxn ang="0">
                <a:pos x="4" y="0"/>
              </a:cxn>
              <a:cxn ang="0">
                <a:pos x="4" y="0"/>
              </a:cxn>
              <a:cxn ang="0">
                <a:pos x="2" y="2"/>
              </a:cxn>
              <a:cxn ang="0">
                <a:pos x="0" y="2"/>
              </a:cxn>
              <a:cxn ang="0">
                <a:pos x="0" y="4"/>
              </a:cxn>
              <a:cxn ang="0">
                <a:pos x="0" y="4"/>
              </a:cxn>
              <a:cxn ang="0">
                <a:pos x="0" y="5"/>
              </a:cxn>
              <a:cxn ang="0">
                <a:pos x="0" y="7"/>
              </a:cxn>
              <a:cxn ang="0">
                <a:pos x="0" y="9"/>
              </a:cxn>
              <a:cxn ang="0">
                <a:pos x="0" y="9"/>
              </a:cxn>
              <a:cxn ang="0">
                <a:pos x="2" y="11"/>
              </a:cxn>
              <a:cxn ang="0">
                <a:pos x="2" y="11"/>
              </a:cxn>
              <a:cxn ang="0">
                <a:pos x="4" y="11"/>
              </a:cxn>
              <a:cxn ang="0">
                <a:pos x="6" y="13"/>
              </a:cxn>
              <a:cxn ang="0">
                <a:pos x="8" y="13"/>
              </a:cxn>
              <a:cxn ang="0">
                <a:pos x="8" y="13"/>
              </a:cxn>
            </a:cxnLst>
            <a:rect l="0" t="0" r="r" b="b"/>
            <a:pathLst>
              <a:path w="16" h="13">
                <a:moveTo>
                  <a:pt x="8" y="13"/>
                </a:moveTo>
                <a:lnTo>
                  <a:pt x="10" y="11"/>
                </a:lnTo>
                <a:lnTo>
                  <a:pt x="12" y="11"/>
                </a:lnTo>
                <a:lnTo>
                  <a:pt x="12" y="11"/>
                </a:lnTo>
                <a:lnTo>
                  <a:pt x="14" y="9"/>
                </a:lnTo>
                <a:lnTo>
                  <a:pt x="14" y="9"/>
                </a:lnTo>
                <a:lnTo>
                  <a:pt x="14" y="7"/>
                </a:lnTo>
                <a:lnTo>
                  <a:pt x="16" y="5"/>
                </a:lnTo>
                <a:lnTo>
                  <a:pt x="16" y="5"/>
                </a:lnTo>
                <a:lnTo>
                  <a:pt x="14" y="4"/>
                </a:lnTo>
                <a:lnTo>
                  <a:pt x="14" y="2"/>
                </a:lnTo>
                <a:lnTo>
                  <a:pt x="14" y="2"/>
                </a:lnTo>
                <a:lnTo>
                  <a:pt x="12" y="0"/>
                </a:lnTo>
                <a:lnTo>
                  <a:pt x="10" y="0"/>
                </a:lnTo>
                <a:lnTo>
                  <a:pt x="10" y="0"/>
                </a:lnTo>
                <a:lnTo>
                  <a:pt x="8" y="0"/>
                </a:lnTo>
                <a:lnTo>
                  <a:pt x="6" y="0"/>
                </a:lnTo>
                <a:lnTo>
                  <a:pt x="4" y="0"/>
                </a:lnTo>
                <a:lnTo>
                  <a:pt x="4" y="0"/>
                </a:lnTo>
                <a:lnTo>
                  <a:pt x="2" y="2"/>
                </a:lnTo>
                <a:lnTo>
                  <a:pt x="0" y="2"/>
                </a:lnTo>
                <a:lnTo>
                  <a:pt x="0" y="4"/>
                </a:lnTo>
                <a:lnTo>
                  <a:pt x="0" y="4"/>
                </a:lnTo>
                <a:lnTo>
                  <a:pt x="0" y="5"/>
                </a:lnTo>
                <a:lnTo>
                  <a:pt x="0" y="7"/>
                </a:lnTo>
                <a:lnTo>
                  <a:pt x="0" y="9"/>
                </a:lnTo>
                <a:lnTo>
                  <a:pt x="0" y="9"/>
                </a:lnTo>
                <a:lnTo>
                  <a:pt x="2" y="11"/>
                </a:lnTo>
                <a:lnTo>
                  <a:pt x="2" y="11"/>
                </a:lnTo>
                <a:lnTo>
                  <a:pt x="4" y="11"/>
                </a:lnTo>
                <a:lnTo>
                  <a:pt x="6" y="13"/>
                </a:lnTo>
                <a:lnTo>
                  <a:pt x="8" y="13"/>
                </a:lnTo>
                <a:lnTo>
                  <a:pt x="8" y="13"/>
                </a:lnTo>
                <a:close/>
              </a:path>
            </a:pathLst>
          </a:custGeom>
          <a:solidFill>
            <a:srgbClr val="FFFFFF"/>
          </a:solidFill>
          <a:ln w="9525">
            <a:noFill/>
            <a:round/>
            <a:headEnd/>
            <a:tailEnd/>
          </a:ln>
        </p:spPr>
        <p:txBody>
          <a:bodyPr/>
          <a:lstStyle/>
          <a:p>
            <a:endParaRPr lang="en-US"/>
          </a:p>
        </p:txBody>
      </p:sp>
      <p:sp>
        <p:nvSpPr>
          <p:cNvPr id="348500" name="Freeform 340"/>
          <p:cNvSpPr>
            <a:spLocks/>
          </p:cNvSpPr>
          <p:nvPr/>
        </p:nvSpPr>
        <p:spPr bwMode="auto">
          <a:xfrm>
            <a:off x="7770813" y="5815013"/>
            <a:ext cx="222250" cy="134937"/>
          </a:xfrm>
          <a:custGeom>
            <a:avLst/>
            <a:gdLst/>
            <a:ahLst/>
            <a:cxnLst>
              <a:cxn ang="0">
                <a:pos x="129" y="0"/>
              </a:cxn>
              <a:cxn ang="0">
                <a:pos x="140" y="75"/>
              </a:cxn>
              <a:cxn ang="0">
                <a:pos x="6" y="85"/>
              </a:cxn>
              <a:cxn ang="0">
                <a:pos x="127" y="62"/>
              </a:cxn>
              <a:cxn ang="0">
                <a:pos x="4" y="73"/>
              </a:cxn>
              <a:cxn ang="0">
                <a:pos x="121" y="48"/>
              </a:cxn>
              <a:cxn ang="0">
                <a:pos x="4" y="58"/>
              </a:cxn>
              <a:cxn ang="0">
                <a:pos x="117" y="33"/>
              </a:cxn>
              <a:cxn ang="0">
                <a:pos x="0" y="44"/>
              </a:cxn>
              <a:cxn ang="0">
                <a:pos x="119" y="20"/>
              </a:cxn>
              <a:cxn ang="0">
                <a:pos x="0" y="33"/>
              </a:cxn>
              <a:cxn ang="0">
                <a:pos x="113" y="12"/>
              </a:cxn>
              <a:cxn ang="0">
                <a:pos x="0" y="21"/>
              </a:cxn>
              <a:cxn ang="0">
                <a:pos x="129" y="0"/>
              </a:cxn>
            </a:cxnLst>
            <a:rect l="0" t="0" r="r" b="b"/>
            <a:pathLst>
              <a:path w="140" h="85">
                <a:moveTo>
                  <a:pt x="129" y="0"/>
                </a:moveTo>
                <a:lnTo>
                  <a:pt x="140" y="75"/>
                </a:lnTo>
                <a:lnTo>
                  <a:pt x="6" y="85"/>
                </a:lnTo>
                <a:lnTo>
                  <a:pt x="127" y="62"/>
                </a:lnTo>
                <a:lnTo>
                  <a:pt x="4" y="73"/>
                </a:lnTo>
                <a:lnTo>
                  <a:pt x="121" y="48"/>
                </a:lnTo>
                <a:lnTo>
                  <a:pt x="4" y="58"/>
                </a:lnTo>
                <a:lnTo>
                  <a:pt x="117" y="33"/>
                </a:lnTo>
                <a:lnTo>
                  <a:pt x="0" y="44"/>
                </a:lnTo>
                <a:lnTo>
                  <a:pt x="119" y="20"/>
                </a:lnTo>
                <a:lnTo>
                  <a:pt x="0" y="33"/>
                </a:lnTo>
                <a:lnTo>
                  <a:pt x="113" y="12"/>
                </a:lnTo>
                <a:lnTo>
                  <a:pt x="0" y="21"/>
                </a:lnTo>
                <a:lnTo>
                  <a:pt x="129" y="0"/>
                </a:lnTo>
                <a:close/>
              </a:path>
            </a:pathLst>
          </a:custGeom>
          <a:solidFill>
            <a:srgbClr val="98B2B2"/>
          </a:solidFill>
          <a:ln w="9525">
            <a:noFill/>
            <a:round/>
            <a:headEnd/>
            <a:tailEnd/>
          </a:ln>
        </p:spPr>
        <p:txBody>
          <a:bodyPr/>
          <a:lstStyle/>
          <a:p>
            <a:endParaRPr lang="en-US"/>
          </a:p>
        </p:txBody>
      </p:sp>
      <p:sp>
        <p:nvSpPr>
          <p:cNvPr id="348501" name="Freeform 341"/>
          <p:cNvSpPr>
            <a:spLocks/>
          </p:cNvSpPr>
          <p:nvPr/>
        </p:nvSpPr>
        <p:spPr bwMode="auto">
          <a:xfrm>
            <a:off x="7910513" y="5349875"/>
            <a:ext cx="357187" cy="581025"/>
          </a:xfrm>
          <a:custGeom>
            <a:avLst/>
            <a:gdLst/>
            <a:ahLst/>
            <a:cxnLst>
              <a:cxn ang="0">
                <a:pos x="41" y="63"/>
              </a:cxn>
              <a:cxn ang="0">
                <a:pos x="31" y="7"/>
              </a:cxn>
              <a:cxn ang="0">
                <a:pos x="0" y="0"/>
              </a:cxn>
              <a:cxn ang="0">
                <a:pos x="35" y="222"/>
              </a:cxn>
              <a:cxn ang="0">
                <a:pos x="35" y="234"/>
              </a:cxn>
              <a:cxn ang="0">
                <a:pos x="58" y="366"/>
              </a:cxn>
              <a:cxn ang="0">
                <a:pos x="67" y="361"/>
              </a:cxn>
              <a:cxn ang="0">
                <a:pos x="64" y="341"/>
              </a:cxn>
              <a:cxn ang="0">
                <a:pos x="225" y="290"/>
              </a:cxn>
              <a:cxn ang="0">
                <a:pos x="211" y="197"/>
              </a:cxn>
              <a:cxn ang="0">
                <a:pos x="181" y="201"/>
              </a:cxn>
              <a:cxn ang="0">
                <a:pos x="161" y="82"/>
              </a:cxn>
              <a:cxn ang="0">
                <a:pos x="41" y="63"/>
              </a:cxn>
              <a:cxn ang="0">
                <a:pos x="67" y="218"/>
              </a:cxn>
              <a:cxn ang="0">
                <a:pos x="41" y="63"/>
              </a:cxn>
            </a:cxnLst>
            <a:rect l="0" t="0" r="r" b="b"/>
            <a:pathLst>
              <a:path w="225" h="366">
                <a:moveTo>
                  <a:pt x="41" y="63"/>
                </a:moveTo>
                <a:lnTo>
                  <a:pt x="31" y="7"/>
                </a:lnTo>
                <a:lnTo>
                  <a:pt x="0" y="0"/>
                </a:lnTo>
                <a:lnTo>
                  <a:pt x="35" y="222"/>
                </a:lnTo>
                <a:lnTo>
                  <a:pt x="35" y="234"/>
                </a:lnTo>
                <a:lnTo>
                  <a:pt x="58" y="366"/>
                </a:lnTo>
                <a:lnTo>
                  <a:pt x="67" y="361"/>
                </a:lnTo>
                <a:lnTo>
                  <a:pt x="64" y="341"/>
                </a:lnTo>
                <a:lnTo>
                  <a:pt x="225" y="290"/>
                </a:lnTo>
                <a:lnTo>
                  <a:pt x="211" y="197"/>
                </a:lnTo>
                <a:lnTo>
                  <a:pt x="181" y="201"/>
                </a:lnTo>
                <a:lnTo>
                  <a:pt x="161" y="82"/>
                </a:lnTo>
                <a:lnTo>
                  <a:pt x="41" y="63"/>
                </a:lnTo>
                <a:lnTo>
                  <a:pt x="67" y="218"/>
                </a:lnTo>
                <a:lnTo>
                  <a:pt x="41" y="63"/>
                </a:lnTo>
                <a:close/>
              </a:path>
            </a:pathLst>
          </a:custGeom>
          <a:solidFill>
            <a:srgbClr val="98B2B2"/>
          </a:solidFill>
          <a:ln w="9525">
            <a:noFill/>
            <a:round/>
            <a:headEnd/>
            <a:tailEnd/>
          </a:ln>
        </p:spPr>
        <p:txBody>
          <a:bodyPr/>
          <a:lstStyle/>
          <a:p>
            <a:endParaRPr lang="en-US"/>
          </a:p>
        </p:txBody>
      </p:sp>
      <p:sp>
        <p:nvSpPr>
          <p:cNvPr id="348502" name="Freeform 342"/>
          <p:cNvSpPr>
            <a:spLocks/>
          </p:cNvSpPr>
          <p:nvPr/>
        </p:nvSpPr>
        <p:spPr bwMode="auto">
          <a:xfrm>
            <a:off x="7978775" y="5459413"/>
            <a:ext cx="225425" cy="228600"/>
          </a:xfrm>
          <a:custGeom>
            <a:avLst/>
            <a:gdLst/>
            <a:ahLst/>
            <a:cxnLst>
              <a:cxn ang="0">
                <a:pos x="0" y="0"/>
              </a:cxn>
              <a:cxn ang="0">
                <a:pos x="101" y="19"/>
              </a:cxn>
              <a:cxn ang="0">
                <a:pos x="17" y="23"/>
              </a:cxn>
              <a:cxn ang="0">
                <a:pos x="103" y="34"/>
              </a:cxn>
              <a:cxn ang="0">
                <a:pos x="19" y="42"/>
              </a:cxn>
              <a:cxn ang="0">
                <a:pos x="105" y="52"/>
              </a:cxn>
              <a:cxn ang="0">
                <a:pos x="23" y="63"/>
              </a:cxn>
              <a:cxn ang="0">
                <a:pos x="107" y="69"/>
              </a:cxn>
              <a:cxn ang="0">
                <a:pos x="26" y="84"/>
              </a:cxn>
              <a:cxn ang="0">
                <a:pos x="109" y="88"/>
              </a:cxn>
              <a:cxn ang="0">
                <a:pos x="28" y="105"/>
              </a:cxn>
              <a:cxn ang="0">
                <a:pos x="115" y="111"/>
              </a:cxn>
              <a:cxn ang="0">
                <a:pos x="32" y="125"/>
              </a:cxn>
              <a:cxn ang="0">
                <a:pos x="142" y="126"/>
              </a:cxn>
              <a:cxn ang="0">
                <a:pos x="23" y="144"/>
              </a:cxn>
              <a:cxn ang="0">
                <a:pos x="0" y="0"/>
              </a:cxn>
            </a:cxnLst>
            <a:rect l="0" t="0" r="r" b="b"/>
            <a:pathLst>
              <a:path w="142" h="144">
                <a:moveTo>
                  <a:pt x="0" y="0"/>
                </a:moveTo>
                <a:lnTo>
                  <a:pt x="101" y="19"/>
                </a:lnTo>
                <a:lnTo>
                  <a:pt x="17" y="23"/>
                </a:lnTo>
                <a:lnTo>
                  <a:pt x="103" y="34"/>
                </a:lnTo>
                <a:lnTo>
                  <a:pt x="19" y="42"/>
                </a:lnTo>
                <a:lnTo>
                  <a:pt x="105" y="52"/>
                </a:lnTo>
                <a:lnTo>
                  <a:pt x="23" y="63"/>
                </a:lnTo>
                <a:lnTo>
                  <a:pt x="107" y="69"/>
                </a:lnTo>
                <a:lnTo>
                  <a:pt x="26" y="84"/>
                </a:lnTo>
                <a:lnTo>
                  <a:pt x="109" y="88"/>
                </a:lnTo>
                <a:lnTo>
                  <a:pt x="28" y="105"/>
                </a:lnTo>
                <a:lnTo>
                  <a:pt x="115" y="111"/>
                </a:lnTo>
                <a:lnTo>
                  <a:pt x="32" y="125"/>
                </a:lnTo>
                <a:lnTo>
                  <a:pt x="142" y="126"/>
                </a:lnTo>
                <a:lnTo>
                  <a:pt x="23" y="144"/>
                </a:lnTo>
                <a:lnTo>
                  <a:pt x="0" y="0"/>
                </a:lnTo>
                <a:close/>
              </a:path>
            </a:pathLst>
          </a:custGeom>
          <a:solidFill>
            <a:srgbClr val="000000"/>
          </a:solidFill>
          <a:ln w="9525">
            <a:noFill/>
            <a:round/>
            <a:headEnd/>
            <a:tailEnd/>
          </a:ln>
        </p:spPr>
        <p:txBody>
          <a:bodyPr/>
          <a:lstStyle/>
          <a:p>
            <a:endParaRPr lang="en-US"/>
          </a:p>
        </p:txBody>
      </p:sp>
      <p:sp>
        <p:nvSpPr>
          <p:cNvPr id="348503" name="Freeform 343"/>
          <p:cNvSpPr>
            <a:spLocks/>
          </p:cNvSpPr>
          <p:nvPr/>
        </p:nvSpPr>
        <p:spPr bwMode="auto">
          <a:xfrm>
            <a:off x="8002588" y="5675313"/>
            <a:ext cx="249237" cy="198437"/>
          </a:xfrm>
          <a:custGeom>
            <a:avLst/>
            <a:gdLst/>
            <a:ahLst/>
            <a:cxnLst>
              <a:cxn ang="0">
                <a:pos x="0" y="25"/>
              </a:cxn>
              <a:cxn ang="0">
                <a:pos x="151" y="0"/>
              </a:cxn>
              <a:cxn ang="0">
                <a:pos x="11" y="46"/>
              </a:cxn>
              <a:cxn ang="0">
                <a:pos x="150" y="21"/>
              </a:cxn>
              <a:cxn ang="0">
                <a:pos x="13" y="69"/>
              </a:cxn>
              <a:cxn ang="0">
                <a:pos x="151" y="42"/>
              </a:cxn>
              <a:cxn ang="0">
                <a:pos x="17" y="88"/>
              </a:cxn>
              <a:cxn ang="0">
                <a:pos x="153" y="63"/>
              </a:cxn>
              <a:cxn ang="0">
                <a:pos x="21" y="104"/>
              </a:cxn>
              <a:cxn ang="0">
                <a:pos x="157" y="83"/>
              </a:cxn>
              <a:cxn ang="0">
                <a:pos x="17" y="125"/>
              </a:cxn>
              <a:cxn ang="0">
                <a:pos x="0" y="25"/>
              </a:cxn>
            </a:cxnLst>
            <a:rect l="0" t="0" r="r" b="b"/>
            <a:pathLst>
              <a:path w="157" h="125">
                <a:moveTo>
                  <a:pt x="0" y="25"/>
                </a:moveTo>
                <a:lnTo>
                  <a:pt x="151" y="0"/>
                </a:lnTo>
                <a:lnTo>
                  <a:pt x="11" y="46"/>
                </a:lnTo>
                <a:lnTo>
                  <a:pt x="150" y="21"/>
                </a:lnTo>
                <a:lnTo>
                  <a:pt x="13" y="69"/>
                </a:lnTo>
                <a:lnTo>
                  <a:pt x="151" y="42"/>
                </a:lnTo>
                <a:lnTo>
                  <a:pt x="17" y="88"/>
                </a:lnTo>
                <a:lnTo>
                  <a:pt x="153" y="63"/>
                </a:lnTo>
                <a:lnTo>
                  <a:pt x="21" y="104"/>
                </a:lnTo>
                <a:lnTo>
                  <a:pt x="157" y="83"/>
                </a:lnTo>
                <a:lnTo>
                  <a:pt x="17" y="125"/>
                </a:lnTo>
                <a:lnTo>
                  <a:pt x="0" y="25"/>
                </a:lnTo>
                <a:close/>
              </a:path>
            </a:pathLst>
          </a:custGeom>
          <a:solidFill>
            <a:srgbClr val="000000"/>
          </a:solidFill>
          <a:ln w="9525">
            <a:noFill/>
            <a:round/>
            <a:headEnd/>
            <a:tailEnd/>
          </a:ln>
        </p:spPr>
        <p:txBody>
          <a:bodyPr/>
          <a:lstStyle/>
          <a:p>
            <a:endParaRPr lang="en-US"/>
          </a:p>
        </p:txBody>
      </p:sp>
      <p:sp>
        <p:nvSpPr>
          <p:cNvPr id="348504" name="Freeform 344"/>
          <p:cNvSpPr>
            <a:spLocks/>
          </p:cNvSpPr>
          <p:nvPr/>
        </p:nvSpPr>
        <p:spPr bwMode="auto">
          <a:xfrm>
            <a:off x="7548563" y="5389563"/>
            <a:ext cx="341312" cy="315912"/>
          </a:xfrm>
          <a:custGeom>
            <a:avLst/>
            <a:gdLst/>
            <a:ahLst/>
            <a:cxnLst>
              <a:cxn ang="0">
                <a:pos x="21" y="199"/>
              </a:cxn>
              <a:cxn ang="0">
                <a:pos x="27" y="199"/>
              </a:cxn>
              <a:cxn ang="0">
                <a:pos x="42" y="197"/>
              </a:cxn>
              <a:cxn ang="0">
                <a:pos x="65" y="193"/>
              </a:cxn>
              <a:cxn ang="0">
                <a:pos x="94" y="190"/>
              </a:cxn>
              <a:cxn ang="0">
                <a:pos x="125" y="186"/>
              </a:cxn>
              <a:cxn ang="0">
                <a:pos x="157" y="180"/>
              </a:cxn>
              <a:cxn ang="0">
                <a:pos x="188" y="174"/>
              </a:cxn>
              <a:cxn ang="0">
                <a:pos x="215" y="169"/>
              </a:cxn>
              <a:cxn ang="0">
                <a:pos x="192" y="0"/>
              </a:cxn>
              <a:cxn ang="0">
                <a:pos x="186" y="0"/>
              </a:cxn>
              <a:cxn ang="0">
                <a:pos x="171" y="2"/>
              </a:cxn>
              <a:cxn ang="0">
                <a:pos x="150" y="5"/>
              </a:cxn>
              <a:cxn ang="0">
                <a:pos x="123" y="9"/>
              </a:cxn>
              <a:cxn ang="0">
                <a:pos x="90" y="15"/>
              </a:cxn>
              <a:cxn ang="0">
                <a:pos x="59" y="23"/>
              </a:cxn>
              <a:cxn ang="0">
                <a:pos x="29" y="30"/>
              </a:cxn>
              <a:cxn ang="0">
                <a:pos x="0" y="40"/>
              </a:cxn>
              <a:cxn ang="0">
                <a:pos x="21" y="199"/>
              </a:cxn>
            </a:cxnLst>
            <a:rect l="0" t="0" r="r" b="b"/>
            <a:pathLst>
              <a:path w="215" h="199">
                <a:moveTo>
                  <a:pt x="21" y="199"/>
                </a:moveTo>
                <a:lnTo>
                  <a:pt x="27" y="199"/>
                </a:lnTo>
                <a:lnTo>
                  <a:pt x="42" y="197"/>
                </a:lnTo>
                <a:lnTo>
                  <a:pt x="65" y="193"/>
                </a:lnTo>
                <a:lnTo>
                  <a:pt x="94" y="190"/>
                </a:lnTo>
                <a:lnTo>
                  <a:pt x="125" y="186"/>
                </a:lnTo>
                <a:lnTo>
                  <a:pt x="157" y="180"/>
                </a:lnTo>
                <a:lnTo>
                  <a:pt x="188" y="174"/>
                </a:lnTo>
                <a:lnTo>
                  <a:pt x="215" y="169"/>
                </a:lnTo>
                <a:lnTo>
                  <a:pt x="192" y="0"/>
                </a:lnTo>
                <a:lnTo>
                  <a:pt x="186" y="0"/>
                </a:lnTo>
                <a:lnTo>
                  <a:pt x="171" y="2"/>
                </a:lnTo>
                <a:lnTo>
                  <a:pt x="150" y="5"/>
                </a:lnTo>
                <a:lnTo>
                  <a:pt x="123" y="9"/>
                </a:lnTo>
                <a:lnTo>
                  <a:pt x="90" y="15"/>
                </a:lnTo>
                <a:lnTo>
                  <a:pt x="59" y="23"/>
                </a:lnTo>
                <a:lnTo>
                  <a:pt x="29" y="30"/>
                </a:lnTo>
                <a:lnTo>
                  <a:pt x="0" y="40"/>
                </a:lnTo>
                <a:lnTo>
                  <a:pt x="21" y="199"/>
                </a:lnTo>
                <a:close/>
              </a:path>
            </a:pathLst>
          </a:custGeom>
          <a:solidFill>
            <a:srgbClr val="000000"/>
          </a:solidFill>
          <a:ln w="9525">
            <a:noFill/>
            <a:round/>
            <a:headEnd/>
            <a:tailEnd/>
          </a:ln>
        </p:spPr>
        <p:txBody>
          <a:bodyPr/>
          <a:lstStyle/>
          <a:p>
            <a:endParaRPr lang="en-US"/>
          </a:p>
        </p:txBody>
      </p:sp>
      <p:sp>
        <p:nvSpPr>
          <p:cNvPr id="348505" name="Freeform 345"/>
          <p:cNvSpPr>
            <a:spLocks/>
          </p:cNvSpPr>
          <p:nvPr/>
        </p:nvSpPr>
        <p:spPr bwMode="auto">
          <a:xfrm>
            <a:off x="7904163" y="5330825"/>
            <a:ext cx="98425" cy="368300"/>
          </a:xfrm>
          <a:custGeom>
            <a:avLst/>
            <a:gdLst/>
            <a:ahLst/>
            <a:cxnLst>
              <a:cxn ang="0">
                <a:pos x="0" y="0"/>
              </a:cxn>
              <a:cxn ang="0">
                <a:pos x="35" y="232"/>
              </a:cxn>
              <a:cxn ang="0">
                <a:pos x="62" y="227"/>
              </a:cxn>
              <a:cxn ang="0">
                <a:pos x="41" y="221"/>
              </a:cxn>
              <a:cxn ang="0">
                <a:pos x="60" y="215"/>
              </a:cxn>
              <a:cxn ang="0">
                <a:pos x="39" y="209"/>
              </a:cxn>
              <a:cxn ang="0">
                <a:pos x="56" y="206"/>
              </a:cxn>
              <a:cxn ang="0">
                <a:pos x="39" y="196"/>
              </a:cxn>
              <a:cxn ang="0">
                <a:pos x="56" y="194"/>
              </a:cxn>
              <a:cxn ang="0">
                <a:pos x="35" y="186"/>
              </a:cxn>
              <a:cxn ang="0">
                <a:pos x="56" y="181"/>
              </a:cxn>
              <a:cxn ang="0">
                <a:pos x="35" y="175"/>
              </a:cxn>
              <a:cxn ang="0">
                <a:pos x="52" y="173"/>
              </a:cxn>
              <a:cxn ang="0">
                <a:pos x="35" y="165"/>
              </a:cxn>
              <a:cxn ang="0">
                <a:pos x="50" y="159"/>
              </a:cxn>
              <a:cxn ang="0">
                <a:pos x="33" y="154"/>
              </a:cxn>
              <a:cxn ang="0">
                <a:pos x="48" y="148"/>
              </a:cxn>
              <a:cxn ang="0">
                <a:pos x="31" y="142"/>
              </a:cxn>
              <a:cxn ang="0">
                <a:pos x="48" y="136"/>
              </a:cxn>
              <a:cxn ang="0">
                <a:pos x="29" y="131"/>
              </a:cxn>
              <a:cxn ang="0">
                <a:pos x="47" y="125"/>
              </a:cxn>
              <a:cxn ang="0">
                <a:pos x="29" y="117"/>
              </a:cxn>
              <a:cxn ang="0">
                <a:pos x="45" y="113"/>
              </a:cxn>
              <a:cxn ang="0">
                <a:pos x="25" y="104"/>
              </a:cxn>
              <a:cxn ang="0">
                <a:pos x="43" y="100"/>
              </a:cxn>
              <a:cxn ang="0">
                <a:pos x="25" y="92"/>
              </a:cxn>
              <a:cxn ang="0">
                <a:pos x="43" y="87"/>
              </a:cxn>
              <a:cxn ang="0">
                <a:pos x="23" y="81"/>
              </a:cxn>
              <a:cxn ang="0">
                <a:pos x="41" y="77"/>
              </a:cxn>
              <a:cxn ang="0">
                <a:pos x="22" y="69"/>
              </a:cxn>
              <a:cxn ang="0">
                <a:pos x="39" y="65"/>
              </a:cxn>
              <a:cxn ang="0">
                <a:pos x="20" y="60"/>
              </a:cxn>
              <a:cxn ang="0">
                <a:pos x="37" y="56"/>
              </a:cxn>
              <a:cxn ang="0">
                <a:pos x="18" y="48"/>
              </a:cxn>
              <a:cxn ang="0">
                <a:pos x="35" y="46"/>
              </a:cxn>
              <a:cxn ang="0">
                <a:pos x="16" y="39"/>
              </a:cxn>
              <a:cxn ang="0">
                <a:pos x="33" y="35"/>
              </a:cxn>
              <a:cxn ang="0">
                <a:pos x="16" y="27"/>
              </a:cxn>
              <a:cxn ang="0">
                <a:pos x="31" y="25"/>
              </a:cxn>
              <a:cxn ang="0">
                <a:pos x="14" y="15"/>
              </a:cxn>
              <a:cxn ang="0">
                <a:pos x="31" y="17"/>
              </a:cxn>
              <a:cxn ang="0">
                <a:pos x="0" y="0"/>
              </a:cxn>
            </a:cxnLst>
            <a:rect l="0" t="0" r="r" b="b"/>
            <a:pathLst>
              <a:path w="62" h="232">
                <a:moveTo>
                  <a:pt x="0" y="0"/>
                </a:moveTo>
                <a:lnTo>
                  <a:pt x="35" y="232"/>
                </a:lnTo>
                <a:lnTo>
                  <a:pt x="62" y="227"/>
                </a:lnTo>
                <a:lnTo>
                  <a:pt x="41" y="221"/>
                </a:lnTo>
                <a:lnTo>
                  <a:pt x="60" y="215"/>
                </a:lnTo>
                <a:lnTo>
                  <a:pt x="39" y="209"/>
                </a:lnTo>
                <a:lnTo>
                  <a:pt x="56" y="206"/>
                </a:lnTo>
                <a:lnTo>
                  <a:pt x="39" y="196"/>
                </a:lnTo>
                <a:lnTo>
                  <a:pt x="56" y="194"/>
                </a:lnTo>
                <a:lnTo>
                  <a:pt x="35" y="186"/>
                </a:lnTo>
                <a:lnTo>
                  <a:pt x="56" y="181"/>
                </a:lnTo>
                <a:lnTo>
                  <a:pt x="35" y="175"/>
                </a:lnTo>
                <a:lnTo>
                  <a:pt x="52" y="173"/>
                </a:lnTo>
                <a:lnTo>
                  <a:pt x="35" y="165"/>
                </a:lnTo>
                <a:lnTo>
                  <a:pt x="50" y="159"/>
                </a:lnTo>
                <a:lnTo>
                  <a:pt x="33" y="154"/>
                </a:lnTo>
                <a:lnTo>
                  <a:pt x="48" y="148"/>
                </a:lnTo>
                <a:lnTo>
                  <a:pt x="31" y="142"/>
                </a:lnTo>
                <a:lnTo>
                  <a:pt x="48" y="136"/>
                </a:lnTo>
                <a:lnTo>
                  <a:pt x="29" y="131"/>
                </a:lnTo>
                <a:lnTo>
                  <a:pt x="47" y="125"/>
                </a:lnTo>
                <a:lnTo>
                  <a:pt x="29" y="117"/>
                </a:lnTo>
                <a:lnTo>
                  <a:pt x="45" y="113"/>
                </a:lnTo>
                <a:lnTo>
                  <a:pt x="25" y="104"/>
                </a:lnTo>
                <a:lnTo>
                  <a:pt x="43" y="100"/>
                </a:lnTo>
                <a:lnTo>
                  <a:pt x="25" y="92"/>
                </a:lnTo>
                <a:lnTo>
                  <a:pt x="43" y="87"/>
                </a:lnTo>
                <a:lnTo>
                  <a:pt x="23" y="81"/>
                </a:lnTo>
                <a:lnTo>
                  <a:pt x="41" y="77"/>
                </a:lnTo>
                <a:lnTo>
                  <a:pt x="22" y="69"/>
                </a:lnTo>
                <a:lnTo>
                  <a:pt x="39" y="65"/>
                </a:lnTo>
                <a:lnTo>
                  <a:pt x="20" y="60"/>
                </a:lnTo>
                <a:lnTo>
                  <a:pt x="37" y="56"/>
                </a:lnTo>
                <a:lnTo>
                  <a:pt x="18" y="48"/>
                </a:lnTo>
                <a:lnTo>
                  <a:pt x="35" y="46"/>
                </a:lnTo>
                <a:lnTo>
                  <a:pt x="16" y="39"/>
                </a:lnTo>
                <a:lnTo>
                  <a:pt x="33" y="35"/>
                </a:lnTo>
                <a:lnTo>
                  <a:pt x="16" y="27"/>
                </a:lnTo>
                <a:lnTo>
                  <a:pt x="31" y="25"/>
                </a:lnTo>
                <a:lnTo>
                  <a:pt x="14" y="15"/>
                </a:lnTo>
                <a:lnTo>
                  <a:pt x="31" y="17"/>
                </a:lnTo>
                <a:lnTo>
                  <a:pt x="0" y="0"/>
                </a:lnTo>
                <a:close/>
              </a:path>
            </a:pathLst>
          </a:custGeom>
          <a:solidFill>
            <a:srgbClr val="000000"/>
          </a:solidFill>
          <a:ln w="9525">
            <a:noFill/>
            <a:round/>
            <a:headEnd/>
            <a:tailEnd/>
          </a:ln>
        </p:spPr>
        <p:txBody>
          <a:bodyPr/>
          <a:lstStyle/>
          <a:p>
            <a:endParaRPr lang="en-US"/>
          </a:p>
        </p:txBody>
      </p:sp>
      <p:sp>
        <p:nvSpPr>
          <p:cNvPr id="348506" name="Freeform 346"/>
          <p:cNvSpPr>
            <a:spLocks/>
          </p:cNvSpPr>
          <p:nvPr/>
        </p:nvSpPr>
        <p:spPr bwMode="auto">
          <a:xfrm>
            <a:off x="7780338" y="5741988"/>
            <a:ext cx="152400" cy="36512"/>
          </a:xfrm>
          <a:custGeom>
            <a:avLst/>
            <a:gdLst/>
            <a:ahLst/>
            <a:cxnLst>
              <a:cxn ang="0">
                <a:pos x="94" y="0"/>
              </a:cxn>
              <a:cxn ang="0">
                <a:pos x="92" y="2"/>
              </a:cxn>
              <a:cxn ang="0">
                <a:pos x="82" y="4"/>
              </a:cxn>
              <a:cxn ang="0">
                <a:pos x="69" y="6"/>
              </a:cxn>
              <a:cxn ang="0">
                <a:pos x="54" y="8"/>
              </a:cxn>
              <a:cxn ang="0">
                <a:pos x="36" y="12"/>
              </a:cxn>
              <a:cxn ang="0">
                <a:pos x="21" y="14"/>
              </a:cxn>
              <a:cxn ang="0">
                <a:pos x="7" y="16"/>
              </a:cxn>
              <a:cxn ang="0">
                <a:pos x="0" y="18"/>
              </a:cxn>
              <a:cxn ang="0">
                <a:pos x="2" y="23"/>
              </a:cxn>
              <a:cxn ang="0">
                <a:pos x="4" y="23"/>
              </a:cxn>
              <a:cxn ang="0">
                <a:pos x="13" y="21"/>
              </a:cxn>
              <a:cxn ang="0">
                <a:pos x="27" y="19"/>
              </a:cxn>
              <a:cxn ang="0">
                <a:pos x="42" y="18"/>
              </a:cxn>
              <a:cxn ang="0">
                <a:pos x="57" y="16"/>
              </a:cxn>
              <a:cxn ang="0">
                <a:pos x="73" y="12"/>
              </a:cxn>
              <a:cxn ang="0">
                <a:pos x="86" y="10"/>
              </a:cxn>
              <a:cxn ang="0">
                <a:pos x="96" y="8"/>
              </a:cxn>
              <a:cxn ang="0">
                <a:pos x="94" y="0"/>
              </a:cxn>
            </a:cxnLst>
            <a:rect l="0" t="0" r="r" b="b"/>
            <a:pathLst>
              <a:path w="96" h="23">
                <a:moveTo>
                  <a:pt x="94" y="0"/>
                </a:moveTo>
                <a:lnTo>
                  <a:pt x="92" y="2"/>
                </a:lnTo>
                <a:lnTo>
                  <a:pt x="82" y="4"/>
                </a:lnTo>
                <a:lnTo>
                  <a:pt x="69" y="6"/>
                </a:lnTo>
                <a:lnTo>
                  <a:pt x="54" y="8"/>
                </a:lnTo>
                <a:lnTo>
                  <a:pt x="36" y="12"/>
                </a:lnTo>
                <a:lnTo>
                  <a:pt x="21" y="14"/>
                </a:lnTo>
                <a:lnTo>
                  <a:pt x="7" y="16"/>
                </a:lnTo>
                <a:lnTo>
                  <a:pt x="0" y="18"/>
                </a:lnTo>
                <a:lnTo>
                  <a:pt x="2" y="23"/>
                </a:lnTo>
                <a:lnTo>
                  <a:pt x="4" y="23"/>
                </a:lnTo>
                <a:lnTo>
                  <a:pt x="13" y="21"/>
                </a:lnTo>
                <a:lnTo>
                  <a:pt x="27" y="19"/>
                </a:lnTo>
                <a:lnTo>
                  <a:pt x="42" y="18"/>
                </a:lnTo>
                <a:lnTo>
                  <a:pt x="57" y="16"/>
                </a:lnTo>
                <a:lnTo>
                  <a:pt x="73" y="12"/>
                </a:lnTo>
                <a:lnTo>
                  <a:pt x="86" y="10"/>
                </a:lnTo>
                <a:lnTo>
                  <a:pt x="96" y="8"/>
                </a:lnTo>
                <a:lnTo>
                  <a:pt x="94" y="0"/>
                </a:lnTo>
                <a:close/>
              </a:path>
            </a:pathLst>
          </a:custGeom>
          <a:solidFill>
            <a:srgbClr val="000000"/>
          </a:solidFill>
          <a:ln w="9525">
            <a:noFill/>
            <a:round/>
            <a:headEnd/>
            <a:tailEnd/>
          </a:ln>
        </p:spPr>
        <p:txBody>
          <a:bodyPr/>
          <a:lstStyle/>
          <a:p>
            <a:endParaRPr lang="en-US"/>
          </a:p>
        </p:txBody>
      </p:sp>
      <p:sp>
        <p:nvSpPr>
          <p:cNvPr id="348507" name="Freeform 347"/>
          <p:cNvSpPr>
            <a:spLocks/>
          </p:cNvSpPr>
          <p:nvPr/>
        </p:nvSpPr>
        <p:spPr bwMode="auto">
          <a:xfrm>
            <a:off x="7548563" y="5430838"/>
            <a:ext cx="201612" cy="274637"/>
          </a:xfrm>
          <a:custGeom>
            <a:avLst/>
            <a:gdLst/>
            <a:ahLst/>
            <a:cxnLst>
              <a:cxn ang="0">
                <a:pos x="0" y="14"/>
              </a:cxn>
              <a:cxn ang="0">
                <a:pos x="21" y="173"/>
              </a:cxn>
              <a:cxn ang="0">
                <a:pos x="127" y="148"/>
              </a:cxn>
              <a:cxn ang="0">
                <a:pos x="46" y="152"/>
              </a:cxn>
              <a:cxn ang="0">
                <a:pos x="127" y="127"/>
              </a:cxn>
              <a:cxn ang="0">
                <a:pos x="42" y="135"/>
              </a:cxn>
              <a:cxn ang="0">
                <a:pos x="123" y="108"/>
              </a:cxn>
              <a:cxn ang="0">
                <a:pos x="40" y="116"/>
              </a:cxn>
              <a:cxn ang="0">
                <a:pos x="121" y="95"/>
              </a:cxn>
              <a:cxn ang="0">
                <a:pos x="38" y="98"/>
              </a:cxn>
              <a:cxn ang="0">
                <a:pos x="121" y="77"/>
              </a:cxn>
              <a:cxn ang="0">
                <a:pos x="35" y="83"/>
              </a:cxn>
              <a:cxn ang="0">
                <a:pos x="117" y="62"/>
              </a:cxn>
              <a:cxn ang="0">
                <a:pos x="33" y="68"/>
              </a:cxn>
              <a:cxn ang="0">
                <a:pos x="113" y="48"/>
              </a:cxn>
              <a:cxn ang="0">
                <a:pos x="29" y="52"/>
              </a:cxn>
              <a:cxn ang="0">
                <a:pos x="111" y="33"/>
              </a:cxn>
              <a:cxn ang="0">
                <a:pos x="29" y="37"/>
              </a:cxn>
              <a:cxn ang="0">
                <a:pos x="109" y="18"/>
              </a:cxn>
              <a:cxn ang="0">
                <a:pos x="27" y="24"/>
              </a:cxn>
              <a:cxn ang="0">
                <a:pos x="109" y="0"/>
              </a:cxn>
              <a:cxn ang="0">
                <a:pos x="0" y="14"/>
              </a:cxn>
            </a:cxnLst>
            <a:rect l="0" t="0" r="r" b="b"/>
            <a:pathLst>
              <a:path w="127" h="173">
                <a:moveTo>
                  <a:pt x="0" y="14"/>
                </a:moveTo>
                <a:lnTo>
                  <a:pt x="21" y="173"/>
                </a:lnTo>
                <a:lnTo>
                  <a:pt x="127" y="148"/>
                </a:lnTo>
                <a:lnTo>
                  <a:pt x="46" y="152"/>
                </a:lnTo>
                <a:lnTo>
                  <a:pt x="127" y="127"/>
                </a:lnTo>
                <a:lnTo>
                  <a:pt x="42" y="135"/>
                </a:lnTo>
                <a:lnTo>
                  <a:pt x="123" y="108"/>
                </a:lnTo>
                <a:lnTo>
                  <a:pt x="40" y="116"/>
                </a:lnTo>
                <a:lnTo>
                  <a:pt x="121" y="95"/>
                </a:lnTo>
                <a:lnTo>
                  <a:pt x="38" y="98"/>
                </a:lnTo>
                <a:lnTo>
                  <a:pt x="121" y="77"/>
                </a:lnTo>
                <a:lnTo>
                  <a:pt x="35" y="83"/>
                </a:lnTo>
                <a:lnTo>
                  <a:pt x="117" y="62"/>
                </a:lnTo>
                <a:lnTo>
                  <a:pt x="33" y="68"/>
                </a:lnTo>
                <a:lnTo>
                  <a:pt x="113" y="48"/>
                </a:lnTo>
                <a:lnTo>
                  <a:pt x="29" y="52"/>
                </a:lnTo>
                <a:lnTo>
                  <a:pt x="111" y="33"/>
                </a:lnTo>
                <a:lnTo>
                  <a:pt x="29" y="37"/>
                </a:lnTo>
                <a:lnTo>
                  <a:pt x="109" y="18"/>
                </a:lnTo>
                <a:lnTo>
                  <a:pt x="27" y="24"/>
                </a:lnTo>
                <a:lnTo>
                  <a:pt x="109" y="0"/>
                </a:lnTo>
                <a:lnTo>
                  <a:pt x="0" y="14"/>
                </a:lnTo>
                <a:close/>
              </a:path>
            </a:pathLst>
          </a:custGeom>
          <a:solidFill>
            <a:srgbClr val="00728C"/>
          </a:solidFill>
          <a:ln w="9525">
            <a:noFill/>
            <a:round/>
            <a:headEnd/>
            <a:tailEnd/>
          </a:ln>
        </p:spPr>
        <p:txBody>
          <a:bodyPr/>
          <a:lstStyle/>
          <a:p>
            <a:endParaRPr lang="en-US"/>
          </a:p>
        </p:txBody>
      </p:sp>
      <p:sp>
        <p:nvSpPr>
          <p:cNvPr id="348508" name="Freeform 348"/>
          <p:cNvSpPr>
            <a:spLocks/>
          </p:cNvSpPr>
          <p:nvPr/>
        </p:nvSpPr>
        <p:spPr bwMode="auto">
          <a:xfrm>
            <a:off x="7435850" y="4462463"/>
            <a:ext cx="93663" cy="33337"/>
          </a:xfrm>
          <a:custGeom>
            <a:avLst/>
            <a:gdLst/>
            <a:ahLst/>
            <a:cxnLst>
              <a:cxn ang="0">
                <a:pos x="2" y="8"/>
              </a:cxn>
              <a:cxn ang="0">
                <a:pos x="0" y="17"/>
              </a:cxn>
              <a:cxn ang="0">
                <a:pos x="58" y="21"/>
              </a:cxn>
              <a:cxn ang="0">
                <a:pos x="59" y="6"/>
              </a:cxn>
              <a:cxn ang="0">
                <a:pos x="2" y="0"/>
              </a:cxn>
              <a:cxn ang="0">
                <a:pos x="2" y="8"/>
              </a:cxn>
            </a:cxnLst>
            <a:rect l="0" t="0" r="r" b="b"/>
            <a:pathLst>
              <a:path w="59" h="21">
                <a:moveTo>
                  <a:pt x="2" y="8"/>
                </a:moveTo>
                <a:lnTo>
                  <a:pt x="0" y="17"/>
                </a:lnTo>
                <a:lnTo>
                  <a:pt x="58" y="21"/>
                </a:lnTo>
                <a:lnTo>
                  <a:pt x="59" y="6"/>
                </a:lnTo>
                <a:lnTo>
                  <a:pt x="2" y="0"/>
                </a:lnTo>
                <a:lnTo>
                  <a:pt x="2" y="8"/>
                </a:lnTo>
                <a:close/>
              </a:path>
            </a:pathLst>
          </a:custGeom>
          <a:solidFill>
            <a:srgbClr val="FFF200"/>
          </a:solidFill>
          <a:ln w="9525">
            <a:noFill/>
            <a:round/>
            <a:headEnd/>
            <a:tailEnd/>
          </a:ln>
        </p:spPr>
        <p:txBody>
          <a:bodyPr/>
          <a:lstStyle/>
          <a:p>
            <a:endParaRPr lang="en-US"/>
          </a:p>
        </p:txBody>
      </p:sp>
      <p:sp>
        <p:nvSpPr>
          <p:cNvPr id="348509" name="Freeform 349"/>
          <p:cNvSpPr>
            <a:spLocks/>
          </p:cNvSpPr>
          <p:nvPr/>
        </p:nvSpPr>
        <p:spPr bwMode="auto">
          <a:xfrm>
            <a:off x="7451725" y="4551363"/>
            <a:ext cx="90488" cy="36512"/>
          </a:xfrm>
          <a:custGeom>
            <a:avLst/>
            <a:gdLst/>
            <a:ahLst/>
            <a:cxnLst>
              <a:cxn ang="0">
                <a:pos x="2" y="15"/>
              </a:cxn>
              <a:cxn ang="0">
                <a:pos x="2" y="23"/>
              </a:cxn>
              <a:cxn ang="0">
                <a:pos x="57" y="15"/>
              </a:cxn>
              <a:cxn ang="0">
                <a:pos x="55" y="0"/>
              </a:cxn>
              <a:cxn ang="0">
                <a:pos x="0" y="7"/>
              </a:cxn>
              <a:cxn ang="0">
                <a:pos x="2" y="15"/>
              </a:cxn>
            </a:cxnLst>
            <a:rect l="0" t="0" r="r" b="b"/>
            <a:pathLst>
              <a:path w="57" h="23">
                <a:moveTo>
                  <a:pt x="2" y="15"/>
                </a:moveTo>
                <a:lnTo>
                  <a:pt x="2" y="23"/>
                </a:lnTo>
                <a:lnTo>
                  <a:pt x="57" y="15"/>
                </a:lnTo>
                <a:lnTo>
                  <a:pt x="55" y="0"/>
                </a:lnTo>
                <a:lnTo>
                  <a:pt x="0" y="7"/>
                </a:lnTo>
                <a:lnTo>
                  <a:pt x="2" y="15"/>
                </a:lnTo>
                <a:close/>
              </a:path>
            </a:pathLst>
          </a:custGeom>
          <a:solidFill>
            <a:srgbClr val="FFF200"/>
          </a:solidFill>
          <a:ln w="9525">
            <a:noFill/>
            <a:round/>
            <a:headEnd/>
            <a:tailEnd/>
          </a:ln>
        </p:spPr>
        <p:txBody>
          <a:bodyPr/>
          <a:lstStyle/>
          <a:p>
            <a:endParaRPr lang="en-US"/>
          </a:p>
        </p:txBody>
      </p:sp>
      <p:sp>
        <p:nvSpPr>
          <p:cNvPr id="348510" name="Freeform 350"/>
          <p:cNvSpPr>
            <a:spLocks/>
          </p:cNvSpPr>
          <p:nvPr/>
        </p:nvSpPr>
        <p:spPr bwMode="auto">
          <a:xfrm>
            <a:off x="7472363" y="4638675"/>
            <a:ext cx="92075" cy="61913"/>
          </a:xfrm>
          <a:custGeom>
            <a:avLst/>
            <a:gdLst/>
            <a:ahLst/>
            <a:cxnLst>
              <a:cxn ang="0">
                <a:pos x="4" y="31"/>
              </a:cxn>
              <a:cxn ang="0">
                <a:pos x="8" y="39"/>
              </a:cxn>
              <a:cxn ang="0">
                <a:pos x="58" y="14"/>
              </a:cxn>
              <a:cxn ang="0">
                <a:pos x="50" y="0"/>
              </a:cxn>
              <a:cxn ang="0">
                <a:pos x="0" y="23"/>
              </a:cxn>
              <a:cxn ang="0">
                <a:pos x="4" y="31"/>
              </a:cxn>
            </a:cxnLst>
            <a:rect l="0" t="0" r="r" b="b"/>
            <a:pathLst>
              <a:path w="58" h="39">
                <a:moveTo>
                  <a:pt x="4" y="31"/>
                </a:moveTo>
                <a:lnTo>
                  <a:pt x="8" y="39"/>
                </a:lnTo>
                <a:lnTo>
                  <a:pt x="58" y="14"/>
                </a:lnTo>
                <a:lnTo>
                  <a:pt x="50" y="0"/>
                </a:lnTo>
                <a:lnTo>
                  <a:pt x="0" y="23"/>
                </a:lnTo>
                <a:lnTo>
                  <a:pt x="4" y="31"/>
                </a:lnTo>
                <a:close/>
              </a:path>
            </a:pathLst>
          </a:custGeom>
          <a:solidFill>
            <a:srgbClr val="FFF200"/>
          </a:solidFill>
          <a:ln w="9525">
            <a:noFill/>
            <a:round/>
            <a:headEnd/>
            <a:tailEnd/>
          </a:ln>
        </p:spPr>
        <p:txBody>
          <a:bodyPr/>
          <a:lstStyle/>
          <a:p>
            <a:endParaRPr lang="en-US"/>
          </a:p>
        </p:txBody>
      </p:sp>
      <p:sp>
        <p:nvSpPr>
          <p:cNvPr id="348511" name="Freeform 351"/>
          <p:cNvSpPr>
            <a:spLocks/>
          </p:cNvSpPr>
          <p:nvPr/>
        </p:nvSpPr>
        <p:spPr bwMode="auto">
          <a:xfrm>
            <a:off x="7554913" y="3471863"/>
            <a:ext cx="1190625" cy="871537"/>
          </a:xfrm>
          <a:custGeom>
            <a:avLst/>
            <a:gdLst/>
            <a:ahLst/>
            <a:cxnLst>
              <a:cxn ang="0">
                <a:pos x="140" y="85"/>
              </a:cxn>
              <a:cxn ang="0">
                <a:pos x="153" y="186"/>
              </a:cxn>
              <a:cxn ang="0">
                <a:pos x="184" y="192"/>
              </a:cxn>
              <a:cxn ang="0">
                <a:pos x="205" y="330"/>
              </a:cxn>
              <a:cxn ang="0">
                <a:pos x="0" y="401"/>
              </a:cxn>
              <a:cxn ang="0">
                <a:pos x="2" y="501"/>
              </a:cxn>
              <a:cxn ang="0">
                <a:pos x="351" y="422"/>
              </a:cxn>
              <a:cxn ang="0">
                <a:pos x="447" y="444"/>
              </a:cxn>
              <a:cxn ang="0">
                <a:pos x="472" y="520"/>
              </a:cxn>
              <a:cxn ang="0">
                <a:pos x="620" y="549"/>
              </a:cxn>
              <a:cxn ang="0">
                <a:pos x="750" y="440"/>
              </a:cxn>
              <a:cxn ang="0">
                <a:pos x="600" y="495"/>
              </a:cxn>
              <a:cxn ang="0">
                <a:pos x="748" y="361"/>
              </a:cxn>
              <a:cxn ang="0">
                <a:pos x="529" y="457"/>
              </a:cxn>
              <a:cxn ang="0">
                <a:pos x="748" y="294"/>
              </a:cxn>
              <a:cxn ang="0">
                <a:pos x="489" y="399"/>
              </a:cxn>
              <a:cxn ang="0">
                <a:pos x="723" y="232"/>
              </a:cxn>
              <a:cxn ang="0">
                <a:pos x="418" y="361"/>
              </a:cxn>
              <a:cxn ang="0">
                <a:pos x="700" y="179"/>
              </a:cxn>
              <a:cxn ang="0">
                <a:pos x="330" y="323"/>
              </a:cxn>
              <a:cxn ang="0">
                <a:pos x="675" y="129"/>
              </a:cxn>
              <a:cxn ang="0">
                <a:pos x="311" y="261"/>
              </a:cxn>
              <a:cxn ang="0">
                <a:pos x="633" y="79"/>
              </a:cxn>
              <a:cxn ang="0">
                <a:pos x="293" y="202"/>
              </a:cxn>
              <a:cxn ang="0">
                <a:pos x="572" y="44"/>
              </a:cxn>
              <a:cxn ang="0">
                <a:pos x="263" y="146"/>
              </a:cxn>
              <a:cxn ang="0">
                <a:pos x="493" y="19"/>
              </a:cxn>
              <a:cxn ang="0">
                <a:pos x="220" y="108"/>
              </a:cxn>
              <a:cxn ang="0">
                <a:pos x="395" y="0"/>
              </a:cxn>
              <a:cxn ang="0">
                <a:pos x="140" y="85"/>
              </a:cxn>
            </a:cxnLst>
            <a:rect l="0" t="0" r="r" b="b"/>
            <a:pathLst>
              <a:path w="750" h="549">
                <a:moveTo>
                  <a:pt x="140" y="85"/>
                </a:moveTo>
                <a:lnTo>
                  <a:pt x="153" y="186"/>
                </a:lnTo>
                <a:lnTo>
                  <a:pt x="184" y="192"/>
                </a:lnTo>
                <a:lnTo>
                  <a:pt x="205" y="330"/>
                </a:lnTo>
                <a:lnTo>
                  <a:pt x="0" y="401"/>
                </a:lnTo>
                <a:lnTo>
                  <a:pt x="2" y="501"/>
                </a:lnTo>
                <a:lnTo>
                  <a:pt x="351" y="422"/>
                </a:lnTo>
                <a:lnTo>
                  <a:pt x="447" y="444"/>
                </a:lnTo>
                <a:lnTo>
                  <a:pt x="472" y="520"/>
                </a:lnTo>
                <a:lnTo>
                  <a:pt x="620" y="549"/>
                </a:lnTo>
                <a:lnTo>
                  <a:pt x="750" y="440"/>
                </a:lnTo>
                <a:lnTo>
                  <a:pt x="600" y="495"/>
                </a:lnTo>
                <a:lnTo>
                  <a:pt x="748" y="361"/>
                </a:lnTo>
                <a:lnTo>
                  <a:pt x="529" y="457"/>
                </a:lnTo>
                <a:lnTo>
                  <a:pt x="748" y="294"/>
                </a:lnTo>
                <a:lnTo>
                  <a:pt x="489" y="399"/>
                </a:lnTo>
                <a:lnTo>
                  <a:pt x="723" y="232"/>
                </a:lnTo>
                <a:lnTo>
                  <a:pt x="418" y="361"/>
                </a:lnTo>
                <a:lnTo>
                  <a:pt x="700" y="179"/>
                </a:lnTo>
                <a:lnTo>
                  <a:pt x="330" y="323"/>
                </a:lnTo>
                <a:lnTo>
                  <a:pt x="675" y="129"/>
                </a:lnTo>
                <a:lnTo>
                  <a:pt x="311" y="261"/>
                </a:lnTo>
                <a:lnTo>
                  <a:pt x="633" y="79"/>
                </a:lnTo>
                <a:lnTo>
                  <a:pt x="293" y="202"/>
                </a:lnTo>
                <a:lnTo>
                  <a:pt x="572" y="44"/>
                </a:lnTo>
                <a:lnTo>
                  <a:pt x="263" y="146"/>
                </a:lnTo>
                <a:lnTo>
                  <a:pt x="493" y="19"/>
                </a:lnTo>
                <a:lnTo>
                  <a:pt x="220" y="108"/>
                </a:lnTo>
                <a:lnTo>
                  <a:pt x="395" y="0"/>
                </a:lnTo>
                <a:lnTo>
                  <a:pt x="140" y="85"/>
                </a:lnTo>
                <a:close/>
              </a:path>
            </a:pathLst>
          </a:custGeom>
          <a:solidFill>
            <a:srgbClr val="334DA6"/>
          </a:solidFill>
          <a:ln w="9525">
            <a:noFill/>
            <a:round/>
            <a:headEnd/>
            <a:tailEnd/>
          </a:ln>
        </p:spPr>
        <p:txBody>
          <a:bodyPr/>
          <a:lstStyle/>
          <a:p>
            <a:endParaRPr lang="en-US"/>
          </a:p>
        </p:txBody>
      </p:sp>
      <p:sp>
        <p:nvSpPr>
          <p:cNvPr id="348512" name="Freeform 352"/>
          <p:cNvSpPr>
            <a:spLocks/>
          </p:cNvSpPr>
          <p:nvPr/>
        </p:nvSpPr>
        <p:spPr bwMode="auto">
          <a:xfrm>
            <a:off x="7521575" y="4932363"/>
            <a:ext cx="1336675" cy="563562"/>
          </a:xfrm>
          <a:custGeom>
            <a:avLst/>
            <a:gdLst/>
            <a:ahLst/>
            <a:cxnLst>
              <a:cxn ang="0">
                <a:pos x="725" y="0"/>
              </a:cxn>
              <a:cxn ang="0">
                <a:pos x="537" y="61"/>
              </a:cxn>
              <a:cxn ang="0">
                <a:pos x="524" y="96"/>
              </a:cxn>
              <a:cxn ang="0">
                <a:pos x="491" y="109"/>
              </a:cxn>
              <a:cxn ang="0">
                <a:pos x="159" y="134"/>
              </a:cxn>
              <a:cxn ang="0">
                <a:pos x="0" y="270"/>
              </a:cxn>
              <a:cxn ang="0">
                <a:pos x="238" y="222"/>
              </a:cxn>
              <a:cxn ang="0">
                <a:pos x="301" y="238"/>
              </a:cxn>
              <a:cxn ang="0">
                <a:pos x="318" y="288"/>
              </a:cxn>
              <a:cxn ang="0">
                <a:pos x="426" y="313"/>
              </a:cxn>
              <a:cxn ang="0">
                <a:pos x="433" y="334"/>
              </a:cxn>
              <a:cxn ang="0">
                <a:pos x="710" y="355"/>
              </a:cxn>
              <a:cxn ang="0">
                <a:pos x="453" y="286"/>
              </a:cxn>
              <a:cxn ang="0">
                <a:pos x="466" y="286"/>
              </a:cxn>
              <a:cxn ang="0">
                <a:pos x="502" y="288"/>
              </a:cxn>
              <a:cxn ang="0">
                <a:pos x="556" y="291"/>
              </a:cxn>
              <a:cxn ang="0">
                <a:pos x="614" y="295"/>
              </a:cxn>
              <a:cxn ang="0">
                <a:pos x="673" y="299"/>
              </a:cxn>
              <a:cxn ang="0">
                <a:pos x="723" y="303"/>
              </a:cxn>
              <a:cxn ang="0">
                <a:pos x="758" y="305"/>
              </a:cxn>
              <a:cxn ang="0">
                <a:pos x="769" y="307"/>
              </a:cxn>
              <a:cxn ang="0">
                <a:pos x="752" y="303"/>
              </a:cxn>
              <a:cxn ang="0">
                <a:pos x="712" y="295"/>
              </a:cxn>
              <a:cxn ang="0">
                <a:pos x="658" y="284"/>
              </a:cxn>
              <a:cxn ang="0">
                <a:pos x="596" y="270"/>
              </a:cxn>
              <a:cxn ang="0">
                <a:pos x="537" y="259"/>
              </a:cxn>
              <a:cxn ang="0">
                <a:pos x="485" y="247"/>
              </a:cxn>
              <a:cxn ang="0">
                <a:pos x="447" y="240"/>
              </a:cxn>
              <a:cxn ang="0">
                <a:pos x="433" y="236"/>
              </a:cxn>
              <a:cxn ang="0">
                <a:pos x="815" y="255"/>
              </a:cxn>
              <a:cxn ang="0">
                <a:pos x="453" y="192"/>
              </a:cxn>
              <a:cxn ang="0">
                <a:pos x="829" y="195"/>
              </a:cxn>
              <a:cxn ang="0">
                <a:pos x="514" y="155"/>
              </a:cxn>
              <a:cxn ang="0">
                <a:pos x="838" y="147"/>
              </a:cxn>
              <a:cxn ang="0">
                <a:pos x="573" y="119"/>
              </a:cxn>
              <a:cxn ang="0">
                <a:pos x="836" y="101"/>
              </a:cxn>
              <a:cxn ang="0">
                <a:pos x="639" y="80"/>
              </a:cxn>
              <a:cxn ang="0">
                <a:pos x="842" y="67"/>
              </a:cxn>
              <a:cxn ang="0">
                <a:pos x="713" y="40"/>
              </a:cxn>
              <a:cxn ang="0">
                <a:pos x="838" y="30"/>
              </a:cxn>
              <a:cxn ang="0">
                <a:pos x="725" y="0"/>
              </a:cxn>
            </a:cxnLst>
            <a:rect l="0" t="0" r="r" b="b"/>
            <a:pathLst>
              <a:path w="842" h="355">
                <a:moveTo>
                  <a:pt x="725" y="0"/>
                </a:moveTo>
                <a:lnTo>
                  <a:pt x="537" y="61"/>
                </a:lnTo>
                <a:lnTo>
                  <a:pt x="524" y="96"/>
                </a:lnTo>
                <a:lnTo>
                  <a:pt x="491" y="109"/>
                </a:lnTo>
                <a:lnTo>
                  <a:pt x="159" y="134"/>
                </a:lnTo>
                <a:lnTo>
                  <a:pt x="0" y="270"/>
                </a:lnTo>
                <a:lnTo>
                  <a:pt x="238" y="222"/>
                </a:lnTo>
                <a:lnTo>
                  <a:pt x="301" y="238"/>
                </a:lnTo>
                <a:lnTo>
                  <a:pt x="318" y="288"/>
                </a:lnTo>
                <a:lnTo>
                  <a:pt x="426" y="313"/>
                </a:lnTo>
                <a:lnTo>
                  <a:pt x="433" y="334"/>
                </a:lnTo>
                <a:lnTo>
                  <a:pt x="710" y="355"/>
                </a:lnTo>
                <a:lnTo>
                  <a:pt x="453" y="286"/>
                </a:lnTo>
                <a:lnTo>
                  <a:pt x="466" y="286"/>
                </a:lnTo>
                <a:lnTo>
                  <a:pt x="502" y="288"/>
                </a:lnTo>
                <a:lnTo>
                  <a:pt x="556" y="291"/>
                </a:lnTo>
                <a:lnTo>
                  <a:pt x="614" y="295"/>
                </a:lnTo>
                <a:lnTo>
                  <a:pt x="673" y="299"/>
                </a:lnTo>
                <a:lnTo>
                  <a:pt x="723" y="303"/>
                </a:lnTo>
                <a:lnTo>
                  <a:pt x="758" y="305"/>
                </a:lnTo>
                <a:lnTo>
                  <a:pt x="769" y="307"/>
                </a:lnTo>
                <a:lnTo>
                  <a:pt x="752" y="303"/>
                </a:lnTo>
                <a:lnTo>
                  <a:pt x="712" y="295"/>
                </a:lnTo>
                <a:lnTo>
                  <a:pt x="658" y="284"/>
                </a:lnTo>
                <a:lnTo>
                  <a:pt x="596" y="270"/>
                </a:lnTo>
                <a:lnTo>
                  <a:pt x="537" y="259"/>
                </a:lnTo>
                <a:lnTo>
                  <a:pt x="485" y="247"/>
                </a:lnTo>
                <a:lnTo>
                  <a:pt x="447" y="240"/>
                </a:lnTo>
                <a:lnTo>
                  <a:pt x="433" y="236"/>
                </a:lnTo>
                <a:lnTo>
                  <a:pt x="815" y="255"/>
                </a:lnTo>
                <a:lnTo>
                  <a:pt x="453" y="192"/>
                </a:lnTo>
                <a:lnTo>
                  <a:pt x="829" y="195"/>
                </a:lnTo>
                <a:lnTo>
                  <a:pt x="514" y="155"/>
                </a:lnTo>
                <a:lnTo>
                  <a:pt x="838" y="147"/>
                </a:lnTo>
                <a:lnTo>
                  <a:pt x="573" y="119"/>
                </a:lnTo>
                <a:lnTo>
                  <a:pt x="836" y="101"/>
                </a:lnTo>
                <a:lnTo>
                  <a:pt x="639" y="80"/>
                </a:lnTo>
                <a:lnTo>
                  <a:pt x="842" y="67"/>
                </a:lnTo>
                <a:lnTo>
                  <a:pt x="713" y="40"/>
                </a:lnTo>
                <a:lnTo>
                  <a:pt x="838" y="30"/>
                </a:lnTo>
                <a:lnTo>
                  <a:pt x="725" y="0"/>
                </a:lnTo>
                <a:close/>
              </a:path>
            </a:pathLst>
          </a:custGeom>
          <a:solidFill>
            <a:srgbClr val="334DA6"/>
          </a:solidFill>
          <a:ln w="9525">
            <a:noFill/>
            <a:round/>
            <a:headEnd/>
            <a:tailEnd/>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idx="1"/>
          </p:nvPr>
        </p:nvSpPr>
        <p:spPr/>
        <p:txBody>
          <a:bodyPr/>
          <a:lstStyle/>
          <a:p>
            <a:r>
              <a:rPr lang="en-US" altLang="zh-CN" dirty="0">
                <a:ea typeface="宋体" charset="-122"/>
              </a:rPr>
              <a:t>Client/Server</a:t>
            </a:r>
          </a:p>
          <a:p>
            <a:pPr lvl="1"/>
            <a:r>
              <a:rPr lang="en-US" altLang="zh-CN" dirty="0">
                <a:ea typeface="宋体" charset="-122"/>
              </a:rPr>
              <a:t>3-tier</a:t>
            </a:r>
          </a:p>
          <a:p>
            <a:pPr lvl="1"/>
            <a:r>
              <a:rPr lang="en-US" altLang="zh-CN" dirty="0">
                <a:ea typeface="宋体" charset="-122"/>
              </a:rPr>
              <a:t>Fat Client</a:t>
            </a:r>
          </a:p>
          <a:p>
            <a:pPr lvl="1"/>
            <a:r>
              <a:rPr lang="en-US" altLang="zh-CN" dirty="0">
                <a:ea typeface="宋体" charset="-122"/>
              </a:rPr>
              <a:t>Fat Server</a:t>
            </a:r>
          </a:p>
          <a:p>
            <a:pPr lvl="1"/>
            <a:r>
              <a:rPr lang="en-US" altLang="zh-CN" dirty="0">
                <a:ea typeface="宋体" charset="-122"/>
              </a:rPr>
              <a:t>Distributed </a:t>
            </a:r>
          </a:p>
          <a:p>
            <a:pPr lvl="1">
              <a:buFont typeface="Wingdings" pitchFamily="2" charset="2"/>
              <a:buNone/>
            </a:pPr>
            <a:r>
              <a:rPr lang="en-US" altLang="zh-CN" dirty="0">
                <a:ea typeface="宋体" charset="-122"/>
              </a:rPr>
              <a:t>  Client/Server</a:t>
            </a:r>
          </a:p>
          <a:p>
            <a:r>
              <a:rPr lang="en-US" altLang="zh-CN" dirty="0">
                <a:ea typeface="宋体" charset="-122"/>
              </a:rPr>
              <a:t>Peer-to-peer</a:t>
            </a:r>
          </a:p>
        </p:txBody>
      </p:sp>
      <p:sp>
        <p:nvSpPr>
          <p:cNvPr id="350210" name="Rectangle 2"/>
          <p:cNvSpPr>
            <a:spLocks noGrp="1" noChangeArrowheads="1"/>
          </p:cNvSpPr>
          <p:nvPr>
            <p:ph type="title"/>
          </p:nvPr>
        </p:nvSpPr>
        <p:spPr/>
        <p:txBody>
          <a:bodyPr/>
          <a:lstStyle/>
          <a:p>
            <a:r>
              <a:rPr lang="en-US" altLang="zh-CN" dirty="0">
                <a:ea typeface="宋体" charset="-122"/>
              </a:rPr>
              <a:t>Distribution Patterns</a:t>
            </a:r>
          </a:p>
        </p:txBody>
      </p:sp>
      <p:sp>
        <p:nvSpPr>
          <p:cNvPr id="350220" name="Freeform 12"/>
          <p:cNvSpPr>
            <a:spLocks/>
          </p:cNvSpPr>
          <p:nvPr/>
        </p:nvSpPr>
        <p:spPr bwMode="auto">
          <a:xfrm rot="-93323">
            <a:off x="4926013" y="1847850"/>
            <a:ext cx="2578100" cy="2579688"/>
          </a:xfrm>
          <a:custGeom>
            <a:avLst/>
            <a:gdLst/>
            <a:ahLst/>
            <a:cxnLst>
              <a:cxn ang="0">
                <a:pos x="134" y="364"/>
              </a:cxn>
              <a:cxn ang="0">
                <a:pos x="48" y="536"/>
              </a:cxn>
              <a:cxn ang="0">
                <a:pos x="4" y="730"/>
              </a:cxn>
              <a:cxn ang="0">
                <a:pos x="8" y="932"/>
              </a:cxn>
              <a:cxn ang="0">
                <a:pos x="61" y="1123"/>
              </a:cxn>
              <a:cxn ang="0">
                <a:pos x="159" y="1295"/>
              </a:cxn>
              <a:cxn ang="0">
                <a:pos x="298" y="1440"/>
              </a:cxn>
              <a:cxn ang="0">
                <a:pos x="466" y="1547"/>
              </a:cxn>
              <a:cxn ang="0">
                <a:pos x="653" y="1609"/>
              </a:cxn>
              <a:cxn ang="0">
                <a:pos x="853" y="1624"/>
              </a:cxn>
              <a:cxn ang="0">
                <a:pos x="1049" y="1590"/>
              </a:cxn>
              <a:cxn ang="0">
                <a:pos x="1229" y="1509"/>
              </a:cxn>
              <a:cxn ang="0">
                <a:pos x="1386" y="1386"/>
              </a:cxn>
              <a:cxn ang="0">
                <a:pos x="1509" y="1229"/>
              </a:cxn>
              <a:cxn ang="0">
                <a:pos x="1589" y="1049"/>
              </a:cxn>
              <a:cxn ang="0">
                <a:pos x="1623" y="852"/>
              </a:cxn>
              <a:cxn ang="0">
                <a:pos x="1608" y="652"/>
              </a:cxn>
              <a:cxn ang="0">
                <a:pos x="1547" y="464"/>
              </a:cxn>
              <a:cxn ang="0">
                <a:pos x="1440" y="297"/>
              </a:cxn>
              <a:cxn ang="0">
                <a:pos x="1295" y="158"/>
              </a:cxn>
              <a:cxn ang="0">
                <a:pos x="1124" y="61"/>
              </a:cxn>
              <a:cxn ang="0">
                <a:pos x="933" y="8"/>
              </a:cxn>
              <a:cxn ang="0">
                <a:pos x="729" y="4"/>
              </a:cxn>
              <a:cxn ang="0">
                <a:pos x="530" y="51"/>
              </a:cxn>
              <a:cxn ang="0">
                <a:pos x="352" y="144"/>
              </a:cxn>
              <a:cxn ang="0">
                <a:pos x="248" y="262"/>
              </a:cxn>
              <a:cxn ang="0">
                <a:pos x="284" y="227"/>
              </a:cxn>
              <a:cxn ang="0">
                <a:pos x="441" y="116"/>
              </a:cxn>
              <a:cxn ang="0">
                <a:pos x="620" y="47"/>
              </a:cxn>
              <a:cxn ang="0">
                <a:pos x="813" y="24"/>
              </a:cxn>
              <a:cxn ang="0">
                <a:pos x="1005" y="47"/>
              </a:cxn>
              <a:cxn ang="0">
                <a:pos x="1183" y="116"/>
              </a:cxn>
              <a:cxn ang="0">
                <a:pos x="1340" y="227"/>
              </a:cxn>
              <a:cxn ang="0">
                <a:pos x="1468" y="375"/>
              </a:cxn>
              <a:cxn ang="0">
                <a:pos x="1553" y="546"/>
              </a:cxn>
              <a:cxn ang="0">
                <a:pos x="1596" y="733"/>
              </a:cxn>
              <a:cxn ang="0">
                <a:pos x="1590" y="931"/>
              </a:cxn>
              <a:cxn ang="0">
                <a:pos x="1538" y="1117"/>
              </a:cxn>
              <a:cxn ang="0">
                <a:pos x="1443" y="1283"/>
              </a:cxn>
              <a:cxn ang="0">
                <a:pos x="1313" y="1419"/>
              </a:cxn>
              <a:cxn ang="0">
                <a:pos x="1153" y="1521"/>
              </a:cxn>
              <a:cxn ang="0">
                <a:pos x="971" y="1583"/>
              </a:cxn>
              <a:cxn ang="0">
                <a:pos x="773" y="1598"/>
              </a:cxn>
              <a:cxn ang="0">
                <a:pos x="583" y="1565"/>
              </a:cxn>
              <a:cxn ang="0">
                <a:pos x="408" y="1488"/>
              </a:cxn>
              <a:cxn ang="0">
                <a:pos x="255" y="1368"/>
              </a:cxn>
              <a:cxn ang="0">
                <a:pos x="135" y="1216"/>
              </a:cxn>
              <a:cxn ang="0">
                <a:pos x="58" y="1041"/>
              </a:cxn>
              <a:cxn ang="0">
                <a:pos x="25" y="851"/>
              </a:cxn>
              <a:cxn ang="0">
                <a:pos x="39" y="659"/>
              </a:cxn>
              <a:cxn ang="0">
                <a:pos x="97" y="480"/>
              </a:cxn>
              <a:cxn ang="0">
                <a:pos x="197" y="319"/>
              </a:cxn>
            </a:cxnLst>
            <a:rect l="0" t="0" r="r" b="b"/>
            <a:pathLst>
              <a:path w="1624" h="1625">
                <a:moveTo>
                  <a:pt x="231" y="245"/>
                </a:moveTo>
                <a:lnTo>
                  <a:pt x="204" y="273"/>
                </a:lnTo>
                <a:lnTo>
                  <a:pt x="180" y="302"/>
                </a:lnTo>
                <a:lnTo>
                  <a:pt x="157" y="333"/>
                </a:lnTo>
                <a:lnTo>
                  <a:pt x="134" y="364"/>
                </a:lnTo>
                <a:lnTo>
                  <a:pt x="114" y="397"/>
                </a:lnTo>
                <a:lnTo>
                  <a:pt x="95" y="430"/>
                </a:lnTo>
                <a:lnTo>
                  <a:pt x="77" y="464"/>
                </a:lnTo>
                <a:lnTo>
                  <a:pt x="61" y="500"/>
                </a:lnTo>
                <a:lnTo>
                  <a:pt x="48" y="536"/>
                </a:lnTo>
                <a:lnTo>
                  <a:pt x="35" y="573"/>
                </a:lnTo>
                <a:lnTo>
                  <a:pt x="24" y="611"/>
                </a:lnTo>
                <a:lnTo>
                  <a:pt x="16" y="651"/>
                </a:lnTo>
                <a:lnTo>
                  <a:pt x="9" y="690"/>
                </a:lnTo>
                <a:lnTo>
                  <a:pt x="4" y="730"/>
                </a:lnTo>
                <a:lnTo>
                  <a:pt x="1" y="770"/>
                </a:lnTo>
                <a:lnTo>
                  <a:pt x="0" y="812"/>
                </a:lnTo>
                <a:lnTo>
                  <a:pt x="1" y="852"/>
                </a:lnTo>
                <a:lnTo>
                  <a:pt x="4" y="892"/>
                </a:lnTo>
                <a:lnTo>
                  <a:pt x="8" y="932"/>
                </a:lnTo>
                <a:lnTo>
                  <a:pt x="16" y="971"/>
                </a:lnTo>
                <a:lnTo>
                  <a:pt x="24" y="1011"/>
                </a:lnTo>
                <a:lnTo>
                  <a:pt x="35" y="1049"/>
                </a:lnTo>
                <a:lnTo>
                  <a:pt x="48" y="1086"/>
                </a:lnTo>
                <a:lnTo>
                  <a:pt x="61" y="1123"/>
                </a:lnTo>
                <a:lnTo>
                  <a:pt x="77" y="1159"/>
                </a:lnTo>
                <a:lnTo>
                  <a:pt x="95" y="1195"/>
                </a:lnTo>
                <a:lnTo>
                  <a:pt x="115" y="1229"/>
                </a:lnTo>
                <a:lnTo>
                  <a:pt x="136" y="1263"/>
                </a:lnTo>
                <a:lnTo>
                  <a:pt x="159" y="1295"/>
                </a:lnTo>
                <a:lnTo>
                  <a:pt x="184" y="1326"/>
                </a:lnTo>
                <a:lnTo>
                  <a:pt x="210" y="1357"/>
                </a:lnTo>
                <a:lnTo>
                  <a:pt x="238" y="1386"/>
                </a:lnTo>
                <a:lnTo>
                  <a:pt x="268" y="1414"/>
                </a:lnTo>
                <a:lnTo>
                  <a:pt x="298" y="1440"/>
                </a:lnTo>
                <a:lnTo>
                  <a:pt x="329" y="1466"/>
                </a:lnTo>
                <a:lnTo>
                  <a:pt x="362" y="1488"/>
                </a:lnTo>
                <a:lnTo>
                  <a:pt x="396" y="1509"/>
                </a:lnTo>
                <a:lnTo>
                  <a:pt x="430" y="1529"/>
                </a:lnTo>
                <a:lnTo>
                  <a:pt x="466" y="1547"/>
                </a:lnTo>
                <a:lnTo>
                  <a:pt x="502" y="1563"/>
                </a:lnTo>
                <a:lnTo>
                  <a:pt x="539" y="1577"/>
                </a:lnTo>
                <a:lnTo>
                  <a:pt x="576" y="1590"/>
                </a:lnTo>
                <a:lnTo>
                  <a:pt x="614" y="1600"/>
                </a:lnTo>
                <a:lnTo>
                  <a:pt x="653" y="1609"/>
                </a:lnTo>
                <a:lnTo>
                  <a:pt x="692" y="1616"/>
                </a:lnTo>
                <a:lnTo>
                  <a:pt x="732" y="1620"/>
                </a:lnTo>
                <a:lnTo>
                  <a:pt x="772" y="1624"/>
                </a:lnTo>
                <a:lnTo>
                  <a:pt x="813" y="1625"/>
                </a:lnTo>
                <a:lnTo>
                  <a:pt x="853" y="1624"/>
                </a:lnTo>
                <a:lnTo>
                  <a:pt x="893" y="1620"/>
                </a:lnTo>
                <a:lnTo>
                  <a:pt x="933" y="1616"/>
                </a:lnTo>
                <a:lnTo>
                  <a:pt x="972" y="1609"/>
                </a:lnTo>
                <a:lnTo>
                  <a:pt x="1011" y="1600"/>
                </a:lnTo>
                <a:lnTo>
                  <a:pt x="1049" y="1590"/>
                </a:lnTo>
                <a:lnTo>
                  <a:pt x="1087" y="1577"/>
                </a:lnTo>
                <a:lnTo>
                  <a:pt x="1124" y="1563"/>
                </a:lnTo>
                <a:lnTo>
                  <a:pt x="1160" y="1547"/>
                </a:lnTo>
                <a:lnTo>
                  <a:pt x="1195" y="1529"/>
                </a:lnTo>
                <a:lnTo>
                  <a:pt x="1229" y="1509"/>
                </a:lnTo>
                <a:lnTo>
                  <a:pt x="1262" y="1488"/>
                </a:lnTo>
                <a:lnTo>
                  <a:pt x="1295" y="1466"/>
                </a:lnTo>
                <a:lnTo>
                  <a:pt x="1326" y="1440"/>
                </a:lnTo>
                <a:lnTo>
                  <a:pt x="1357" y="1414"/>
                </a:lnTo>
                <a:lnTo>
                  <a:pt x="1386" y="1386"/>
                </a:lnTo>
                <a:lnTo>
                  <a:pt x="1414" y="1357"/>
                </a:lnTo>
                <a:lnTo>
                  <a:pt x="1440" y="1326"/>
                </a:lnTo>
                <a:lnTo>
                  <a:pt x="1466" y="1295"/>
                </a:lnTo>
                <a:lnTo>
                  <a:pt x="1488" y="1263"/>
                </a:lnTo>
                <a:lnTo>
                  <a:pt x="1509" y="1229"/>
                </a:lnTo>
                <a:lnTo>
                  <a:pt x="1529" y="1195"/>
                </a:lnTo>
                <a:lnTo>
                  <a:pt x="1547" y="1159"/>
                </a:lnTo>
                <a:lnTo>
                  <a:pt x="1563" y="1123"/>
                </a:lnTo>
                <a:lnTo>
                  <a:pt x="1577" y="1086"/>
                </a:lnTo>
                <a:lnTo>
                  <a:pt x="1589" y="1049"/>
                </a:lnTo>
                <a:lnTo>
                  <a:pt x="1600" y="1011"/>
                </a:lnTo>
                <a:lnTo>
                  <a:pt x="1608" y="971"/>
                </a:lnTo>
                <a:lnTo>
                  <a:pt x="1616" y="932"/>
                </a:lnTo>
                <a:lnTo>
                  <a:pt x="1620" y="892"/>
                </a:lnTo>
                <a:lnTo>
                  <a:pt x="1623" y="852"/>
                </a:lnTo>
                <a:lnTo>
                  <a:pt x="1624" y="812"/>
                </a:lnTo>
                <a:lnTo>
                  <a:pt x="1623" y="771"/>
                </a:lnTo>
                <a:lnTo>
                  <a:pt x="1620" y="731"/>
                </a:lnTo>
                <a:lnTo>
                  <a:pt x="1616" y="691"/>
                </a:lnTo>
                <a:lnTo>
                  <a:pt x="1608" y="652"/>
                </a:lnTo>
                <a:lnTo>
                  <a:pt x="1600" y="613"/>
                </a:lnTo>
                <a:lnTo>
                  <a:pt x="1589" y="574"/>
                </a:lnTo>
                <a:lnTo>
                  <a:pt x="1577" y="537"/>
                </a:lnTo>
                <a:lnTo>
                  <a:pt x="1563" y="500"/>
                </a:lnTo>
                <a:lnTo>
                  <a:pt x="1547" y="464"/>
                </a:lnTo>
                <a:lnTo>
                  <a:pt x="1529" y="429"/>
                </a:lnTo>
                <a:lnTo>
                  <a:pt x="1509" y="394"/>
                </a:lnTo>
                <a:lnTo>
                  <a:pt x="1488" y="362"/>
                </a:lnTo>
                <a:lnTo>
                  <a:pt x="1466" y="329"/>
                </a:lnTo>
                <a:lnTo>
                  <a:pt x="1440" y="297"/>
                </a:lnTo>
                <a:lnTo>
                  <a:pt x="1414" y="267"/>
                </a:lnTo>
                <a:lnTo>
                  <a:pt x="1386" y="238"/>
                </a:lnTo>
                <a:lnTo>
                  <a:pt x="1357" y="210"/>
                </a:lnTo>
                <a:lnTo>
                  <a:pt x="1326" y="184"/>
                </a:lnTo>
                <a:lnTo>
                  <a:pt x="1295" y="158"/>
                </a:lnTo>
                <a:lnTo>
                  <a:pt x="1262" y="136"/>
                </a:lnTo>
                <a:lnTo>
                  <a:pt x="1229" y="115"/>
                </a:lnTo>
                <a:lnTo>
                  <a:pt x="1195" y="95"/>
                </a:lnTo>
                <a:lnTo>
                  <a:pt x="1160" y="77"/>
                </a:lnTo>
                <a:lnTo>
                  <a:pt x="1124" y="61"/>
                </a:lnTo>
                <a:lnTo>
                  <a:pt x="1087" y="47"/>
                </a:lnTo>
                <a:lnTo>
                  <a:pt x="1049" y="34"/>
                </a:lnTo>
                <a:lnTo>
                  <a:pt x="1011" y="24"/>
                </a:lnTo>
                <a:lnTo>
                  <a:pt x="972" y="15"/>
                </a:lnTo>
                <a:lnTo>
                  <a:pt x="933" y="8"/>
                </a:lnTo>
                <a:lnTo>
                  <a:pt x="893" y="4"/>
                </a:lnTo>
                <a:lnTo>
                  <a:pt x="853" y="1"/>
                </a:lnTo>
                <a:lnTo>
                  <a:pt x="813" y="0"/>
                </a:lnTo>
                <a:lnTo>
                  <a:pt x="770" y="1"/>
                </a:lnTo>
                <a:lnTo>
                  <a:pt x="729" y="4"/>
                </a:lnTo>
                <a:lnTo>
                  <a:pt x="688" y="9"/>
                </a:lnTo>
                <a:lnTo>
                  <a:pt x="646" y="16"/>
                </a:lnTo>
                <a:lnTo>
                  <a:pt x="607" y="26"/>
                </a:lnTo>
                <a:lnTo>
                  <a:pt x="568" y="38"/>
                </a:lnTo>
                <a:lnTo>
                  <a:pt x="530" y="51"/>
                </a:lnTo>
                <a:lnTo>
                  <a:pt x="492" y="66"/>
                </a:lnTo>
                <a:lnTo>
                  <a:pt x="456" y="83"/>
                </a:lnTo>
                <a:lnTo>
                  <a:pt x="420" y="102"/>
                </a:lnTo>
                <a:lnTo>
                  <a:pt x="385" y="122"/>
                </a:lnTo>
                <a:lnTo>
                  <a:pt x="352" y="144"/>
                </a:lnTo>
                <a:lnTo>
                  <a:pt x="319" y="167"/>
                </a:lnTo>
                <a:lnTo>
                  <a:pt x="289" y="192"/>
                </a:lnTo>
                <a:lnTo>
                  <a:pt x="259" y="218"/>
                </a:lnTo>
                <a:lnTo>
                  <a:pt x="231" y="245"/>
                </a:lnTo>
                <a:lnTo>
                  <a:pt x="248" y="262"/>
                </a:lnTo>
                <a:lnTo>
                  <a:pt x="250" y="260"/>
                </a:lnTo>
                <a:lnTo>
                  <a:pt x="252" y="258"/>
                </a:lnTo>
                <a:lnTo>
                  <a:pt x="254" y="256"/>
                </a:lnTo>
                <a:lnTo>
                  <a:pt x="255" y="255"/>
                </a:lnTo>
                <a:lnTo>
                  <a:pt x="284" y="227"/>
                </a:lnTo>
                <a:lnTo>
                  <a:pt x="313" y="202"/>
                </a:lnTo>
                <a:lnTo>
                  <a:pt x="344" y="178"/>
                </a:lnTo>
                <a:lnTo>
                  <a:pt x="376" y="155"/>
                </a:lnTo>
                <a:lnTo>
                  <a:pt x="408" y="135"/>
                </a:lnTo>
                <a:lnTo>
                  <a:pt x="441" y="116"/>
                </a:lnTo>
                <a:lnTo>
                  <a:pt x="476" y="99"/>
                </a:lnTo>
                <a:lnTo>
                  <a:pt x="511" y="83"/>
                </a:lnTo>
                <a:lnTo>
                  <a:pt x="547" y="69"/>
                </a:lnTo>
                <a:lnTo>
                  <a:pt x="583" y="58"/>
                </a:lnTo>
                <a:lnTo>
                  <a:pt x="620" y="47"/>
                </a:lnTo>
                <a:lnTo>
                  <a:pt x="658" y="39"/>
                </a:lnTo>
                <a:lnTo>
                  <a:pt x="696" y="32"/>
                </a:lnTo>
                <a:lnTo>
                  <a:pt x="734" y="28"/>
                </a:lnTo>
                <a:lnTo>
                  <a:pt x="773" y="25"/>
                </a:lnTo>
                <a:lnTo>
                  <a:pt x="813" y="24"/>
                </a:lnTo>
                <a:lnTo>
                  <a:pt x="852" y="25"/>
                </a:lnTo>
                <a:lnTo>
                  <a:pt x="891" y="28"/>
                </a:lnTo>
                <a:lnTo>
                  <a:pt x="929" y="32"/>
                </a:lnTo>
                <a:lnTo>
                  <a:pt x="967" y="39"/>
                </a:lnTo>
                <a:lnTo>
                  <a:pt x="1005" y="47"/>
                </a:lnTo>
                <a:lnTo>
                  <a:pt x="1042" y="58"/>
                </a:lnTo>
                <a:lnTo>
                  <a:pt x="1078" y="69"/>
                </a:lnTo>
                <a:lnTo>
                  <a:pt x="1114" y="83"/>
                </a:lnTo>
                <a:lnTo>
                  <a:pt x="1149" y="99"/>
                </a:lnTo>
                <a:lnTo>
                  <a:pt x="1183" y="116"/>
                </a:lnTo>
                <a:lnTo>
                  <a:pt x="1216" y="135"/>
                </a:lnTo>
                <a:lnTo>
                  <a:pt x="1249" y="155"/>
                </a:lnTo>
                <a:lnTo>
                  <a:pt x="1280" y="178"/>
                </a:lnTo>
                <a:lnTo>
                  <a:pt x="1310" y="202"/>
                </a:lnTo>
                <a:lnTo>
                  <a:pt x="1340" y="227"/>
                </a:lnTo>
                <a:lnTo>
                  <a:pt x="1368" y="255"/>
                </a:lnTo>
                <a:lnTo>
                  <a:pt x="1396" y="283"/>
                </a:lnTo>
                <a:lnTo>
                  <a:pt x="1421" y="313"/>
                </a:lnTo>
                <a:lnTo>
                  <a:pt x="1446" y="344"/>
                </a:lnTo>
                <a:lnTo>
                  <a:pt x="1468" y="375"/>
                </a:lnTo>
                <a:lnTo>
                  <a:pt x="1488" y="407"/>
                </a:lnTo>
                <a:lnTo>
                  <a:pt x="1507" y="441"/>
                </a:lnTo>
                <a:lnTo>
                  <a:pt x="1525" y="475"/>
                </a:lnTo>
                <a:lnTo>
                  <a:pt x="1540" y="510"/>
                </a:lnTo>
                <a:lnTo>
                  <a:pt x="1553" y="546"/>
                </a:lnTo>
                <a:lnTo>
                  <a:pt x="1566" y="582"/>
                </a:lnTo>
                <a:lnTo>
                  <a:pt x="1577" y="619"/>
                </a:lnTo>
                <a:lnTo>
                  <a:pt x="1585" y="657"/>
                </a:lnTo>
                <a:lnTo>
                  <a:pt x="1592" y="695"/>
                </a:lnTo>
                <a:lnTo>
                  <a:pt x="1596" y="733"/>
                </a:lnTo>
                <a:lnTo>
                  <a:pt x="1599" y="772"/>
                </a:lnTo>
                <a:lnTo>
                  <a:pt x="1600" y="812"/>
                </a:lnTo>
                <a:lnTo>
                  <a:pt x="1599" y="852"/>
                </a:lnTo>
                <a:lnTo>
                  <a:pt x="1596" y="892"/>
                </a:lnTo>
                <a:lnTo>
                  <a:pt x="1590" y="931"/>
                </a:lnTo>
                <a:lnTo>
                  <a:pt x="1584" y="970"/>
                </a:lnTo>
                <a:lnTo>
                  <a:pt x="1576" y="1008"/>
                </a:lnTo>
                <a:lnTo>
                  <a:pt x="1564" y="1045"/>
                </a:lnTo>
                <a:lnTo>
                  <a:pt x="1552" y="1081"/>
                </a:lnTo>
                <a:lnTo>
                  <a:pt x="1538" y="1117"/>
                </a:lnTo>
                <a:lnTo>
                  <a:pt x="1522" y="1152"/>
                </a:lnTo>
                <a:lnTo>
                  <a:pt x="1505" y="1186"/>
                </a:lnTo>
                <a:lnTo>
                  <a:pt x="1486" y="1219"/>
                </a:lnTo>
                <a:lnTo>
                  <a:pt x="1466" y="1252"/>
                </a:lnTo>
                <a:lnTo>
                  <a:pt x="1443" y="1283"/>
                </a:lnTo>
                <a:lnTo>
                  <a:pt x="1420" y="1312"/>
                </a:lnTo>
                <a:lnTo>
                  <a:pt x="1395" y="1341"/>
                </a:lnTo>
                <a:lnTo>
                  <a:pt x="1369" y="1368"/>
                </a:lnTo>
                <a:lnTo>
                  <a:pt x="1342" y="1394"/>
                </a:lnTo>
                <a:lnTo>
                  <a:pt x="1313" y="1419"/>
                </a:lnTo>
                <a:lnTo>
                  <a:pt x="1284" y="1442"/>
                </a:lnTo>
                <a:lnTo>
                  <a:pt x="1253" y="1465"/>
                </a:lnTo>
                <a:lnTo>
                  <a:pt x="1220" y="1485"/>
                </a:lnTo>
                <a:lnTo>
                  <a:pt x="1187" y="1504"/>
                </a:lnTo>
                <a:lnTo>
                  <a:pt x="1153" y="1521"/>
                </a:lnTo>
                <a:lnTo>
                  <a:pt x="1118" y="1537"/>
                </a:lnTo>
                <a:lnTo>
                  <a:pt x="1083" y="1552"/>
                </a:lnTo>
                <a:lnTo>
                  <a:pt x="1047" y="1563"/>
                </a:lnTo>
                <a:lnTo>
                  <a:pt x="1009" y="1575"/>
                </a:lnTo>
                <a:lnTo>
                  <a:pt x="971" y="1583"/>
                </a:lnTo>
                <a:lnTo>
                  <a:pt x="932" y="1590"/>
                </a:lnTo>
                <a:lnTo>
                  <a:pt x="893" y="1595"/>
                </a:lnTo>
                <a:lnTo>
                  <a:pt x="853" y="1598"/>
                </a:lnTo>
                <a:lnTo>
                  <a:pt x="813" y="1599"/>
                </a:lnTo>
                <a:lnTo>
                  <a:pt x="773" y="1598"/>
                </a:lnTo>
                <a:lnTo>
                  <a:pt x="734" y="1595"/>
                </a:lnTo>
                <a:lnTo>
                  <a:pt x="696" y="1591"/>
                </a:lnTo>
                <a:lnTo>
                  <a:pt x="658" y="1584"/>
                </a:lnTo>
                <a:lnTo>
                  <a:pt x="620" y="1576"/>
                </a:lnTo>
                <a:lnTo>
                  <a:pt x="583" y="1565"/>
                </a:lnTo>
                <a:lnTo>
                  <a:pt x="547" y="1554"/>
                </a:lnTo>
                <a:lnTo>
                  <a:pt x="511" y="1540"/>
                </a:lnTo>
                <a:lnTo>
                  <a:pt x="476" y="1524"/>
                </a:lnTo>
                <a:lnTo>
                  <a:pt x="441" y="1507"/>
                </a:lnTo>
                <a:lnTo>
                  <a:pt x="408" y="1488"/>
                </a:lnTo>
                <a:lnTo>
                  <a:pt x="376" y="1468"/>
                </a:lnTo>
                <a:lnTo>
                  <a:pt x="344" y="1445"/>
                </a:lnTo>
                <a:lnTo>
                  <a:pt x="313" y="1421"/>
                </a:lnTo>
                <a:lnTo>
                  <a:pt x="284" y="1396"/>
                </a:lnTo>
                <a:lnTo>
                  <a:pt x="255" y="1368"/>
                </a:lnTo>
                <a:lnTo>
                  <a:pt x="227" y="1340"/>
                </a:lnTo>
                <a:lnTo>
                  <a:pt x="202" y="1310"/>
                </a:lnTo>
                <a:lnTo>
                  <a:pt x="179" y="1281"/>
                </a:lnTo>
                <a:lnTo>
                  <a:pt x="155" y="1249"/>
                </a:lnTo>
                <a:lnTo>
                  <a:pt x="135" y="1216"/>
                </a:lnTo>
                <a:lnTo>
                  <a:pt x="116" y="1183"/>
                </a:lnTo>
                <a:lnTo>
                  <a:pt x="99" y="1148"/>
                </a:lnTo>
                <a:lnTo>
                  <a:pt x="83" y="1113"/>
                </a:lnTo>
                <a:lnTo>
                  <a:pt x="70" y="1077"/>
                </a:lnTo>
                <a:lnTo>
                  <a:pt x="58" y="1041"/>
                </a:lnTo>
                <a:lnTo>
                  <a:pt x="48" y="1004"/>
                </a:lnTo>
                <a:lnTo>
                  <a:pt x="39" y="966"/>
                </a:lnTo>
                <a:lnTo>
                  <a:pt x="33" y="928"/>
                </a:lnTo>
                <a:lnTo>
                  <a:pt x="28" y="890"/>
                </a:lnTo>
                <a:lnTo>
                  <a:pt x="25" y="851"/>
                </a:lnTo>
                <a:lnTo>
                  <a:pt x="24" y="812"/>
                </a:lnTo>
                <a:lnTo>
                  <a:pt x="25" y="772"/>
                </a:lnTo>
                <a:lnTo>
                  <a:pt x="27" y="734"/>
                </a:lnTo>
                <a:lnTo>
                  <a:pt x="33" y="696"/>
                </a:lnTo>
                <a:lnTo>
                  <a:pt x="39" y="659"/>
                </a:lnTo>
                <a:lnTo>
                  <a:pt x="48" y="622"/>
                </a:lnTo>
                <a:lnTo>
                  <a:pt x="57" y="586"/>
                </a:lnTo>
                <a:lnTo>
                  <a:pt x="69" y="550"/>
                </a:lnTo>
                <a:lnTo>
                  <a:pt x="82" y="514"/>
                </a:lnTo>
                <a:lnTo>
                  <a:pt x="97" y="480"/>
                </a:lnTo>
                <a:lnTo>
                  <a:pt x="113" y="446"/>
                </a:lnTo>
                <a:lnTo>
                  <a:pt x="132" y="413"/>
                </a:lnTo>
                <a:lnTo>
                  <a:pt x="152" y="382"/>
                </a:lnTo>
                <a:lnTo>
                  <a:pt x="173" y="350"/>
                </a:lnTo>
                <a:lnTo>
                  <a:pt x="197" y="319"/>
                </a:lnTo>
                <a:lnTo>
                  <a:pt x="221" y="291"/>
                </a:lnTo>
                <a:lnTo>
                  <a:pt x="248" y="262"/>
                </a:lnTo>
                <a:lnTo>
                  <a:pt x="231" y="245"/>
                </a:lnTo>
                <a:close/>
              </a:path>
            </a:pathLst>
          </a:custGeom>
          <a:solidFill>
            <a:srgbClr val="3FB7D3"/>
          </a:solidFill>
          <a:ln w="9525">
            <a:noFill/>
            <a:round/>
            <a:headEnd/>
            <a:tailEnd/>
          </a:ln>
        </p:spPr>
        <p:txBody>
          <a:bodyPr/>
          <a:lstStyle/>
          <a:p>
            <a:endParaRPr lang="en-US"/>
          </a:p>
        </p:txBody>
      </p:sp>
      <p:grpSp>
        <p:nvGrpSpPr>
          <p:cNvPr id="2" name="Group 71"/>
          <p:cNvGrpSpPr>
            <a:grpSpLocks/>
          </p:cNvGrpSpPr>
          <p:nvPr/>
        </p:nvGrpSpPr>
        <p:grpSpPr bwMode="auto">
          <a:xfrm>
            <a:off x="4656138" y="2841625"/>
            <a:ext cx="417512" cy="590550"/>
            <a:chOff x="3093" y="1602"/>
            <a:chExt cx="407" cy="576"/>
          </a:xfrm>
        </p:grpSpPr>
        <p:sp>
          <p:nvSpPr>
            <p:cNvPr id="350280" name="Freeform 72"/>
            <p:cNvSpPr>
              <a:spLocks/>
            </p:cNvSpPr>
            <p:nvPr/>
          </p:nvSpPr>
          <p:spPr bwMode="auto">
            <a:xfrm rot="-93323">
              <a:off x="3093" y="1607"/>
              <a:ext cx="335" cy="571"/>
            </a:xfrm>
            <a:custGeom>
              <a:avLst/>
              <a:gdLst/>
              <a:ahLst/>
              <a:cxnLst>
                <a:cxn ang="0">
                  <a:pos x="0" y="381"/>
                </a:cxn>
                <a:cxn ang="0">
                  <a:pos x="163" y="470"/>
                </a:cxn>
                <a:cxn ang="0">
                  <a:pos x="199" y="435"/>
                </a:cxn>
                <a:cxn ang="0">
                  <a:pos x="199" y="490"/>
                </a:cxn>
                <a:cxn ang="0">
                  <a:pos x="335" y="571"/>
                </a:cxn>
                <a:cxn ang="0">
                  <a:pos x="335" y="0"/>
                </a:cxn>
                <a:cxn ang="0">
                  <a:pos x="190" y="63"/>
                </a:cxn>
                <a:cxn ang="0">
                  <a:pos x="190" y="117"/>
                </a:cxn>
                <a:cxn ang="0">
                  <a:pos x="163" y="90"/>
                </a:cxn>
                <a:cxn ang="0">
                  <a:pos x="0" y="162"/>
                </a:cxn>
                <a:cxn ang="0">
                  <a:pos x="0" y="381"/>
                </a:cxn>
              </a:cxnLst>
              <a:rect l="0" t="0" r="r" b="b"/>
              <a:pathLst>
                <a:path w="335" h="571">
                  <a:moveTo>
                    <a:pt x="0" y="381"/>
                  </a:moveTo>
                  <a:lnTo>
                    <a:pt x="163" y="470"/>
                  </a:lnTo>
                  <a:lnTo>
                    <a:pt x="199" y="435"/>
                  </a:lnTo>
                  <a:lnTo>
                    <a:pt x="199" y="490"/>
                  </a:lnTo>
                  <a:lnTo>
                    <a:pt x="335" y="571"/>
                  </a:lnTo>
                  <a:lnTo>
                    <a:pt x="335" y="0"/>
                  </a:lnTo>
                  <a:lnTo>
                    <a:pt x="190" y="63"/>
                  </a:lnTo>
                  <a:lnTo>
                    <a:pt x="190" y="117"/>
                  </a:lnTo>
                  <a:lnTo>
                    <a:pt x="163" y="90"/>
                  </a:lnTo>
                  <a:lnTo>
                    <a:pt x="0" y="162"/>
                  </a:lnTo>
                  <a:lnTo>
                    <a:pt x="0" y="381"/>
                  </a:lnTo>
                  <a:close/>
                </a:path>
              </a:pathLst>
            </a:custGeom>
            <a:solidFill>
              <a:srgbClr val="CCECFF"/>
            </a:solidFill>
            <a:ln w="9525">
              <a:noFill/>
              <a:round/>
              <a:headEnd/>
              <a:tailEnd/>
            </a:ln>
          </p:spPr>
          <p:txBody>
            <a:bodyPr/>
            <a:lstStyle/>
            <a:p>
              <a:endParaRPr lang="en-US"/>
            </a:p>
          </p:txBody>
        </p:sp>
        <p:sp>
          <p:nvSpPr>
            <p:cNvPr id="350281" name="Freeform 73"/>
            <p:cNvSpPr>
              <a:spLocks/>
            </p:cNvSpPr>
            <p:nvPr/>
          </p:nvSpPr>
          <p:spPr bwMode="auto">
            <a:xfrm rot="-93323">
              <a:off x="3310" y="1686"/>
              <a:ext cx="73" cy="427"/>
            </a:xfrm>
            <a:custGeom>
              <a:avLst/>
              <a:gdLst/>
              <a:ahLst/>
              <a:cxnLst>
                <a:cxn ang="0">
                  <a:pos x="0" y="389"/>
                </a:cxn>
                <a:cxn ang="0">
                  <a:pos x="73" y="427"/>
                </a:cxn>
                <a:cxn ang="0">
                  <a:pos x="73" y="0"/>
                </a:cxn>
                <a:cxn ang="0">
                  <a:pos x="37" y="18"/>
                </a:cxn>
                <a:cxn ang="0">
                  <a:pos x="0" y="389"/>
                </a:cxn>
              </a:cxnLst>
              <a:rect l="0" t="0" r="r" b="b"/>
              <a:pathLst>
                <a:path w="73" h="427">
                  <a:moveTo>
                    <a:pt x="0" y="389"/>
                  </a:moveTo>
                  <a:lnTo>
                    <a:pt x="73" y="427"/>
                  </a:lnTo>
                  <a:lnTo>
                    <a:pt x="73" y="0"/>
                  </a:lnTo>
                  <a:lnTo>
                    <a:pt x="37" y="18"/>
                  </a:lnTo>
                  <a:lnTo>
                    <a:pt x="0" y="389"/>
                  </a:lnTo>
                  <a:close/>
                </a:path>
              </a:pathLst>
            </a:custGeom>
            <a:solidFill>
              <a:srgbClr val="FFFFFF"/>
            </a:solidFill>
            <a:ln w="9525">
              <a:noFill/>
              <a:round/>
              <a:headEnd/>
              <a:tailEnd/>
            </a:ln>
          </p:spPr>
          <p:txBody>
            <a:bodyPr/>
            <a:lstStyle/>
            <a:p>
              <a:endParaRPr lang="en-US"/>
            </a:p>
          </p:txBody>
        </p:sp>
        <p:sp>
          <p:nvSpPr>
            <p:cNvPr id="350282" name="Freeform 74"/>
            <p:cNvSpPr>
              <a:spLocks/>
            </p:cNvSpPr>
            <p:nvPr/>
          </p:nvSpPr>
          <p:spPr bwMode="auto">
            <a:xfrm rot="-93323">
              <a:off x="3111" y="1726"/>
              <a:ext cx="145" cy="318"/>
            </a:xfrm>
            <a:custGeom>
              <a:avLst/>
              <a:gdLst/>
              <a:ahLst/>
              <a:cxnLst>
                <a:cxn ang="0">
                  <a:pos x="0" y="246"/>
                </a:cxn>
                <a:cxn ang="0">
                  <a:pos x="145" y="318"/>
                </a:cxn>
                <a:cxn ang="0">
                  <a:pos x="145" y="0"/>
                </a:cxn>
                <a:cxn ang="0">
                  <a:pos x="0" y="63"/>
                </a:cxn>
                <a:cxn ang="0">
                  <a:pos x="0" y="246"/>
                </a:cxn>
              </a:cxnLst>
              <a:rect l="0" t="0" r="r" b="b"/>
              <a:pathLst>
                <a:path w="145" h="318">
                  <a:moveTo>
                    <a:pt x="0" y="246"/>
                  </a:moveTo>
                  <a:lnTo>
                    <a:pt x="145" y="318"/>
                  </a:lnTo>
                  <a:lnTo>
                    <a:pt x="145" y="0"/>
                  </a:lnTo>
                  <a:lnTo>
                    <a:pt x="0" y="63"/>
                  </a:lnTo>
                  <a:lnTo>
                    <a:pt x="0" y="246"/>
                  </a:lnTo>
                  <a:close/>
                </a:path>
              </a:pathLst>
            </a:custGeom>
            <a:solidFill>
              <a:srgbClr val="FFFFFF"/>
            </a:solidFill>
            <a:ln w="9525">
              <a:noFill/>
              <a:round/>
              <a:headEnd/>
              <a:tailEnd/>
            </a:ln>
          </p:spPr>
          <p:txBody>
            <a:bodyPr/>
            <a:lstStyle/>
            <a:p>
              <a:endParaRPr lang="en-US"/>
            </a:p>
          </p:txBody>
        </p:sp>
        <p:sp>
          <p:nvSpPr>
            <p:cNvPr id="350283" name="Freeform 75"/>
            <p:cNvSpPr>
              <a:spLocks/>
            </p:cNvSpPr>
            <p:nvPr/>
          </p:nvSpPr>
          <p:spPr bwMode="auto">
            <a:xfrm rot="-93323">
              <a:off x="3139" y="1772"/>
              <a:ext cx="71" cy="227"/>
            </a:xfrm>
            <a:custGeom>
              <a:avLst/>
              <a:gdLst/>
              <a:ahLst/>
              <a:cxnLst>
                <a:cxn ang="0">
                  <a:pos x="0" y="183"/>
                </a:cxn>
                <a:cxn ang="0">
                  <a:pos x="71" y="227"/>
                </a:cxn>
                <a:cxn ang="0">
                  <a:pos x="71" y="0"/>
                </a:cxn>
                <a:cxn ang="0">
                  <a:pos x="0" y="37"/>
                </a:cxn>
                <a:cxn ang="0">
                  <a:pos x="0" y="183"/>
                </a:cxn>
              </a:cxnLst>
              <a:rect l="0" t="0" r="r" b="b"/>
              <a:pathLst>
                <a:path w="71" h="227">
                  <a:moveTo>
                    <a:pt x="0" y="183"/>
                  </a:moveTo>
                  <a:lnTo>
                    <a:pt x="71" y="227"/>
                  </a:lnTo>
                  <a:lnTo>
                    <a:pt x="71" y="0"/>
                  </a:lnTo>
                  <a:lnTo>
                    <a:pt x="0" y="37"/>
                  </a:lnTo>
                  <a:lnTo>
                    <a:pt x="0" y="183"/>
                  </a:lnTo>
                  <a:close/>
                </a:path>
              </a:pathLst>
            </a:custGeom>
            <a:solidFill>
              <a:srgbClr val="000000"/>
            </a:solidFill>
            <a:ln w="9525">
              <a:noFill/>
              <a:round/>
              <a:headEnd/>
              <a:tailEnd/>
            </a:ln>
          </p:spPr>
          <p:txBody>
            <a:bodyPr/>
            <a:lstStyle/>
            <a:p>
              <a:endParaRPr lang="en-US"/>
            </a:p>
          </p:txBody>
        </p:sp>
        <p:sp>
          <p:nvSpPr>
            <p:cNvPr id="350284" name="Freeform 76"/>
            <p:cNvSpPr>
              <a:spLocks/>
            </p:cNvSpPr>
            <p:nvPr/>
          </p:nvSpPr>
          <p:spPr bwMode="auto">
            <a:xfrm rot="-93323">
              <a:off x="3139" y="1827"/>
              <a:ext cx="71" cy="154"/>
            </a:xfrm>
            <a:custGeom>
              <a:avLst/>
              <a:gdLst/>
              <a:ahLst/>
              <a:cxnLst>
                <a:cxn ang="0">
                  <a:pos x="0" y="0"/>
                </a:cxn>
                <a:cxn ang="0">
                  <a:pos x="0" y="64"/>
                </a:cxn>
                <a:cxn ang="0">
                  <a:pos x="71" y="154"/>
                </a:cxn>
                <a:cxn ang="0">
                  <a:pos x="71" y="118"/>
                </a:cxn>
                <a:cxn ang="0">
                  <a:pos x="0" y="0"/>
                </a:cxn>
              </a:cxnLst>
              <a:rect l="0" t="0" r="r" b="b"/>
              <a:pathLst>
                <a:path w="71" h="154">
                  <a:moveTo>
                    <a:pt x="0" y="0"/>
                  </a:moveTo>
                  <a:lnTo>
                    <a:pt x="0" y="64"/>
                  </a:lnTo>
                  <a:lnTo>
                    <a:pt x="71" y="154"/>
                  </a:lnTo>
                  <a:lnTo>
                    <a:pt x="71" y="118"/>
                  </a:lnTo>
                  <a:lnTo>
                    <a:pt x="0" y="0"/>
                  </a:lnTo>
                  <a:close/>
                </a:path>
              </a:pathLst>
            </a:custGeom>
            <a:solidFill>
              <a:srgbClr val="3FB7D3"/>
            </a:solidFill>
            <a:ln w="9525">
              <a:noFill/>
              <a:round/>
              <a:headEnd/>
              <a:tailEnd/>
            </a:ln>
          </p:spPr>
          <p:txBody>
            <a:bodyPr/>
            <a:lstStyle/>
            <a:p>
              <a:endParaRPr lang="en-US"/>
            </a:p>
          </p:txBody>
        </p:sp>
        <p:sp>
          <p:nvSpPr>
            <p:cNvPr id="350285" name="Freeform 77"/>
            <p:cNvSpPr>
              <a:spLocks/>
            </p:cNvSpPr>
            <p:nvPr/>
          </p:nvSpPr>
          <p:spPr bwMode="auto">
            <a:xfrm rot="-93323">
              <a:off x="3333" y="2031"/>
              <a:ext cx="9" cy="44"/>
            </a:xfrm>
            <a:custGeom>
              <a:avLst/>
              <a:gdLst/>
              <a:ahLst/>
              <a:cxnLst>
                <a:cxn ang="0">
                  <a:pos x="0" y="36"/>
                </a:cxn>
                <a:cxn ang="0">
                  <a:pos x="9" y="44"/>
                </a:cxn>
                <a:cxn ang="0">
                  <a:pos x="9" y="9"/>
                </a:cxn>
                <a:cxn ang="0">
                  <a:pos x="0" y="0"/>
                </a:cxn>
                <a:cxn ang="0">
                  <a:pos x="0" y="36"/>
                </a:cxn>
              </a:cxnLst>
              <a:rect l="0" t="0" r="r" b="b"/>
              <a:pathLst>
                <a:path w="9" h="44">
                  <a:moveTo>
                    <a:pt x="0" y="36"/>
                  </a:moveTo>
                  <a:lnTo>
                    <a:pt x="9" y="44"/>
                  </a:lnTo>
                  <a:lnTo>
                    <a:pt x="9" y="9"/>
                  </a:lnTo>
                  <a:lnTo>
                    <a:pt x="0" y="0"/>
                  </a:lnTo>
                  <a:lnTo>
                    <a:pt x="0" y="36"/>
                  </a:lnTo>
                  <a:close/>
                </a:path>
              </a:pathLst>
            </a:custGeom>
            <a:solidFill>
              <a:srgbClr val="000000"/>
            </a:solidFill>
            <a:ln w="9525">
              <a:noFill/>
              <a:round/>
              <a:headEnd/>
              <a:tailEnd/>
            </a:ln>
          </p:spPr>
          <p:txBody>
            <a:bodyPr/>
            <a:lstStyle/>
            <a:p>
              <a:endParaRPr lang="en-US"/>
            </a:p>
          </p:txBody>
        </p:sp>
        <p:sp>
          <p:nvSpPr>
            <p:cNvPr id="350286" name="Freeform 78"/>
            <p:cNvSpPr>
              <a:spLocks/>
            </p:cNvSpPr>
            <p:nvPr/>
          </p:nvSpPr>
          <p:spPr bwMode="auto">
            <a:xfrm rot="-93323">
              <a:off x="3309" y="1963"/>
              <a:ext cx="91" cy="27"/>
            </a:xfrm>
            <a:custGeom>
              <a:avLst/>
              <a:gdLst/>
              <a:ahLst/>
              <a:cxnLst>
                <a:cxn ang="0">
                  <a:pos x="3" y="9"/>
                </a:cxn>
                <a:cxn ang="0">
                  <a:pos x="84" y="27"/>
                </a:cxn>
                <a:cxn ang="0">
                  <a:pos x="84" y="27"/>
                </a:cxn>
                <a:cxn ang="0">
                  <a:pos x="86" y="27"/>
                </a:cxn>
                <a:cxn ang="0">
                  <a:pos x="89" y="27"/>
                </a:cxn>
                <a:cxn ang="0">
                  <a:pos x="90" y="25"/>
                </a:cxn>
                <a:cxn ang="0">
                  <a:pos x="91" y="24"/>
                </a:cxn>
                <a:cxn ang="0">
                  <a:pos x="91" y="21"/>
                </a:cxn>
                <a:cxn ang="0">
                  <a:pos x="90" y="19"/>
                </a:cxn>
                <a:cxn ang="0">
                  <a:pos x="89" y="18"/>
                </a:cxn>
                <a:cxn ang="0">
                  <a:pos x="86" y="18"/>
                </a:cxn>
                <a:cxn ang="0">
                  <a:pos x="86" y="18"/>
                </a:cxn>
                <a:cxn ang="0">
                  <a:pos x="5" y="0"/>
                </a:cxn>
                <a:cxn ang="0">
                  <a:pos x="5" y="0"/>
                </a:cxn>
                <a:cxn ang="0">
                  <a:pos x="4" y="0"/>
                </a:cxn>
                <a:cxn ang="0">
                  <a:pos x="2" y="0"/>
                </a:cxn>
                <a:cxn ang="0">
                  <a:pos x="1" y="1"/>
                </a:cxn>
                <a:cxn ang="0">
                  <a:pos x="0" y="3"/>
                </a:cxn>
                <a:cxn ang="0">
                  <a:pos x="0" y="5"/>
                </a:cxn>
                <a:cxn ang="0">
                  <a:pos x="1" y="7"/>
                </a:cxn>
                <a:cxn ang="0">
                  <a:pos x="2" y="8"/>
                </a:cxn>
                <a:cxn ang="0">
                  <a:pos x="3" y="9"/>
                </a:cxn>
                <a:cxn ang="0">
                  <a:pos x="3" y="9"/>
                </a:cxn>
              </a:cxnLst>
              <a:rect l="0" t="0" r="r" b="b"/>
              <a:pathLst>
                <a:path w="91" h="27">
                  <a:moveTo>
                    <a:pt x="3" y="9"/>
                  </a:moveTo>
                  <a:lnTo>
                    <a:pt x="84" y="27"/>
                  </a:lnTo>
                  <a:lnTo>
                    <a:pt x="84" y="27"/>
                  </a:lnTo>
                  <a:lnTo>
                    <a:pt x="86" y="27"/>
                  </a:lnTo>
                  <a:lnTo>
                    <a:pt x="89" y="27"/>
                  </a:lnTo>
                  <a:lnTo>
                    <a:pt x="90" y="25"/>
                  </a:lnTo>
                  <a:lnTo>
                    <a:pt x="91" y="24"/>
                  </a:lnTo>
                  <a:lnTo>
                    <a:pt x="91" y="21"/>
                  </a:lnTo>
                  <a:lnTo>
                    <a:pt x="90" y="19"/>
                  </a:lnTo>
                  <a:lnTo>
                    <a:pt x="89" y="18"/>
                  </a:lnTo>
                  <a:lnTo>
                    <a:pt x="86" y="18"/>
                  </a:lnTo>
                  <a:lnTo>
                    <a:pt x="86" y="18"/>
                  </a:lnTo>
                  <a:lnTo>
                    <a:pt x="5" y="0"/>
                  </a:lnTo>
                  <a:lnTo>
                    <a:pt x="5" y="0"/>
                  </a:lnTo>
                  <a:lnTo>
                    <a:pt x="4" y="0"/>
                  </a:lnTo>
                  <a:lnTo>
                    <a:pt x="2" y="0"/>
                  </a:lnTo>
                  <a:lnTo>
                    <a:pt x="1" y="1"/>
                  </a:lnTo>
                  <a:lnTo>
                    <a:pt x="0" y="3"/>
                  </a:lnTo>
                  <a:lnTo>
                    <a:pt x="0" y="5"/>
                  </a:lnTo>
                  <a:lnTo>
                    <a:pt x="1" y="7"/>
                  </a:lnTo>
                  <a:lnTo>
                    <a:pt x="2" y="8"/>
                  </a:lnTo>
                  <a:lnTo>
                    <a:pt x="3" y="9"/>
                  </a:lnTo>
                  <a:lnTo>
                    <a:pt x="3" y="9"/>
                  </a:lnTo>
                  <a:close/>
                </a:path>
              </a:pathLst>
            </a:custGeom>
            <a:solidFill>
              <a:srgbClr val="CCECFF"/>
            </a:solidFill>
            <a:ln w="9525">
              <a:solidFill>
                <a:srgbClr val="CCECFF"/>
              </a:solidFill>
              <a:round/>
              <a:headEnd/>
              <a:tailEnd/>
            </a:ln>
          </p:spPr>
          <p:txBody>
            <a:bodyPr/>
            <a:lstStyle/>
            <a:p>
              <a:endParaRPr lang="en-US"/>
            </a:p>
          </p:txBody>
        </p:sp>
        <p:sp>
          <p:nvSpPr>
            <p:cNvPr id="350287" name="Freeform 79"/>
            <p:cNvSpPr>
              <a:spLocks/>
            </p:cNvSpPr>
            <p:nvPr/>
          </p:nvSpPr>
          <p:spPr bwMode="auto">
            <a:xfrm rot="-93323">
              <a:off x="3314" y="1836"/>
              <a:ext cx="82" cy="9"/>
            </a:xfrm>
            <a:custGeom>
              <a:avLst/>
              <a:gdLst/>
              <a:ahLst/>
              <a:cxnLst>
                <a:cxn ang="0">
                  <a:pos x="4" y="9"/>
                </a:cxn>
                <a:cxn ang="0">
                  <a:pos x="76" y="9"/>
                </a:cxn>
                <a:cxn ang="0">
                  <a:pos x="76" y="9"/>
                </a:cxn>
                <a:cxn ang="0">
                  <a:pos x="79" y="9"/>
                </a:cxn>
                <a:cxn ang="0">
                  <a:pos x="81" y="8"/>
                </a:cxn>
                <a:cxn ang="0">
                  <a:pos x="82" y="6"/>
                </a:cxn>
                <a:cxn ang="0">
                  <a:pos x="82" y="4"/>
                </a:cxn>
                <a:cxn ang="0">
                  <a:pos x="82" y="2"/>
                </a:cxn>
                <a:cxn ang="0">
                  <a:pos x="81" y="1"/>
                </a:cxn>
                <a:cxn ang="0">
                  <a:pos x="79" y="0"/>
                </a:cxn>
                <a:cxn ang="0">
                  <a:pos x="76" y="0"/>
                </a:cxn>
                <a:cxn ang="0">
                  <a:pos x="76" y="0"/>
                </a:cxn>
                <a:cxn ang="0">
                  <a:pos x="4" y="0"/>
                </a:cxn>
                <a:cxn ang="0">
                  <a:pos x="4" y="0"/>
                </a:cxn>
                <a:cxn ang="0">
                  <a:pos x="2" y="0"/>
                </a:cxn>
                <a:cxn ang="0">
                  <a:pos x="1" y="1"/>
                </a:cxn>
                <a:cxn ang="0">
                  <a:pos x="0" y="2"/>
                </a:cxn>
                <a:cxn ang="0">
                  <a:pos x="0" y="4"/>
                </a:cxn>
                <a:cxn ang="0">
                  <a:pos x="0" y="6"/>
                </a:cxn>
                <a:cxn ang="0">
                  <a:pos x="1" y="8"/>
                </a:cxn>
                <a:cxn ang="0">
                  <a:pos x="2" y="9"/>
                </a:cxn>
                <a:cxn ang="0">
                  <a:pos x="4" y="9"/>
                </a:cxn>
                <a:cxn ang="0">
                  <a:pos x="4" y="9"/>
                </a:cxn>
              </a:cxnLst>
              <a:rect l="0" t="0" r="r" b="b"/>
              <a:pathLst>
                <a:path w="82" h="9">
                  <a:moveTo>
                    <a:pt x="4" y="9"/>
                  </a:moveTo>
                  <a:lnTo>
                    <a:pt x="76" y="9"/>
                  </a:lnTo>
                  <a:lnTo>
                    <a:pt x="76" y="9"/>
                  </a:lnTo>
                  <a:lnTo>
                    <a:pt x="79" y="9"/>
                  </a:lnTo>
                  <a:lnTo>
                    <a:pt x="81" y="8"/>
                  </a:lnTo>
                  <a:lnTo>
                    <a:pt x="82" y="6"/>
                  </a:lnTo>
                  <a:lnTo>
                    <a:pt x="82" y="4"/>
                  </a:lnTo>
                  <a:lnTo>
                    <a:pt x="82" y="2"/>
                  </a:lnTo>
                  <a:lnTo>
                    <a:pt x="81" y="1"/>
                  </a:lnTo>
                  <a:lnTo>
                    <a:pt x="79" y="0"/>
                  </a:lnTo>
                  <a:lnTo>
                    <a:pt x="76" y="0"/>
                  </a:lnTo>
                  <a:lnTo>
                    <a:pt x="76" y="0"/>
                  </a:lnTo>
                  <a:lnTo>
                    <a:pt x="4" y="0"/>
                  </a:lnTo>
                  <a:lnTo>
                    <a:pt x="4" y="0"/>
                  </a:lnTo>
                  <a:lnTo>
                    <a:pt x="2" y="0"/>
                  </a:lnTo>
                  <a:lnTo>
                    <a:pt x="1" y="1"/>
                  </a:lnTo>
                  <a:lnTo>
                    <a:pt x="0" y="2"/>
                  </a:lnTo>
                  <a:lnTo>
                    <a:pt x="0" y="4"/>
                  </a:lnTo>
                  <a:lnTo>
                    <a:pt x="0" y="6"/>
                  </a:lnTo>
                  <a:lnTo>
                    <a:pt x="1" y="8"/>
                  </a:lnTo>
                  <a:lnTo>
                    <a:pt x="2" y="9"/>
                  </a:lnTo>
                  <a:lnTo>
                    <a:pt x="4" y="9"/>
                  </a:lnTo>
                  <a:lnTo>
                    <a:pt x="4" y="9"/>
                  </a:lnTo>
                  <a:close/>
                </a:path>
              </a:pathLst>
            </a:custGeom>
            <a:solidFill>
              <a:srgbClr val="CCECFF"/>
            </a:solidFill>
            <a:ln w="9525">
              <a:solidFill>
                <a:srgbClr val="CCECFF"/>
              </a:solidFill>
              <a:round/>
              <a:headEnd/>
              <a:tailEnd/>
            </a:ln>
          </p:spPr>
          <p:txBody>
            <a:bodyPr/>
            <a:lstStyle/>
            <a:p>
              <a:endParaRPr lang="en-US"/>
            </a:p>
          </p:txBody>
        </p:sp>
        <p:sp>
          <p:nvSpPr>
            <p:cNvPr id="350288" name="Freeform 80"/>
            <p:cNvSpPr>
              <a:spLocks/>
            </p:cNvSpPr>
            <p:nvPr/>
          </p:nvSpPr>
          <p:spPr bwMode="auto">
            <a:xfrm rot="-93323">
              <a:off x="3360" y="1703"/>
              <a:ext cx="8" cy="18"/>
            </a:xfrm>
            <a:custGeom>
              <a:avLst/>
              <a:gdLst/>
              <a:ahLst/>
              <a:cxnLst>
                <a:cxn ang="0">
                  <a:pos x="8" y="9"/>
                </a:cxn>
                <a:cxn ang="0">
                  <a:pos x="8" y="9"/>
                </a:cxn>
                <a:cxn ang="0">
                  <a:pos x="8" y="9"/>
                </a:cxn>
                <a:cxn ang="0">
                  <a:pos x="8" y="0"/>
                </a:cxn>
                <a:cxn ang="0">
                  <a:pos x="8" y="0"/>
                </a:cxn>
                <a:cxn ang="0">
                  <a:pos x="8" y="0"/>
                </a:cxn>
                <a:cxn ang="0">
                  <a:pos x="8" y="0"/>
                </a:cxn>
                <a:cxn ang="0">
                  <a:pos x="8" y="0"/>
                </a:cxn>
                <a:cxn ang="0">
                  <a:pos x="8" y="0"/>
                </a:cxn>
                <a:cxn ang="0">
                  <a:pos x="8" y="0"/>
                </a:cxn>
                <a:cxn ang="0">
                  <a:pos x="0" y="0"/>
                </a:cxn>
                <a:cxn ang="0">
                  <a:pos x="0" y="0"/>
                </a:cxn>
                <a:cxn ang="0">
                  <a:pos x="0" y="0"/>
                </a:cxn>
                <a:cxn ang="0">
                  <a:pos x="0" y="9"/>
                </a:cxn>
                <a:cxn ang="0">
                  <a:pos x="0" y="9"/>
                </a:cxn>
                <a:cxn ang="0">
                  <a:pos x="0" y="9"/>
                </a:cxn>
                <a:cxn ang="0">
                  <a:pos x="0" y="9"/>
                </a:cxn>
                <a:cxn ang="0">
                  <a:pos x="0" y="9"/>
                </a:cxn>
                <a:cxn ang="0">
                  <a:pos x="0" y="9"/>
                </a:cxn>
                <a:cxn ang="0">
                  <a:pos x="0" y="9"/>
                </a:cxn>
                <a:cxn ang="0">
                  <a:pos x="0" y="9"/>
                </a:cxn>
                <a:cxn ang="0">
                  <a:pos x="0" y="9"/>
                </a:cxn>
                <a:cxn ang="0">
                  <a:pos x="8" y="18"/>
                </a:cxn>
                <a:cxn ang="0">
                  <a:pos x="8" y="18"/>
                </a:cxn>
                <a:cxn ang="0">
                  <a:pos x="8" y="18"/>
                </a:cxn>
                <a:cxn ang="0">
                  <a:pos x="8" y="18"/>
                </a:cxn>
                <a:cxn ang="0">
                  <a:pos x="8" y="9"/>
                </a:cxn>
                <a:cxn ang="0">
                  <a:pos x="8" y="9"/>
                </a:cxn>
                <a:cxn ang="0">
                  <a:pos x="8" y="9"/>
                </a:cxn>
                <a:cxn ang="0">
                  <a:pos x="8" y="9"/>
                </a:cxn>
                <a:cxn ang="0">
                  <a:pos x="8" y="9"/>
                </a:cxn>
                <a:cxn ang="0">
                  <a:pos x="8" y="9"/>
                </a:cxn>
              </a:cxnLst>
              <a:rect l="0" t="0" r="r" b="b"/>
              <a:pathLst>
                <a:path w="8" h="18">
                  <a:moveTo>
                    <a:pt x="8" y="9"/>
                  </a:moveTo>
                  <a:lnTo>
                    <a:pt x="8" y="9"/>
                  </a:lnTo>
                  <a:lnTo>
                    <a:pt x="8" y="9"/>
                  </a:lnTo>
                  <a:lnTo>
                    <a:pt x="8" y="9"/>
                  </a:lnTo>
                  <a:lnTo>
                    <a:pt x="8" y="9"/>
                  </a:lnTo>
                  <a:lnTo>
                    <a:pt x="8" y="9"/>
                  </a:lnTo>
                  <a:lnTo>
                    <a:pt x="8" y="9"/>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0" y="0"/>
                  </a:lnTo>
                  <a:lnTo>
                    <a:pt x="0" y="0"/>
                  </a:lnTo>
                  <a:lnTo>
                    <a:pt x="0" y="0"/>
                  </a:lnTo>
                  <a:lnTo>
                    <a:pt x="0" y="0"/>
                  </a:lnTo>
                  <a:lnTo>
                    <a:pt x="0" y="0"/>
                  </a:lnTo>
                  <a:lnTo>
                    <a:pt x="0" y="0"/>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18"/>
                  </a:lnTo>
                  <a:lnTo>
                    <a:pt x="8" y="18"/>
                  </a:lnTo>
                  <a:lnTo>
                    <a:pt x="8" y="18"/>
                  </a:lnTo>
                  <a:lnTo>
                    <a:pt x="8" y="18"/>
                  </a:lnTo>
                  <a:lnTo>
                    <a:pt x="8" y="18"/>
                  </a:lnTo>
                  <a:lnTo>
                    <a:pt x="8" y="18"/>
                  </a:lnTo>
                  <a:lnTo>
                    <a:pt x="8" y="18"/>
                  </a:lnTo>
                  <a:lnTo>
                    <a:pt x="8" y="18"/>
                  </a:lnTo>
                  <a:lnTo>
                    <a:pt x="8" y="18"/>
                  </a:lnTo>
                  <a:lnTo>
                    <a:pt x="8" y="9"/>
                  </a:lnTo>
                  <a:lnTo>
                    <a:pt x="8" y="9"/>
                  </a:lnTo>
                  <a:lnTo>
                    <a:pt x="8" y="9"/>
                  </a:lnTo>
                  <a:lnTo>
                    <a:pt x="8" y="9"/>
                  </a:lnTo>
                  <a:lnTo>
                    <a:pt x="8" y="9"/>
                  </a:lnTo>
                  <a:lnTo>
                    <a:pt x="8" y="9"/>
                  </a:lnTo>
                  <a:lnTo>
                    <a:pt x="8" y="9"/>
                  </a:lnTo>
                  <a:lnTo>
                    <a:pt x="8" y="9"/>
                  </a:lnTo>
                  <a:lnTo>
                    <a:pt x="8" y="9"/>
                  </a:lnTo>
                  <a:lnTo>
                    <a:pt x="8" y="9"/>
                  </a:lnTo>
                  <a:lnTo>
                    <a:pt x="8" y="9"/>
                  </a:lnTo>
                  <a:lnTo>
                    <a:pt x="8" y="9"/>
                  </a:lnTo>
                  <a:close/>
                </a:path>
              </a:pathLst>
            </a:custGeom>
            <a:solidFill>
              <a:srgbClr val="000000"/>
            </a:solidFill>
            <a:ln w="9525">
              <a:noFill/>
              <a:round/>
              <a:headEnd/>
              <a:tailEnd/>
            </a:ln>
          </p:spPr>
          <p:txBody>
            <a:bodyPr/>
            <a:lstStyle/>
            <a:p>
              <a:endParaRPr lang="en-US"/>
            </a:p>
          </p:txBody>
        </p:sp>
        <p:sp>
          <p:nvSpPr>
            <p:cNvPr id="350289" name="Freeform 81"/>
            <p:cNvSpPr>
              <a:spLocks/>
            </p:cNvSpPr>
            <p:nvPr/>
          </p:nvSpPr>
          <p:spPr bwMode="auto">
            <a:xfrm rot="-93323">
              <a:off x="3225" y="1769"/>
              <a:ext cx="4" cy="29"/>
            </a:xfrm>
            <a:custGeom>
              <a:avLst/>
              <a:gdLst/>
              <a:ahLst/>
              <a:cxnLst>
                <a:cxn ang="0">
                  <a:pos x="0" y="1"/>
                </a:cxn>
                <a:cxn ang="0">
                  <a:pos x="0" y="29"/>
                </a:cxn>
                <a:cxn ang="0">
                  <a:pos x="0" y="29"/>
                </a:cxn>
                <a:cxn ang="0">
                  <a:pos x="0" y="1"/>
                </a:cxn>
                <a:cxn ang="0">
                  <a:pos x="0" y="1"/>
                </a:cxn>
                <a:cxn ang="0">
                  <a:pos x="4" y="0"/>
                </a:cxn>
                <a:cxn ang="0">
                  <a:pos x="4" y="29"/>
                </a:cxn>
                <a:cxn ang="0">
                  <a:pos x="0" y="29"/>
                </a:cxn>
                <a:cxn ang="0">
                  <a:pos x="0" y="1"/>
                </a:cxn>
              </a:cxnLst>
              <a:rect l="0" t="0" r="r" b="b"/>
              <a:pathLst>
                <a:path w="4" h="29">
                  <a:moveTo>
                    <a:pt x="0" y="1"/>
                  </a:moveTo>
                  <a:lnTo>
                    <a:pt x="0" y="29"/>
                  </a:lnTo>
                  <a:lnTo>
                    <a:pt x="0" y="29"/>
                  </a:lnTo>
                  <a:lnTo>
                    <a:pt x="0" y="1"/>
                  </a:lnTo>
                  <a:lnTo>
                    <a:pt x="0" y="1"/>
                  </a:lnTo>
                  <a:lnTo>
                    <a:pt x="4" y="0"/>
                  </a:lnTo>
                  <a:lnTo>
                    <a:pt x="4" y="29"/>
                  </a:lnTo>
                  <a:lnTo>
                    <a:pt x="0" y="29"/>
                  </a:lnTo>
                  <a:lnTo>
                    <a:pt x="0" y="1"/>
                  </a:lnTo>
                  <a:close/>
                </a:path>
              </a:pathLst>
            </a:custGeom>
            <a:solidFill>
              <a:srgbClr val="000000"/>
            </a:solidFill>
            <a:ln w="9525">
              <a:noFill/>
              <a:round/>
              <a:headEnd/>
              <a:tailEnd/>
            </a:ln>
          </p:spPr>
          <p:txBody>
            <a:bodyPr/>
            <a:lstStyle/>
            <a:p>
              <a:endParaRPr lang="en-US"/>
            </a:p>
          </p:txBody>
        </p:sp>
        <p:sp>
          <p:nvSpPr>
            <p:cNvPr id="350290" name="Freeform 82"/>
            <p:cNvSpPr>
              <a:spLocks/>
            </p:cNvSpPr>
            <p:nvPr/>
          </p:nvSpPr>
          <p:spPr bwMode="auto">
            <a:xfrm rot="-93323">
              <a:off x="3428" y="1602"/>
              <a:ext cx="72" cy="571"/>
            </a:xfrm>
            <a:custGeom>
              <a:avLst/>
              <a:gdLst/>
              <a:ahLst/>
              <a:cxnLst>
                <a:cxn ang="0">
                  <a:pos x="0" y="571"/>
                </a:cxn>
                <a:cxn ang="0">
                  <a:pos x="72" y="498"/>
                </a:cxn>
                <a:cxn ang="0">
                  <a:pos x="72" y="81"/>
                </a:cxn>
                <a:cxn ang="0">
                  <a:pos x="0" y="0"/>
                </a:cxn>
                <a:cxn ang="0">
                  <a:pos x="0" y="571"/>
                </a:cxn>
              </a:cxnLst>
              <a:rect l="0" t="0" r="r" b="b"/>
              <a:pathLst>
                <a:path w="72" h="571">
                  <a:moveTo>
                    <a:pt x="0" y="571"/>
                  </a:moveTo>
                  <a:lnTo>
                    <a:pt x="72" y="498"/>
                  </a:lnTo>
                  <a:lnTo>
                    <a:pt x="72" y="81"/>
                  </a:lnTo>
                  <a:lnTo>
                    <a:pt x="0" y="0"/>
                  </a:lnTo>
                  <a:lnTo>
                    <a:pt x="0" y="571"/>
                  </a:lnTo>
                  <a:close/>
                </a:path>
              </a:pathLst>
            </a:custGeom>
            <a:solidFill>
              <a:schemeClr val="folHlink"/>
            </a:solidFill>
            <a:ln w="9525">
              <a:noFill/>
              <a:round/>
              <a:headEnd/>
              <a:tailEnd/>
            </a:ln>
          </p:spPr>
          <p:txBody>
            <a:bodyPr/>
            <a:lstStyle/>
            <a:p>
              <a:endParaRPr lang="en-US"/>
            </a:p>
          </p:txBody>
        </p:sp>
      </p:grpSp>
      <p:grpSp>
        <p:nvGrpSpPr>
          <p:cNvPr id="3" name="Group 83"/>
          <p:cNvGrpSpPr>
            <a:grpSpLocks/>
          </p:cNvGrpSpPr>
          <p:nvPr/>
        </p:nvGrpSpPr>
        <p:grpSpPr bwMode="auto">
          <a:xfrm rot="5400000">
            <a:off x="6001543" y="1494632"/>
            <a:ext cx="417513" cy="590550"/>
            <a:chOff x="3093" y="1602"/>
            <a:chExt cx="407" cy="576"/>
          </a:xfrm>
        </p:grpSpPr>
        <p:sp>
          <p:nvSpPr>
            <p:cNvPr id="350292" name="Freeform 84"/>
            <p:cNvSpPr>
              <a:spLocks/>
            </p:cNvSpPr>
            <p:nvPr/>
          </p:nvSpPr>
          <p:spPr bwMode="auto">
            <a:xfrm rot="-93323">
              <a:off x="3093" y="1607"/>
              <a:ext cx="335" cy="571"/>
            </a:xfrm>
            <a:custGeom>
              <a:avLst/>
              <a:gdLst/>
              <a:ahLst/>
              <a:cxnLst>
                <a:cxn ang="0">
                  <a:pos x="0" y="381"/>
                </a:cxn>
                <a:cxn ang="0">
                  <a:pos x="163" y="470"/>
                </a:cxn>
                <a:cxn ang="0">
                  <a:pos x="199" y="435"/>
                </a:cxn>
                <a:cxn ang="0">
                  <a:pos x="199" y="490"/>
                </a:cxn>
                <a:cxn ang="0">
                  <a:pos x="335" y="571"/>
                </a:cxn>
                <a:cxn ang="0">
                  <a:pos x="335" y="0"/>
                </a:cxn>
                <a:cxn ang="0">
                  <a:pos x="190" y="63"/>
                </a:cxn>
                <a:cxn ang="0">
                  <a:pos x="190" y="117"/>
                </a:cxn>
                <a:cxn ang="0">
                  <a:pos x="163" y="90"/>
                </a:cxn>
                <a:cxn ang="0">
                  <a:pos x="0" y="162"/>
                </a:cxn>
                <a:cxn ang="0">
                  <a:pos x="0" y="381"/>
                </a:cxn>
              </a:cxnLst>
              <a:rect l="0" t="0" r="r" b="b"/>
              <a:pathLst>
                <a:path w="335" h="571">
                  <a:moveTo>
                    <a:pt x="0" y="381"/>
                  </a:moveTo>
                  <a:lnTo>
                    <a:pt x="163" y="470"/>
                  </a:lnTo>
                  <a:lnTo>
                    <a:pt x="199" y="435"/>
                  </a:lnTo>
                  <a:lnTo>
                    <a:pt x="199" y="490"/>
                  </a:lnTo>
                  <a:lnTo>
                    <a:pt x="335" y="571"/>
                  </a:lnTo>
                  <a:lnTo>
                    <a:pt x="335" y="0"/>
                  </a:lnTo>
                  <a:lnTo>
                    <a:pt x="190" y="63"/>
                  </a:lnTo>
                  <a:lnTo>
                    <a:pt x="190" y="117"/>
                  </a:lnTo>
                  <a:lnTo>
                    <a:pt x="163" y="90"/>
                  </a:lnTo>
                  <a:lnTo>
                    <a:pt x="0" y="162"/>
                  </a:lnTo>
                  <a:lnTo>
                    <a:pt x="0" y="381"/>
                  </a:lnTo>
                  <a:close/>
                </a:path>
              </a:pathLst>
            </a:custGeom>
            <a:solidFill>
              <a:srgbClr val="CCECFF"/>
            </a:solidFill>
            <a:ln w="9525">
              <a:noFill/>
              <a:round/>
              <a:headEnd/>
              <a:tailEnd/>
            </a:ln>
          </p:spPr>
          <p:txBody>
            <a:bodyPr/>
            <a:lstStyle/>
            <a:p>
              <a:endParaRPr lang="en-US"/>
            </a:p>
          </p:txBody>
        </p:sp>
        <p:sp>
          <p:nvSpPr>
            <p:cNvPr id="350293" name="Freeform 85"/>
            <p:cNvSpPr>
              <a:spLocks/>
            </p:cNvSpPr>
            <p:nvPr/>
          </p:nvSpPr>
          <p:spPr bwMode="auto">
            <a:xfrm rot="-93323">
              <a:off x="3310" y="1686"/>
              <a:ext cx="73" cy="427"/>
            </a:xfrm>
            <a:custGeom>
              <a:avLst/>
              <a:gdLst/>
              <a:ahLst/>
              <a:cxnLst>
                <a:cxn ang="0">
                  <a:pos x="0" y="389"/>
                </a:cxn>
                <a:cxn ang="0">
                  <a:pos x="73" y="427"/>
                </a:cxn>
                <a:cxn ang="0">
                  <a:pos x="73" y="0"/>
                </a:cxn>
                <a:cxn ang="0">
                  <a:pos x="37" y="18"/>
                </a:cxn>
                <a:cxn ang="0">
                  <a:pos x="0" y="389"/>
                </a:cxn>
              </a:cxnLst>
              <a:rect l="0" t="0" r="r" b="b"/>
              <a:pathLst>
                <a:path w="73" h="427">
                  <a:moveTo>
                    <a:pt x="0" y="389"/>
                  </a:moveTo>
                  <a:lnTo>
                    <a:pt x="73" y="427"/>
                  </a:lnTo>
                  <a:lnTo>
                    <a:pt x="73" y="0"/>
                  </a:lnTo>
                  <a:lnTo>
                    <a:pt x="37" y="18"/>
                  </a:lnTo>
                  <a:lnTo>
                    <a:pt x="0" y="389"/>
                  </a:lnTo>
                  <a:close/>
                </a:path>
              </a:pathLst>
            </a:custGeom>
            <a:solidFill>
              <a:srgbClr val="FFFFFF"/>
            </a:solidFill>
            <a:ln w="9525">
              <a:noFill/>
              <a:round/>
              <a:headEnd/>
              <a:tailEnd/>
            </a:ln>
          </p:spPr>
          <p:txBody>
            <a:bodyPr/>
            <a:lstStyle/>
            <a:p>
              <a:endParaRPr lang="en-US"/>
            </a:p>
          </p:txBody>
        </p:sp>
        <p:sp>
          <p:nvSpPr>
            <p:cNvPr id="350294" name="Freeform 86"/>
            <p:cNvSpPr>
              <a:spLocks/>
            </p:cNvSpPr>
            <p:nvPr/>
          </p:nvSpPr>
          <p:spPr bwMode="auto">
            <a:xfrm rot="-93323">
              <a:off x="3111" y="1726"/>
              <a:ext cx="145" cy="318"/>
            </a:xfrm>
            <a:custGeom>
              <a:avLst/>
              <a:gdLst/>
              <a:ahLst/>
              <a:cxnLst>
                <a:cxn ang="0">
                  <a:pos x="0" y="246"/>
                </a:cxn>
                <a:cxn ang="0">
                  <a:pos x="145" y="318"/>
                </a:cxn>
                <a:cxn ang="0">
                  <a:pos x="145" y="0"/>
                </a:cxn>
                <a:cxn ang="0">
                  <a:pos x="0" y="63"/>
                </a:cxn>
                <a:cxn ang="0">
                  <a:pos x="0" y="246"/>
                </a:cxn>
              </a:cxnLst>
              <a:rect l="0" t="0" r="r" b="b"/>
              <a:pathLst>
                <a:path w="145" h="318">
                  <a:moveTo>
                    <a:pt x="0" y="246"/>
                  </a:moveTo>
                  <a:lnTo>
                    <a:pt x="145" y="318"/>
                  </a:lnTo>
                  <a:lnTo>
                    <a:pt x="145" y="0"/>
                  </a:lnTo>
                  <a:lnTo>
                    <a:pt x="0" y="63"/>
                  </a:lnTo>
                  <a:lnTo>
                    <a:pt x="0" y="246"/>
                  </a:lnTo>
                  <a:close/>
                </a:path>
              </a:pathLst>
            </a:custGeom>
            <a:solidFill>
              <a:srgbClr val="FFFFFF"/>
            </a:solidFill>
            <a:ln w="9525">
              <a:noFill/>
              <a:round/>
              <a:headEnd/>
              <a:tailEnd/>
            </a:ln>
          </p:spPr>
          <p:txBody>
            <a:bodyPr/>
            <a:lstStyle/>
            <a:p>
              <a:endParaRPr lang="en-US"/>
            </a:p>
          </p:txBody>
        </p:sp>
        <p:sp>
          <p:nvSpPr>
            <p:cNvPr id="350295" name="Freeform 87"/>
            <p:cNvSpPr>
              <a:spLocks/>
            </p:cNvSpPr>
            <p:nvPr/>
          </p:nvSpPr>
          <p:spPr bwMode="auto">
            <a:xfrm rot="-93323">
              <a:off x="3139" y="1772"/>
              <a:ext cx="71" cy="227"/>
            </a:xfrm>
            <a:custGeom>
              <a:avLst/>
              <a:gdLst/>
              <a:ahLst/>
              <a:cxnLst>
                <a:cxn ang="0">
                  <a:pos x="0" y="183"/>
                </a:cxn>
                <a:cxn ang="0">
                  <a:pos x="71" y="227"/>
                </a:cxn>
                <a:cxn ang="0">
                  <a:pos x="71" y="0"/>
                </a:cxn>
                <a:cxn ang="0">
                  <a:pos x="0" y="37"/>
                </a:cxn>
                <a:cxn ang="0">
                  <a:pos x="0" y="183"/>
                </a:cxn>
              </a:cxnLst>
              <a:rect l="0" t="0" r="r" b="b"/>
              <a:pathLst>
                <a:path w="71" h="227">
                  <a:moveTo>
                    <a:pt x="0" y="183"/>
                  </a:moveTo>
                  <a:lnTo>
                    <a:pt x="71" y="227"/>
                  </a:lnTo>
                  <a:lnTo>
                    <a:pt x="71" y="0"/>
                  </a:lnTo>
                  <a:lnTo>
                    <a:pt x="0" y="37"/>
                  </a:lnTo>
                  <a:lnTo>
                    <a:pt x="0" y="183"/>
                  </a:lnTo>
                  <a:close/>
                </a:path>
              </a:pathLst>
            </a:custGeom>
            <a:solidFill>
              <a:srgbClr val="000000"/>
            </a:solidFill>
            <a:ln w="9525">
              <a:noFill/>
              <a:round/>
              <a:headEnd/>
              <a:tailEnd/>
            </a:ln>
          </p:spPr>
          <p:txBody>
            <a:bodyPr/>
            <a:lstStyle/>
            <a:p>
              <a:endParaRPr lang="en-US"/>
            </a:p>
          </p:txBody>
        </p:sp>
        <p:sp>
          <p:nvSpPr>
            <p:cNvPr id="350296" name="Freeform 88"/>
            <p:cNvSpPr>
              <a:spLocks/>
            </p:cNvSpPr>
            <p:nvPr/>
          </p:nvSpPr>
          <p:spPr bwMode="auto">
            <a:xfrm rot="-93323">
              <a:off x="3139" y="1827"/>
              <a:ext cx="71" cy="154"/>
            </a:xfrm>
            <a:custGeom>
              <a:avLst/>
              <a:gdLst/>
              <a:ahLst/>
              <a:cxnLst>
                <a:cxn ang="0">
                  <a:pos x="0" y="0"/>
                </a:cxn>
                <a:cxn ang="0">
                  <a:pos x="0" y="64"/>
                </a:cxn>
                <a:cxn ang="0">
                  <a:pos x="71" y="154"/>
                </a:cxn>
                <a:cxn ang="0">
                  <a:pos x="71" y="118"/>
                </a:cxn>
                <a:cxn ang="0">
                  <a:pos x="0" y="0"/>
                </a:cxn>
              </a:cxnLst>
              <a:rect l="0" t="0" r="r" b="b"/>
              <a:pathLst>
                <a:path w="71" h="154">
                  <a:moveTo>
                    <a:pt x="0" y="0"/>
                  </a:moveTo>
                  <a:lnTo>
                    <a:pt x="0" y="64"/>
                  </a:lnTo>
                  <a:lnTo>
                    <a:pt x="71" y="154"/>
                  </a:lnTo>
                  <a:lnTo>
                    <a:pt x="71" y="118"/>
                  </a:lnTo>
                  <a:lnTo>
                    <a:pt x="0" y="0"/>
                  </a:lnTo>
                  <a:close/>
                </a:path>
              </a:pathLst>
            </a:custGeom>
            <a:solidFill>
              <a:srgbClr val="3FB7D3"/>
            </a:solidFill>
            <a:ln w="9525">
              <a:noFill/>
              <a:round/>
              <a:headEnd/>
              <a:tailEnd/>
            </a:ln>
          </p:spPr>
          <p:txBody>
            <a:bodyPr/>
            <a:lstStyle/>
            <a:p>
              <a:endParaRPr lang="en-US"/>
            </a:p>
          </p:txBody>
        </p:sp>
        <p:sp>
          <p:nvSpPr>
            <p:cNvPr id="350297" name="Freeform 89"/>
            <p:cNvSpPr>
              <a:spLocks/>
            </p:cNvSpPr>
            <p:nvPr/>
          </p:nvSpPr>
          <p:spPr bwMode="auto">
            <a:xfrm rot="-93323">
              <a:off x="3333" y="2031"/>
              <a:ext cx="9" cy="44"/>
            </a:xfrm>
            <a:custGeom>
              <a:avLst/>
              <a:gdLst/>
              <a:ahLst/>
              <a:cxnLst>
                <a:cxn ang="0">
                  <a:pos x="0" y="36"/>
                </a:cxn>
                <a:cxn ang="0">
                  <a:pos x="9" y="44"/>
                </a:cxn>
                <a:cxn ang="0">
                  <a:pos x="9" y="9"/>
                </a:cxn>
                <a:cxn ang="0">
                  <a:pos x="0" y="0"/>
                </a:cxn>
                <a:cxn ang="0">
                  <a:pos x="0" y="36"/>
                </a:cxn>
              </a:cxnLst>
              <a:rect l="0" t="0" r="r" b="b"/>
              <a:pathLst>
                <a:path w="9" h="44">
                  <a:moveTo>
                    <a:pt x="0" y="36"/>
                  </a:moveTo>
                  <a:lnTo>
                    <a:pt x="9" y="44"/>
                  </a:lnTo>
                  <a:lnTo>
                    <a:pt x="9" y="9"/>
                  </a:lnTo>
                  <a:lnTo>
                    <a:pt x="0" y="0"/>
                  </a:lnTo>
                  <a:lnTo>
                    <a:pt x="0" y="36"/>
                  </a:lnTo>
                  <a:close/>
                </a:path>
              </a:pathLst>
            </a:custGeom>
            <a:solidFill>
              <a:srgbClr val="000000"/>
            </a:solidFill>
            <a:ln w="9525">
              <a:noFill/>
              <a:round/>
              <a:headEnd/>
              <a:tailEnd/>
            </a:ln>
          </p:spPr>
          <p:txBody>
            <a:bodyPr/>
            <a:lstStyle/>
            <a:p>
              <a:endParaRPr lang="en-US"/>
            </a:p>
          </p:txBody>
        </p:sp>
        <p:sp>
          <p:nvSpPr>
            <p:cNvPr id="350298" name="Freeform 90"/>
            <p:cNvSpPr>
              <a:spLocks/>
            </p:cNvSpPr>
            <p:nvPr/>
          </p:nvSpPr>
          <p:spPr bwMode="auto">
            <a:xfrm rot="-93323">
              <a:off x="3309" y="1963"/>
              <a:ext cx="91" cy="27"/>
            </a:xfrm>
            <a:custGeom>
              <a:avLst/>
              <a:gdLst/>
              <a:ahLst/>
              <a:cxnLst>
                <a:cxn ang="0">
                  <a:pos x="3" y="9"/>
                </a:cxn>
                <a:cxn ang="0">
                  <a:pos x="84" y="27"/>
                </a:cxn>
                <a:cxn ang="0">
                  <a:pos x="84" y="27"/>
                </a:cxn>
                <a:cxn ang="0">
                  <a:pos x="86" y="27"/>
                </a:cxn>
                <a:cxn ang="0">
                  <a:pos x="89" y="27"/>
                </a:cxn>
                <a:cxn ang="0">
                  <a:pos x="90" y="25"/>
                </a:cxn>
                <a:cxn ang="0">
                  <a:pos x="91" y="24"/>
                </a:cxn>
                <a:cxn ang="0">
                  <a:pos x="91" y="21"/>
                </a:cxn>
                <a:cxn ang="0">
                  <a:pos x="90" y="19"/>
                </a:cxn>
                <a:cxn ang="0">
                  <a:pos x="89" y="18"/>
                </a:cxn>
                <a:cxn ang="0">
                  <a:pos x="86" y="18"/>
                </a:cxn>
                <a:cxn ang="0">
                  <a:pos x="86" y="18"/>
                </a:cxn>
                <a:cxn ang="0">
                  <a:pos x="5" y="0"/>
                </a:cxn>
                <a:cxn ang="0">
                  <a:pos x="5" y="0"/>
                </a:cxn>
                <a:cxn ang="0">
                  <a:pos x="4" y="0"/>
                </a:cxn>
                <a:cxn ang="0">
                  <a:pos x="2" y="0"/>
                </a:cxn>
                <a:cxn ang="0">
                  <a:pos x="1" y="1"/>
                </a:cxn>
                <a:cxn ang="0">
                  <a:pos x="0" y="3"/>
                </a:cxn>
                <a:cxn ang="0">
                  <a:pos x="0" y="5"/>
                </a:cxn>
                <a:cxn ang="0">
                  <a:pos x="1" y="7"/>
                </a:cxn>
                <a:cxn ang="0">
                  <a:pos x="2" y="8"/>
                </a:cxn>
                <a:cxn ang="0">
                  <a:pos x="3" y="9"/>
                </a:cxn>
                <a:cxn ang="0">
                  <a:pos x="3" y="9"/>
                </a:cxn>
              </a:cxnLst>
              <a:rect l="0" t="0" r="r" b="b"/>
              <a:pathLst>
                <a:path w="91" h="27">
                  <a:moveTo>
                    <a:pt x="3" y="9"/>
                  </a:moveTo>
                  <a:lnTo>
                    <a:pt x="84" y="27"/>
                  </a:lnTo>
                  <a:lnTo>
                    <a:pt x="84" y="27"/>
                  </a:lnTo>
                  <a:lnTo>
                    <a:pt x="86" y="27"/>
                  </a:lnTo>
                  <a:lnTo>
                    <a:pt x="89" y="27"/>
                  </a:lnTo>
                  <a:lnTo>
                    <a:pt x="90" y="25"/>
                  </a:lnTo>
                  <a:lnTo>
                    <a:pt x="91" y="24"/>
                  </a:lnTo>
                  <a:lnTo>
                    <a:pt x="91" y="21"/>
                  </a:lnTo>
                  <a:lnTo>
                    <a:pt x="90" y="19"/>
                  </a:lnTo>
                  <a:lnTo>
                    <a:pt x="89" y="18"/>
                  </a:lnTo>
                  <a:lnTo>
                    <a:pt x="86" y="18"/>
                  </a:lnTo>
                  <a:lnTo>
                    <a:pt x="86" y="18"/>
                  </a:lnTo>
                  <a:lnTo>
                    <a:pt x="5" y="0"/>
                  </a:lnTo>
                  <a:lnTo>
                    <a:pt x="5" y="0"/>
                  </a:lnTo>
                  <a:lnTo>
                    <a:pt x="4" y="0"/>
                  </a:lnTo>
                  <a:lnTo>
                    <a:pt x="2" y="0"/>
                  </a:lnTo>
                  <a:lnTo>
                    <a:pt x="1" y="1"/>
                  </a:lnTo>
                  <a:lnTo>
                    <a:pt x="0" y="3"/>
                  </a:lnTo>
                  <a:lnTo>
                    <a:pt x="0" y="5"/>
                  </a:lnTo>
                  <a:lnTo>
                    <a:pt x="1" y="7"/>
                  </a:lnTo>
                  <a:lnTo>
                    <a:pt x="2" y="8"/>
                  </a:lnTo>
                  <a:lnTo>
                    <a:pt x="3" y="9"/>
                  </a:lnTo>
                  <a:lnTo>
                    <a:pt x="3" y="9"/>
                  </a:lnTo>
                  <a:close/>
                </a:path>
              </a:pathLst>
            </a:custGeom>
            <a:solidFill>
              <a:srgbClr val="CCECFF"/>
            </a:solidFill>
            <a:ln w="9525">
              <a:solidFill>
                <a:srgbClr val="CCECFF"/>
              </a:solidFill>
              <a:round/>
              <a:headEnd/>
              <a:tailEnd/>
            </a:ln>
          </p:spPr>
          <p:txBody>
            <a:bodyPr/>
            <a:lstStyle/>
            <a:p>
              <a:endParaRPr lang="en-US"/>
            </a:p>
          </p:txBody>
        </p:sp>
        <p:sp>
          <p:nvSpPr>
            <p:cNvPr id="350299" name="Freeform 91"/>
            <p:cNvSpPr>
              <a:spLocks/>
            </p:cNvSpPr>
            <p:nvPr/>
          </p:nvSpPr>
          <p:spPr bwMode="auto">
            <a:xfrm rot="-93323">
              <a:off x="3314" y="1836"/>
              <a:ext cx="82" cy="9"/>
            </a:xfrm>
            <a:custGeom>
              <a:avLst/>
              <a:gdLst/>
              <a:ahLst/>
              <a:cxnLst>
                <a:cxn ang="0">
                  <a:pos x="4" y="9"/>
                </a:cxn>
                <a:cxn ang="0">
                  <a:pos x="76" y="9"/>
                </a:cxn>
                <a:cxn ang="0">
                  <a:pos x="76" y="9"/>
                </a:cxn>
                <a:cxn ang="0">
                  <a:pos x="79" y="9"/>
                </a:cxn>
                <a:cxn ang="0">
                  <a:pos x="81" y="8"/>
                </a:cxn>
                <a:cxn ang="0">
                  <a:pos x="82" y="6"/>
                </a:cxn>
                <a:cxn ang="0">
                  <a:pos x="82" y="4"/>
                </a:cxn>
                <a:cxn ang="0">
                  <a:pos x="82" y="2"/>
                </a:cxn>
                <a:cxn ang="0">
                  <a:pos x="81" y="1"/>
                </a:cxn>
                <a:cxn ang="0">
                  <a:pos x="79" y="0"/>
                </a:cxn>
                <a:cxn ang="0">
                  <a:pos x="76" y="0"/>
                </a:cxn>
                <a:cxn ang="0">
                  <a:pos x="76" y="0"/>
                </a:cxn>
                <a:cxn ang="0">
                  <a:pos x="4" y="0"/>
                </a:cxn>
                <a:cxn ang="0">
                  <a:pos x="4" y="0"/>
                </a:cxn>
                <a:cxn ang="0">
                  <a:pos x="2" y="0"/>
                </a:cxn>
                <a:cxn ang="0">
                  <a:pos x="1" y="1"/>
                </a:cxn>
                <a:cxn ang="0">
                  <a:pos x="0" y="2"/>
                </a:cxn>
                <a:cxn ang="0">
                  <a:pos x="0" y="4"/>
                </a:cxn>
                <a:cxn ang="0">
                  <a:pos x="0" y="6"/>
                </a:cxn>
                <a:cxn ang="0">
                  <a:pos x="1" y="8"/>
                </a:cxn>
                <a:cxn ang="0">
                  <a:pos x="2" y="9"/>
                </a:cxn>
                <a:cxn ang="0">
                  <a:pos x="4" y="9"/>
                </a:cxn>
                <a:cxn ang="0">
                  <a:pos x="4" y="9"/>
                </a:cxn>
              </a:cxnLst>
              <a:rect l="0" t="0" r="r" b="b"/>
              <a:pathLst>
                <a:path w="82" h="9">
                  <a:moveTo>
                    <a:pt x="4" y="9"/>
                  </a:moveTo>
                  <a:lnTo>
                    <a:pt x="76" y="9"/>
                  </a:lnTo>
                  <a:lnTo>
                    <a:pt x="76" y="9"/>
                  </a:lnTo>
                  <a:lnTo>
                    <a:pt x="79" y="9"/>
                  </a:lnTo>
                  <a:lnTo>
                    <a:pt x="81" y="8"/>
                  </a:lnTo>
                  <a:lnTo>
                    <a:pt x="82" y="6"/>
                  </a:lnTo>
                  <a:lnTo>
                    <a:pt x="82" y="4"/>
                  </a:lnTo>
                  <a:lnTo>
                    <a:pt x="82" y="2"/>
                  </a:lnTo>
                  <a:lnTo>
                    <a:pt x="81" y="1"/>
                  </a:lnTo>
                  <a:lnTo>
                    <a:pt x="79" y="0"/>
                  </a:lnTo>
                  <a:lnTo>
                    <a:pt x="76" y="0"/>
                  </a:lnTo>
                  <a:lnTo>
                    <a:pt x="76" y="0"/>
                  </a:lnTo>
                  <a:lnTo>
                    <a:pt x="4" y="0"/>
                  </a:lnTo>
                  <a:lnTo>
                    <a:pt x="4" y="0"/>
                  </a:lnTo>
                  <a:lnTo>
                    <a:pt x="2" y="0"/>
                  </a:lnTo>
                  <a:lnTo>
                    <a:pt x="1" y="1"/>
                  </a:lnTo>
                  <a:lnTo>
                    <a:pt x="0" y="2"/>
                  </a:lnTo>
                  <a:lnTo>
                    <a:pt x="0" y="4"/>
                  </a:lnTo>
                  <a:lnTo>
                    <a:pt x="0" y="6"/>
                  </a:lnTo>
                  <a:lnTo>
                    <a:pt x="1" y="8"/>
                  </a:lnTo>
                  <a:lnTo>
                    <a:pt x="2" y="9"/>
                  </a:lnTo>
                  <a:lnTo>
                    <a:pt x="4" y="9"/>
                  </a:lnTo>
                  <a:lnTo>
                    <a:pt x="4" y="9"/>
                  </a:lnTo>
                  <a:close/>
                </a:path>
              </a:pathLst>
            </a:custGeom>
            <a:solidFill>
              <a:srgbClr val="CCECFF"/>
            </a:solidFill>
            <a:ln w="9525">
              <a:solidFill>
                <a:srgbClr val="CCECFF"/>
              </a:solidFill>
              <a:round/>
              <a:headEnd/>
              <a:tailEnd/>
            </a:ln>
          </p:spPr>
          <p:txBody>
            <a:bodyPr/>
            <a:lstStyle/>
            <a:p>
              <a:endParaRPr lang="en-US"/>
            </a:p>
          </p:txBody>
        </p:sp>
        <p:sp>
          <p:nvSpPr>
            <p:cNvPr id="350300" name="Freeform 92"/>
            <p:cNvSpPr>
              <a:spLocks/>
            </p:cNvSpPr>
            <p:nvPr/>
          </p:nvSpPr>
          <p:spPr bwMode="auto">
            <a:xfrm rot="-93323">
              <a:off x="3360" y="1703"/>
              <a:ext cx="8" cy="18"/>
            </a:xfrm>
            <a:custGeom>
              <a:avLst/>
              <a:gdLst/>
              <a:ahLst/>
              <a:cxnLst>
                <a:cxn ang="0">
                  <a:pos x="8" y="9"/>
                </a:cxn>
                <a:cxn ang="0">
                  <a:pos x="8" y="9"/>
                </a:cxn>
                <a:cxn ang="0">
                  <a:pos x="8" y="9"/>
                </a:cxn>
                <a:cxn ang="0">
                  <a:pos x="8" y="0"/>
                </a:cxn>
                <a:cxn ang="0">
                  <a:pos x="8" y="0"/>
                </a:cxn>
                <a:cxn ang="0">
                  <a:pos x="8" y="0"/>
                </a:cxn>
                <a:cxn ang="0">
                  <a:pos x="8" y="0"/>
                </a:cxn>
                <a:cxn ang="0">
                  <a:pos x="8" y="0"/>
                </a:cxn>
                <a:cxn ang="0">
                  <a:pos x="8" y="0"/>
                </a:cxn>
                <a:cxn ang="0">
                  <a:pos x="8" y="0"/>
                </a:cxn>
                <a:cxn ang="0">
                  <a:pos x="0" y="0"/>
                </a:cxn>
                <a:cxn ang="0">
                  <a:pos x="0" y="0"/>
                </a:cxn>
                <a:cxn ang="0">
                  <a:pos x="0" y="0"/>
                </a:cxn>
                <a:cxn ang="0">
                  <a:pos x="0" y="9"/>
                </a:cxn>
                <a:cxn ang="0">
                  <a:pos x="0" y="9"/>
                </a:cxn>
                <a:cxn ang="0">
                  <a:pos x="0" y="9"/>
                </a:cxn>
                <a:cxn ang="0">
                  <a:pos x="0" y="9"/>
                </a:cxn>
                <a:cxn ang="0">
                  <a:pos x="0" y="9"/>
                </a:cxn>
                <a:cxn ang="0">
                  <a:pos x="0" y="9"/>
                </a:cxn>
                <a:cxn ang="0">
                  <a:pos x="0" y="9"/>
                </a:cxn>
                <a:cxn ang="0">
                  <a:pos x="0" y="9"/>
                </a:cxn>
                <a:cxn ang="0">
                  <a:pos x="0" y="9"/>
                </a:cxn>
                <a:cxn ang="0">
                  <a:pos x="8" y="18"/>
                </a:cxn>
                <a:cxn ang="0">
                  <a:pos x="8" y="18"/>
                </a:cxn>
                <a:cxn ang="0">
                  <a:pos x="8" y="18"/>
                </a:cxn>
                <a:cxn ang="0">
                  <a:pos x="8" y="18"/>
                </a:cxn>
                <a:cxn ang="0">
                  <a:pos x="8" y="9"/>
                </a:cxn>
                <a:cxn ang="0">
                  <a:pos x="8" y="9"/>
                </a:cxn>
                <a:cxn ang="0">
                  <a:pos x="8" y="9"/>
                </a:cxn>
                <a:cxn ang="0">
                  <a:pos x="8" y="9"/>
                </a:cxn>
                <a:cxn ang="0">
                  <a:pos x="8" y="9"/>
                </a:cxn>
                <a:cxn ang="0">
                  <a:pos x="8" y="9"/>
                </a:cxn>
              </a:cxnLst>
              <a:rect l="0" t="0" r="r" b="b"/>
              <a:pathLst>
                <a:path w="8" h="18">
                  <a:moveTo>
                    <a:pt x="8" y="9"/>
                  </a:moveTo>
                  <a:lnTo>
                    <a:pt x="8" y="9"/>
                  </a:lnTo>
                  <a:lnTo>
                    <a:pt x="8" y="9"/>
                  </a:lnTo>
                  <a:lnTo>
                    <a:pt x="8" y="9"/>
                  </a:lnTo>
                  <a:lnTo>
                    <a:pt x="8" y="9"/>
                  </a:lnTo>
                  <a:lnTo>
                    <a:pt x="8" y="9"/>
                  </a:lnTo>
                  <a:lnTo>
                    <a:pt x="8" y="9"/>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0" y="0"/>
                  </a:lnTo>
                  <a:lnTo>
                    <a:pt x="0" y="0"/>
                  </a:lnTo>
                  <a:lnTo>
                    <a:pt x="0" y="0"/>
                  </a:lnTo>
                  <a:lnTo>
                    <a:pt x="0" y="0"/>
                  </a:lnTo>
                  <a:lnTo>
                    <a:pt x="0" y="0"/>
                  </a:lnTo>
                  <a:lnTo>
                    <a:pt x="0" y="0"/>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18"/>
                  </a:lnTo>
                  <a:lnTo>
                    <a:pt x="8" y="18"/>
                  </a:lnTo>
                  <a:lnTo>
                    <a:pt x="8" y="18"/>
                  </a:lnTo>
                  <a:lnTo>
                    <a:pt x="8" y="18"/>
                  </a:lnTo>
                  <a:lnTo>
                    <a:pt x="8" y="18"/>
                  </a:lnTo>
                  <a:lnTo>
                    <a:pt x="8" y="18"/>
                  </a:lnTo>
                  <a:lnTo>
                    <a:pt x="8" y="18"/>
                  </a:lnTo>
                  <a:lnTo>
                    <a:pt x="8" y="18"/>
                  </a:lnTo>
                  <a:lnTo>
                    <a:pt x="8" y="18"/>
                  </a:lnTo>
                  <a:lnTo>
                    <a:pt x="8" y="9"/>
                  </a:lnTo>
                  <a:lnTo>
                    <a:pt x="8" y="9"/>
                  </a:lnTo>
                  <a:lnTo>
                    <a:pt x="8" y="9"/>
                  </a:lnTo>
                  <a:lnTo>
                    <a:pt x="8" y="9"/>
                  </a:lnTo>
                  <a:lnTo>
                    <a:pt x="8" y="9"/>
                  </a:lnTo>
                  <a:lnTo>
                    <a:pt x="8" y="9"/>
                  </a:lnTo>
                  <a:lnTo>
                    <a:pt x="8" y="9"/>
                  </a:lnTo>
                  <a:lnTo>
                    <a:pt x="8" y="9"/>
                  </a:lnTo>
                  <a:lnTo>
                    <a:pt x="8" y="9"/>
                  </a:lnTo>
                  <a:lnTo>
                    <a:pt x="8" y="9"/>
                  </a:lnTo>
                  <a:lnTo>
                    <a:pt x="8" y="9"/>
                  </a:lnTo>
                  <a:lnTo>
                    <a:pt x="8" y="9"/>
                  </a:lnTo>
                  <a:close/>
                </a:path>
              </a:pathLst>
            </a:custGeom>
            <a:solidFill>
              <a:srgbClr val="000000"/>
            </a:solidFill>
            <a:ln w="9525">
              <a:noFill/>
              <a:round/>
              <a:headEnd/>
              <a:tailEnd/>
            </a:ln>
          </p:spPr>
          <p:txBody>
            <a:bodyPr/>
            <a:lstStyle/>
            <a:p>
              <a:endParaRPr lang="en-US"/>
            </a:p>
          </p:txBody>
        </p:sp>
        <p:sp>
          <p:nvSpPr>
            <p:cNvPr id="350301" name="Freeform 93"/>
            <p:cNvSpPr>
              <a:spLocks/>
            </p:cNvSpPr>
            <p:nvPr/>
          </p:nvSpPr>
          <p:spPr bwMode="auto">
            <a:xfrm rot="-93323">
              <a:off x="3225" y="1769"/>
              <a:ext cx="4" cy="29"/>
            </a:xfrm>
            <a:custGeom>
              <a:avLst/>
              <a:gdLst/>
              <a:ahLst/>
              <a:cxnLst>
                <a:cxn ang="0">
                  <a:pos x="0" y="1"/>
                </a:cxn>
                <a:cxn ang="0">
                  <a:pos x="0" y="29"/>
                </a:cxn>
                <a:cxn ang="0">
                  <a:pos x="0" y="29"/>
                </a:cxn>
                <a:cxn ang="0">
                  <a:pos x="0" y="1"/>
                </a:cxn>
                <a:cxn ang="0">
                  <a:pos x="0" y="1"/>
                </a:cxn>
                <a:cxn ang="0">
                  <a:pos x="4" y="0"/>
                </a:cxn>
                <a:cxn ang="0">
                  <a:pos x="4" y="29"/>
                </a:cxn>
                <a:cxn ang="0">
                  <a:pos x="0" y="29"/>
                </a:cxn>
                <a:cxn ang="0">
                  <a:pos x="0" y="1"/>
                </a:cxn>
              </a:cxnLst>
              <a:rect l="0" t="0" r="r" b="b"/>
              <a:pathLst>
                <a:path w="4" h="29">
                  <a:moveTo>
                    <a:pt x="0" y="1"/>
                  </a:moveTo>
                  <a:lnTo>
                    <a:pt x="0" y="29"/>
                  </a:lnTo>
                  <a:lnTo>
                    <a:pt x="0" y="29"/>
                  </a:lnTo>
                  <a:lnTo>
                    <a:pt x="0" y="1"/>
                  </a:lnTo>
                  <a:lnTo>
                    <a:pt x="0" y="1"/>
                  </a:lnTo>
                  <a:lnTo>
                    <a:pt x="4" y="0"/>
                  </a:lnTo>
                  <a:lnTo>
                    <a:pt x="4" y="29"/>
                  </a:lnTo>
                  <a:lnTo>
                    <a:pt x="0" y="29"/>
                  </a:lnTo>
                  <a:lnTo>
                    <a:pt x="0" y="1"/>
                  </a:lnTo>
                  <a:close/>
                </a:path>
              </a:pathLst>
            </a:custGeom>
            <a:solidFill>
              <a:srgbClr val="000000"/>
            </a:solidFill>
            <a:ln w="9525">
              <a:noFill/>
              <a:round/>
              <a:headEnd/>
              <a:tailEnd/>
            </a:ln>
          </p:spPr>
          <p:txBody>
            <a:bodyPr/>
            <a:lstStyle/>
            <a:p>
              <a:endParaRPr lang="en-US"/>
            </a:p>
          </p:txBody>
        </p:sp>
        <p:sp>
          <p:nvSpPr>
            <p:cNvPr id="350302" name="Freeform 94"/>
            <p:cNvSpPr>
              <a:spLocks/>
            </p:cNvSpPr>
            <p:nvPr/>
          </p:nvSpPr>
          <p:spPr bwMode="auto">
            <a:xfrm rot="-93323">
              <a:off x="3428" y="1602"/>
              <a:ext cx="72" cy="571"/>
            </a:xfrm>
            <a:custGeom>
              <a:avLst/>
              <a:gdLst/>
              <a:ahLst/>
              <a:cxnLst>
                <a:cxn ang="0">
                  <a:pos x="0" y="571"/>
                </a:cxn>
                <a:cxn ang="0">
                  <a:pos x="72" y="498"/>
                </a:cxn>
                <a:cxn ang="0">
                  <a:pos x="72" y="81"/>
                </a:cxn>
                <a:cxn ang="0">
                  <a:pos x="0" y="0"/>
                </a:cxn>
                <a:cxn ang="0">
                  <a:pos x="0" y="571"/>
                </a:cxn>
              </a:cxnLst>
              <a:rect l="0" t="0" r="r" b="b"/>
              <a:pathLst>
                <a:path w="72" h="571">
                  <a:moveTo>
                    <a:pt x="0" y="571"/>
                  </a:moveTo>
                  <a:lnTo>
                    <a:pt x="72" y="498"/>
                  </a:lnTo>
                  <a:lnTo>
                    <a:pt x="72" y="81"/>
                  </a:lnTo>
                  <a:lnTo>
                    <a:pt x="0" y="0"/>
                  </a:lnTo>
                  <a:lnTo>
                    <a:pt x="0" y="571"/>
                  </a:lnTo>
                  <a:close/>
                </a:path>
              </a:pathLst>
            </a:custGeom>
            <a:solidFill>
              <a:schemeClr val="folHlink"/>
            </a:solidFill>
            <a:ln w="9525">
              <a:noFill/>
              <a:round/>
              <a:headEnd/>
              <a:tailEnd/>
            </a:ln>
          </p:spPr>
          <p:txBody>
            <a:bodyPr/>
            <a:lstStyle/>
            <a:p>
              <a:endParaRPr lang="en-US"/>
            </a:p>
          </p:txBody>
        </p:sp>
      </p:grpSp>
      <p:grpSp>
        <p:nvGrpSpPr>
          <p:cNvPr id="4" name="Group 829"/>
          <p:cNvGrpSpPr>
            <a:grpSpLocks/>
          </p:cNvGrpSpPr>
          <p:nvPr/>
        </p:nvGrpSpPr>
        <p:grpSpPr bwMode="auto">
          <a:xfrm>
            <a:off x="7359650" y="2843213"/>
            <a:ext cx="422275" cy="585787"/>
            <a:chOff x="4636" y="1791"/>
            <a:chExt cx="266" cy="369"/>
          </a:xfrm>
        </p:grpSpPr>
        <p:sp>
          <p:nvSpPr>
            <p:cNvPr id="350304" name="Freeform 96"/>
            <p:cNvSpPr>
              <a:spLocks/>
            </p:cNvSpPr>
            <p:nvPr/>
          </p:nvSpPr>
          <p:spPr bwMode="auto">
            <a:xfrm>
              <a:off x="4679" y="1791"/>
              <a:ext cx="223" cy="369"/>
            </a:xfrm>
            <a:custGeom>
              <a:avLst/>
              <a:gdLst/>
              <a:ahLst/>
              <a:cxnLst>
                <a:cxn ang="0">
                  <a:pos x="219" y="118"/>
                </a:cxn>
                <a:cxn ang="0">
                  <a:pos x="112" y="62"/>
                </a:cxn>
                <a:cxn ang="0">
                  <a:pos x="90" y="86"/>
                </a:cxn>
                <a:cxn ang="0">
                  <a:pos x="89" y="50"/>
                </a:cxn>
                <a:cxn ang="0">
                  <a:pos x="0" y="0"/>
                </a:cxn>
                <a:cxn ang="0">
                  <a:pos x="3" y="369"/>
                </a:cxn>
                <a:cxn ang="0">
                  <a:pos x="101" y="326"/>
                </a:cxn>
                <a:cxn ang="0">
                  <a:pos x="100" y="291"/>
                </a:cxn>
                <a:cxn ang="0">
                  <a:pos x="119" y="308"/>
                </a:cxn>
                <a:cxn ang="0">
                  <a:pos x="223" y="259"/>
                </a:cxn>
                <a:cxn ang="0">
                  <a:pos x="219" y="118"/>
                </a:cxn>
              </a:cxnLst>
              <a:rect l="0" t="0" r="r" b="b"/>
              <a:pathLst>
                <a:path w="223" h="369">
                  <a:moveTo>
                    <a:pt x="219" y="118"/>
                  </a:moveTo>
                  <a:lnTo>
                    <a:pt x="112" y="62"/>
                  </a:lnTo>
                  <a:lnTo>
                    <a:pt x="90" y="86"/>
                  </a:lnTo>
                  <a:lnTo>
                    <a:pt x="89" y="50"/>
                  </a:lnTo>
                  <a:lnTo>
                    <a:pt x="0" y="0"/>
                  </a:lnTo>
                  <a:lnTo>
                    <a:pt x="3" y="369"/>
                  </a:lnTo>
                  <a:lnTo>
                    <a:pt x="101" y="326"/>
                  </a:lnTo>
                  <a:lnTo>
                    <a:pt x="100" y="291"/>
                  </a:lnTo>
                  <a:lnTo>
                    <a:pt x="119" y="308"/>
                  </a:lnTo>
                  <a:lnTo>
                    <a:pt x="223" y="259"/>
                  </a:lnTo>
                  <a:lnTo>
                    <a:pt x="219" y="118"/>
                  </a:lnTo>
                  <a:close/>
                </a:path>
              </a:pathLst>
            </a:custGeom>
            <a:solidFill>
              <a:srgbClr val="CCECFF"/>
            </a:solidFill>
            <a:ln w="9525">
              <a:noFill/>
              <a:round/>
              <a:headEnd/>
              <a:tailEnd/>
            </a:ln>
          </p:spPr>
          <p:txBody>
            <a:bodyPr/>
            <a:lstStyle/>
            <a:p>
              <a:endParaRPr lang="en-US"/>
            </a:p>
          </p:txBody>
        </p:sp>
        <p:sp>
          <p:nvSpPr>
            <p:cNvPr id="350305" name="Freeform 97"/>
            <p:cNvSpPr>
              <a:spLocks/>
            </p:cNvSpPr>
            <p:nvPr/>
          </p:nvSpPr>
          <p:spPr bwMode="auto">
            <a:xfrm rot="10706677">
              <a:off x="4712" y="1831"/>
              <a:ext cx="47" cy="276"/>
            </a:xfrm>
            <a:custGeom>
              <a:avLst/>
              <a:gdLst/>
              <a:ahLst/>
              <a:cxnLst>
                <a:cxn ang="0">
                  <a:pos x="0" y="389"/>
                </a:cxn>
                <a:cxn ang="0">
                  <a:pos x="73" y="427"/>
                </a:cxn>
                <a:cxn ang="0">
                  <a:pos x="73" y="0"/>
                </a:cxn>
                <a:cxn ang="0">
                  <a:pos x="37" y="18"/>
                </a:cxn>
                <a:cxn ang="0">
                  <a:pos x="0" y="389"/>
                </a:cxn>
              </a:cxnLst>
              <a:rect l="0" t="0" r="r" b="b"/>
              <a:pathLst>
                <a:path w="73" h="427">
                  <a:moveTo>
                    <a:pt x="0" y="389"/>
                  </a:moveTo>
                  <a:lnTo>
                    <a:pt x="73" y="427"/>
                  </a:lnTo>
                  <a:lnTo>
                    <a:pt x="73" y="0"/>
                  </a:lnTo>
                  <a:lnTo>
                    <a:pt x="37" y="18"/>
                  </a:lnTo>
                  <a:lnTo>
                    <a:pt x="0" y="389"/>
                  </a:lnTo>
                  <a:close/>
                </a:path>
              </a:pathLst>
            </a:custGeom>
            <a:solidFill>
              <a:srgbClr val="FFFFFF"/>
            </a:solidFill>
            <a:ln w="9525">
              <a:noFill/>
              <a:round/>
              <a:headEnd/>
              <a:tailEnd/>
            </a:ln>
          </p:spPr>
          <p:txBody>
            <a:bodyPr/>
            <a:lstStyle/>
            <a:p>
              <a:endParaRPr lang="en-US"/>
            </a:p>
          </p:txBody>
        </p:sp>
        <p:sp>
          <p:nvSpPr>
            <p:cNvPr id="350306" name="Freeform 98"/>
            <p:cNvSpPr>
              <a:spLocks/>
            </p:cNvSpPr>
            <p:nvPr/>
          </p:nvSpPr>
          <p:spPr bwMode="auto">
            <a:xfrm rot="10706677">
              <a:off x="4794" y="1875"/>
              <a:ext cx="93" cy="205"/>
            </a:xfrm>
            <a:custGeom>
              <a:avLst/>
              <a:gdLst/>
              <a:ahLst/>
              <a:cxnLst>
                <a:cxn ang="0">
                  <a:pos x="0" y="246"/>
                </a:cxn>
                <a:cxn ang="0">
                  <a:pos x="145" y="318"/>
                </a:cxn>
                <a:cxn ang="0">
                  <a:pos x="145" y="0"/>
                </a:cxn>
                <a:cxn ang="0">
                  <a:pos x="0" y="63"/>
                </a:cxn>
                <a:cxn ang="0">
                  <a:pos x="0" y="246"/>
                </a:cxn>
              </a:cxnLst>
              <a:rect l="0" t="0" r="r" b="b"/>
              <a:pathLst>
                <a:path w="145" h="318">
                  <a:moveTo>
                    <a:pt x="0" y="246"/>
                  </a:moveTo>
                  <a:lnTo>
                    <a:pt x="145" y="318"/>
                  </a:lnTo>
                  <a:lnTo>
                    <a:pt x="145" y="0"/>
                  </a:lnTo>
                  <a:lnTo>
                    <a:pt x="0" y="63"/>
                  </a:lnTo>
                  <a:lnTo>
                    <a:pt x="0" y="246"/>
                  </a:lnTo>
                  <a:close/>
                </a:path>
              </a:pathLst>
            </a:custGeom>
            <a:solidFill>
              <a:srgbClr val="FFFFFF"/>
            </a:solidFill>
            <a:ln w="9525">
              <a:noFill/>
              <a:round/>
              <a:headEnd/>
              <a:tailEnd/>
            </a:ln>
          </p:spPr>
          <p:txBody>
            <a:bodyPr/>
            <a:lstStyle/>
            <a:p>
              <a:endParaRPr lang="en-US"/>
            </a:p>
          </p:txBody>
        </p:sp>
        <p:sp>
          <p:nvSpPr>
            <p:cNvPr id="350307" name="Freeform 99"/>
            <p:cNvSpPr>
              <a:spLocks/>
            </p:cNvSpPr>
            <p:nvPr/>
          </p:nvSpPr>
          <p:spPr bwMode="auto">
            <a:xfrm rot="10706677">
              <a:off x="4824" y="1905"/>
              <a:ext cx="46" cy="146"/>
            </a:xfrm>
            <a:custGeom>
              <a:avLst/>
              <a:gdLst/>
              <a:ahLst/>
              <a:cxnLst>
                <a:cxn ang="0">
                  <a:pos x="0" y="183"/>
                </a:cxn>
                <a:cxn ang="0">
                  <a:pos x="71" y="227"/>
                </a:cxn>
                <a:cxn ang="0">
                  <a:pos x="71" y="0"/>
                </a:cxn>
                <a:cxn ang="0">
                  <a:pos x="0" y="37"/>
                </a:cxn>
                <a:cxn ang="0">
                  <a:pos x="0" y="183"/>
                </a:cxn>
              </a:cxnLst>
              <a:rect l="0" t="0" r="r" b="b"/>
              <a:pathLst>
                <a:path w="71" h="227">
                  <a:moveTo>
                    <a:pt x="0" y="183"/>
                  </a:moveTo>
                  <a:lnTo>
                    <a:pt x="71" y="227"/>
                  </a:lnTo>
                  <a:lnTo>
                    <a:pt x="71" y="0"/>
                  </a:lnTo>
                  <a:lnTo>
                    <a:pt x="0" y="37"/>
                  </a:lnTo>
                  <a:lnTo>
                    <a:pt x="0" y="183"/>
                  </a:lnTo>
                  <a:close/>
                </a:path>
              </a:pathLst>
            </a:custGeom>
            <a:solidFill>
              <a:srgbClr val="000000"/>
            </a:solidFill>
            <a:ln w="9525">
              <a:noFill/>
              <a:round/>
              <a:headEnd/>
              <a:tailEnd/>
            </a:ln>
          </p:spPr>
          <p:txBody>
            <a:bodyPr/>
            <a:lstStyle/>
            <a:p>
              <a:endParaRPr lang="en-US"/>
            </a:p>
          </p:txBody>
        </p:sp>
        <p:sp>
          <p:nvSpPr>
            <p:cNvPr id="350308" name="Freeform 100"/>
            <p:cNvSpPr>
              <a:spLocks/>
            </p:cNvSpPr>
            <p:nvPr/>
          </p:nvSpPr>
          <p:spPr bwMode="auto">
            <a:xfrm rot="10706677">
              <a:off x="4824" y="1916"/>
              <a:ext cx="46" cy="100"/>
            </a:xfrm>
            <a:custGeom>
              <a:avLst/>
              <a:gdLst/>
              <a:ahLst/>
              <a:cxnLst>
                <a:cxn ang="0">
                  <a:pos x="0" y="0"/>
                </a:cxn>
                <a:cxn ang="0">
                  <a:pos x="0" y="64"/>
                </a:cxn>
                <a:cxn ang="0">
                  <a:pos x="71" y="154"/>
                </a:cxn>
                <a:cxn ang="0">
                  <a:pos x="71" y="118"/>
                </a:cxn>
                <a:cxn ang="0">
                  <a:pos x="0" y="0"/>
                </a:cxn>
              </a:cxnLst>
              <a:rect l="0" t="0" r="r" b="b"/>
              <a:pathLst>
                <a:path w="71" h="154">
                  <a:moveTo>
                    <a:pt x="0" y="0"/>
                  </a:moveTo>
                  <a:lnTo>
                    <a:pt x="0" y="64"/>
                  </a:lnTo>
                  <a:lnTo>
                    <a:pt x="71" y="154"/>
                  </a:lnTo>
                  <a:lnTo>
                    <a:pt x="71" y="118"/>
                  </a:lnTo>
                  <a:lnTo>
                    <a:pt x="0" y="0"/>
                  </a:lnTo>
                  <a:close/>
                </a:path>
              </a:pathLst>
            </a:custGeom>
            <a:solidFill>
              <a:srgbClr val="3FB7D3"/>
            </a:solidFill>
            <a:ln w="9525">
              <a:noFill/>
              <a:round/>
              <a:headEnd/>
              <a:tailEnd/>
            </a:ln>
          </p:spPr>
          <p:txBody>
            <a:bodyPr/>
            <a:lstStyle/>
            <a:p>
              <a:endParaRPr lang="en-US"/>
            </a:p>
          </p:txBody>
        </p:sp>
        <p:sp>
          <p:nvSpPr>
            <p:cNvPr id="350309" name="Freeform 101"/>
            <p:cNvSpPr>
              <a:spLocks/>
            </p:cNvSpPr>
            <p:nvPr/>
          </p:nvSpPr>
          <p:spPr bwMode="auto">
            <a:xfrm rot="10706677">
              <a:off x="4739" y="1856"/>
              <a:ext cx="6" cy="28"/>
            </a:xfrm>
            <a:custGeom>
              <a:avLst/>
              <a:gdLst/>
              <a:ahLst/>
              <a:cxnLst>
                <a:cxn ang="0">
                  <a:pos x="0" y="36"/>
                </a:cxn>
                <a:cxn ang="0">
                  <a:pos x="9" y="44"/>
                </a:cxn>
                <a:cxn ang="0">
                  <a:pos x="9" y="9"/>
                </a:cxn>
                <a:cxn ang="0">
                  <a:pos x="0" y="0"/>
                </a:cxn>
                <a:cxn ang="0">
                  <a:pos x="0" y="36"/>
                </a:cxn>
              </a:cxnLst>
              <a:rect l="0" t="0" r="r" b="b"/>
              <a:pathLst>
                <a:path w="9" h="44">
                  <a:moveTo>
                    <a:pt x="0" y="36"/>
                  </a:moveTo>
                  <a:lnTo>
                    <a:pt x="9" y="44"/>
                  </a:lnTo>
                  <a:lnTo>
                    <a:pt x="9" y="9"/>
                  </a:lnTo>
                  <a:lnTo>
                    <a:pt x="0" y="0"/>
                  </a:lnTo>
                  <a:lnTo>
                    <a:pt x="0" y="36"/>
                  </a:lnTo>
                  <a:close/>
                </a:path>
              </a:pathLst>
            </a:custGeom>
            <a:solidFill>
              <a:srgbClr val="000000"/>
            </a:solidFill>
            <a:ln w="9525">
              <a:noFill/>
              <a:round/>
              <a:headEnd/>
              <a:tailEnd/>
            </a:ln>
          </p:spPr>
          <p:txBody>
            <a:bodyPr/>
            <a:lstStyle/>
            <a:p>
              <a:endParaRPr lang="en-US"/>
            </a:p>
          </p:txBody>
        </p:sp>
        <p:sp>
          <p:nvSpPr>
            <p:cNvPr id="350310" name="Freeform 102"/>
            <p:cNvSpPr>
              <a:spLocks/>
            </p:cNvSpPr>
            <p:nvPr/>
          </p:nvSpPr>
          <p:spPr bwMode="auto">
            <a:xfrm rot="10706677">
              <a:off x="4702" y="1910"/>
              <a:ext cx="58" cy="18"/>
            </a:xfrm>
            <a:custGeom>
              <a:avLst/>
              <a:gdLst/>
              <a:ahLst/>
              <a:cxnLst>
                <a:cxn ang="0">
                  <a:pos x="3" y="9"/>
                </a:cxn>
                <a:cxn ang="0">
                  <a:pos x="84" y="27"/>
                </a:cxn>
                <a:cxn ang="0">
                  <a:pos x="84" y="27"/>
                </a:cxn>
                <a:cxn ang="0">
                  <a:pos x="86" y="27"/>
                </a:cxn>
                <a:cxn ang="0">
                  <a:pos x="89" y="27"/>
                </a:cxn>
                <a:cxn ang="0">
                  <a:pos x="90" y="25"/>
                </a:cxn>
                <a:cxn ang="0">
                  <a:pos x="91" y="24"/>
                </a:cxn>
                <a:cxn ang="0">
                  <a:pos x="91" y="21"/>
                </a:cxn>
                <a:cxn ang="0">
                  <a:pos x="90" y="19"/>
                </a:cxn>
                <a:cxn ang="0">
                  <a:pos x="89" y="18"/>
                </a:cxn>
                <a:cxn ang="0">
                  <a:pos x="86" y="18"/>
                </a:cxn>
                <a:cxn ang="0">
                  <a:pos x="86" y="18"/>
                </a:cxn>
                <a:cxn ang="0">
                  <a:pos x="5" y="0"/>
                </a:cxn>
                <a:cxn ang="0">
                  <a:pos x="5" y="0"/>
                </a:cxn>
                <a:cxn ang="0">
                  <a:pos x="4" y="0"/>
                </a:cxn>
                <a:cxn ang="0">
                  <a:pos x="2" y="0"/>
                </a:cxn>
                <a:cxn ang="0">
                  <a:pos x="1" y="1"/>
                </a:cxn>
                <a:cxn ang="0">
                  <a:pos x="0" y="3"/>
                </a:cxn>
                <a:cxn ang="0">
                  <a:pos x="0" y="5"/>
                </a:cxn>
                <a:cxn ang="0">
                  <a:pos x="1" y="7"/>
                </a:cxn>
                <a:cxn ang="0">
                  <a:pos x="2" y="8"/>
                </a:cxn>
                <a:cxn ang="0">
                  <a:pos x="3" y="9"/>
                </a:cxn>
                <a:cxn ang="0">
                  <a:pos x="3" y="9"/>
                </a:cxn>
              </a:cxnLst>
              <a:rect l="0" t="0" r="r" b="b"/>
              <a:pathLst>
                <a:path w="91" h="27">
                  <a:moveTo>
                    <a:pt x="3" y="9"/>
                  </a:moveTo>
                  <a:lnTo>
                    <a:pt x="84" y="27"/>
                  </a:lnTo>
                  <a:lnTo>
                    <a:pt x="84" y="27"/>
                  </a:lnTo>
                  <a:lnTo>
                    <a:pt x="86" y="27"/>
                  </a:lnTo>
                  <a:lnTo>
                    <a:pt x="89" y="27"/>
                  </a:lnTo>
                  <a:lnTo>
                    <a:pt x="90" y="25"/>
                  </a:lnTo>
                  <a:lnTo>
                    <a:pt x="91" y="24"/>
                  </a:lnTo>
                  <a:lnTo>
                    <a:pt x="91" y="21"/>
                  </a:lnTo>
                  <a:lnTo>
                    <a:pt x="90" y="19"/>
                  </a:lnTo>
                  <a:lnTo>
                    <a:pt x="89" y="18"/>
                  </a:lnTo>
                  <a:lnTo>
                    <a:pt x="86" y="18"/>
                  </a:lnTo>
                  <a:lnTo>
                    <a:pt x="86" y="18"/>
                  </a:lnTo>
                  <a:lnTo>
                    <a:pt x="5" y="0"/>
                  </a:lnTo>
                  <a:lnTo>
                    <a:pt x="5" y="0"/>
                  </a:lnTo>
                  <a:lnTo>
                    <a:pt x="4" y="0"/>
                  </a:lnTo>
                  <a:lnTo>
                    <a:pt x="2" y="0"/>
                  </a:lnTo>
                  <a:lnTo>
                    <a:pt x="1" y="1"/>
                  </a:lnTo>
                  <a:lnTo>
                    <a:pt x="0" y="3"/>
                  </a:lnTo>
                  <a:lnTo>
                    <a:pt x="0" y="5"/>
                  </a:lnTo>
                  <a:lnTo>
                    <a:pt x="1" y="7"/>
                  </a:lnTo>
                  <a:lnTo>
                    <a:pt x="2" y="8"/>
                  </a:lnTo>
                  <a:lnTo>
                    <a:pt x="3" y="9"/>
                  </a:lnTo>
                  <a:lnTo>
                    <a:pt x="3" y="9"/>
                  </a:lnTo>
                  <a:close/>
                </a:path>
              </a:pathLst>
            </a:custGeom>
            <a:solidFill>
              <a:srgbClr val="CCECFF"/>
            </a:solidFill>
            <a:ln w="9525">
              <a:solidFill>
                <a:srgbClr val="CCECFF"/>
              </a:solidFill>
              <a:round/>
              <a:headEnd/>
              <a:tailEnd/>
            </a:ln>
          </p:spPr>
          <p:txBody>
            <a:bodyPr/>
            <a:lstStyle/>
            <a:p>
              <a:endParaRPr lang="en-US"/>
            </a:p>
          </p:txBody>
        </p:sp>
        <p:sp>
          <p:nvSpPr>
            <p:cNvPr id="350311" name="Freeform 103"/>
            <p:cNvSpPr>
              <a:spLocks/>
            </p:cNvSpPr>
            <p:nvPr/>
          </p:nvSpPr>
          <p:spPr bwMode="auto">
            <a:xfrm rot="10706677">
              <a:off x="4703" y="2004"/>
              <a:ext cx="53" cy="6"/>
            </a:xfrm>
            <a:custGeom>
              <a:avLst/>
              <a:gdLst/>
              <a:ahLst/>
              <a:cxnLst>
                <a:cxn ang="0">
                  <a:pos x="4" y="9"/>
                </a:cxn>
                <a:cxn ang="0">
                  <a:pos x="76" y="9"/>
                </a:cxn>
                <a:cxn ang="0">
                  <a:pos x="76" y="9"/>
                </a:cxn>
                <a:cxn ang="0">
                  <a:pos x="79" y="9"/>
                </a:cxn>
                <a:cxn ang="0">
                  <a:pos x="81" y="8"/>
                </a:cxn>
                <a:cxn ang="0">
                  <a:pos x="82" y="6"/>
                </a:cxn>
                <a:cxn ang="0">
                  <a:pos x="82" y="4"/>
                </a:cxn>
                <a:cxn ang="0">
                  <a:pos x="82" y="2"/>
                </a:cxn>
                <a:cxn ang="0">
                  <a:pos x="81" y="1"/>
                </a:cxn>
                <a:cxn ang="0">
                  <a:pos x="79" y="0"/>
                </a:cxn>
                <a:cxn ang="0">
                  <a:pos x="76" y="0"/>
                </a:cxn>
                <a:cxn ang="0">
                  <a:pos x="76" y="0"/>
                </a:cxn>
                <a:cxn ang="0">
                  <a:pos x="4" y="0"/>
                </a:cxn>
                <a:cxn ang="0">
                  <a:pos x="4" y="0"/>
                </a:cxn>
                <a:cxn ang="0">
                  <a:pos x="2" y="0"/>
                </a:cxn>
                <a:cxn ang="0">
                  <a:pos x="1" y="1"/>
                </a:cxn>
                <a:cxn ang="0">
                  <a:pos x="0" y="2"/>
                </a:cxn>
                <a:cxn ang="0">
                  <a:pos x="0" y="4"/>
                </a:cxn>
                <a:cxn ang="0">
                  <a:pos x="0" y="6"/>
                </a:cxn>
                <a:cxn ang="0">
                  <a:pos x="1" y="8"/>
                </a:cxn>
                <a:cxn ang="0">
                  <a:pos x="2" y="9"/>
                </a:cxn>
                <a:cxn ang="0">
                  <a:pos x="4" y="9"/>
                </a:cxn>
                <a:cxn ang="0">
                  <a:pos x="4" y="9"/>
                </a:cxn>
              </a:cxnLst>
              <a:rect l="0" t="0" r="r" b="b"/>
              <a:pathLst>
                <a:path w="82" h="9">
                  <a:moveTo>
                    <a:pt x="4" y="9"/>
                  </a:moveTo>
                  <a:lnTo>
                    <a:pt x="76" y="9"/>
                  </a:lnTo>
                  <a:lnTo>
                    <a:pt x="76" y="9"/>
                  </a:lnTo>
                  <a:lnTo>
                    <a:pt x="79" y="9"/>
                  </a:lnTo>
                  <a:lnTo>
                    <a:pt x="81" y="8"/>
                  </a:lnTo>
                  <a:lnTo>
                    <a:pt x="82" y="6"/>
                  </a:lnTo>
                  <a:lnTo>
                    <a:pt x="82" y="4"/>
                  </a:lnTo>
                  <a:lnTo>
                    <a:pt x="82" y="2"/>
                  </a:lnTo>
                  <a:lnTo>
                    <a:pt x="81" y="1"/>
                  </a:lnTo>
                  <a:lnTo>
                    <a:pt x="79" y="0"/>
                  </a:lnTo>
                  <a:lnTo>
                    <a:pt x="76" y="0"/>
                  </a:lnTo>
                  <a:lnTo>
                    <a:pt x="76" y="0"/>
                  </a:lnTo>
                  <a:lnTo>
                    <a:pt x="4" y="0"/>
                  </a:lnTo>
                  <a:lnTo>
                    <a:pt x="4" y="0"/>
                  </a:lnTo>
                  <a:lnTo>
                    <a:pt x="2" y="0"/>
                  </a:lnTo>
                  <a:lnTo>
                    <a:pt x="1" y="1"/>
                  </a:lnTo>
                  <a:lnTo>
                    <a:pt x="0" y="2"/>
                  </a:lnTo>
                  <a:lnTo>
                    <a:pt x="0" y="4"/>
                  </a:lnTo>
                  <a:lnTo>
                    <a:pt x="0" y="6"/>
                  </a:lnTo>
                  <a:lnTo>
                    <a:pt x="1" y="8"/>
                  </a:lnTo>
                  <a:lnTo>
                    <a:pt x="2" y="9"/>
                  </a:lnTo>
                  <a:lnTo>
                    <a:pt x="4" y="9"/>
                  </a:lnTo>
                  <a:lnTo>
                    <a:pt x="4" y="9"/>
                  </a:lnTo>
                  <a:close/>
                </a:path>
              </a:pathLst>
            </a:custGeom>
            <a:solidFill>
              <a:srgbClr val="CCECFF"/>
            </a:solidFill>
            <a:ln w="9525">
              <a:solidFill>
                <a:srgbClr val="CCECFF"/>
              </a:solidFill>
              <a:round/>
              <a:headEnd/>
              <a:tailEnd/>
            </a:ln>
          </p:spPr>
          <p:txBody>
            <a:bodyPr/>
            <a:lstStyle/>
            <a:p>
              <a:endParaRPr lang="en-US"/>
            </a:p>
          </p:txBody>
        </p:sp>
        <p:sp>
          <p:nvSpPr>
            <p:cNvPr id="350312" name="Freeform 104"/>
            <p:cNvSpPr>
              <a:spLocks/>
            </p:cNvSpPr>
            <p:nvPr/>
          </p:nvSpPr>
          <p:spPr bwMode="auto">
            <a:xfrm rot="10706677">
              <a:off x="4721" y="2084"/>
              <a:ext cx="5" cy="12"/>
            </a:xfrm>
            <a:custGeom>
              <a:avLst/>
              <a:gdLst/>
              <a:ahLst/>
              <a:cxnLst>
                <a:cxn ang="0">
                  <a:pos x="8" y="9"/>
                </a:cxn>
                <a:cxn ang="0">
                  <a:pos x="8" y="9"/>
                </a:cxn>
                <a:cxn ang="0">
                  <a:pos x="8" y="9"/>
                </a:cxn>
                <a:cxn ang="0">
                  <a:pos x="8" y="0"/>
                </a:cxn>
                <a:cxn ang="0">
                  <a:pos x="8" y="0"/>
                </a:cxn>
                <a:cxn ang="0">
                  <a:pos x="8" y="0"/>
                </a:cxn>
                <a:cxn ang="0">
                  <a:pos x="8" y="0"/>
                </a:cxn>
                <a:cxn ang="0">
                  <a:pos x="8" y="0"/>
                </a:cxn>
                <a:cxn ang="0">
                  <a:pos x="8" y="0"/>
                </a:cxn>
                <a:cxn ang="0">
                  <a:pos x="8" y="0"/>
                </a:cxn>
                <a:cxn ang="0">
                  <a:pos x="0" y="0"/>
                </a:cxn>
                <a:cxn ang="0">
                  <a:pos x="0" y="0"/>
                </a:cxn>
                <a:cxn ang="0">
                  <a:pos x="0" y="0"/>
                </a:cxn>
                <a:cxn ang="0">
                  <a:pos x="0" y="9"/>
                </a:cxn>
                <a:cxn ang="0">
                  <a:pos x="0" y="9"/>
                </a:cxn>
                <a:cxn ang="0">
                  <a:pos x="0" y="9"/>
                </a:cxn>
                <a:cxn ang="0">
                  <a:pos x="0" y="9"/>
                </a:cxn>
                <a:cxn ang="0">
                  <a:pos x="0" y="9"/>
                </a:cxn>
                <a:cxn ang="0">
                  <a:pos x="0" y="9"/>
                </a:cxn>
                <a:cxn ang="0">
                  <a:pos x="0" y="9"/>
                </a:cxn>
                <a:cxn ang="0">
                  <a:pos x="0" y="9"/>
                </a:cxn>
                <a:cxn ang="0">
                  <a:pos x="0" y="9"/>
                </a:cxn>
                <a:cxn ang="0">
                  <a:pos x="8" y="18"/>
                </a:cxn>
                <a:cxn ang="0">
                  <a:pos x="8" y="18"/>
                </a:cxn>
                <a:cxn ang="0">
                  <a:pos x="8" y="18"/>
                </a:cxn>
                <a:cxn ang="0">
                  <a:pos x="8" y="18"/>
                </a:cxn>
                <a:cxn ang="0">
                  <a:pos x="8" y="9"/>
                </a:cxn>
                <a:cxn ang="0">
                  <a:pos x="8" y="9"/>
                </a:cxn>
                <a:cxn ang="0">
                  <a:pos x="8" y="9"/>
                </a:cxn>
                <a:cxn ang="0">
                  <a:pos x="8" y="9"/>
                </a:cxn>
                <a:cxn ang="0">
                  <a:pos x="8" y="9"/>
                </a:cxn>
                <a:cxn ang="0">
                  <a:pos x="8" y="9"/>
                </a:cxn>
              </a:cxnLst>
              <a:rect l="0" t="0" r="r" b="b"/>
              <a:pathLst>
                <a:path w="8" h="18">
                  <a:moveTo>
                    <a:pt x="8" y="9"/>
                  </a:moveTo>
                  <a:lnTo>
                    <a:pt x="8" y="9"/>
                  </a:lnTo>
                  <a:lnTo>
                    <a:pt x="8" y="9"/>
                  </a:lnTo>
                  <a:lnTo>
                    <a:pt x="8" y="9"/>
                  </a:lnTo>
                  <a:lnTo>
                    <a:pt x="8" y="9"/>
                  </a:lnTo>
                  <a:lnTo>
                    <a:pt x="8" y="9"/>
                  </a:lnTo>
                  <a:lnTo>
                    <a:pt x="8" y="9"/>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0" y="0"/>
                  </a:lnTo>
                  <a:lnTo>
                    <a:pt x="0" y="0"/>
                  </a:lnTo>
                  <a:lnTo>
                    <a:pt x="0" y="0"/>
                  </a:lnTo>
                  <a:lnTo>
                    <a:pt x="0" y="0"/>
                  </a:lnTo>
                  <a:lnTo>
                    <a:pt x="0" y="0"/>
                  </a:lnTo>
                  <a:lnTo>
                    <a:pt x="0" y="0"/>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18"/>
                  </a:lnTo>
                  <a:lnTo>
                    <a:pt x="8" y="18"/>
                  </a:lnTo>
                  <a:lnTo>
                    <a:pt x="8" y="18"/>
                  </a:lnTo>
                  <a:lnTo>
                    <a:pt x="8" y="18"/>
                  </a:lnTo>
                  <a:lnTo>
                    <a:pt x="8" y="18"/>
                  </a:lnTo>
                  <a:lnTo>
                    <a:pt x="8" y="18"/>
                  </a:lnTo>
                  <a:lnTo>
                    <a:pt x="8" y="18"/>
                  </a:lnTo>
                  <a:lnTo>
                    <a:pt x="8" y="18"/>
                  </a:lnTo>
                  <a:lnTo>
                    <a:pt x="8" y="18"/>
                  </a:lnTo>
                  <a:lnTo>
                    <a:pt x="8" y="9"/>
                  </a:lnTo>
                  <a:lnTo>
                    <a:pt x="8" y="9"/>
                  </a:lnTo>
                  <a:lnTo>
                    <a:pt x="8" y="9"/>
                  </a:lnTo>
                  <a:lnTo>
                    <a:pt x="8" y="9"/>
                  </a:lnTo>
                  <a:lnTo>
                    <a:pt x="8" y="9"/>
                  </a:lnTo>
                  <a:lnTo>
                    <a:pt x="8" y="9"/>
                  </a:lnTo>
                  <a:lnTo>
                    <a:pt x="8" y="9"/>
                  </a:lnTo>
                  <a:lnTo>
                    <a:pt x="8" y="9"/>
                  </a:lnTo>
                  <a:lnTo>
                    <a:pt x="8" y="9"/>
                  </a:lnTo>
                  <a:lnTo>
                    <a:pt x="8" y="9"/>
                  </a:lnTo>
                  <a:lnTo>
                    <a:pt x="8" y="9"/>
                  </a:lnTo>
                  <a:lnTo>
                    <a:pt x="8" y="9"/>
                  </a:lnTo>
                  <a:close/>
                </a:path>
              </a:pathLst>
            </a:custGeom>
            <a:solidFill>
              <a:srgbClr val="000000"/>
            </a:solidFill>
            <a:ln w="9525">
              <a:noFill/>
              <a:round/>
              <a:headEnd/>
              <a:tailEnd/>
            </a:ln>
          </p:spPr>
          <p:txBody>
            <a:bodyPr/>
            <a:lstStyle/>
            <a:p>
              <a:endParaRPr lang="en-US"/>
            </a:p>
          </p:txBody>
        </p:sp>
        <p:sp>
          <p:nvSpPr>
            <p:cNvPr id="350313" name="Freeform 105"/>
            <p:cNvSpPr>
              <a:spLocks/>
            </p:cNvSpPr>
            <p:nvPr/>
          </p:nvSpPr>
          <p:spPr bwMode="auto">
            <a:xfrm rot="10706677">
              <a:off x="4811" y="2033"/>
              <a:ext cx="3" cy="19"/>
            </a:xfrm>
            <a:custGeom>
              <a:avLst/>
              <a:gdLst/>
              <a:ahLst/>
              <a:cxnLst>
                <a:cxn ang="0">
                  <a:pos x="0" y="1"/>
                </a:cxn>
                <a:cxn ang="0">
                  <a:pos x="0" y="29"/>
                </a:cxn>
                <a:cxn ang="0">
                  <a:pos x="0" y="29"/>
                </a:cxn>
                <a:cxn ang="0">
                  <a:pos x="0" y="1"/>
                </a:cxn>
                <a:cxn ang="0">
                  <a:pos x="0" y="1"/>
                </a:cxn>
                <a:cxn ang="0">
                  <a:pos x="4" y="0"/>
                </a:cxn>
                <a:cxn ang="0">
                  <a:pos x="4" y="29"/>
                </a:cxn>
                <a:cxn ang="0">
                  <a:pos x="0" y="29"/>
                </a:cxn>
                <a:cxn ang="0">
                  <a:pos x="0" y="1"/>
                </a:cxn>
              </a:cxnLst>
              <a:rect l="0" t="0" r="r" b="b"/>
              <a:pathLst>
                <a:path w="4" h="29">
                  <a:moveTo>
                    <a:pt x="0" y="1"/>
                  </a:moveTo>
                  <a:lnTo>
                    <a:pt x="0" y="29"/>
                  </a:lnTo>
                  <a:lnTo>
                    <a:pt x="0" y="29"/>
                  </a:lnTo>
                  <a:lnTo>
                    <a:pt x="0" y="1"/>
                  </a:lnTo>
                  <a:lnTo>
                    <a:pt x="0" y="1"/>
                  </a:lnTo>
                  <a:lnTo>
                    <a:pt x="4" y="0"/>
                  </a:lnTo>
                  <a:lnTo>
                    <a:pt x="4" y="29"/>
                  </a:lnTo>
                  <a:lnTo>
                    <a:pt x="0" y="29"/>
                  </a:lnTo>
                  <a:lnTo>
                    <a:pt x="0" y="1"/>
                  </a:lnTo>
                  <a:close/>
                </a:path>
              </a:pathLst>
            </a:custGeom>
            <a:solidFill>
              <a:srgbClr val="000000"/>
            </a:solidFill>
            <a:ln w="9525">
              <a:noFill/>
              <a:round/>
              <a:headEnd/>
              <a:tailEnd/>
            </a:ln>
          </p:spPr>
          <p:txBody>
            <a:bodyPr/>
            <a:lstStyle/>
            <a:p>
              <a:endParaRPr lang="en-US"/>
            </a:p>
          </p:txBody>
        </p:sp>
        <p:sp>
          <p:nvSpPr>
            <p:cNvPr id="350314" name="Freeform 106"/>
            <p:cNvSpPr>
              <a:spLocks/>
            </p:cNvSpPr>
            <p:nvPr/>
          </p:nvSpPr>
          <p:spPr bwMode="auto">
            <a:xfrm rot="10706677">
              <a:off x="4636" y="1791"/>
              <a:ext cx="47" cy="369"/>
            </a:xfrm>
            <a:custGeom>
              <a:avLst/>
              <a:gdLst/>
              <a:ahLst/>
              <a:cxnLst>
                <a:cxn ang="0">
                  <a:pos x="0" y="571"/>
                </a:cxn>
                <a:cxn ang="0">
                  <a:pos x="72" y="498"/>
                </a:cxn>
                <a:cxn ang="0">
                  <a:pos x="72" y="81"/>
                </a:cxn>
                <a:cxn ang="0">
                  <a:pos x="0" y="0"/>
                </a:cxn>
                <a:cxn ang="0">
                  <a:pos x="0" y="571"/>
                </a:cxn>
              </a:cxnLst>
              <a:rect l="0" t="0" r="r" b="b"/>
              <a:pathLst>
                <a:path w="72" h="571">
                  <a:moveTo>
                    <a:pt x="0" y="571"/>
                  </a:moveTo>
                  <a:lnTo>
                    <a:pt x="72" y="498"/>
                  </a:lnTo>
                  <a:lnTo>
                    <a:pt x="72" y="81"/>
                  </a:lnTo>
                  <a:lnTo>
                    <a:pt x="0" y="0"/>
                  </a:lnTo>
                  <a:lnTo>
                    <a:pt x="0" y="571"/>
                  </a:lnTo>
                  <a:close/>
                </a:path>
              </a:pathLst>
            </a:custGeom>
            <a:solidFill>
              <a:schemeClr val="folHlink"/>
            </a:solidFill>
            <a:ln w="9525">
              <a:noFill/>
              <a:round/>
              <a:headEnd/>
              <a:tailEnd/>
            </a:ln>
          </p:spPr>
          <p:txBody>
            <a:bodyPr/>
            <a:lstStyle/>
            <a:p>
              <a:endParaRPr lang="en-US"/>
            </a:p>
          </p:txBody>
        </p:sp>
      </p:grpSp>
      <p:grpSp>
        <p:nvGrpSpPr>
          <p:cNvPr id="5" name="Group 107"/>
          <p:cNvGrpSpPr>
            <a:grpSpLocks/>
          </p:cNvGrpSpPr>
          <p:nvPr/>
        </p:nvGrpSpPr>
        <p:grpSpPr bwMode="auto">
          <a:xfrm rot="16200000">
            <a:off x="6001543" y="4187032"/>
            <a:ext cx="417513" cy="590550"/>
            <a:chOff x="3093" y="1602"/>
            <a:chExt cx="407" cy="576"/>
          </a:xfrm>
        </p:grpSpPr>
        <p:sp>
          <p:nvSpPr>
            <p:cNvPr id="350316" name="Freeform 108"/>
            <p:cNvSpPr>
              <a:spLocks/>
            </p:cNvSpPr>
            <p:nvPr/>
          </p:nvSpPr>
          <p:spPr bwMode="auto">
            <a:xfrm rot="-93323">
              <a:off x="3093" y="1607"/>
              <a:ext cx="335" cy="571"/>
            </a:xfrm>
            <a:custGeom>
              <a:avLst/>
              <a:gdLst/>
              <a:ahLst/>
              <a:cxnLst>
                <a:cxn ang="0">
                  <a:pos x="0" y="381"/>
                </a:cxn>
                <a:cxn ang="0">
                  <a:pos x="163" y="470"/>
                </a:cxn>
                <a:cxn ang="0">
                  <a:pos x="199" y="435"/>
                </a:cxn>
                <a:cxn ang="0">
                  <a:pos x="199" y="490"/>
                </a:cxn>
                <a:cxn ang="0">
                  <a:pos x="335" y="571"/>
                </a:cxn>
                <a:cxn ang="0">
                  <a:pos x="335" y="0"/>
                </a:cxn>
                <a:cxn ang="0">
                  <a:pos x="190" y="63"/>
                </a:cxn>
                <a:cxn ang="0">
                  <a:pos x="190" y="117"/>
                </a:cxn>
                <a:cxn ang="0">
                  <a:pos x="163" y="90"/>
                </a:cxn>
                <a:cxn ang="0">
                  <a:pos x="0" y="162"/>
                </a:cxn>
                <a:cxn ang="0">
                  <a:pos x="0" y="381"/>
                </a:cxn>
              </a:cxnLst>
              <a:rect l="0" t="0" r="r" b="b"/>
              <a:pathLst>
                <a:path w="335" h="571">
                  <a:moveTo>
                    <a:pt x="0" y="381"/>
                  </a:moveTo>
                  <a:lnTo>
                    <a:pt x="163" y="470"/>
                  </a:lnTo>
                  <a:lnTo>
                    <a:pt x="199" y="435"/>
                  </a:lnTo>
                  <a:lnTo>
                    <a:pt x="199" y="490"/>
                  </a:lnTo>
                  <a:lnTo>
                    <a:pt x="335" y="571"/>
                  </a:lnTo>
                  <a:lnTo>
                    <a:pt x="335" y="0"/>
                  </a:lnTo>
                  <a:lnTo>
                    <a:pt x="190" y="63"/>
                  </a:lnTo>
                  <a:lnTo>
                    <a:pt x="190" y="117"/>
                  </a:lnTo>
                  <a:lnTo>
                    <a:pt x="163" y="90"/>
                  </a:lnTo>
                  <a:lnTo>
                    <a:pt x="0" y="162"/>
                  </a:lnTo>
                  <a:lnTo>
                    <a:pt x="0" y="381"/>
                  </a:lnTo>
                  <a:close/>
                </a:path>
              </a:pathLst>
            </a:custGeom>
            <a:solidFill>
              <a:srgbClr val="CCECFF"/>
            </a:solidFill>
            <a:ln w="9525">
              <a:noFill/>
              <a:round/>
              <a:headEnd/>
              <a:tailEnd/>
            </a:ln>
          </p:spPr>
          <p:txBody>
            <a:bodyPr/>
            <a:lstStyle/>
            <a:p>
              <a:endParaRPr lang="en-US"/>
            </a:p>
          </p:txBody>
        </p:sp>
        <p:sp>
          <p:nvSpPr>
            <p:cNvPr id="350317" name="Freeform 109"/>
            <p:cNvSpPr>
              <a:spLocks/>
            </p:cNvSpPr>
            <p:nvPr/>
          </p:nvSpPr>
          <p:spPr bwMode="auto">
            <a:xfrm rot="-93323">
              <a:off x="3310" y="1686"/>
              <a:ext cx="73" cy="427"/>
            </a:xfrm>
            <a:custGeom>
              <a:avLst/>
              <a:gdLst/>
              <a:ahLst/>
              <a:cxnLst>
                <a:cxn ang="0">
                  <a:pos x="0" y="389"/>
                </a:cxn>
                <a:cxn ang="0">
                  <a:pos x="73" y="427"/>
                </a:cxn>
                <a:cxn ang="0">
                  <a:pos x="73" y="0"/>
                </a:cxn>
                <a:cxn ang="0">
                  <a:pos x="37" y="18"/>
                </a:cxn>
                <a:cxn ang="0">
                  <a:pos x="0" y="389"/>
                </a:cxn>
              </a:cxnLst>
              <a:rect l="0" t="0" r="r" b="b"/>
              <a:pathLst>
                <a:path w="73" h="427">
                  <a:moveTo>
                    <a:pt x="0" y="389"/>
                  </a:moveTo>
                  <a:lnTo>
                    <a:pt x="73" y="427"/>
                  </a:lnTo>
                  <a:lnTo>
                    <a:pt x="73" y="0"/>
                  </a:lnTo>
                  <a:lnTo>
                    <a:pt x="37" y="18"/>
                  </a:lnTo>
                  <a:lnTo>
                    <a:pt x="0" y="389"/>
                  </a:lnTo>
                  <a:close/>
                </a:path>
              </a:pathLst>
            </a:custGeom>
            <a:solidFill>
              <a:srgbClr val="FFFFFF"/>
            </a:solidFill>
            <a:ln w="9525">
              <a:noFill/>
              <a:round/>
              <a:headEnd/>
              <a:tailEnd/>
            </a:ln>
          </p:spPr>
          <p:txBody>
            <a:bodyPr/>
            <a:lstStyle/>
            <a:p>
              <a:endParaRPr lang="en-US"/>
            </a:p>
          </p:txBody>
        </p:sp>
        <p:sp>
          <p:nvSpPr>
            <p:cNvPr id="350318" name="Freeform 110"/>
            <p:cNvSpPr>
              <a:spLocks/>
            </p:cNvSpPr>
            <p:nvPr/>
          </p:nvSpPr>
          <p:spPr bwMode="auto">
            <a:xfrm rot="-93323">
              <a:off x="3111" y="1726"/>
              <a:ext cx="145" cy="318"/>
            </a:xfrm>
            <a:custGeom>
              <a:avLst/>
              <a:gdLst/>
              <a:ahLst/>
              <a:cxnLst>
                <a:cxn ang="0">
                  <a:pos x="0" y="246"/>
                </a:cxn>
                <a:cxn ang="0">
                  <a:pos x="145" y="318"/>
                </a:cxn>
                <a:cxn ang="0">
                  <a:pos x="145" y="0"/>
                </a:cxn>
                <a:cxn ang="0">
                  <a:pos x="0" y="63"/>
                </a:cxn>
                <a:cxn ang="0">
                  <a:pos x="0" y="246"/>
                </a:cxn>
              </a:cxnLst>
              <a:rect l="0" t="0" r="r" b="b"/>
              <a:pathLst>
                <a:path w="145" h="318">
                  <a:moveTo>
                    <a:pt x="0" y="246"/>
                  </a:moveTo>
                  <a:lnTo>
                    <a:pt x="145" y="318"/>
                  </a:lnTo>
                  <a:lnTo>
                    <a:pt x="145" y="0"/>
                  </a:lnTo>
                  <a:lnTo>
                    <a:pt x="0" y="63"/>
                  </a:lnTo>
                  <a:lnTo>
                    <a:pt x="0" y="246"/>
                  </a:lnTo>
                  <a:close/>
                </a:path>
              </a:pathLst>
            </a:custGeom>
            <a:solidFill>
              <a:srgbClr val="FFFFFF"/>
            </a:solidFill>
            <a:ln w="9525">
              <a:noFill/>
              <a:round/>
              <a:headEnd/>
              <a:tailEnd/>
            </a:ln>
          </p:spPr>
          <p:txBody>
            <a:bodyPr/>
            <a:lstStyle/>
            <a:p>
              <a:endParaRPr lang="en-US"/>
            </a:p>
          </p:txBody>
        </p:sp>
        <p:sp>
          <p:nvSpPr>
            <p:cNvPr id="350319" name="Freeform 111"/>
            <p:cNvSpPr>
              <a:spLocks/>
            </p:cNvSpPr>
            <p:nvPr/>
          </p:nvSpPr>
          <p:spPr bwMode="auto">
            <a:xfrm rot="-93323">
              <a:off x="3139" y="1772"/>
              <a:ext cx="71" cy="227"/>
            </a:xfrm>
            <a:custGeom>
              <a:avLst/>
              <a:gdLst/>
              <a:ahLst/>
              <a:cxnLst>
                <a:cxn ang="0">
                  <a:pos x="0" y="183"/>
                </a:cxn>
                <a:cxn ang="0">
                  <a:pos x="71" y="227"/>
                </a:cxn>
                <a:cxn ang="0">
                  <a:pos x="71" y="0"/>
                </a:cxn>
                <a:cxn ang="0">
                  <a:pos x="0" y="37"/>
                </a:cxn>
                <a:cxn ang="0">
                  <a:pos x="0" y="183"/>
                </a:cxn>
              </a:cxnLst>
              <a:rect l="0" t="0" r="r" b="b"/>
              <a:pathLst>
                <a:path w="71" h="227">
                  <a:moveTo>
                    <a:pt x="0" y="183"/>
                  </a:moveTo>
                  <a:lnTo>
                    <a:pt x="71" y="227"/>
                  </a:lnTo>
                  <a:lnTo>
                    <a:pt x="71" y="0"/>
                  </a:lnTo>
                  <a:lnTo>
                    <a:pt x="0" y="37"/>
                  </a:lnTo>
                  <a:lnTo>
                    <a:pt x="0" y="183"/>
                  </a:lnTo>
                  <a:close/>
                </a:path>
              </a:pathLst>
            </a:custGeom>
            <a:solidFill>
              <a:srgbClr val="000000"/>
            </a:solidFill>
            <a:ln w="9525">
              <a:noFill/>
              <a:round/>
              <a:headEnd/>
              <a:tailEnd/>
            </a:ln>
          </p:spPr>
          <p:txBody>
            <a:bodyPr/>
            <a:lstStyle/>
            <a:p>
              <a:endParaRPr lang="en-US"/>
            </a:p>
          </p:txBody>
        </p:sp>
        <p:sp>
          <p:nvSpPr>
            <p:cNvPr id="350320" name="Freeform 112"/>
            <p:cNvSpPr>
              <a:spLocks/>
            </p:cNvSpPr>
            <p:nvPr/>
          </p:nvSpPr>
          <p:spPr bwMode="auto">
            <a:xfrm rot="-93323">
              <a:off x="3139" y="1827"/>
              <a:ext cx="71" cy="154"/>
            </a:xfrm>
            <a:custGeom>
              <a:avLst/>
              <a:gdLst/>
              <a:ahLst/>
              <a:cxnLst>
                <a:cxn ang="0">
                  <a:pos x="0" y="0"/>
                </a:cxn>
                <a:cxn ang="0">
                  <a:pos x="0" y="64"/>
                </a:cxn>
                <a:cxn ang="0">
                  <a:pos x="71" y="154"/>
                </a:cxn>
                <a:cxn ang="0">
                  <a:pos x="71" y="118"/>
                </a:cxn>
                <a:cxn ang="0">
                  <a:pos x="0" y="0"/>
                </a:cxn>
              </a:cxnLst>
              <a:rect l="0" t="0" r="r" b="b"/>
              <a:pathLst>
                <a:path w="71" h="154">
                  <a:moveTo>
                    <a:pt x="0" y="0"/>
                  </a:moveTo>
                  <a:lnTo>
                    <a:pt x="0" y="64"/>
                  </a:lnTo>
                  <a:lnTo>
                    <a:pt x="71" y="154"/>
                  </a:lnTo>
                  <a:lnTo>
                    <a:pt x="71" y="118"/>
                  </a:lnTo>
                  <a:lnTo>
                    <a:pt x="0" y="0"/>
                  </a:lnTo>
                  <a:close/>
                </a:path>
              </a:pathLst>
            </a:custGeom>
            <a:solidFill>
              <a:srgbClr val="3FB7D3"/>
            </a:solidFill>
            <a:ln w="9525">
              <a:noFill/>
              <a:round/>
              <a:headEnd/>
              <a:tailEnd/>
            </a:ln>
          </p:spPr>
          <p:txBody>
            <a:bodyPr/>
            <a:lstStyle/>
            <a:p>
              <a:endParaRPr lang="en-US"/>
            </a:p>
          </p:txBody>
        </p:sp>
        <p:sp>
          <p:nvSpPr>
            <p:cNvPr id="350321" name="Freeform 113"/>
            <p:cNvSpPr>
              <a:spLocks/>
            </p:cNvSpPr>
            <p:nvPr/>
          </p:nvSpPr>
          <p:spPr bwMode="auto">
            <a:xfrm rot="-93323">
              <a:off x="3333" y="2031"/>
              <a:ext cx="9" cy="44"/>
            </a:xfrm>
            <a:custGeom>
              <a:avLst/>
              <a:gdLst/>
              <a:ahLst/>
              <a:cxnLst>
                <a:cxn ang="0">
                  <a:pos x="0" y="36"/>
                </a:cxn>
                <a:cxn ang="0">
                  <a:pos x="9" y="44"/>
                </a:cxn>
                <a:cxn ang="0">
                  <a:pos x="9" y="9"/>
                </a:cxn>
                <a:cxn ang="0">
                  <a:pos x="0" y="0"/>
                </a:cxn>
                <a:cxn ang="0">
                  <a:pos x="0" y="36"/>
                </a:cxn>
              </a:cxnLst>
              <a:rect l="0" t="0" r="r" b="b"/>
              <a:pathLst>
                <a:path w="9" h="44">
                  <a:moveTo>
                    <a:pt x="0" y="36"/>
                  </a:moveTo>
                  <a:lnTo>
                    <a:pt x="9" y="44"/>
                  </a:lnTo>
                  <a:lnTo>
                    <a:pt x="9" y="9"/>
                  </a:lnTo>
                  <a:lnTo>
                    <a:pt x="0" y="0"/>
                  </a:lnTo>
                  <a:lnTo>
                    <a:pt x="0" y="36"/>
                  </a:lnTo>
                  <a:close/>
                </a:path>
              </a:pathLst>
            </a:custGeom>
            <a:solidFill>
              <a:srgbClr val="000000"/>
            </a:solidFill>
            <a:ln w="9525">
              <a:noFill/>
              <a:round/>
              <a:headEnd/>
              <a:tailEnd/>
            </a:ln>
          </p:spPr>
          <p:txBody>
            <a:bodyPr/>
            <a:lstStyle/>
            <a:p>
              <a:endParaRPr lang="en-US"/>
            </a:p>
          </p:txBody>
        </p:sp>
        <p:sp>
          <p:nvSpPr>
            <p:cNvPr id="350322" name="Freeform 114"/>
            <p:cNvSpPr>
              <a:spLocks/>
            </p:cNvSpPr>
            <p:nvPr/>
          </p:nvSpPr>
          <p:spPr bwMode="auto">
            <a:xfrm rot="-93323">
              <a:off x="3309" y="1963"/>
              <a:ext cx="91" cy="27"/>
            </a:xfrm>
            <a:custGeom>
              <a:avLst/>
              <a:gdLst/>
              <a:ahLst/>
              <a:cxnLst>
                <a:cxn ang="0">
                  <a:pos x="3" y="9"/>
                </a:cxn>
                <a:cxn ang="0">
                  <a:pos x="84" y="27"/>
                </a:cxn>
                <a:cxn ang="0">
                  <a:pos x="84" y="27"/>
                </a:cxn>
                <a:cxn ang="0">
                  <a:pos x="86" y="27"/>
                </a:cxn>
                <a:cxn ang="0">
                  <a:pos x="89" y="27"/>
                </a:cxn>
                <a:cxn ang="0">
                  <a:pos x="90" y="25"/>
                </a:cxn>
                <a:cxn ang="0">
                  <a:pos x="91" y="24"/>
                </a:cxn>
                <a:cxn ang="0">
                  <a:pos x="91" y="21"/>
                </a:cxn>
                <a:cxn ang="0">
                  <a:pos x="90" y="19"/>
                </a:cxn>
                <a:cxn ang="0">
                  <a:pos x="89" y="18"/>
                </a:cxn>
                <a:cxn ang="0">
                  <a:pos x="86" y="18"/>
                </a:cxn>
                <a:cxn ang="0">
                  <a:pos x="86" y="18"/>
                </a:cxn>
                <a:cxn ang="0">
                  <a:pos x="5" y="0"/>
                </a:cxn>
                <a:cxn ang="0">
                  <a:pos x="5" y="0"/>
                </a:cxn>
                <a:cxn ang="0">
                  <a:pos x="4" y="0"/>
                </a:cxn>
                <a:cxn ang="0">
                  <a:pos x="2" y="0"/>
                </a:cxn>
                <a:cxn ang="0">
                  <a:pos x="1" y="1"/>
                </a:cxn>
                <a:cxn ang="0">
                  <a:pos x="0" y="3"/>
                </a:cxn>
                <a:cxn ang="0">
                  <a:pos x="0" y="5"/>
                </a:cxn>
                <a:cxn ang="0">
                  <a:pos x="1" y="7"/>
                </a:cxn>
                <a:cxn ang="0">
                  <a:pos x="2" y="8"/>
                </a:cxn>
                <a:cxn ang="0">
                  <a:pos x="3" y="9"/>
                </a:cxn>
                <a:cxn ang="0">
                  <a:pos x="3" y="9"/>
                </a:cxn>
              </a:cxnLst>
              <a:rect l="0" t="0" r="r" b="b"/>
              <a:pathLst>
                <a:path w="91" h="27">
                  <a:moveTo>
                    <a:pt x="3" y="9"/>
                  </a:moveTo>
                  <a:lnTo>
                    <a:pt x="84" y="27"/>
                  </a:lnTo>
                  <a:lnTo>
                    <a:pt x="84" y="27"/>
                  </a:lnTo>
                  <a:lnTo>
                    <a:pt x="86" y="27"/>
                  </a:lnTo>
                  <a:lnTo>
                    <a:pt x="89" y="27"/>
                  </a:lnTo>
                  <a:lnTo>
                    <a:pt x="90" y="25"/>
                  </a:lnTo>
                  <a:lnTo>
                    <a:pt x="91" y="24"/>
                  </a:lnTo>
                  <a:lnTo>
                    <a:pt x="91" y="21"/>
                  </a:lnTo>
                  <a:lnTo>
                    <a:pt x="90" y="19"/>
                  </a:lnTo>
                  <a:lnTo>
                    <a:pt x="89" y="18"/>
                  </a:lnTo>
                  <a:lnTo>
                    <a:pt x="86" y="18"/>
                  </a:lnTo>
                  <a:lnTo>
                    <a:pt x="86" y="18"/>
                  </a:lnTo>
                  <a:lnTo>
                    <a:pt x="5" y="0"/>
                  </a:lnTo>
                  <a:lnTo>
                    <a:pt x="5" y="0"/>
                  </a:lnTo>
                  <a:lnTo>
                    <a:pt x="4" y="0"/>
                  </a:lnTo>
                  <a:lnTo>
                    <a:pt x="2" y="0"/>
                  </a:lnTo>
                  <a:lnTo>
                    <a:pt x="1" y="1"/>
                  </a:lnTo>
                  <a:lnTo>
                    <a:pt x="0" y="3"/>
                  </a:lnTo>
                  <a:lnTo>
                    <a:pt x="0" y="5"/>
                  </a:lnTo>
                  <a:lnTo>
                    <a:pt x="1" y="7"/>
                  </a:lnTo>
                  <a:lnTo>
                    <a:pt x="2" y="8"/>
                  </a:lnTo>
                  <a:lnTo>
                    <a:pt x="3" y="9"/>
                  </a:lnTo>
                  <a:lnTo>
                    <a:pt x="3" y="9"/>
                  </a:lnTo>
                  <a:close/>
                </a:path>
              </a:pathLst>
            </a:custGeom>
            <a:solidFill>
              <a:srgbClr val="CCECFF"/>
            </a:solidFill>
            <a:ln w="9525">
              <a:solidFill>
                <a:srgbClr val="CCECFF"/>
              </a:solidFill>
              <a:round/>
              <a:headEnd/>
              <a:tailEnd/>
            </a:ln>
          </p:spPr>
          <p:txBody>
            <a:bodyPr/>
            <a:lstStyle/>
            <a:p>
              <a:endParaRPr lang="en-US"/>
            </a:p>
          </p:txBody>
        </p:sp>
        <p:sp>
          <p:nvSpPr>
            <p:cNvPr id="350323" name="Freeform 115"/>
            <p:cNvSpPr>
              <a:spLocks/>
            </p:cNvSpPr>
            <p:nvPr/>
          </p:nvSpPr>
          <p:spPr bwMode="auto">
            <a:xfrm rot="-93323">
              <a:off x="3314" y="1836"/>
              <a:ext cx="82" cy="9"/>
            </a:xfrm>
            <a:custGeom>
              <a:avLst/>
              <a:gdLst/>
              <a:ahLst/>
              <a:cxnLst>
                <a:cxn ang="0">
                  <a:pos x="4" y="9"/>
                </a:cxn>
                <a:cxn ang="0">
                  <a:pos x="76" y="9"/>
                </a:cxn>
                <a:cxn ang="0">
                  <a:pos x="76" y="9"/>
                </a:cxn>
                <a:cxn ang="0">
                  <a:pos x="79" y="9"/>
                </a:cxn>
                <a:cxn ang="0">
                  <a:pos x="81" y="8"/>
                </a:cxn>
                <a:cxn ang="0">
                  <a:pos x="82" y="6"/>
                </a:cxn>
                <a:cxn ang="0">
                  <a:pos x="82" y="4"/>
                </a:cxn>
                <a:cxn ang="0">
                  <a:pos x="82" y="2"/>
                </a:cxn>
                <a:cxn ang="0">
                  <a:pos x="81" y="1"/>
                </a:cxn>
                <a:cxn ang="0">
                  <a:pos x="79" y="0"/>
                </a:cxn>
                <a:cxn ang="0">
                  <a:pos x="76" y="0"/>
                </a:cxn>
                <a:cxn ang="0">
                  <a:pos x="76" y="0"/>
                </a:cxn>
                <a:cxn ang="0">
                  <a:pos x="4" y="0"/>
                </a:cxn>
                <a:cxn ang="0">
                  <a:pos x="4" y="0"/>
                </a:cxn>
                <a:cxn ang="0">
                  <a:pos x="2" y="0"/>
                </a:cxn>
                <a:cxn ang="0">
                  <a:pos x="1" y="1"/>
                </a:cxn>
                <a:cxn ang="0">
                  <a:pos x="0" y="2"/>
                </a:cxn>
                <a:cxn ang="0">
                  <a:pos x="0" y="4"/>
                </a:cxn>
                <a:cxn ang="0">
                  <a:pos x="0" y="6"/>
                </a:cxn>
                <a:cxn ang="0">
                  <a:pos x="1" y="8"/>
                </a:cxn>
                <a:cxn ang="0">
                  <a:pos x="2" y="9"/>
                </a:cxn>
                <a:cxn ang="0">
                  <a:pos x="4" y="9"/>
                </a:cxn>
                <a:cxn ang="0">
                  <a:pos x="4" y="9"/>
                </a:cxn>
              </a:cxnLst>
              <a:rect l="0" t="0" r="r" b="b"/>
              <a:pathLst>
                <a:path w="82" h="9">
                  <a:moveTo>
                    <a:pt x="4" y="9"/>
                  </a:moveTo>
                  <a:lnTo>
                    <a:pt x="76" y="9"/>
                  </a:lnTo>
                  <a:lnTo>
                    <a:pt x="76" y="9"/>
                  </a:lnTo>
                  <a:lnTo>
                    <a:pt x="79" y="9"/>
                  </a:lnTo>
                  <a:lnTo>
                    <a:pt x="81" y="8"/>
                  </a:lnTo>
                  <a:lnTo>
                    <a:pt x="82" y="6"/>
                  </a:lnTo>
                  <a:lnTo>
                    <a:pt x="82" y="4"/>
                  </a:lnTo>
                  <a:lnTo>
                    <a:pt x="82" y="2"/>
                  </a:lnTo>
                  <a:lnTo>
                    <a:pt x="81" y="1"/>
                  </a:lnTo>
                  <a:lnTo>
                    <a:pt x="79" y="0"/>
                  </a:lnTo>
                  <a:lnTo>
                    <a:pt x="76" y="0"/>
                  </a:lnTo>
                  <a:lnTo>
                    <a:pt x="76" y="0"/>
                  </a:lnTo>
                  <a:lnTo>
                    <a:pt x="4" y="0"/>
                  </a:lnTo>
                  <a:lnTo>
                    <a:pt x="4" y="0"/>
                  </a:lnTo>
                  <a:lnTo>
                    <a:pt x="2" y="0"/>
                  </a:lnTo>
                  <a:lnTo>
                    <a:pt x="1" y="1"/>
                  </a:lnTo>
                  <a:lnTo>
                    <a:pt x="0" y="2"/>
                  </a:lnTo>
                  <a:lnTo>
                    <a:pt x="0" y="4"/>
                  </a:lnTo>
                  <a:lnTo>
                    <a:pt x="0" y="6"/>
                  </a:lnTo>
                  <a:lnTo>
                    <a:pt x="1" y="8"/>
                  </a:lnTo>
                  <a:lnTo>
                    <a:pt x="2" y="9"/>
                  </a:lnTo>
                  <a:lnTo>
                    <a:pt x="4" y="9"/>
                  </a:lnTo>
                  <a:lnTo>
                    <a:pt x="4" y="9"/>
                  </a:lnTo>
                  <a:close/>
                </a:path>
              </a:pathLst>
            </a:custGeom>
            <a:solidFill>
              <a:srgbClr val="CCECFF"/>
            </a:solidFill>
            <a:ln w="9525">
              <a:solidFill>
                <a:srgbClr val="CCECFF"/>
              </a:solidFill>
              <a:round/>
              <a:headEnd/>
              <a:tailEnd/>
            </a:ln>
          </p:spPr>
          <p:txBody>
            <a:bodyPr/>
            <a:lstStyle/>
            <a:p>
              <a:endParaRPr lang="en-US"/>
            </a:p>
          </p:txBody>
        </p:sp>
        <p:sp>
          <p:nvSpPr>
            <p:cNvPr id="350324" name="Freeform 116"/>
            <p:cNvSpPr>
              <a:spLocks/>
            </p:cNvSpPr>
            <p:nvPr/>
          </p:nvSpPr>
          <p:spPr bwMode="auto">
            <a:xfrm rot="-93323">
              <a:off x="3360" y="1703"/>
              <a:ext cx="8" cy="18"/>
            </a:xfrm>
            <a:custGeom>
              <a:avLst/>
              <a:gdLst/>
              <a:ahLst/>
              <a:cxnLst>
                <a:cxn ang="0">
                  <a:pos x="8" y="9"/>
                </a:cxn>
                <a:cxn ang="0">
                  <a:pos x="8" y="9"/>
                </a:cxn>
                <a:cxn ang="0">
                  <a:pos x="8" y="9"/>
                </a:cxn>
                <a:cxn ang="0">
                  <a:pos x="8" y="0"/>
                </a:cxn>
                <a:cxn ang="0">
                  <a:pos x="8" y="0"/>
                </a:cxn>
                <a:cxn ang="0">
                  <a:pos x="8" y="0"/>
                </a:cxn>
                <a:cxn ang="0">
                  <a:pos x="8" y="0"/>
                </a:cxn>
                <a:cxn ang="0">
                  <a:pos x="8" y="0"/>
                </a:cxn>
                <a:cxn ang="0">
                  <a:pos x="8" y="0"/>
                </a:cxn>
                <a:cxn ang="0">
                  <a:pos x="8" y="0"/>
                </a:cxn>
                <a:cxn ang="0">
                  <a:pos x="0" y="0"/>
                </a:cxn>
                <a:cxn ang="0">
                  <a:pos x="0" y="0"/>
                </a:cxn>
                <a:cxn ang="0">
                  <a:pos x="0" y="0"/>
                </a:cxn>
                <a:cxn ang="0">
                  <a:pos x="0" y="9"/>
                </a:cxn>
                <a:cxn ang="0">
                  <a:pos x="0" y="9"/>
                </a:cxn>
                <a:cxn ang="0">
                  <a:pos x="0" y="9"/>
                </a:cxn>
                <a:cxn ang="0">
                  <a:pos x="0" y="9"/>
                </a:cxn>
                <a:cxn ang="0">
                  <a:pos x="0" y="9"/>
                </a:cxn>
                <a:cxn ang="0">
                  <a:pos x="0" y="9"/>
                </a:cxn>
                <a:cxn ang="0">
                  <a:pos x="0" y="9"/>
                </a:cxn>
                <a:cxn ang="0">
                  <a:pos x="0" y="9"/>
                </a:cxn>
                <a:cxn ang="0">
                  <a:pos x="0" y="9"/>
                </a:cxn>
                <a:cxn ang="0">
                  <a:pos x="8" y="18"/>
                </a:cxn>
                <a:cxn ang="0">
                  <a:pos x="8" y="18"/>
                </a:cxn>
                <a:cxn ang="0">
                  <a:pos x="8" y="18"/>
                </a:cxn>
                <a:cxn ang="0">
                  <a:pos x="8" y="18"/>
                </a:cxn>
                <a:cxn ang="0">
                  <a:pos x="8" y="9"/>
                </a:cxn>
                <a:cxn ang="0">
                  <a:pos x="8" y="9"/>
                </a:cxn>
                <a:cxn ang="0">
                  <a:pos x="8" y="9"/>
                </a:cxn>
                <a:cxn ang="0">
                  <a:pos x="8" y="9"/>
                </a:cxn>
                <a:cxn ang="0">
                  <a:pos x="8" y="9"/>
                </a:cxn>
                <a:cxn ang="0">
                  <a:pos x="8" y="9"/>
                </a:cxn>
              </a:cxnLst>
              <a:rect l="0" t="0" r="r" b="b"/>
              <a:pathLst>
                <a:path w="8" h="18">
                  <a:moveTo>
                    <a:pt x="8" y="9"/>
                  </a:moveTo>
                  <a:lnTo>
                    <a:pt x="8" y="9"/>
                  </a:lnTo>
                  <a:lnTo>
                    <a:pt x="8" y="9"/>
                  </a:lnTo>
                  <a:lnTo>
                    <a:pt x="8" y="9"/>
                  </a:lnTo>
                  <a:lnTo>
                    <a:pt x="8" y="9"/>
                  </a:lnTo>
                  <a:lnTo>
                    <a:pt x="8" y="9"/>
                  </a:lnTo>
                  <a:lnTo>
                    <a:pt x="8" y="9"/>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0" y="0"/>
                  </a:lnTo>
                  <a:lnTo>
                    <a:pt x="0" y="0"/>
                  </a:lnTo>
                  <a:lnTo>
                    <a:pt x="0" y="0"/>
                  </a:lnTo>
                  <a:lnTo>
                    <a:pt x="0" y="0"/>
                  </a:lnTo>
                  <a:lnTo>
                    <a:pt x="0" y="0"/>
                  </a:lnTo>
                  <a:lnTo>
                    <a:pt x="0" y="0"/>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9"/>
                  </a:lnTo>
                  <a:lnTo>
                    <a:pt x="0" y="18"/>
                  </a:lnTo>
                  <a:lnTo>
                    <a:pt x="8" y="18"/>
                  </a:lnTo>
                  <a:lnTo>
                    <a:pt x="8" y="18"/>
                  </a:lnTo>
                  <a:lnTo>
                    <a:pt x="8" y="18"/>
                  </a:lnTo>
                  <a:lnTo>
                    <a:pt x="8" y="18"/>
                  </a:lnTo>
                  <a:lnTo>
                    <a:pt x="8" y="18"/>
                  </a:lnTo>
                  <a:lnTo>
                    <a:pt x="8" y="18"/>
                  </a:lnTo>
                  <a:lnTo>
                    <a:pt x="8" y="18"/>
                  </a:lnTo>
                  <a:lnTo>
                    <a:pt x="8" y="18"/>
                  </a:lnTo>
                  <a:lnTo>
                    <a:pt x="8" y="9"/>
                  </a:lnTo>
                  <a:lnTo>
                    <a:pt x="8" y="9"/>
                  </a:lnTo>
                  <a:lnTo>
                    <a:pt x="8" y="9"/>
                  </a:lnTo>
                  <a:lnTo>
                    <a:pt x="8" y="9"/>
                  </a:lnTo>
                  <a:lnTo>
                    <a:pt x="8" y="9"/>
                  </a:lnTo>
                  <a:lnTo>
                    <a:pt x="8" y="9"/>
                  </a:lnTo>
                  <a:lnTo>
                    <a:pt x="8" y="9"/>
                  </a:lnTo>
                  <a:lnTo>
                    <a:pt x="8" y="9"/>
                  </a:lnTo>
                  <a:lnTo>
                    <a:pt x="8" y="9"/>
                  </a:lnTo>
                  <a:lnTo>
                    <a:pt x="8" y="9"/>
                  </a:lnTo>
                  <a:lnTo>
                    <a:pt x="8" y="9"/>
                  </a:lnTo>
                  <a:lnTo>
                    <a:pt x="8" y="9"/>
                  </a:lnTo>
                  <a:close/>
                </a:path>
              </a:pathLst>
            </a:custGeom>
            <a:solidFill>
              <a:srgbClr val="000000"/>
            </a:solidFill>
            <a:ln w="9525">
              <a:noFill/>
              <a:round/>
              <a:headEnd/>
              <a:tailEnd/>
            </a:ln>
          </p:spPr>
          <p:txBody>
            <a:bodyPr/>
            <a:lstStyle/>
            <a:p>
              <a:endParaRPr lang="en-US"/>
            </a:p>
          </p:txBody>
        </p:sp>
        <p:sp>
          <p:nvSpPr>
            <p:cNvPr id="350325" name="Freeform 117"/>
            <p:cNvSpPr>
              <a:spLocks/>
            </p:cNvSpPr>
            <p:nvPr/>
          </p:nvSpPr>
          <p:spPr bwMode="auto">
            <a:xfrm rot="-93323">
              <a:off x="3225" y="1769"/>
              <a:ext cx="4" cy="29"/>
            </a:xfrm>
            <a:custGeom>
              <a:avLst/>
              <a:gdLst/>
              <a:ahLst/>
              <a:cxnLst>
                <a:cxn ang="0">
                  <a:pos x="0" y="1"/>
                </a:cxn>
                <a:cxn ang="0">
                  <a:pos x="0" y="29"/>
                </a:cxn>
                <a:cxn ang="0">
                  <a:pos x="0" y="29"/>
                </a:cxn>
                <a:cxn ang="0">
                  <a:pos x="0" y="1"/>
                </a:cxn>
                <a:cxn ang="0">
                  <a:pos x="0" y="1"/>
                </a:cxn>
                <a:cxn ang="0">
                  <a:pos x="4" y="0"/>
                </a:cxn>
                <a:cxn ang="0">
                  <a:pos x="4" y="29"/>
                </a:cxn>
                <a:cxn ang="0">
                  <a:pos x="0" y="29"/>
                </a:cxn>
                <a:cxn ang="0">
                  <a:pos x="0" y="1"/>
                </a:cxn>
              </a:cxnLst>
              <a:rect l="0" t="0" r="r" b="b"/>
              <a:pathLst>
                <a:path w="4" h="29">
                  <a:moveTo>
                    <a:pt x="0" y="1"/>
                  </a:moveTo>
                  <a:lnTo>
                    <a:pt x="0" y="29"/>
                  </a:lnTo>
                  <a:lnTo>
                    <a:pt x="0" y="29"/>
                  </a:lnTo>
                  <a:lnTo>
                    <a:pt x="0" y="1"/>
                  </a:lnTo>
                  <a:lnTo>
                    <a:pt x="0" y="1"/>
                  </a:lnTo>
                  <a:lnTo>
                    <a:pt x="4" y="0"/>
                  </a:lnTo>
                  <a:lnTo>
                    <a:pt x="4" y="29"/>
                  </a:lnTo>
                  <a:lnTo>
                    <a:pt x="0" y="29"/>
                  </a:lnTo>
                  <a:lnTo>
                    <a:pt x="0" y="1"/>
                  </a:lnTo>
                  <a:close/>
                </a:path>
              </a:pathLst>
            </a:custGeom>
            <a:solidFill>
              <a:srgbClr val="000000"/>
            </a:solidFill>
            <a:ln w="9525">
              <a:noFill/>
              <a:round/>
              <a:headEnd/>
              <a:tailEnd/>
            </a:ln>
          </p:spPr>
          <p:txBody>
            <a:bodyPr/>
            <a:lstStyle/>
            <a:p>
              <a:endParaRPr lang="en-US"/>
            </a:p>
          </p:txBody>
        </p:sp>
        <p:sp>
          <p:nvSpPr>
            <p:cNvPr id="350326" name="Freeform 118"/>
            <p:cNvSpPr>
              <a:spLocks/>
            </p:cNvSpPr>
            <p:nvPr/>
          </p:nvSpPr>
          <p:spPr bwMode="auto">
            <a:xfrm rot="-93323">
              <a:off x="3428" y="1602"/>
              <a:ext cx="72" cy="571"/>
            </a:xfrm>
            <a:custGeom>
              <a:avLst/>
              <a:gdLst/>
              <a:ahLst/>
              <a:cxnLst>
                <a:cxn ang="0">
                  <a:pos x="0" y="571"/>
                </a:cxn>
                <a:cxn ang="0">
                  <a:pos x="72" y="498"/>
                </a:cxn>
                <a:cxn ang="0">
                  <a:pos x="72" y="81"/>
                </a:cxn>
                <a:cxn ang="0">
                  <a:pos x="0" y="0"/>
                </a:cxn>
                <a:cxn ang="0">
                  <a:pos x="0" y="571"/>
                </a:cxn>
              </a:cxnLst>
              <a:rect l="0" t="0" r="r" b="b"/>
              <a:pathLst>
                <a:path w="72" h="571">
                  <a:moveTo>
                    <a:pt x="0" y="571"/>
                  </a:moveTo>
                  <a:lnTo>
                    <a:pt x="72" y="498"/>
                  </a:lnTo>
                  <a:lnTo>
                    <a:pt x="72" y="81"/>
                  </a:lnTo>
                  <a:lnTo>
                    <a:pt x="0" y="0"/>
                  </a:lnTo>
                  <a:lnTo>
                    <a:pt x="0" y="571"/>
                  </a:lnTo>
                  <a:close/>
                </a:path>
              </a:pathLst>
            </a:custGeom>
            <a:solidFill>
              <a:schemeClr val="folHlink"/>
            </a:solidFill>
            <a:ln w="9525">
              <a:noFill/>
              <a:round/>
              <a:headEnd/>
              <a:tailEnd/>
            </a:ln>
          </p:spPr>
          <p:txBody>
            <a:bodyPr/>
            <a:lstStyle/>
            <a:p>
              <a:endParaRPr lang="en-US"/>
            </a:p>
          </p:txBody>
        </p:sp>
      </p:grpSp>
      <p:grpSp>
        <p:nvGrpSpPr>
          <p:cNvPr id="6" name="Group 594"/>
          <p:cNvGrpSpPr>
            <a:grpSpLocks/>
          </p:cNvGrpSpPr>
          <p:nvPr/>
        </p:nvGrpSpPr>
        <p:grpSpPr bwMode="auto">
          <a:xfrm>
            <a:off x="5386388" y="2309813"/>
            <a:ext cx="1641475" cy="1639887"/>
            <a:chOff x="3393" y="1455"/>
            <a:chExt cx="1034" cy="1033"/>
          </a:xfrm>
        </p:grpSpPr>
        <p:sp>
          <p:nvSpPr>
            <p:cNvPr id="350803" name="Freeform 595"/>
            <p:cNvSpPr>
              <a:spLocks/>
            </p:cNvSpPr>
            <p:nvPr/>
          </p:nvSpPr>
          <p:spPr bwMode="auto">
            <a:xfrm>
              <a:off x="3408" y="1471"/>
              <a:ext cx="1003" cy="1002"/>
            </a:xfrm>
            <a:custGeom>
              <a:avLst/>
              <a:gdLst/>
              <a:ahLst/>
              <a:cxnLst>
                <a:cxn ang="0">
                  <a:pos x="1000" y="437"/>
                </a:cxn>
                <a:cxn ang="0">
                  <a:pos x="986" y="366"/>
                </a:cxn>
                <a:cxn ang="0">
                  <a:pos x="961" y="297"/>
                </a:cxn>
                <a:cxn ang="0">
                  <a:pos x="927" y="234"/>
                </a:cxn>
                <a:cxn ang="0">
                  <a:pos x="885" y="176"/>
                </a:cxn>
                <a:cxn ang="0">
                  <a:pos x="837" y="126"/>
                </a:cxn>
                <a:cxn ang="0">
                  <a:pos x="779" y="82"/>
                </a:cxn>
                <a:cxn ang="0">
                  <a:pos x="718" y="48"/>
                </a:cxn>
                <a:cxn ang="0">
                  <a:pos x="649" y="21"/>
                </a:cxn>
                <a:cxn ang="0">
                  <a:pos x="578" y="5"/>
                </a:cxn>
                <a:cxn ang="0">
                  <a:pos x="503" y="0"/>
                </a:cxn>
                <a:cxn ang="0">
                  <a:pos x="426" y="5"/>
                </a:cxn>
                <a:cxn ang="0">
                  <a:pos x="353" y="23"/>
                </a:cxn>
                <a:cxn ang="0">
                  <a:pos x="284" y="49"/>
                </a:cxn>
                <a:cxn ang="0">
                  <a:pos x="221" y="84"/>
                </a:cxn>
                <a:cxn ang="0">
                  <a:pos x="165" y="130"/>
                </a:cxn>
                <a:cxn ang="0">
                  <a:pos x="115" y="182"/>
                </a:cxn>
                <a:cxn ang="0">
                  <a:pos x="73" y="240"/>
                </a:cxn>
                <a:cxn ang="0">
                  <a:pos x="40" y="305"/>
                </a:cxn>
                <a:cxn ang="0">
                  <a:pos x="15" y="374"/>
                </a:cxn>
                <a:cxn ang="0">
                  <a:pos x="2" y="449"/>
                </a:cxn>
                <a:cxn ang="0">
                  <a:pos x="0" y="526"/>
                </a:cxn>
                <a:cxn ang="0">
                  <a:pos x="10" y="600"/>
                </a:cxn>
                <a:cxn ang="0">
                  <a:pos x="31" y="671"/>
                </a:cxn>
                <a:cxn ang="0">
                  <a:pos x="61" y="739"/>
                </a:cxn>
                <a:cxn ang="0">
                  <a:pos x="100" y="800"/>
                </a:cxn>
                <a:cxn ang="0">
                  <a:pos x="148" y="854"/>
                </a:cxn>
                <a:cxn ang="0">
                  <a:pos x="201" y="902"/>
                </a:cxn>
                <a:cxn ang="0">
                  <a:pos x="263" y="940"/>
                </a:cxn>
                <a:cxn ang="0">
                  <a:pos x="330" y="971"/>
                </a:cxn>
                <a:cxn ang="0">
                  <a:pos x="401" y="990"/>
                </a:cxn>
                <a:cxn ang="0">
                  <a:pos x="476" y="1000"/>
                </a:cxn>
                <a:cxn ang="0">
                  <a:pos x="555" y="998"/>
                </a:cxn>
                <a:cxn ang="0">
                  <a:pos x="627" y="986"/>
                </a:cxn>
                <a:cxn ang="0">
                  <a:pos x="697" y="961"/>
                </a:cxn>
                <a:cxn ang="0">
                  <a:pos x="762" y="929"/>
                </a:cxn>
                <a:cxn ang="0">
                  <a:pos x="821" y="886"/>
                </a:cxn>
                <a:cxn ang="0">
                  <a:pos x="873" y="837"/>
                </a:cxn>
                <a:cxn ang="0">
                  <a:pos x="917" y="781"/>
                </a:cxn>
                <a:cxn ang="0">
                  <a:pos x="954" y="718"/>
                </a:cxn>
                <a:cxn ang="0">
                  <a:pos x="980" y="648"/>
                </a:cxn>
                <a:cxn ang="0">
                  <a:pos x="998" y="575"/>
                </a:cxn>
                <a:cxn ang="0">
                  <a:pos x="1003" y="499"/>
                </a:cxn>
                <a:cxn ang="0">
                  <a:pos x="1003" y="495"/>
                </a:cxn>
                <a:cxn ang="0">
                  <a:pos x="1003" y="491"/>
                </a:cxn>
              </a:cxnLst>
              <a:rect l="0" t="0" r="r" b="b"/>
              <a:pathLst>
                <a:path w="1003" h="1002">
                  <a:moveTo>
                    <a:pt x="1003" y="489"/>
                  </a:moveTo>
                  <a:lnTo>
                    <a:pt x="1002" y="462"/>
                  </a:lnTo>
                  <a:lnTo>
                    <a:pt x="1000" y="437"/>
                  </a:lnTo>
                  <a:lnTo>
                    <a:pt x="996" y="414"/>
                  </a:lnTo>
                  <a:lnTo>
                    <a:pt x="992" y="389"/>
                  </a:lnTo>
                  <a:lnTo>
                    <a:pt x="986" y="366"/>
                  </a:lnTo>
                  <a:lnTo>
                    <a:pt x="979" y="343"/>
                  </a:lnTo>
                  <a:lnTo>
                    <a:pt x="971" y="320"/>
                  </a:lnTo>
                  <a:lnTo>
                    <a:pt x="961" y="297"/>
                  </a:lnTo>
                  <a:lnTo>
                    <a:pt x="950" y="276"/>
                  </a:lnTo>
                  <a:lnTo>
                    <a:pt x="940" y="255"/>
                  </a:lnTo>
                  <a:lnTo>
                    <a:pt x="927" y="234"/>
                  </a:lnTo>
                  <a:lnTo>
                    <a:pt x="913" y="215"/>
                  </a:lnTo>
                  <a:lnTo>
                    <a:pt x="900" y="195"/>
                  </a:lnTo>
                  <a:lnTo>
                    <a:pt x="885" y="176"/>
                  </a:lnTo>
                  <a:lnTo>
                    <a:pt x="869" y="159"/>
                  </a:lnTo>
                  <a:lnTo>
                    <a:pt x="854" y="142"/>
                  </a:lnTo>
                  <a:lnTo>
                    <a:pt x="837" y="126"/>
                  </a:lnTo>
                  <a:lnTo>
                    <a:pt x="817" y="111"/>
                  </a:lnTo>
                  <a:lnTo>
                    <a:pt x="798" y="96"/>
                  </a:lnTo>
                  <a:lnTo>
                    <a:pt x="779" y="82"/>
                  </a:lnTo>
                  <a:lnTo>
                    <a:pt x="760" y="71"/>
                  </a:lnTo>
                  <a:lnTo>
                    <a:pt x="739" y="59"/>
                  </a:lnTo>
                  <a:lnTo>
                    <a:pt x="718" y="48"/>
                  </a:lnTo>
                  <a:lnTo>
                    <a:pt x="695" y="38"/>
                  </a:lnTo>
                  <a:lnTo>
                    <a:pt x="672" y="28"/>
                  </a:lnTo>
                  <a:lnTo>
                    <a:pt x="649" y="21"/>
                  </a:lnTo>
                  <a:lnTo>
                    <a:pt x="626" y="15"/>
                  </a:lnTo>
                  <a:lnTo>
                    <a:pt x="602" y="9"/>
                  </a:lnTo>
                  <a:lnTo>
                    <a:pt x="578" y="5"/>
                  </a:lnTo>
                  <a:lnTo>
                    <a:pt x="553" y="1"/>
                  </a:lnTo>
                  <a:lnTo>
                    <a:pt x="528" y="0"/>
                  </a:lnTo>
                  <a:lnTo>
                    <a:pt x="503" y="0"/>
                  </a:lnTo>
                  <a:lnTo>
                    <a:pt x="476" y="0"/>
                  </a:lnTo>
                  <a:lnTo>
                    <a:pt x="451" y="1"/>
                  </a:lnTo>
                  <a:lnTo>
                    <a:pt x="426" y="5"/>
                  </a:lnTo>
                  <a:lnTo>
                    <a:pt x="401" y="9"/>
                  </a:lnTo>
                  <a:lnTo>
                    <a:pt x="376" y="15"/>
                  </a:lnTo>
                  <a:lnTo>
                    <a:pt x="353" y="23"/>
                  </a:lnTo>
                  <a:lnTo>
                    <a:pt x="330" y="30"/>
                  </a:lnTo>
                  <a:lnTo>
                    <a:pt x="307" y="38"/>
                  </a:lnTo>
                  <a:lnTo>
                    <a:pt x="284" y="49"/>
                  </a:lnTo>
                  <a:lnTo>
                    <a:pt x="263" y="59"/>
                  </a:lnTo>
                  <a:lnTo>
                    <a:pt x="242" y="73"/>
                  </a:lnTo>
                  <a:lnTo>
                    <a:pt x="221" y="84"/>
                  </a:lnTo>
                  <a:lnTo>
                    <a:pt x="201" y="99"/>
                  </a:lnTo>
                  <a:lnTo>
                    <a:pt x="182" y="113"/>
                  </a:lnTo>
                  <a:lnTo>
                    <a:pt x="165" y="130"/>
                  </a:lnTo>
                  <a:lnTo>
                    <a:pt x="148" y="145"/>
                  </a:lnTo>
                  <a:lnTo>
                    <a:pt x="130" y="163"/>
                  </a:lnTo>
                  <a:lnTo>
                    <a:pt x="115" y="182"/>
                  </a:lnTo>
                  <a:lnTo>
                    <a:pt x="100" y="199"/>
                  </a:lnTo>
                  <a:lnTo>
                    <a:pt x="86" y="220"/>
                  </a:lnTo>
                  <a:lnTo>
                    <a:pt x="73" y="240"/>
                  </a:lnTo>
                  <a:lnTo>
                    <a:pt x="61" y="261"/>
                  </a:lnTo>
                  <a:lnTo>
                    <a:pt x="50" y="282"/>
                  </a:lnTo>
                  <a:lnTo>
                    <a:pt x="40" y="305"/>
                  </a:lnTo>
                  <a:lnTo>
                    <a:pt x="31" y="328"/>
                  </a:lnTo>
                  <a:lnTo>
                    <a:pt x="23" y="351"/>
                  </a:lnTo>
                  <a:lnTo>
                    <a:pt x="15" y="374"/>
                  </a:lnTo>
                  <a:lnTo>
                    <a:pt x="10" y="399"/>
                  </a:lnTo>
                  <a:lnTo>
                    <a:pt x="6" y="424"/>
                  </a:lnTo>
                  <a:lnTo>
                    <a:pt x="2" y="449"/>
                  </a:lnTo>
                  <a:lnTo>
                    <a:pt x="0" y="474"/>
                  </a:lnTo>
                  <a:lnTo>
                    <a:pt x="0" y="499"/>
                  </a:lnTo>
                  <a:lnTo>
                    <a:pt x="0" y="526"/>
                  </a:lnTo>
                  <a:lnTo>
                    <a:pt x="2" y="551"/>
                  </a:lnTo>
                  <a:lnTo>
                    <a:pt x="6" y="575"/>
                  </a:lnTo>
                  <a:lnTo>
                    <a:pt x="10" y="600"/>
                  </a:lnTo>
                  <a:lnTo>
                    <a:pt x="15" y="625"/>
                  </a:lnTo>
                  <a:lnTo>
                    <a:pt x="23" y="648"/>
                  </a:lnTo>
                  <a:lnTo>
                    <a:pt x="31" y="671"/>
                  </a:lnTo>
                  <a:lnTo>
                    <a:pt x="40" y="694"/>
                  </a:lnTo>
                  <a:lnTo>
                    <a:pt x="50" y="718"/>
                  </a:lnTo>
                  <a:lnTo>
                    <a:pt x="61" y="739"/>
                  </a:lnTo>
                  <a:lnTo>
                    <a:pt x="73" y="760"/>
                  </a:lnTo>
                  <a:lnTo>
                    <a:pt x="86" y="781"/>
                  </a:lnTo>
                  <a:lnTo>
                    <a:pt x="100" y="800"/>
                  </a:lnTo>
                  <a:lnTo>
                    <a:pt x="115" y="819"/>
                  </a:lnTo>
                  <a:lnTo>
                    <a:pt x="130" y="837"/>
                  </a:lnTo>
                  <a:lnTo>
                    <a:pt x="148" y="854"/>
                  </a:lnTo>
                  <a:lnTo>
                    <a:pt x="165" y="871"/>
                  </a:lnTo>
                  <a:lnTo>
                    <a:pt x="182" y="886"/>
                  </a:lnTo>
                  <a:lnTo>
                    <a:pt x="201" y="902"/>
                  </a:lnTo>
                  <a:lnTo>
                    <a:pt x="221" y="915"/>
                  </a:lnTo>
                  <a:lnTo>
                    <a:pt x="242" y="929"/>
                  </a:lnTo>
                  <a:lnTo>
                    <a:pt x="263" y="940"/>
                  </a:lnTo>
                  <a:lnTo>
                    <a:pt x="284" y="952"/>
                  </a:lnTo>
                  <a:lnTo>
                    <a:pt x="307" y="961"/>
                  </a:lnTo>
                  <a:lnTo>
                    <a:pt x="330" y="971"/>
                  </a:lnTo>
                  <a:lnTo>
                    <a:pt x="353" y="979"/>
                  </a:lnTo>
                  <a:lnTo>
                    <a:pt x="376" y="986"/>
                  </a:lnTo>
                  <a:lnTo>
                    <a:pt x="401" y="990"/>
                  </a:lnTo>
                  <a:lnTo>
                    <a:pt x="426" y="996"/>
                  </a:lnTo>
                  <a:lnTo>
                    <a:pt x="451" y="998"/>
                  </a:lnTo>
                  <a:lnTo>
                    <a:pt x="476" y="1000"/>
                  </a:lnTo>
                  <a:lnTo>
                    <a:pt x="503" y="1002"/>
                  </a:lnTo>
                  <a:lnTo>
                    <a:pt x="528" y="1000"/>
                  </a:lnTo>
                  <a:lnTo>
                    <a:pt x="555" y="998"/>
                  </a:lnTo>
                  <a:lnTo>
                    <a:pt x="579" y="996"/>
                  </a:lnTo>
                  <a:lnTo>
                    <a:pt x="602" y="990"/>
                  </a:lnTo>
                  <a:lnTo>
                    <a:pt x="627" y="986"/>
                  </a:lnTo>
                  <a:lnTo>
                    <a:pt x="650" y="979"/>
                  </a:lnTo>
                  <a:lnTo>
                    <a:pt x="675" y="971"/>
                  </a:lnTo>
                  <a:lnTo>
                    <a:pt x="697" y="961"/>
                  </a:lnTo>
                  <a:lnTo>
                    <a:pt x="720" y="952"/>
                  </a:lnTo>
                  <a:lnTo>
                    <a:pt x="741" y="940"/>
                  </a:lnTo>
                  <a:lnTo>
                    <a:pt x="762" y="929"/>
                  </a:lnTo>
                  <a:lnTo>
                    <a:pt x="783" y="915"/>
                  </a:lnTo>
                  <a:lnTo>
                    <a:pt x="802" y="902"/>
                  </a:lnTo>
                  <a:lnTo>
                    <a:pt x="821" y="886"/>
                  </a:lnTo>
                  <a:lnTo>
                    <a:pt x="838" y="871"/>
                  </a:lnTo>
                  <a:lnTo>
                    <a:pt x="856" y="854"/>
                  </a:lnTo>
                  <a:lnTo>
                    <a:pt x="873" y="837"/>
                  </a:lnTo>
                  <a:lnTo>
                    <a:pt x="888" y="819"/>
                  </a:lnTo>
                  <a:lnTo>
                    <a:pt x="904" y="800"/>
                  </a:lnTo>
                  <a:lnTo>
                    <a:pt x="917" y="781"/>
                  </a:lnTo>
                  <a:lnTo>
                    <a:pt x="931" y="760"/>
                  </a:lnTo>
                  <a:lnTo>
                    <a:pt x="942" y="739"/>
                  </a:lnTo>
                  <a:lnTo>
                    <a:pt x="954" y="718"/>
                  </a:lnTo>
                  <a:lnTo>
                    <a:pt x="963" y="694"/>
                  </a:lnTo>
                  <a:lnTo>
                    <a:pt x="973" y="671"/>
                  </a:lnTo>
                  <a:lnTo>
                    <a:pt x="980" y="648"/>
                  </a:lnTo>
                  <a:lnTo>
                    <a:pt x="988" y="625"/>
                  </a:lnTo>
                  <a:lnTo>
                    <a:pt x="994" y="600"/>
                  </a:lnTo>
                  <a:lnTo>
                    <a:pt x="998" y="575"/>
                  </a:lnTo>
                  <a:lnTo>
                    <a:pt x="1002" y="551"/>
                  </a:lnTo>
                  <a:lnTo>
                    <a:pt x="1003" y="526"/>
                  </a:lnTo>
                  <a:lnTo>
                    <a:pt x="1003" y="499"/>
                  </a:lnTo>
                  <a:lnTo>
                    <a:pt x="1003" y="499"/>
                  </a:lnTo>
                  <a:lnTo>
                    <a:pt x="1003" y="497"/>
                  </a:lnTo>
                  <a:lnTo>
                    <a:pt x="1003" y="495"/>
                  </a:lnTo>
                  <a:lnTo>
                    <a:pt x="1003" y="495"/>
                  </a:lnTo>
                  <a:lnTo>
                    <a:pt x="1003" y="493"/>
                  </a:lnTo>
                  <a:lnTo>
                    <a:pt x="1003" y="491"/>
                  </a:lnTo>
                  <a:lnTo>
                    <a:pt x="1003" y="489"/>
                  </a:lnTo>
                  <a:lnTo>
                    <a:pt x="1003" y="489"/>
                  </a:lnTo>
                  <a:close/>
                </a:path>
              </a:pathLst>
            </a:custGeom>
            <a:solidFill>
              <a:srgbClr val="00B2FF"/>
            </a:solidFill>
            <a:ln w="9525">
              <a:noFill/>
              <a:round/>
              <a:headEnd/>
              <a:tailEnd/>
            </a:ln>
          </p:spPr>
          <p:txBody>
            <a:bodyPr/>
            <a:lstStyle/>
            <a:p>
              <a:endParaRPr lang="en-US"/>
            </a:p>
          </p:txBody>
        </p:sp>
        <p:sp>
          <p:nvSpPr>
            <p:cNvPr id="350804" name="Freeform 596"/>
            <p:cNvSpPr>
              <a:spLocks/>
            </p:cNvSpPr>
            <p:nvPr/>
          </p:nvSpPr>
          <p:spPr bwMode="auto">
            <a:xfrm>
              <a:off x="3911" y="1455"/>
              <a:ext cx="516" cy="505"/>
            </a:xfrm>
            <a:custGeom>
              <a:avLst/>
              <a:gdLst/>
              <a:ahLst/>
              <a:cxnLst>
                <a:cxn ang="0">
                  <a:pos x="25" y="33"/>
                </a:cxn>
                <a:cxn ang="0">
                  <a:pos x="73" y="37"/>
                </a:cxn>
                <a:cxn ang="0">
                  <a:pos x="119" y="46"/>
                </a:cxn>
                <a:cxn ang="0">
                  <a:pos x="165" y="60"/>
                </a:cxn>
                <a:cxn ang="0">
                  <a:pos x="207" y="77"/>
                </a:cxn>
                <a:cxn ang="0">
                  <a:pos x="247" y="100"/>
                </a:cxn>
                <a:cxn ang="0">
                  <a:pos x="286" y="125"/>
                </a:cxn>
                <a:cxn ang="0">
                  <a:pos x="322" y="154"/>
                </a:cxn>
                <a:cxn ang="0">
                  <a:pos x="355" y="186"/>
                </a:cxn>
                <a:cxn ang="0">
                  <a:pos x="385" y="221"/>
                </a:cxn>
                <a:cxn ang="0">
                  <a:pos x="410" y="259"/>
                </a:cxn>
                <a:cxn ang="0">
                  <a:pos x="433" y="300"/>
                </a:cxn>
                <a:cxn ang="0">
                  <a:pos x="453" y="342"/>
                </a:cxn>
                <a:cxn ang="0">
                  <a:pos x="466" y="386"/>
                </a:cxn>
                <a:cxn ang="0">
                  <a:pos x="477" y="432"/>
                </a:cxn>
                <a:cxn ang="0">
                  <a:pos x="483" y="480"/>
                </a:cxn>
                <a:cxn ang="0">
                  <a:pos x="516" y="503"/>
                </a:cxn>
                <a:cxn ang="0">
                  <a:pos x="512" y="451"/>
                </a:cxn>
                <a:cxn ang="0">
                  <a:pos x="504" y="401"/>
                </a:cxn>
                <a:cxn ang="0">
                  <a:pos x="491" y="353"/>
                </a:cxn>
                <a:cxn ang="0">
                  <a:pos x="474" y="307"/>
                </a:cxn>
                <a:cxn ang="0">
                  <a:pos x="451" y="263"/>
                </a:cxn>
                <a:cxn ang="0">
                  <a:pos x="424" y="221"/>
                </a:cxn>
                <a:cxn ang="0">
                  <a:pos x="395" y="183"/>
                </a:cxn>
                <a:cxn ang="0">
                  <a:pos x="360" y="146"/>
                </a:cxn>
                <a:cxn ang="0">
                  <a:pos x="324" y="113"/>
                </a:cxn>
                <a:cxn ang="0">
                  <a:pos x="286" y="85"/>
                </a:cxn>
                <a:cxn ang="0">
                  <a:pos x="243" y="60"/>
                </a:cxn>
                <a:cxn ang="0">
                  <a:pos x="197" y="39"/>
                </a:cxn>
                <a:cxn ang="0">
                  <a:pos x="151" y="21"/>
                </a:cxn>
                <a:cxn ang="0">
                  <a:pos x="101" y="10"/>
                </a:cxn>
                <a:cxn ang="0">
                  <a:pos x="52" y="2"/>
                </a:cxn>
                <a:cxn ang="0">
                  <a:pos x="0" y="0"/>
                </a:cxn>
              </a:cxnLst>
              <a:rect l="0" t="0" r="r" b="b"/>
              <a:pathLst>
                <a:path w="516" h="505">
                  <a:moveTo>
                    <a:pt x="0" y="31"/>
                  </a:moveTo>
                  <a:lnTo>
                    <a:pt x="25" y="33"/>
                  </a:lnTo>
                  <a:lnTo>
                    <a:pt x="48" y="35"/>
                  </a:lnTo>
                  <a:lnTo>
                    <a:pt x="73" y="37"/>
                  </a:lnTo>
                  <a:lnTo>
                    <a:pt x="96" y="41"/>
                  </a:lnTo>
                  <a:lnTo>
                    <a:pt x="119" y="46"/>
                  </a:lnTo>
                  <a:lnTo>
                    <a:pt x="142" y="52"/>
                  </a:lnTo>
                  <a:lnTo>
                    <a:pt x="165" y="60"/>
                  </a:lnTo>
                  <a:lnTo>
                    <a:pt x="186" y="69"/>
                  </a:lnTo>
                  <a:lnTo>
                    <a:pt x="207" y="77"/>
                  </a:lnTo>
                  <a:lnTo>
                    <a:pt x="228" y="89"/>
                  </a:lnTo>
                  <a:lnTo>
                    <a:pt x="247" y="100"/>
                  </a:lnTo>
                  <a:lnTo>
                    <a:pt x="268" y="112"/>
                  </a:lnTo>
                  <a:lnTo>
                    <a:pt x="286" y="125"/>
                  </a:lnTo>
                  <a:lnTo>
                    <a:pt x="305" y="138"/>
                  </a:lnTo>
                  <a:lnTo>
                    <a:pt x="322" y="154"/>
                  </a:lnTo>
                  <a:lnTo>
                    <a:pt x="339" y="169"/>
                  </a:lnTo>
                  <a:lnTo>
                    <a:pt x="355" y="186"/>
                  </a:lnTo>
                  <a:lnTo>
                    <a:pt x="370" y="204"/>
                  </a:lnTo>
                  <a:lnTo>
                    <a:pt x="385" y="221"/>
                  </a:lnTo>
                  <a:lnTo>
                    <a:pt x="399" y="240"/>
                  </a:lnTo>
                  <a:lnTo>
                    <a:pt x="410" y="259"/>
                  </a:lnTo>
                  <a:lnTo>
                    <a:pt x="422" y="279"/>
                  </a:lnTo>
                  <a:lnTo>
                    <a:pt x="433" y="300"/>
                  </a:lnTo>
                  <a:lnTo>
                    <a:pt x="443" y="321"/>
                  </a:lnTo>
                  <a:lnTo>
                    <a:pt x="453" y="342"/>
                  </a:lnTo>
                  <a:lnTo>
                    <a:pt x="460" y="363"/>
                  </a:lnTo>
                  <a:lnTo>
                    <a:pt x="466" y="386"/>
                  </a:lnTo>
                  <a:lnTo>
                    <a:pt x="472" y="409"/>
                  </a:lnTo>
                  <a:lnTo>
                    <a:pt x="477" y="432"/>
                  </a:lnTo>
                  <a:lnTo>
                    <a:pt x="481" y="455"/>
                  </a:lnTo>
                  <a:lnTo>
                    <a:pt x="483" y="480"/>
                  </a:lnTo>
                  <a:lnTo>
                    <a:pt x="485" y="505"/>
                  </a:lnTo>
                  <a:lnTo>
                    <a:pt x="516" y="503"/>
                  </a:lnTo>
                  <a:lnTo>
                    <a:pt x="516" y="478"/>
                  </a:lnTo>
                  <a:lnTo>
                    <a:pt x="512" y="451"/>
                  </a:lnTo>
                  <a:lnTo>
                    <a:pt x="508" y="426"/>
                  </a:lnTo>
                  <a:lnTo>
                    <a:pt x="504" y="401"/>
                  </a:lnTo>
                  <a:lnTo>
                    <a:pt x="499" y="376"/>
                  </a:lnTo>
                  <a:lnTo>
                    <a:pt x="491" y="353"/>
                  </a:lnTo>
                  <a:lnTo>
                    <a:pt x="481" y="330"/>
                  </a:lnTo>
                  <a:lnTo>
                    <a:pt x="474" y="307"/>
                  </a:lnTo>
                  <a:lnTo>
                    <a:pt x="462" y="284"/>
                  </a:lnTo>
                  <a:lnTo>
                    <a:pt x="451" y="263"/>
                  </a:lnTo>
                  <a:lnTo>
                    <a:pt x="437" y="242"/>
                  </a:lnTo>
                  <a:lnTo>
                    <a:pt x="424" y="221"/>
                  </a:lnTo>
                  <a:lnTo>
                    <a:pt x="410" y="202"/>
                  </a:lnTo>
                  <a:lnTo>
                    <a:pt x="395" y="183"/>
                  </a:lnTo>
                  <a:lnTo>
                    <a:pt x="378" y="163"/>
                  </a:lnTo>
                  <a:lnTo>
                    <a:pt x="360" y="146"/>
                  </a:lnTo>
                  <a:lnTo>
                    <a:pt x="343" y="131"/>
                  </a:lnTo>
                  <a:lnTo>
                    <a:pt x="324" y="113"/>
                  </a:lnTo>
                  <a:lnTo>
                    <a:pt x="305" y="100"/>
                  </a:lnTo>
                  <a:lnTo>
                    <a:pt x="286" y="85"/>
                  </a:lnTo>
                  <a:lnTo>
                    <a:pt x="264" y="71"/>
                  </a:lnTo>
                  <a:lnTo>
                    <a:pt x="243" y="60"/>
                  </a:lnTo>
                  <a:lnTo>
                    <a:pt x="220" y="48"/>
                  </a:lnTo>
                  <a:lnTo>
                    <a:pt x="197" y="39"/>
                  </a:lnTo>
                  <a:lnTo>
                    <a:pt x="174" y="29"/>
                  </a:lnTo>
                  <a:lnTo>
                    <a:pt x="151" y="21"/>
                  </a:lnTo>
                  <a:lnTo>
                    <a:pt x="126" y="16"/>
                  </a:lnTo>
                  <a:lnTo>
                    <a:pt x="101" y="10"/>
                  </a:lnTo>
                  <a:lnTo>
                    <a:pt x="76" y="6"/>
                  </a:lnTo>
                  <a:lnTo>
                    <a:pt x="52" y="2"/>
                  </a:lnTo>
                  <a:lnTo>
                    <a:pt x="27" y="0"/>
                  </a:lnTo>
                  <a:lnTo>
                    <a:pt x="0" y="0"/>
                  </a:lnTo>
                  <a:lnTo>
                    <a:pt x="0" y="31"/>
                  </a:lnTo>
                  <a:close/>
                </a:path>
              </a:pathLst>
            </a:custGeom>
            <a:solidFill>
              <a:srgbClr val="000000"/>
            </a:solidFill>
            <a:ln w="9525">
              <a:noFill/>
              <a:round/>
              <a:headEnd/>
              <a:tailEnd/>
            </a:ln>
          </p:spPr>
          <p:txBody>
            <a:bodyPr/>
            <a:lstStyle/>
            <a:p>
              <a:endParaRPr lang="en-US"/>
            </a:p>
          </p:txBody>
        </p:sp>
        <p:sp>
          <p:nvSpPr>
            <p:cNvPr id="350805" name="Freeform 597"/>
            <p:cNvSpPr>
              <a:spLocks/>
            </p:cNvSpPr>
            <p:nvPr/>
          </p:nvSpPr>
          <p:spPr bwMode="auto">
            <a:xfrm>
              <a:off x="3393" y="1455"/>
              <a:ext cx="518" cy="515"/>
            </a:xfrm>
            <a:custGeom>
              <a:avLst/>
              <a:gdLst/>
              <a:ahLst/>
              <a:cxnLst>
                <a:cxn ang="0">
                  <a:pos x="32" y="490"/>
                </a:cxn>
                <a:cxn ang="0">
                  <a:pos x="36" y="442"/>
                </a:cxn>
                <a:cxn ang="0">
                  <a:pos x="46" y="394"/>
                </a:cxn>
                <a:cxn ang="0">
                  <a:pos x="61" y="350"/>
                </a:cxn>
                <a:cxn ang="0">
                  <a:pos x="78" y="305"/>
                </a:cxn>
                <a:cxn ang="0">
                  <a:pos x="101" y="265"/>
                </a:cxn>
                <a:cxn ang="0">
                  <a:pos x="128" y="225"/>
                </a:cxn>
                <a:cxn ang="0">
                  <a:pos x="157" y="190"/>
                </a:cxn>
                <a:cxn ang="0">
                  <a:pos x="190" y="158"/>
                </a:cxn>
                <a:cxn ang="0">
                  <a:pos x="226" y="127"/>
                </a:cxn>
                <a:cxn ang="0">
                  <a:pos x="264" y="102"/>
                </a:cxn>
                <a:cxn ang="0">
                  <a:pos x="307" y="79"/>
                </a:cxn>
                <a:cxn ang="0">
                  <a:pos x="351" y="62"/>
                </a:cxn>
                <a:cxn ang="0">
                  <a:pos x="395" y="46"/>
                </a:cxn>
                <a:cxn ang="0">
                  <a:pos x="443" y="37"/>
                </a:cxn>
                <a:cxn ang="0">
                  <a:pos x="493" y="33"/>
                </a:cxn>
                <a:cxn ang="0">
                  <a:pos x="518" y="0"/>
                </a:cxn>
                <a:cxn ang="0">
                  <a:pos x="464" y="2"/>
                </a:cxn>
                <a:cxn ang="0">
                  <a:pos x="412" y="10"/>
                </a:cxn>
                <a:cxn ang="0">
                  <a:pos x="364" y="23"/>
                </a:cxn>
                <a:cxn ang="0">
                  <a:pos x="316" y="41"/>
                </a:cxn>
                <a:cxn ang="0">
                  <a:pos x="270" y="62"/>
                </a:cxn>
                <a:cxn ang="0">
                  <a:pos x="228" y="87"/>
                </a:cxn>
                <a:cxn ang="0">
                  <a:pos x="188" y="117"/>
                </a:cxn>
                <a:cxn ang="0">
                  <a:pos x="151" y="150"/>
                </a:cxn>
                <a:cxn ang="0">
                  <a:pos x="117" y="186"/>
                </a:cxn>
                <a:cxn ang="0">
                  <a:pos x="88" y="227"/>
                </a:cxn>
                <a:cxn ang="0">
                  <a:pos x="61" y="269"/>
                </a:cxn>
                <a:cxn ang="0">
                  <a:pos x="40" y="315"/>
                </a:cxn>
                <a:cxn ang="0">
                  <a:pos x="23" y="361"/>
                </a:cxn>
                <a:cxn ang="0">
                  <a:pos x="9" y="411"/>
                </a:cxn>
                <a:cxn ang="0">
                  <a:pos x="2" y="463"/>
                </a:cxn>
                <a:cxn ang="0">
                  <a:pos x="0" y="515"/>
                </a:cxn>
              </a:cxnLst>
              <a:rect l="0" t="0" r="r" b="b"/>
              <a:pathLst>
                <a:path w="518" h="515">
                  <a:moveTo>
                    <a:pt x="30" y="515"/>
                  </a:moveTo>
                  <a:lnTo>
                    <a:pt x="32" y="490"/>
                  </a:lnTo>
                  <a:lnTo>
                    <a:pt x="34" y="467"/>
                  </a:lnTo>
                  <a:lnTo>
                    <a:pt x="36" y="442"/>
                  </a:lnTo>
                  <a:lnTo>
                    <a:pt x="42" y="419"/>
                  </a:lnTo>
                  <a:lnTo>
                    <a:pt x="46" y="394"/>
                  </a:lnTo>
                  <a:lnTo>
                    <a:pt x="53" y="371"/>
                  </a:lnTo>
                  <a:lnTo>
                    <a:pt x="61" y="350"/>
                  </a:lnTo>
                  <a:lnTo>
                    <a:pt x="69" y="327"/>
                  </a:lnTo>
                  <a:lnTo>
                    <a:pt x="78" y="305"/>
                  </a:lnTo>
                  <a:lnTo>
                    <a:pt x="90" y="284"/>
                  </a:lnTo>
                  <a:lnTo>
                    <a:pt x="101" y="265"/>
                  </a:lnTo>
                  <a:lnTo>
                    <a:pt x="115" y="244"/>
                  </a:lnTo>
                  <a:lnTo>
                    <a:pt x="128" y="225"/>
                  </a:lnTo>
                  <a:lnTo>
                    <a:pt x="142" y="208"/>
                  </a:lnTo>
                  <a:lnTo>
                    <a:pt x="157" y="190"/>
                  </a:lnTo>
                  <a:lnTo>
                    <a:pt x="174" y="173"/>
                  </a:lnTo>
                  <a:lnTo>
                    <a:pt x="190" y="158"/>
                  </a:lnTo>
                  <a:lnTo>
                    <a:pt x="209" y="142"/>
                  </a:lnTo>
                  <a:lnTo>
                    <a:pt x="226" y="127"/>
                  </a:lnTo>
                  <a:lnTo>
                    <a:pt x="245" y="113"/>
                  </a:lnTo>
                  <a:lnTo>
                    <a:pt x="264" y="102"/>
                  </a:lnTo>
                  <a:lnTo>
                    <a:pt x="286" y="90"/>
                  </a:lnTo>
                  <a:lnTo>
                    <a:pt x="307" y="79"/>
                  </a:lnTo>
                  <a:lnTo>
                    <a:pt x="328" y="69"/>
                  </a:lnTo>
                  <a:lnTo>
                    <a:pt x="351" y="62"/>
                  </a:lnTo>
                  <a:lnTo>
                    <a:pt x="372" y="54"/>
                  </a:lnTo>
                  <a:lnTo>
                    <a:pt x="395" y="46"/>
                  </a:lnTo>
                  <a:lnTo>
                    <a:pt x="420" y="41"/>
                  </a:lnTo>
                  <a:lnTo>
                    <a:pt x="443" y="37"/>
                  </a:lnTo>
                  <a:lnTo>
                    <a:pt x="468" y="35"/>
                  </a:lnTo>
                  <a:lnTo>
                    <a:pt x="493" y="33"/>
                  </a:lnTo>
                  <a:lnTo>
                    <a:pt x="518" y="31"/>
                  </a:lnTo>
                  <a:lnTo>
                    <a:pt x="518" y="0"/>
                  </a:lnTo>
                  <a:lnTo>
                    <a:pt x="491" y="0"/>
                  </a:lnTo>
                  <a:lnTo>
                    <a:pt x="464" y="2"/>
                  </a:lnTo>
                  <a:lnTo>
                    <a:pt x="439" y="6"/>
                  </a:lnTo>
                  <a:lnTo>
                    <a:pt x="412" y="10"/>
                  </a:lnTo>
                  <a:lnTo>
                    <a:pt x="387" y="16"/>
                  </a:lnTo>
                  <a:lnTo>
                    <a:pt x="364" y="23"/>
                  </a:lnTo>
                  <a:lnTo>
                    <a:pt x="339" y="31"/>
                  </a:lnTo>
                  <a:lnTo>
                    <a:pt x="316" y="41"/>
                  </a:lnTo>
                  <a:lnTo>
                    <a:pt x="293" y="50"/>
                  </a:lnTo>
                  <a:lnTo>
                    <a:pt x="270" y="62"/>
                  </a:lnTo>
                  <a:lnTo>
                    <a:pt x="249" y="73"/>
                  </a:lnTo>
                  <a:lnTo>
                    <a:pt x="228" y="87"/>
                  </a:lnTo>
                  <a:lnTo>
                    <a:pt x="207" y="102"/>
                  </a:lnTo>
                  <a:lnTo>
                    <a:pt x="188" y="117"/>
                  </a:lnTo>
                  <a:lnTo>
                    <a:pt x="168" y="133"/>
                  </a:lnTo>
                  <a:lnTo>
                    <a:pt x="151" y="150"/>
                  </a:lnTo>
                  <a:lnTo>
                    <a:pt x="134" y="169"/>
                  </a:lnTo>
                  <a:lnTo>
                    <a:pt x="117" y="186"/>
                  </a:lnTo>
                  <a:lnTo>
                    <a:pt x="101" y="206"/>
                  </a:lnTo>
                  <a:lnTo>
                    <a:pt x="88" y="227"/>
                  </a:lnTo>
                  <a:lnTo>
                    <a:pt x="74" y="248"/>
                  </a:lnTo>
                  <a:lnTo>
                    <a:pt x="61" y="269"/>
                  </a:lnTo>
                  <a:lnTo>
                    <a:pt x="50" y="292"/>
                  </a:lnTo>
                  <a:lnTo>
                    <a:pt x="40" y="315"/>
                  </a:lnTo>
                  <a:lnTo>
                    <a:pt x="30" y="338"/>
                  </a:lnTo>
                  <a:lnTo>
                    <a:pt x="23" y="361"/>
                  </a:lnTo>
                  <a:lnTo>
                    <a:pt x="15" y="386"/>
                  </a:lnTo>
                  <a:lnTo>
                    <a:pt x="9" y="411"/>
                  </a:lnTo>
                  <a:lnTo>
                    <a:pt x="5" y="436"/>
                  </a:lnTo>
                  <a:lnTo>
                    <a:pt x="2" y="463"/>
                  </a:lnTo>
                  <a:lnTo>
                    <a:pt x="0" y="490"/>
                  </a:lnTo>
                  <a:lnTo>
                    <a:pt x="0" y="515"/>
                  </a:lnTo>
                  <a:lnTo>
                    <a:pt x="30" y="515"/>
                  </a:lnTo>
                  <a:close/>
                </a:path>
              </a:pathLst>
            </a:custGeom>
            <a:solidFill>
              <a:srgbClr val="000000"/>
            </a:solidFill>
            <a:ln w="9525">
              <a:noFill/>
              <a:round/>
              <a:headEnd/>
              <a:tailEnd/>
            </a:ln>
          </p:spPr>
          <p:txBody>
            <a:bodyPr/>
            <a:lstStyle/>
            <a:p>
              <a:endParaRPr lang="en-US"/>
            </a:p>
          </p:txBody>
        </p:sp>
        <p:sp>
          <p:nvSpPr>
            <p:cNvPr id="350806" name="Freeform 598"/>
            <p:cNvSpPr>
              <a:spLocks/>
            </p:cNvSpPr>
            <p:nvPr/>
          </p:nvSpPr>
          <p:spPr bwMode="auto">
            <a:xfrm>
              <a:off x="3393" y="1970"/>
              <a:ext cx="518" cy="518"/>
            </a:xfrm>
            <a:custGeom>
              <a:avLst/>
              <a:gdLst/>
              <a:ahLst/>
              <a:cxnLst>
                <a:cxn ang="0">
                  <a:pos x="493" y="485"/>
                </a:cxn>
                <a:cxn ang="0">
                  <a:pos x="443" y="480"/>
                </a:cxn>
                <a:cxn ang="0">
                  <a:pos x="395" y="470"/>
                </a:cxn>
                <a:cxn ang="0">
                  <a:pos x="351" y="457"/>
                </a:cxn>
                <a:cxn ang="0">
                  <a:pos x="307" y="437"/>
                </a:cxn>
                <a:cxn ang="0">
                  <a:pos x="264" y="416"/>
                </a:cxn>
                <a:cxn ang="0">
                  <a:pos x="226" y="389"/>
                </a:cxn>
                <a:cxn ang="0">
                  <a:pos x="190" y="361"/>
                </a:cxn>
                <a:cxn ang="0">
                  <a:pos x="157" y="328"/>
                </a:cxn>
                <a:cxn ang="0">
                  <a:pos x="128" y="291"/>
                </a:cxn>
                <a:cxn ang="0">
                  <a:pos x="101" y="253"/>
                </a:cxn>
                <a:cxn ang="0">
                  <a:pos x="78" y="211"/>
                </a:cxn>
                <a:cxn ang="0">
                  <a:pos x="61" y="167"/>
                </a:cxn>
                <a:cxn ang="0">
                  <a:pos x="46" y="123"/>
                </a:cxn>
                <a:cxn ang="0">
                  <a:pos x="36" y="75"/>
                </a:cxn>
                <a:cxn ang="0">
                  <a:pos x="32" y="27"/>
                </a:cxn>
                <a:cxn ang="0">
                  <a:pos x="0" y="0"/>
                </a:cxn>
                <a:cxn ang="0">
                  <a:pos x="2" y="53"/>
                </a:cxn>
                <a:cxn ang="0">
                  <a:pos x="9" y="105"/>
                </a:cxn>
                <a:cxn ang="0">
                  <a:pos x="23" y="155"/>
                </a:cxn>
                <a:cxn ang="0">
                  <a:pos x="40" y="201"/>
                </a:cxn>
                <a:cxn ang="0">
                  <a:pos x="61" y="247"/>
                </a:cxn>
                <a:cxn ang="0">
                  <a:pos x="88" y="290"/>
                </a:cxn>
                <a:cxn ang="0">
                  <a:pos x="117" y="330"/>
                </a:cxn>
                <a:cxn ang="0">
                  <a:pos x="151" y="366"/>
                </a:cxn>
                <a:cxn ang="0">
                  <a:pos x="188" y="401"/>
                </a:cxn>
                <a:cxn ang="0">
                  <a:pos x="228" y="430"/>
                </a:cxn>
                <a:cxn ang="0">
                  <a:pos x="270" y="457"/>
                </a:cxn>
                <a:cxn ang="0">
                  <a:pos x="316" y="478"/>
                </a:cxn>
                <a:cxn ang="0">
                  <a:pos x="364" y="495"/>
                </a:cxn>
                <a:cxn ang="0">
                  <a:pos x="412" y="508"/>
                </a:cxn>
                <a:cxn ang="0">
                  <a:pos x="464" y="516"/>
                </a:cxn>
                <a:cxn ang="0">
                  <a:pos x="518" y="518"/>
                </a:cxn>
              </a:cxnLst>
              <a:rect l="0" t="0" r="r" b="b"/>
              <a:pathLst>
                <a:path w="518" h="518">
                  <a:moveTo>
                    <a:pt x="518" y="485"/>
                  </a:moveTo>
                  <a:lnTo>
                    <a:pt x="493" y="485"/>
                  </a:lnTo>
                  <a:lnTo>
                    <a:pt x="468" y="483"/>
                  </a:lnTo>
                  <a:lnTo>
                    <a:pt x="443" y="480"/>
                  </a:lnTo>
                  <a:lnTo>
                    <a:pt x="420" y="476"/>
                  </a:lnTo>
                  <a:lnTo>
                    <a:pt x="395" y="470"/>
                  </a:lnTo>
                  <a:lnTo>
                    <a:pt x="372" y="464"/>
                  </a:lnTo>
                  <a:lnTo>
                    <a:pt x="351" y="457"/>
                  </a:lnTo>
                  <a:lnTo>
                    <a:pt x="328" y="449"/>
                  </a:lnTo>
                  <a:lnTo>
                    <a:pt x="307" y="437"/>
                  </a:lnTo>
                  <a:lnTo>
                    <a:pt x="286" y="428"/>
                  </a:lnTo>
                  <a:lnTo>
                    <a:pt x="264" y="416"/>
                  </a:lnTo>
                  <a:lnTo>
                    <a:pt x="245" y="403"/>
                  </a:lnTo>
                  <a:lnTo>
                    <a:pt x="226" y="389"/>
                  </a:lnTo>
                  <a:lnTo>
                    <a:pt x="209" y="376"/>
                  </a:lnTo>
                  <a:lnTo>
                    <a:pt x="190" y="361"/>
                  </a:lnTo>
                  <a:lnTo>
                    <a:pt x="174" y="343"/>
                  </a:lnTo>
                  <a:lnTo>
                    <a:pt x="157" y="328"/>
                  </a:lnTo>
                  <a:lnTo>
                    <a:pt x="142" y="309"/>
                  </a:lnTo>
                  <a:lnTo>
                    <a:pt x="128" y="291"/>
                  </a:lnTo>
                  <a:lnTo>
                    <a:pt x="115" y="272"/>
                  </a:lnTo>
                  <a:lnTo>
                    <a:pt x="101" y="253"/>
                  </a:lnTo>
                  <a:lnTo>
                    <a:pt x="90" y="232"/>
                  </a:lnTo>
                  <a:lnTo>
                    <a:pt x="78" y="211"/>
                  </a:lnTo>
                  <a:lnTo>
                    <a:pt x="69" y="190"/>
                  </a:lnTo>
                  <a:lnTo>
                    <a:pt x="61" y="167"/>
                  </a:lnTo>
                  <a:lnTo>
                    <a:pt x="53" y="146"/>
                  </a:lnTo>
                  <a:lnTo>
                    <a:pt x="46" y="123"/>
                  </a:lnTo>
                  <a:lnTo>
                    <a:pt x="42" y="98"/>
                  </a:lnTo>
                  <a:lnTo>
                    <a:pt x="36" y="75"/>
                  </a:lnTo>
                  <a:lnTo>
                    <a:pt x="34" y="50"/>
                  </a:lnTo>
                  <a:lnTo>
                    <a:pt x="32" y="27"/>
                  </a:lnTo>
                  <a:lnTo>
                    <a:pt x="30" y="0"/>
                  </a:lnTo>
                  <a:lnTo>
                    <a:pt x="0" y="0"/>
                  </a:lnTo>
                  <a:lnTo>
                    <a:pt x="0" y="27"/>
                  </a:lnTo>
                  <a:lnTo>
                    <a:pt x="2" y="53"/>
                  </a:lnTo>
                  <a:lnTo>
                    <a:pt x="5" y="80"/>
                  </a:lnTo>
                  <a:lnTo>
                    <a:pt x="9" y="105"/>
                  </a:lnTo>
                  <a:lnTo>
                    <a:pt x="15" y="130"/>
                  </a:lnTo>
                  <a:lnTo>
                    <a:pt x="23" y="155"/>
                  </a:lnTo>
                  <a:lnTo>
                    <a:pt x="30" y="178"/>
                  </a:lnTo>
                  <a:lnTo>
                    <a:pt x="40" y="201"/>
                  </a:lnTo>
                  <a:lnTo>
                    <a:pt x="50" y="224"/>
                  </a:lnTo>
                  <a:lnTo>
                    <a:pt x="61" y="247"/>
                  </a:lnTo>
                  <a:lnTo>
                    <a:pt x="74" y="268"/>
                  </a:lnTo>
                  <a:lnTo>
                    <a:pt x="88" y="290"/>
                  </a:lnTo>
                  <a:lnTo>
                    <a:pt x="101" y="311"/>
                  </a:lnTo>
                  <a:lnTo>
                    <a:pt x="117" y="330"/>
                  </a:lnTo>
                  <a:lnTo>
                    <a:pt x="134" y="349"/>
                  </a:lnTo>
                  <a:lnTo>
                    <a:pt x="151" y="366"/>
                  </a:lnTo>
                  <a:lnTo>
                    <a:pt x="168" y="384"/>
                  </a:lnTo>
                  <a:lnTo>
                    <a:pt x="188" y="401"/>
                  </a:lnTo>
                  <a:lnTo>
                    <a:pt x="207" y="416"/>
                  </a:lnTo>
                  <a:lnTo>
                    <a:pt x="228" y="430"/>
                  </a:lnTo>
                  <a:lnTo>
                    <a:pt x="249" y="443"/>
                  </a:lnTo>
                  <a:lnTo>
                    <a:pt x="270" y="457"/>
                  </a:lnTo>
                  <a:lnTo>
                    <a:pt x="293" y="468"/>
                  </a:lnTo>
                  <a:lnTo>
                    <a:pt x="316" y="478"/>
                  </a:lnTo>
                  <a:lnTo>
                    <a:pt x="339" y="487"/>
                  </a:lnTo>
                  <a:lnTo>
                    <a:pt x="364" y="495"/>
                  </a:lnTo>
                  <a:lnTo>
                    <a:pt x="387" y="503"/>
                  </a:lnTo>
                  <a:lnTo>
                    <a:pt x="412" y="508"/>
                  </a:lnTo>
                  <a:lnTo>
                    <a:pt x="439" y="512"/>
                  </a:lnTo>
                  <a:lnTo>
                    <a:pt x="464" y="516"/>
                  </a:lnTo>
                  <a:lnTo>
                    <a:pt x="491" y="518"/>
                  </a:lnTo>
                  <a:lnTo>
                    <a:pt x="518" y="518"/>
                  </a:lnTo>
                  <a:lnTo>
                    <a:pt x="518" y="485"/>
                  </a:lnTo>
                  <a:close/>
                </a:path>
              </a:pathLst>
            </a:custGeom>
            <a:solidFill>
              <a:srgbClr val="000000"/>
            </a:solidFill>
            <a:ln w="9525">
              <a:noFill/>
              <a:round/>
              <a:headEnd/>
              <a:tailEnd/>
            </a:ln>
          </p:spPr>
          <p:txBody>
            <a:bodyPr/>
            <a:lstStyle/>
            <a:p>
              <a:endParaRPr lang="en-US"/>
            </a:p>
          </p:txBody>
        </p:sp>
        <p:sp>
          <p:nvSpPr>
            <p:cNvPr id="350807" name="Freeform 599"/>
            <p:cNvSpPr>
              <a:spLocks/>
            </p:cNvSpPr>
            <p:nvPr/>
          </p:nvSpPr>
          <p:spPr bwMode="auto">
            <a:xfrm>
              <a:off x="3911" y="1970"/>
              <a:ext cx="516" cy="518"/>
            </a:xfrm>
            <a:custGeom>
              <a:avLst/>
              <a:gdLst/>
              <a:ahLst/>
              <a:cxnLst>
                <a:cxn ang="0">
                  <a:pos x="483" y="27"/>
                </a:cxn>
                <a:cxn ang="0">
                  <a:pos x="479" y="75"/>
                </a:cxn>
                <a:cxn ang="0">
                  <a:pos x="470" y="123"/>
                </a:cxn>
                <a:cxn ang="0">
                  <a:pos x="454" y="167"/>
                </a:cxn>
                <a:cxn ang="0">
                  <a:pos x="437" y="211"/>
                </a:cxn>
                <a:cxn ang="0">
                  <a:pos x="414" y="253"/>
                </a:cxn>
                <a:cxn ang="0">
                  <a:pos x="387" y="291"/>
                </a:cxn>
                <a:cxn ang="0">
                  <a:pos x="359" y="328"/>
                </a:cxn>
                <a:cxn ang="0">
                  <a:pos x="326" y="361"/>
                </a:cxn>
                <a:cxn ang="0">
                  <a:pos x="289" y="389"/>
                </a:cxn>
                <a:cxn ang="0">
                  <a:pos x="251" y="416"/>
                </a:cxn>
                <a:cxn ang="0">
                  <a:pos x="209" y="437"/>
                </a:cxn>
                <a:cxn ang="0">
                  <a:pos x="167" y="457"/>
                </a:cxn>
                <a:cxn ang="0">
                  <a:pos x="121" y="470"/>
                </a:cxn>
                <a:cxn ang="0">
                  <a:pos x="73" y="480"/>
                </a:cxn>
                <a:cxn ang="0">
                  <a:pos x="25" y="485"/>
                </a:cxn>
                <a:cxn ang="0">
                  <a:pos x="0" y="518"/>
                </a:cxn>
                <a:cxn ang="0">
                  <a:pos x="52" y="516"/>
                </a:cxn>
                <a:cxn ang="0">
                  <a:pos x="103" y="508"/>
                </a:cxn>
                <a:cxn ang="0">
                  <a:pos x="153" y="495"/>
                </a:cxn>
                <a:cxn ang="0">
                  <a:pos x="201" y="478"/>
                </a:cxn>
                <a:cxn ang="0">
                  <a:pos x="245" y="457"/>
                </a:cxn>
                <a:cxn ang="0">
                  <a:pos x="289" y="430"/>
                </a:cxn>
                <a:cxn ang="0">
                  <a:pos x="328" y="401"/>
                </a:cxn>
                <a:cxn ang="0">
                  <a:pos x="364" y="366"/>
                </a:cxn>
                <a:cxn ang="0">
                  <a:pos x="399" y="330"/>
                </a:cxn>
                <a:cxn ang="0">
                  <a:pos x="428" y="290"/>
                </a:cxn>
                <a:cxn ang="0">
                  <a:pos x="454" y="247"/>
                </a:cxn>
                <a:cxn ang="0">
                  <a:pos x="476" y="201"/>
                </a:cxn>
                <a:cxn ang="0">
                  <a:pos x="493" y="155"/>
                </a:cxn>
                <a:cxn ang="0">
                  <a:pos x="506" y="105"/>
                </a:cxn>
                <a:cxn ang="0">
                  <a:pos x="514" y="53"/>
                </a:cxn>
                <a:cxn ang="0">
                  <a:pos x="516" y="0"/>
                </a:cxn>
              </a:cxnLst>
              <a:rect l="0" t="0" r="r" b="b"/>
              <a:pathLst>
                <a:path w="516" h="518">
                  <a:moveTo>
                    <a:pt x="485" y="0"/>
                  </a:moveTo>
                  <a:lnTo>
                    <a:pt x="483" y="27"/>
                  </a:lnTo>
                  <a:lnTo>
                    <a:pt x="481" y="50"/>
                  </a:lnTo>
                  <a:lnTo>
                    <a:pt x="479" y="75"/>
                  </a:lnTo>
                  <a:lnTo>
                    <a:pt x="474" y="98"/>
                  </a:lnTo>
                  <a:lnTo>
                    <a:pt x="470" y="123"/>
                  </a:lnTo>
                  <a:lnTo>
                    <a:pt x="462" y="146"/>
                  </a:lnTo>
                  <a:lnTo>
                    <a:pt x="454" y="167"/>
                  </a:lnTo>
                  <a:lnTo>
                    <a:pt x="447" y="190"/>
                  </a:lnTo>
                  <a:lnTo>
                    <a:pt x="437" y="211"/>
                  </a:lnTo>
                  <a:lnTo>
                    <a:pt x="426" y="232"/>
                  </a:lnTo>
                  <a:lnTo>
                    <a:pt x="414" y="253"/>
                  </a:lnTo>
                  <a:lnTo>
                    <a:pt x="401" y="272"/>
                  </a:lnTo>
                  <a:lnTo>
                    <a:pt x="387" y="291"/>
                  </a:lnTo>
                  <a:lnTo>
                    <a:pt x="374" y="309"/>
                  </a:lnTo>
                  <a:lnTo>
                    <a:pt x="359" y="328"/>
                  </a:lnTo>
                  <a:lnTo>
                    <a:pt x="343" y="343"/>
                  </a:lnTo>
                  <a:lnTo>
                    <a:pt x="326" y="361"/>
                  </a:lnTo>
                  <a:lnTo>
                    <a:pt x="309" y="376"/>
                  </a:lnTo>
                  <a:lnTo>
                    <a:pt x="289" y="389"/>
                  </a:lnTo>
                  <a:lnTo>
                    <a:pt x="270" y="403"/>
                  </a:lnTo>
                  <a:lnTo>
                    <a:pt x="251" y="416"/>
                  </a:lnTo>
                  <a:lnTo>
                    <a:pt x="230" y="428"/>
                  </a:lnTo>
                  <a:lnTo>
                    <a:pt x="209" y="437"/>
                  </a:lnTo>
                  <a:lnTo>
                    <a:pt x="188" y="449"/>
                  </a:lnTo>
                  <a:lnTo>
                    <a:pt x="167" y="457"/>
                  </a:lnTo>
                  <a:lnTo>
                    <a:pt x="144" y="464"/>
                  </a:lnTo>
                  <a:lnTo>
                    <a:pt x="121" y="470"/>
                  </a:lnTo>
                  <a:lnTo>
                    <a:pt x="98" y="476"/>
                  </a:lnTo>
                  <a:lnTo>
                    <a:pt x="73" y="480"/>
                  </a:lnTo>
                  <a:lnTo>
                    <a:pt x="50" y="483"/>
                  </a:lnTo>
                  <a:lnTo>
                    <a:pt x="25" y="485"/>
                  </a:lnTo>
                  <a:lnTo>
                    <a:pt x="0" y="485"/>
                  </a:lnTo>
                  <a:lnTo>
                    <a:pt x="0" y="518"/>
                  </a:lnTo>
                  <a:lnTo>
                    <a:pt x="27" y="518"/>
                  </a:lnTo>
                  <a:lnTo>
                    <a:pt x="52" y="516"/>
                  </a:lnTo>
                  <a:lnTo>
                    <a:pt x="78" y="512"/>
                  </a:lnTo>
                  <a:lnTo>
                    <a:pt x="103" y="508"/>
                  </a:lnTo>
                  <a:lnTo>
                    <a:pt x="128" y="503"/>
                  </a:lnTo>
                  <a:lnTo>
                    <a:pt x="153" y="495"/>
                  </a:lnTo>
                  <a:lnTo>
                    <a:pt x="178" y="487"/>
                  </a:lnTo>
                  <a:lnTo>
                    <a:pt x="201" y="478"/>
                  </a:lnTo>
                  <a:lnTo>
                    <a:pt x="224" y="468"/>
                  </a:lnTo>
                  <a:lnTo>
                    <a:pt x="245" y="457"/>
                  </a:lnTo>
                  <a:lnTo>
                    <a:pt x="268" y="443"/>
                  </a:lnTo>
                  <a:lnTo>
                    <a:pt x="289" y="430"/>
                  </a:lnTo>
                  <a:lnTo>
                    <a:pt x="309" y="416"/>
                  </a:lnTo>
                  <a:lnTo>
                    <a:pt x="328" y="401"/>
                  </a:lnTo>
                  <a:lnTo>
                    <a:pt x="347" y="384"/>
                  </a:lnTo>
                  <a:lnTo>
                    <a:pt x="364" y="366"/>
                  </a:lnTo>
                  <a:lnTo>
                    <a:pt x="382" y="349"/>
                  </a:lnTo>
                  <a:lnTo>
                    <a:pt x="399" y="330"/>
                  </a:lnTo>
                  <a:lnTo>
                    <a:pt x="414" y="311"/>
                  </a:lnTo>
                  <a:lnTo>
                    <a:pt x="428" y="290"/>
                  </a:lnTo>
                  <a:lnTo>
                    <a:pt x="441" y="268"/>
                  </a:lnTo>
                  <a:lnTo>
                    <a:pt x="454" y="247"/>
                  </a:lnTo>
                  <a:lnTo>
                    <a:pt x="466" y="224"/>
                  </a:lnTo>
                  <a:lnTo>
                    <a:pt x="476" y="201"/>
                  </a:lnTo>
                  <a:lnTo>
                    <a:pt x="485" y="178"/>
                  </a:lnTo>
                  <a:lnTo>
                    <a:pt x="493" y="155"/>
                  </a:lnTo>
                  <a:lnTo>
                    <a:pt x="500" y="130"/>
                  </a:lnTo>
                  <a:lnTo>
                    <a:pt x="506" y="105"/>
                  </a:lnTo>
                  <a:lnTo>
                    <a:pt x="510" y="80"/>
                  </a:lnTo>
                  <a:lnTo>
                    <a:pt x="514" y="53"/>
                  </a:lnTo>
                  <a:lnTo>
                    <a:pt x="516" y="27"/>
                  </a:lnTo>
                  <a:lnTo>
                    <a:pt x="516" y="0"/>
                  </a:lnTo>
                  <a:lnTo>
                    <a:pt x="485" y="0"/>
                  </a:lnTo>
                  <a:close/>
                </a:path>
              </a:pathLst>
            </a:custGeom>
            <a:solidFill>
              <a:srgbClr val="000000"/>
            </a:solidFill>
            <a:ln w="9525">
              <a:noFill/>
              <a:round/>
              <a:headEnd/>
              <a:tailEnd/>
            </a:ln>
          </p:spPr>
          <p:txBody>
            <a:bodyPr/>
            <a:lstStyle/>
            <a:p>
              <a:endParaRPr lang="en-US"/>
            </a:p>
          </p:txBody>
        </p:sp>
        <p:sp>
          <p:nvSpPr>
            <p:cNvPr id="350808" name="Freeform 600"/>
            <p:cNvSpPr>
              <a:spLocks/>
            </p:cNvSpPr>
            <p:nvPr/>
          </p:nvSpPr>
          <p:spPr bwMode="auto">
            <a:xfrm>
              <a:off x="4396" y="1960"/>
              <a:ext cx="31" cy="10"/>
            </a:xfrm>
            <a:custGeom>
              <a:avLst/>
              <a:gdLst/>
              <a:ahLst/>
              <a:cxnLst>
                <a:cxn ang="0">
                  <a:pos x="0" y="0"/>
                </a:cxn>
                <a:cxn ang="0">
                  <a:pos x="0" y="2"/>
                </a:cxn>
                <a:cxn ang="0">
                  <a:pos x="0" y="4"/>
                </a:cxn>
                <a:cxn ang="0">
                  <a:pos x="0" y="6"/>
                </a:cxn>
                <a:cxn ang="0">
                  <a:pos x="0" y="8"/>
                </a:cxn>
                <a:cxn ang="0">
                  <a:pos x="0" y="10"/>
                </a:cxn>
                <a:cxn ang="0">
                  <a:pos x="31" y="10"/>
                </a:cxn>
                <a:cxn ang="0">
                  <a:pos x="31" y="8"/>
                </a:cxn>
                <a:cxn ang="0">
                  <a:pos x="31" y="6"/>
                </a:cxn>
                <a:cxn ang="0">
                  <a:pos x="31" y="4"/>
                </a:cxn>
                <a:cxn ang="0">
                  <a:pos x="31" y="2"/>
                </a:cxn>
                <a:cxn ang="0">
                  <a:pos x="31" y="0"/>
                </a:cxn>
                <a:cxn ang="0">
                  <a:pos x="0" y="0"/>
                </a:cxn>
              </a:cxnLst>
              <a:rect l="0" t="0" r="r" b="b"/>
              <a:pathLst>
                <a:path w="31" h="10">
                  <a:moveTo>
                    <a:pt x="0" y="0"/>
                  </a:moveTo>
                  <a:lnTo>
                    <a:pt x="0" y="2"/>
                  </a:lnTo>
                  <a:lnTo>
                    <a:pt x="0" y="4"/>
                  </a:lnTo>
                  <a:lnTo>
                    <a:pt x="0" y="6"/>
                  </a:lnTo>
                  <a:lnTo>
                    <a:pt x="0" y="8"/>
                  </a:lnTo>
                  <a:lnTo>
                    <a:pt x="0" y="10"/>
                  </a:lnTo>
                  <a:lnTo>
                    <a:pt x="31" y="10"/>
                  </a:lnTo>
                  <a:lnTo>
                    <a:pt x="31" y="8"/>
                  </a:lnTo>
                  <a:lnTo>
                    <a:pt x="31" y="6"/>
                  </a:lnTo>
                  <a:lnTo>
                    <a:pt x="31" y="4"/>
                  </a:lnTo>
                  <a:lnTo>
                    <a:pt x="31" y="2"/>
                  </a:lnTo>
                  <a:lnTo>
                    <a:pt x="31" y="0"/>
                  </a:lnTo>
                  <a:lnTo>
                    <a:pt x="0" y="0"/>
                  </a:lnTo>
                  <a:close/>
                </a:path>
              </a:pathLst>
            </a:custGeom>
            <a:solidFill>
              <a:srgbClr val="000000"/>
            </a:solidFill>
            <a:ln w="9525">
              <a:noFill/>
              <a:round/>
              <a:headEnd/>
              <a:tailEnd/>
            </a:ln>
          </p:spPr>
          <p:txBody>
            <a:bodyPr/>
            <a:lstStyle/>
            <a:p>
              <a:endParaRPr lang="en-US"/>
            </a:p>
          </p:txBody>
        </p:sp>
        <p:sp>
          <p:nvSpPr>
            <p:cNvPr id="350809" name="Freeform 601"/>
            <p:cNvSpPr>
              <a:spLocks/>
            </p:cNvSpPr>
            <p:nvPr/>
          </p:nvSpPr>
          <p:spPr bwMode="auto">
            <a:xfrm>
              <a:off x="3767" y="1488"/>
              <a:ext cx="203" cy="102"/>
            </a:xfrm>
            <a:custGeom>
              <a:avLst/>
              <a:gdLst/>
              <a:ahLst/>
              <a:cxnLst>
                <a:cxn ang="0">
                  <a:pos x="199" y="92"/>
                </a:cxn>
                <a:cxn ang="0">
                  <a:pos x="203" y="102"/>
                </a:cxn>
                <a:cxn ang="0">
                  <a:pos x="184" y="96"/>
                </a:cxn>
                <a:cxn ang="0">
                  <a:pos x="176" y="94"/>
                </a:cxn>
                <a:cxn ang="0">
                  <a:pos x="165" y="86"/>
                </a:cxn>
                <a:cxn ang="0">
                  <a:pos x="159" y="77"/>
                </a:cxn>
                <a:cxn ang="0">
                  <a:pos x="148" y="71"/>
                </a:cxn>
                <a:cxn ang="0">
                  <a:pos x="132" y="65"/>
                </a:cxn>
                <a:cxn ang="0">
                  <a:pos x="103" y="63"/>
                </a:cxn>
                <a:cxn ang="0">
                  <a:pos x="98" y="65"/>
                </a:cxn>
                <a:cxn ang="0">
                  <a:pos x="88" y="59"/>
                </a:cxn>
                <a:cxn ang="0">
                  <a:pos x="82" y="52"/>
                </a:cxn>
                <a:cxn ang="0">
                  <a:pos x="75" y="44"/>
                </a:cxn>
                <a:cxn ang="0">
                  <a:pos x="65" y="38"/>
                </a:cxn>
                <a:cxn ang="0">
                  <a:pos x="55" y="38"/>
                </a:cxn>
                <a:cxn ang="0">
                  <a:pos x="40" y="40"/>
                </a:cxn>
                <a:cxn ang="0">
                  <a:pos x="31" y="38"/>
                </a:cxn>
                <a:cxn ang="0">
                  <a:pos x="25" y="38"/>
                </a:cxn>
                <a:cxn ang="0">
                  <a:pos x="17" y="38"/>
                </a:cxn>
                <a:cxn ang="0">
                  <a:pos x="11" y="38"/>
                </a:cxn>
                <a:cxn ang="0">
                  <a:pos x="2" y="38"/>
                </a:cxn>
                <a:cxn ang="0">
                  <a:pos x="7" y="32"/>
                </a:cxn>
                <a:cxn ang="0">
                  <a:pos x="13" y="29"/>
                </a:cxn>
                <a:cxn ang="0">
                  <a:pos x="29" y="21"/>
                </a:cxn>
                <a:cxn ang="0">
                  <a:pos x="44" y="19"/>
                </a:cxn>
                <a:cxn ang="0">
                  <a:pos x="50" y="17"/>
                </a:cxn>
                <a:cxn ang="0">
                  <a:pos x="59" y="13"/>
                </a:cxn>
                <a:cxn ang="0">
                  <a:pos x="63" y="11"/>
                </a:cxn>
                <a:cxn ang="0">
                  <a:pos x="71" y="6"/>
                </a:cxn>
                <a:cxn ang="0">
                  <a:pos x="88" y="4"/>
                </a:cxn>
                <a:cxn ang="0">
                  <a:pos x="94" y="4"/>
                </a:cxn>
                <a:cxn ang="0">
                  <a:pos x="105" y="4"/>
                </a:cxn>
                <a:cxn ang="0">
                  <a:pos x="111" y="4"/>
                </a:cxn>
                <a:cxn ang="0">
                  <a:pos x="119" y="6"/>
                </a:cxn>
                <a:cxn ang="0">
                  <a:pos x="128" y="6"/>
                </a:cxn>
                <a:cxn ang="0">
                  <a:pos x="134" y="4"/>
                </a:cxn>
                <a:cxn ang="0">
                  <a:pos x="144" y="2"/>
                </a:cxn>
                <a:cxn ang="0">
                  <a:pos x="153" y="2"/>
                </a:cxn>
                <a:cxn ang="0">
                  <a:pos x="157" y="2"/>
                </a:cxn>
                <a:cxn ang="0">
                  <a:pos x="165" y="6"/>
                </a:cxn>
                <a:cxn ang="0">
                  <a:pos x="172" y="11"/>
                </a:cxn>
                <a:cxn ang="0">
                  <a:pos x="176" y="13"/>
                </a:cxn>
                <a:cxn ang="0">
                  <a:pos x="180" y="15"/>
                </a:cxn>
                <a:cxn ang="0">
                  <a:pos x="182" y="15"/>
                </a:cxn>
                <a:cxn ang="0">
                  <a:pos x="184" y="21"/>
                </a:cxn>
                <a:cxn ang="0">
                  <a:pos x="184" y="29"/>
                </a:cxn>
                <a:cxn ang="0">
                  <a:pos x="188" y="34"/>
                </a:cxn>
                <a:cxn ang="0">
                  <a:pos x="190" y="50"/>
                </a:cxn>
                <a:cxn ang="0">
                  <a:pos x="190" y="63"/>
                </a:cxn>
                <a:cxn ang="0">
                  <a:pos x="190" y="65"/>
                </a:cxn>
                <a:cxn ang="0">
                  <a:pos x="190" y="69"/>
                </a:cxn>
                <a:cxn ang="0">
                  <a:pos x="192" y="71"/>
                </a:cxn>
                <a:cxn ang="0">
                  <a:pos x="192" y="75"/>
                </a:cxn>
                <a:cxn ang="0">
                  <a:pos x="194" y="79"/>
                </a:cxn>
              </a:cxnLst>
              <a:rect l="0" t="0" r="r" b="b"/>
              <a:pathLst>
                <a:path w="203" h="102">
                  <a:moveTo>
                    <a:pt x="197" y="88"/>
                  </a:moveTo>
                  <a:lnTo>
                    <a:pt x="197" y="88"/>
                  </a:lnTo>
                  <a:lnTo>
                    <a:pt x="199" y="92"/>
                  </a:lnTo>
                  <a:lnTo>
                    <a:pt x="201" y="96"/>
                  </a:lnTo>
                  <a:lnTo>
                    <a:pt x="203" y="98"/>
                  </a:lnTo>
                  <a:lnTo>
                    <a:pt x="203" y="102"/>
                  </a:lnTo>
                  <a:lnTo>
                    <a:pt x="201" y="102"/>
                  </a:lnTo>
                  <a:lnTo>
                    <a:pt x="194" y="102"/>
                  </a:lnTo>
                  <a:lnTo>
                    <a:pt x="184" y="96"/>
                  </a:lnTo>
                  <a:lnTo>
                    <a:pt x="182" y="96"/>
                  </a:lnTo>
                  <a:lnTo>
                    <a:pt x="180" y="94"/>
                  </a:lnTo>
                  <a:lnTo>
                    <a:pt x="176" y="94"/>
                  </a:lnTo>
                  <a:lnTo>
                    <a:pt x="172" y="92"/>
                  </a:lnTo>
                  <a:lnTo>
                    <a:pt x="169" y="88"/>
                  </a:lnTo>
                  <a:lnTo>
                    <a:pt x="165" y="86"/>
                  </a:lnTo>
                  <a:lnTo>
                    <a:pt x="163" y="82"/>
                  </a:lnTo>
                  <a:lnTo>
                    <a:pt x="159" y="77"/>
                  </a:lnTo>
                  <a:lnTo>
                    <a:pt x="159" y="77"/>
                  </a:lnTo>
                  <a:lnTo>
                    <a:pt x="155" y="75"/>
                  </a:lnTo>
                  <a:lnTo>
                    <a:pt x="151" y="73"/>
                  </a:lnTo>
                  <a:lnTo>
                    <a:pt x="148" y="71"/>
                  </a:lnTo>
                  <a:lnTo>
                    <a:pt x="142" y="69"/>
                  </a:lnTo>
                  <a:lnTo>
                    <a:pt x="136" y="65"/>
                  </a:lnTo>
                  <a:lnTo>
                    <a:pt x="132" y="65"/>
                  </a:lnTo>
                  <a:lnTo>
                    <a:pt x="128" y="63"/>
                  </a:lnTo>
                  <a:lnTo>
                    <a:pt x="105" y="63"/>
                  </a:lnTo>
                  <a:lnTo>
                    <a:pt x="103" y="63"/>
                  </a:lnTo>
                  <a:lnTo>
                    <a:pt x="103" y="63"/>
                  </a:lnTo>
                  <a:lnTo>
                    <a:pt x="101" y="65"/>
                  </a:lnTo>
                  <a:lnTo>
                    <a:pt x="98" y="65"/>
                  </a:lnTo>
                  <a:lnTo>
                    <a:pt x="96" y="63"/>
                  </a:lnTo>
                  <a:lnTo>
                    <a:pt x="92" y="61"/>
                  </a:lnTo>
                  <a:lnTo>
                    <a:pt x="88" y="59"/>
                  </a:lnTo>
                  <a:lnTo>
                    <a:pt x="84" y="54"/>
                  </a:lnTo>
                  <a:lnTo>
                    <a:pt x="84" y="54"/>
                  </a:lnTo>
                  <a:lnTo>
                    <a:pt x="82" y="52"/>
                  </a:lnTo>
                  <a:lnTo>
                    <a:pt x="80" y="50"/>
                  </a:lnTo>
                  <a:lnTo>
                    <a:pt x="78" y="46"/>
                  </a:lnTo>
                  <a:lnTo>
                    <a:pt x="75" y="44"/>
                  </a:lnTo>
                  <a:lnTo>
                    <a:pt x="73" y="40"/>
                  </a:lnTo>
                  <a:lnTo>
                    <a:pt x="69" y="38"/>
                  </a:lnTo>
                  <a:lnTo>
                    <a:pt x="65" y="38"/>
                  </a:lnTo>
                  <a:lnTo>
                    <a:pt x="63" y="38"/>
                  </a:lnTo>
                  <a:lnTo>
                    <a:pt x="61" y="38"/>
                  </a:lnTo>
                  <a:lnTo>
                    <a:pt x="55" y="38"/>
                  </a:lnTo>
                  <a:lnTo>
                    <a:pt x="50" y="38"/>
                  </a:lnTo>
                  <a:lnTo>
                    <a:pt x="44" y="40"/>
                  </a:lnTo>
                  <a:lnTo>
                    <a:pt x="40" y="40"/>
                  </a:lnTo>
                  <a:lnTo>
                    <a:pt x="34" y="38"/>
                  </a:lnTo>
                  <a:lnTo>
                    <a:pt x="31" y="38"/>
                  </a:lnTo>
                  <a:lnTo>
                    <a:pt x="31" y="38"/>
                  </a:lnTo>
                  <a:lnTo>
                    <a:pt x="29" y="38"/>
                  </a:lnTo>
                  <a:lnTo>
                    <a:pt x="27" y="38"/>
                  </a:lnTo>
                  <a:lnTo>
                    <a:pt x="25" y="38"/>
                  </a:lnTo>
                  <a:lnTo>
                    <a:pt x="21" y="38"/>
                  </a:lnTo>
                  <a:lnTo>
                    <a:pt x="19" y="38"/>
                  </a:lnTo>
                  <a:lnTo>
                    <a:pt x="17" y="38"/>
                  </a:lnTo>
                  <a:lnTo>
                    <a:pt x="15" y="40"/>
                  </a:lnTo>
                  <a:lnTo>
                    <a:pt x="13" y="40"/>
                  </a:lnTo>
                  <a:lnTo>
                    <a:pt x="11" y="38"/>
                  </a:lnTo>
                  <a:lnTo>
                    <a:pt x="7" y="38"/>
                  </a:lnTo>
                  <a:lnTo>
                    <a:pt x="4" y="38"/>
                  </a:lnTo>
                  <a:lnTo>
                    <a:pt x="2" y="38"/>
                  </a:lnTo>
                  <a:lnTo>
                    <a:pt x="0" y="36"/>
                  </a:lnTo>
                  <a:lnTo>
                    <a:pt x="2" y="34"/>
                  </a:lnTo>
                  <a:lnTo>
                    <a:pt x="7" y="32"/>
                  </a:lnTo>
                  <a:lnTo>
                    <a:pt x="7" y="31"/>
                  </a:lnTo>
                  <a:lnTo>
                    <a:pt x="9" y="31"/>
                  </a:lnTo>
                  <a:lnTo>
                    <a:pt x="13" y="29"/>
                  </a:lnTo>
                  <a:lnTo>
                    <a:pt x="17" y="25"/>
                  </a:lnTo>
                  <a:lnTo>
                    <a:pt x="23" y="23"/>
                  </a:lnTo>
                  <a:lnTo>
                    <a:pt x="29" y="21"/>
                  </a:lnTo>
                  <a:lnTo>
                    <a:pt x="36" y="19"/>
                  </a:lnTo>
                  <a:lnTo>
                    <a:pt x="42" y="19"/>
                  </a:lnTo>
                  <a:lnTo>
                    <a:pt x="44" y="19"/>
                  </a:lnTo>
                  <a:lnTo>
                    <a:pt x="46" y="17"/>
                  </a:lnTo>
                  <a:lnTo>
                    <a:pt x="48" y="17"/>
                  </a:lnTo>
                  <a:lnTo>
                    <a:pt x="50" y="17"/>
                  </a:lnTo>
                  <a:lnTo>
                    <a:pt x="54" y="15"/>
                  </a:lnTo>
                  <a:lnTo>
                    <a:pt x="57" y="15"/>
                  </a:lnTo>
                  <a:lnTo>
                    <a:pt x="59" y="13"/>
                  </a:lnTo>
                  <a:lnTo>
                    <a:pt x="61" y="11"/>
                  </a:lnTo>
                  <a:lnTo>
                    <a:pt x="63" y="11"/>
                  </a:lnTo>
                  <a:lnTo>
                    <a:pt x="63" y="11"/>
                  </a:lnTo>
                  <a:lnTo>
                    <a:pt x="65" y="9"/>
                  </a:lnTo>
                  <a:lnTo>
                    <a:pt x="67" y="8"/>
                  </a:lnTo>
                  <a:lnTo>
                    <a:pt x="71" y="6"/>
                  </a:lnTo>
                  <a:lnTo>
                    <a:pt x="75" y="6"/>
                  </a:lnTo>
                  <a:lnTo>
                    <a:pt x="80" y="4"/>
                  </a:lnTo>
                  <a:lnTo>
                    <a:pt x="88" y="4"/>
                  </a:lnTo>
                  <a:lnTo>
                    <a:pt x="88" y="4"/>
                  </a:lnTo>
                  <a:lnTo>
                    <a:pt x="90" y="4"/>
                  </a:lnTo>
                  <a:lnTo>
                    <a:pt x="94" y="4"/>
                  </a:lnTo>
                  <a:lnTo>
                    <a:pt x="98" y="4"/>
                  </a:lnTo>
                  <a:lnTo>
                    <a:pt x="101" y="4"/>
                  </a:lnTo>
                  <a:lnTo>
                    <a:pt x="105" y="4"/>
                  </a:lnTo>
                  <a:lnTo>
                    <a:pt x="107" y="4"/>
                  </a:lnTo>
                  <a:lnTo>
                    <a:pt x="111" y="4"/>
                  </a:lnTo>
                  <a:lnTo>
                    <a:pt x="111" y="4"/>
                  </a:lnTo>
                  <a:lnTo>
                    <a:pt x="113" y="4"/>
                  </a:lnTo>
                  <a:lnTo>
                    <a:pt x="115" y="6"/>
                  </a:lnTo>
                  <a:lnTo>
                    <a:pt x="119" y="6"/>
                  </a:lnTo>
                  <a:lnTo>
                    <a:pt x="123" y="6"/>
                  </a:lnTo>
                  <a:lnTo>
                    <a:pt x="125" y="6"/>
                  </a:lnTo>
                  <a:lnTo>
                    <a:pt x="128" y="6"/>
                  </a:lnTo>
                  <a:lnTo>
                    <a:pt x="132" y="6"/>
                  </a:lnTo>
                  <a:lnTo>
                    <a:pt x="132" y="4"/>
                  </a:lnTo>
                  <a:lnTo>
                    <a:pt x="134" y="4"/>
                  </a:lnTo>
                  <a:lnTo>
                    <a:pt x="136" y="4"/>
                  </a:lnTo>
                  <a:lnTo>
                    <a:pt x="140" y="2"/>
                  </a:lnTo>
                  <a:lnTo>
                    <a:pt x="144" y="2"/>
                  </a:lnTo>
                  <a:lnTo>
                    <a:pt x="148" y="0"/>
                  </a:lnTo>
                  <a:lnTo>
                    <a:pt x="151" y="0"/>
                  </a:lnTo>
                  <a:lnTo>
                    <a:pt x="153" y="2"/>
                  </a:lnTo>
                  <a:lnTo>
                    <a:pt x="155" y="2"/>
                  </a:lnTo>
                  <a:lnTo>
                    <a:pt x="155" y="2"/>
                  </a:lnTo>
                  <a:lnTo>
                    <a:pt x="157" y="2"/>
                  </a:lnTo>
                  <a:lnTo>
                    <a:pt x="159" y="4"/>
                  </a:lnTo>
                  <a:lnTo>
                    <a:pt x="163" y="4"/>
                  </a:lnTo>
                  <a:lnTo>
                    <a:pt x="165" y="6"/>
                  </a:lnTo>
                  <a:lnTo>
                    <a:pt x="169" y="8"/>
                  </a:lnTo>
                  <a:lnTo>
                    <a:pt x="172" y="11"/>
                  </a:lnTo>
                  <a:lnTo>
                    <a:pt x="172" y="11"/>
                  </a:lnTo>
                  <a:lnTo>
                    <a:pt x="174" y="11"/>
                  </a:lnTo>
                  <a:lnTo>
                    <a:pt x="174" y="11"/>
                  </a:lnTo>
                  <a:lnTo>
                    <a:pt x="176" y="13"/>
                  </a:lnTo>
                  <a:lnTo>
                    <a:pt x="176" y="13"/>
                  </a:lnTo>
                  <a:lnTo>
                    <a:pt x="178" y="15"/>
                  </a:lnTo>
                  <a:lnTo>
                    <a:pt x="180" y="15"/>
                  </a:lnTo>
                  <a:lnTo>
                    <a:pt x="180" y="15"/>
                  </a:lnTo>
                  <a:lnTo>
                    <a:pt x="180" y="15"/>
                  </a:lnTo>
                  <a:lnTo>
                    <a:pt x="182" y="15"/>
                  </a:lnTo>
                  <a:lnTo>
                    <a:pt x="182" y="17"/>
                  </a:lnTo>
                  <a:lnTo>
                    <a:pt x="184" y="19"/>
                  </a:lnTo>
                  <a:lnTo>
                    <a:pt x="184" y="21"/>
                  </a:lnTo>
                  <a:lnTo>
                    <a:pt x="184" y="23"/>
                  </a:lnTo>
                  <a:lnTo>
                    <a:pt x="186" y="25"/>
                  </a:lnTo>
                  <a:lnTo>
                    <a:pt x="184" y="29"/>
                  </a:lnTo>
                  <a:lnTo>
                    <a:pt x="184" y="29"/>
                  </a:lnTo>
                  <a:lnTo>
                    <a:pt x="186" y="31"/>
                  </a:lnTo>
                  <a:lnTo>
                    <a:pt x="188" y="34"/>
                  </a:lnTo>
                  <a:lnTo>
                    <a:pt x="188" y="38"/>
                  </a:lnTo>
                  <a:lnTo>
                    <a:pt x="190" y="44"/>
                  </a:lnTo>
                  <a:lnTo>
                    <a:pt x="190" y="50"/>
                  </a:lnTo>
                  <a:lnTo>
                    <a:pt x="190" y="56"/>
                  </a:lnTo>
                  <a:lnTo>
                    <a:pt x="190" y="63"/>
                  </a:lnTo>
                  <a:lnTo>
                    <a:pt x="190" y="63"/>
                  </a:lnTo>
                  <a:lnTo>
                    <a:pt x="190" y="63"/>
                  </a:lnTo>
                  <a:lnTo>
                    <a:pt x="190" y="63"/>
                  </a:lnTo>
                  <a:lnTo>
                    <a:pt x="190" y="65"/>
                  </a:lnTo>
                  <a:lnTo>
                    <a:pt x="190" y="65"/>
                  </a:lnTo>
                  <a:lnTo>
                    <a:pt x="190" y="67"/>
                  </a:lnTo>
                  <a:lnTo>
                    <a:pt x="190" y="69"/>
                  </a:lnTo>
                  <a:lnTo>
                    <a:pt x="192" y="69"/>
                  </a:lnTo>
                  <a:lnTo>
                    <a:pt x="192" y="71"/>
                  </a:lnTo>
                  <a:lnTo>
                    <a:pt x="192" y="71"/>
                  </a:lnTo>
                  <a:lnTo>
                    <a:pt x="192" y="71"/>
                  </a:lnTo>
                  <a:lnTo>
                    <a:pt x="192" y="73"/>
                  </a:lnTo>
                  <a:lnTo>
                    <a:pt x="192" y="75"/>
                  </a:lnTo>
                  <a:lnTo>
                    <a:pt x="194" y="75"/>
                  </a:lnTo>
                  <a:lnTo>
                    <a:pt x="194" y="77"/>
                  </a:lnTo>
                  <a:lnTo>
                    <a:pt x="194" y="79"/>
                  </a:lnTo>
                  <a:lnTo>
                    <a:pt x="197" y="88"/>
                  </a:lnTo>
                  <a:close/>
                </a:path>
              </a:pathLst>
            </a:custGeom>
            <a:solidFill>
              <a:srgbClr val="F2B200"/>
            </a:solidFill>
            <a:ln w="9525">
              <a:noFill/>
              <a:round/>
              <a:headEnd/>
              <a:tailEnd/>
            </a:ln>
          </p:spPr>
          <p:txBody>
            <a:bodyPr/>
            <a:lstStyle/>
            <a:p>
              <a:endParaRPr lang="en-US"/>
            </a:p>
          </p:txBody>
        </p:sp>
        <p:sp>
          <p:nvSpPr>
            <p:cNvPr id="350810" name="Freeform 602"/>
            <p:cNvSpPr>
              <a:spLocks/>
            </p:cNvSpPr>
            <p:nvPr/>
          </p:nvSpPr>
          <p:spPr bwMode="auto">
            <a:xfrm>
              <a:off x="3947" y="1572"/>
              <a:ext cx="29" cy="25"/>
            </a:xfrm>
            <a:custGeom>
              <a:avLst/>
              <a:gdLst/>
              <a:ahLst/>
              <a:cxnLst>
                <a:cxn ang="0">
                  <a:pos x="2" y="18"/>
                </a:cxn>
                <a:cxn ang="0">
                  <a:pos x="0" y="18"/>
                </a:cxn>
                <a:cxn ang="0">
                  <a:pos x="12" y="23"/>
                </a:cxn>
                <a:cxn ang="0">
                  <a:pos x="19" y="25"/>
                </a:cxn>
                <a:cxn ang="0">
                  <a:pos x="27" y="21"/>
                </a:cxn>
                <a:cxn ang="0">
                  <a:pos x="29" y="14"/>
                </a:cxn>
                <a:cxn ang="0">
                  <a:pos x="27" y="8"/>
                </a:cxn>
                <a:cxn ang="0">
                  <a:pos x="25" y="4"/>
                </a:cxn>
                <a:cxn ang="0">
                  <a:pos x="23" y="2"/>
                </a:cxn>
                <a:cxn ang="0">
                  <a:pos x="21" y="0"/>
                </a:cxn>
                <a:cxn ang="0">
                  <a:pos x="12" y="8"/>
                </a:cxn>
                <a:cxn ang="0">
                  <a:pos x="14" y="8"/>
                </a:cxn>
                <a:cxn ang="0">
                  <a:pos x="16" y="10"/>
                </a:cxn>
                <a:cxn ang="0">
                  <a:pos x="17" y="14"/>
                </a:cxn>
                <a:cxn ang="0">
                  <a:pos x="17" y="16"/>
                </a:cxn>
                <a:cxn ang="0">
                  <a:pos x="19" y="14"/>
                </a:cxn>
                <a:cxn ang="0">
                  <a:pos x="21" y="12"/>
                </a:cxn>
                <a:cxn ang="0">
                  <a:pos x="16" y="12"/>
                </a:cxn>
                <a:cxn ang="0">
                  <a:pos x="6" y="6"/>
                </a:cxn>
                <a:cxn ang="0">
                  <a:pos x="2" y="18"/>
                </a:cxn>
              </a:cxnLst>
              <a:rect l="0" t="0" r="r" b="b"/>
              <a:pathLst>
                <a:path w="29" h="25">
                  <a:moveTo>
                    <a:pt x="2" y="18"/>
                  </a:moveTo>
                  <a:lnTo>
                    <a:pt x="0" y="18"/>
                  </a:lnTo>
                  <a:lnTo>
                    <a:pt x="12" y="23"/>
                  </a:lnTo>
                  <a:lnTo>
                    <a:pt x="19" y="25"/>
                  </a:lnTo>
                  <a:lnTo>
                    <a:pt x="27" y="21"/>
                  </a:lnTo>
                  <a:lnTo>
                    <a:pt x="29" y="14"/>
                  </a:lnTo>
                  <a:lnTo>
                    <a:pt x="27" y="8"/>
                  </a:lnTo>
                  <a:lnTo>
                    <a:pt x="25" y="4"/>
                  </a:lnTo>
                  <a:lnTo>
                    <a:pt x="23" y="2"/>
                  </a:lnTo>
                  <a:lnTo>
                    <a:pt x="21" y="0"/>
                  </a:lnTo>
                  <a:lnTo>
                    <a:pt x="12" y="8"/>
                  </a:lnTo>
                  <a:lnTo>
                    <a:pt x="14" y="8"/>
                  </a:lnTo>
                  <a:lnTo>
                    <a:pt x="16" y="10"/>
                  </a:lnTo>
                  <a:lnTo>
                    <a:pt x="17" y="14"/>
                  </a:lnTo>
                  <a:lnTo>
                    <a:pt x="17" y="16"/>
                  </a:lnTo>
                  <a:lnTo>
                    <a:pt x="19" y="14"/>
                  </a:lnTo>
                  <a:lnTo>
                    <a:pt x="21" y="12"/>
                  </a:lnTo>
                  <a:lnTo>
                    <a:pt x="16" y="12"/>
                  </a:lnTo>
                  <a:lnTo>
                    <a:pt x="6" y="6"/>
                  </a:lnTo>
                  <a:lnTo>
                    <a:pt x="2" y="18"/>
                  </a:lnTo>
                  <a:close/>
                </a:path>
              </a:pathLst>
            </a:custGeom>
            <a:solidFill>
              <a:srgbClr val="000000"/>
            </a:solidFill>
            <a:ln w="9525">
              <a:noFill/>
              <a:round/>
              <a:headEnd/>
              <a:tailEnd/>
            </a:ln>
          </p:spPr>
          <p:txBody>
            <a:bodyPr/>
            <a:lstStyle/>
            <a:p>
              <a:endParaRPr lang="en-US"/>
            </a:p>
          </p:txBody>
        </p:sp>
        <p:sp>
          <p:nvSpPr>
            <p:cNvPr id="350811" name="Freeform 603"/>
            <p:cNvSpPr>
              <a:spLocks/>
            </p:cNvSpPr>
            <p:nvPr/>
          </p:nvSpPr>
          <p:spPr bwMode="auto">
            <a:xfrm>
              <a:off x="3920" y="1561"/>
              <a:ext cx="33" cy="29"/>
            </a:xfrm>
            <a:custGeom>
              <a:avLst/>
              <a:gdLst/>
              <a:ahLst/>
              <a:cxnLst>
                <a:cxn ang="0">
                  <a:pos x="4" y="9"/>
                </a:cxn>
                <a:cxn ang="0">
                  <a:pos x="0" y="6"/>
                </a:cxn>
                <a:cxn ang="0">
                  <a:pos x="4" y="11"/>
                </a:cxn>
                <a:cxn ang="0">
                  <a:pos x="8" y="17"/>
                </a:cxn>
                <a:cxn ang="0">
                  <a:pos x="12" y="21"/>
                </a:cxn>
                <a:cxn ang="0">
                  <a:pos x="18" y="23"/>
                </a:cxn>
                <a:cxn ang="0">
                  <a:pos x="21" y="25"/>
                </a:cxn>
                <a:cxn ang="0">
                  <a:pos x="25" y="27"/>
                </a:cxn>
                <a:cxn ang="0">
                  <a:pos x="27" y="29"/>
                </a:cxn>
                <a:cxn ang="0">
                  <a:pos x="29" y="29"/>
                </a:cxn>
                <a:cxn ang="0">
                  <a:pos x="33" y="17"/>
                </a:cxn>
                <a:cxn ang="0">
                  <a:pos x="29" y="17"/>
                </a:cxn>
                <a:cxn ang="0">
                  <a:pos x="27" y="15"/>
                </a:cxn>
                <a:cxn ang="0">
                  <a:pos x="23" y="13"/>
                </a:cxn>
                <a:cxn ang="0">
                  <a:pos x="19" y="11"/>
                </a:cxn>
                <a:cxn ang="0">
                  <a:pos x="16" y="7"/>
                </a:cxn>
                <a:cxn ang="0">
                  <a:pos x="14" y="6"/>
                </a:cxn>
                <a:cxn ang="0">
                  <a:pos x="12" y="2"/>
                </a:cxn>
                <a:cxn ang="0">
                  <a:pos x="10" y="0"/>
                </a:cxn>
                <a:cxn ang="0">
                  <a:pos x="4" y="9"/>
                </a:cxn>
              </a:cxnLst>
              <a:rect l="0" t="0" r="r" b="b"/>
              <a:pathLst>
                <a:path w="33" h="29">
                  <a:moveTo>
                    <a:pt x="4" y="9"/>
                  </a:moveTo>
                  <a:lnTo>
                    <a:pt x="0" y="6"/>
                  </a:lnTo>
                  <a:lnTo>
                    <a:pt x="4" y="11"/>
                  </a:lnTo>
                  <a:lnTo>
                    <a:pt x="8" y="17"/>
                  </a:lnTo>
                  <a:lnTo>
                    <a:pt x="12" y="21"/>
                  </a:lnTo>
                  <a:lnTo>
                    <a:pt x="18" y="23"/>
                  </a:lnTo>
                  <a:lnTo>
                    <a:pt x="21" y="25"/>
                  </a:lnTo>
                  <a:lnTo>
                    <a:pt x="25" y="27"/>
                  </a:lnTo>
                  <a:lnTo>
                    <a:pt x="27" y="29"/>
                  </a:lnTo>
                  <a:lnTo>
                    <a:pt x="29" y="29"/>
                  </a:lnTo>
                  <a:lnTo>
                    <a:pt x="33" y="17"/>
                  </a:lnTo>
                  <a:lnTo>
                    <a:pt x="29" y="17"/>
                  </a:lnTo>
                  <a:lnTo>
                    <a:pt x="27" y="15"/>
                  </a:lnTo>
                  <a:lnTo>
                    <a:pt x="23" y="13"/>
                  </a:lnTo>
                  <a:lnTo>
                    <a:pt x="19" y="11"/>
                  </a:lnTo>
                  <a:lnTo>
                    <a:pt x="16" y="7"/>
                  </a:lnTo>
                  <a:lnTo>
                    <a:pt x="14" y="6"/>
                  </a:lnTo>
                  <a:lnTo>
                    <a:pt x="12" y="2"/>
                  </a:lnTo>
                  <a:lnTo>
                    <a:pt x="10" y="0"/>
                  </a:lnTo>
                  <a:lnTo>
                    <a:pt x="4" y="9"/>
                  </a:lnTo>
                  <a:close/>
                </a:path>
              </a:pathLst>
            </a:custGeom>
            <a:solidFill>
              <a:srgbClr val="000000"/>
            </a:solidFill>
            <a:ln w="9525">
              <a:noFill/>
              <a:round/>
              <a:headEnd/>
              <a:tailEnd/>
            </a:ln>
          </p:spPr>
          <p:txBody>
            <a:bodyPr/>
            <a:lstStyle/>
            <a:p>
              <a:endParaRPr lang="en-US"/>
            </a:p>
          </p:txBody>
        </p:sp>
        <p:sp>
          <p:nvSpPr>
            <p:cNvPr id="350812" name="Freeform 604"/>
            <p:cNvSpPr>
              <a:spLocks/>
            </p:cNvSpPr>
            <p:nvPr/>
          </p:nvSpPr>
          <p:spPr bwMode="auto">
            <a:xfrm>
              <a:off x="3895" y="1545"/>
              <a:ext cx="35" cy="25"/>
            </a:xfrm>
            <a:custGeom>
              <a:avLst/>
              <a:gdLst/>
              <a:ahLst/>
              <a:cxnLst>
                <a:cxn ang="0">
                  <a:pos x="0" y="14"/>
                </a:cxn>
                <a:cxn ang="0">
                  <a:pos x="2" y="14"/>
                </a:cxn>
                <a:cxn ang="0">
                  <a:pos x="6" y="14"/>
                </a:cxn>
                <a:cxn ang="0">
                  <a:pos x="12" y="16"/>
                </a:cxn>
                <a:cxn ang="0">
                  <a:pos x="16" y="20"/>
                </a:cxn>
                <a:cxn ang="0">
                  <a:pos x="21" y="22"/>
                </a:cxn>
                <a:cxn ang="0">
                  <a:pos x="25" y="23"/>
                </a:cxn>
                <a:cxn ang="0">
                  <a:pos x="27" y="25"/>
                </a:cxn>
                <a:cxn ang="0">
                  <a:pos x="29" y="25"/>
                </a:cxn>
                <a:cxn ang="0">
                  <a:pos x="35" y="16"/>
                </a:cxn>
                <a:cxn ang="0">
                  <a:pos x="33" y="14"/>
                </a:cxn>
                <a:cxn ang="0">
                  <a:pos x="31" y="14"/>
                </a:cxn>
                <a:cxn ang="0">
                  <a:pos x="27" y="10"/>
                </a:cxn>
                <a:cxn ang="0">
                  <a:pos x="21" y="8"/>
                </a:cxn>
                <a:cxn ang="0">
                  <a:pos x="16" y="6"/>
                </a:cxn>
                <a:cxn ang="0">
                  <a:pos x="10" y="4"/>
                </a:cxn>
                <a:cxn ang="0">
                  <a:pos x="4" y="2"/>
                </a:cxn>
                <a:cxn ang="0">
                  <a:pos x="0" y="0"/>
                </a:cxn>
                <a:cxn ang="0">
                  <a:pos x="0" y="14"/>
                </a:cxn>
              </a:cxnLst>
              <a:rect l="0" t="0" r="r" b="b"/>
              <a:pathLst>
                <a:path w="35" h="25">
                  <a:moveTo>
                    <a:pt x="0" y="14"/>
                  </a:moveTo>
                  <a:lnTo>
                    <a:pt x="2" y="14"/>
                  </a:lnTo>
                  <a:lnTo>
                    <a:pt x="6" y="14"/>
                  </a:lnTo>
                  <a:lnTo>
                    <a:pt x="12" y="16"/>
                  </a:lnTo>
                  <a:lnTo>
                    <a:pt x="16" y="20"/>
                  </a:lnTo>
                  <a:lnTo>
                    <a:pt x="21" y="22"/>
                  </a:lnTo>
                  <a:lnTo>
                    <a:pt x="25" y="23"/>
                  </a:lnTo>
                  <a:lnTo>
                    <a:pt x="27" y="25"/>
                  </a:lnTo>
                  <a:lnTo>
                    <a:pt x="29" y="25"/>
                  </a:lnTo>
                  <a:lnTo>
                    <a:pt x="35" y="16"/>
                  </a:lnTo>
                  <a:lnTo>
                    <a:pt x="33" y="14"/>
                  </a:lnTo>
                  <a:lnTo>
                    <a:pt x="31" y="14"/>
                  </a:lnTo>
                  <a:lnTo>
                    <a:pt x="27" y="10"/>
                  </a:lnTo>
                  <a:lnTo>
                    <a:pt x="21" y="8"/>
                  </a:lnTo>
                  <a:lnTo>
                    <a:pt x="16" y="6"/>
                  </a:lnTo>
                  <a:lnTo>
                    <a:pt x="10" y="4"/>
                  </a:lnTo>
                  <a:lnTo>
                    <a:pt x="4" y="2"/>
                  </a:lnTo>
                  <a:lnTo>
                    <a:pt x="0" y="0"/>
                  </a:lnTo>
                  <a:lnTo>
                    <a:pt x="0" y="14"/>
                  </a:lnTo>
                  <a:close/>
                </a:path>
              </a:pathLst>
            </a:custGeom>
            <a:solidFill>
              <a:srgbClr val="000000"/>
            </a:solidFill>
            <a:ln w="9525">
              <a:noFill/>
              <a:round/>
              <a:headEnd/>
              <a:tailEnd/>
            </a:ln>
          </p:spPr>
          <p:txBody>
            <a:bodyPr/>
            <a:lstStyle/>
            <a:p>
              <a:endParaRPr lang="en-US"/>
            </a:p>
          </p:txBody>
        </p:sp>
        <p:sp>
          <p:nvSpPr>
            <p:cNvPr id="350813" name="Freeform 605"/>
            <p:cNvSpPr>
              <a:spLocks/>
            </p:cNvSpPr>
            <p:nvPr/>
          </p:nvSpPr>
          <p:spPr bwMode="auto">
            <a:xfrm>
              <a:off x="3868" y="1545"/>
              <a:ext cx="27" cy="14"/>
            </a:xfrm>
            <a:custGeom>
              <a:avLst/>
              <a:gdLst/>
              <a:ahLst/>
              <a:cxnLst>
                <a:cxn ang="0">
                  <a:pos x="6" y="12"/>
                </a:cxn>
                <a:cxn ang="0">
                  <a:pos x="2" y="12"/>
                </a:cxn>
                <a:cxn ang="0">
                  <a:pos x="27" y="14"/>
                </a:cxn>
                <a:cxn ang="0">
                  <a:pos x="27" y="0"/>
                </a:cxn>
                <a:cxn ang="0">
                  <a:pos x="4" y="0"/>
                </a:cxn>
                <a:cxn ang="0">
                  <a:pos x="0" y="0"/>
                </a:cxn>
                <a:cxn ang="0">
                  <a:pos x="6" y="12"/>
                </a:cxn>
              </a:cxnLst>
              <a:rect l="0" t="0" r="r" b="b"/>
              <a:pathLst>
                <a:path w="27" h="14">
                  <a:moveTo>
                    <a:pt x="6" y="12"/>
                  </a:moveTo>
                  <a:lnTo>
                    <a:pt x="2" y="12"/>
                  </a:lnTo>
                  <a:lnTo>
                    <a:pt x="27" y="14"/>
                  </a:lnTo>
                  <a:lnTo>
                    <a:pt x="27" y="0"/>
                  </a:lnTo>
                  <a:lnTo>
                    <a:pt x="4" y="0"/>
                  </a:lnTo>
                  <a:lnTo>
                    <a:pt x="0" y="0"/>
                  </a:lnTo>
                  <a:lnTo>
                    <a:pt x="6" y="12"/>
                  </a:lnTo>
                  <a:close/>
                </a:path>
              </a:pathLst>
            </a:custGeom>
            <a:solidFill>
              <a:srgbClr val="000000"/>
            </a:solidFill>
            <a:ln w="9525">
              <a:noFill/>
              <a:round/>
              <a:headEnd/>
              <a:tailEnd/>
            </a:ln>
          </p:spPr>
          <p:txBody>
            <a:bodyPr/>
            <a:lstStyle/>
            <a:p>
              <a:endParaRPr lang="en-US"/>
            </a:p>
          </p:txBody>
        </p:sp>
        <p:sp>
          <p:nvSpPr>
            <p:cNvPr id="350814" name="Freeform 606"/>
            <p:cNvSpPr>
              <a:spLocks/>
            </p:cNvSpPr>
            <p:nvPr/>
          </p:nvSpPr>
          <p:spPr bwMode="auto">
            <a:xfrm>
              <a:off x="3847" y="1538"/>
              <a:ext cx="27" cy="21"/>
            </a:xfrm>
            <a:custGeom>
              <a:avLst/>
              <a:gdLst/>
              <a:ahLst/>
              <a:cxnLst>
                <a:cxn ang="0">
                  <a:pos x="0" y="7"/>
                </a:cxn>
                <a:cxn ang="0">
                  <a:pos x="4" y="13"/>
                </a:cxn>
                <a:cxn ang="0">
                  <a:pos x="8" y="17"/>
                </a:cxn>
                <a:cxn ang="0">
                  <a:pos x="14" y="19"/>
                </a:cxn>
                <a:cxn ang="0">
                  <a:pos x="18" y="21"/>
                </a:cxn>
                <a:cxn ang="0">
                  <a:pos x="21" y="21"/>
                </a:cxn>
                <a:cxn ang="0">
                  <a:pos x="23" y="19"/>
                </a:cxn>
                <a:cxn ang="0">
                  <a:pos x="27" y="19"/>
                </a:cxn>
                <a:cxn ang="0">
                  <a:pos x="21" y="7"/>
                </a:cxn>
                <a:cxn ang="0">
                  <a:pos x="20" y="7"/>
                </a:cxn>
                <a:cxn ang="0">
                  <a:pos x="18" y="7"/>
                </a:cxn>
                <a:cxn ang="0">
                  <a:pos x="16" y="7"/>
                </a:cxn>
                <a:cxn ang="0">
                  <a:pos x="14" y="6"/>
                </a:cxn>
                <a:cxn ang="0">
                  <a:pos x="10" y="2"/>
                </a:cxn>
                <a:cxn ang="0">
                  <a:pos x="10" y="0"/>
                </a:cxn>
                <a:cxn ang="0">
                  <a:pos x="0" y="7"/>
                </a:cxn>
              </a:cxnLst>
              <a:rect l="0" t="0" r="r" b="b"/>
              <a:pathLst>
                <a:path w="27" h="21">
                  <a:moveTo>
                    <a:pt x="0" y="7"/>
                  </a:moveTo>
                  <a:lnTo>
                    <a:pt x="4" y="13"/>
                  </a:lnTo>
                  <a:lnTo>
                    <a:pt x="8" y="17"/>
                  </a:lnTo>
                  <a:lnTo>
                    <a:pt x="14" y="19"/>
                  </a:lnTo>
                  <a:lnTo>
                    <a:pt x="18" y="21"/>
                  </a:lnTo>
                  <a:lnTo>
                    <a:pt x="21" y="21"/>
                  </a:lnTo>
                  <a:lnTo>
                    <a:pt x="23" y="19"/>
                  </a:lnTo>
                  <a:lnTo>
                    <a:pt x="27" y="19"/>
                  </a:lnTo>
                  <a:lnTo>
                    <a:pt x="21" y="7"/>
                  </a:lnTo>
                  <a:lnTo>
                    <a:pt x="20" y="7"/>
                  </a:lnTo>
                  <a:lnTo>
                    <a:pt x="18" y="7"/>
                  </a:lnTo>
                  <a:lnTo>
                    <a:pt x="16" y="7"/>
                  </a:lnTo>
                  <a:lnTo>
                    <a:pt x="14" y="6"/>
                  </a:lnTo>
                  <a:lnTo>
                    <a:pt x="10" y="2"/>
                  </a:lnTo>
                  <a:lnTo>
                    <a:pt x="10" y="0"/>
                  </a:lnTo>
                  <a:lnTo>
                    <a:pt x="0" y="7"/>
                  </a:lnTo>
                  <a:close/>
                </a:path>
              </a:pathLst>
            </a:custGeom>
            <a:solidFill>
              <a:srgbClr val="000000"/>
            </a:solidFill>
            <a:ln w="9525">
              <a:noFill/>
              <a:round/>
              <a:headEnd/>
              <a:tailEnd/>
            </a:ln>
          </p:spPr>
          <p:txBody>
            <a:bodyPr/>
            <a:lstStyle/>
            <a:p>
              <a:endParaRPr lang="en-US"/>
            </a:p>
          </p:txBody>
        </p:sp>
        <p:sp>
          <p:nvSpPr>
            <p:cNvPr id="350815" name="Freeform 607"/>
            <p:cNvSpPr>
              <a:spLocks/>
            </p:cNvSpPr>
            <p:nvPr/>
          </p:nvSpPr>
          <p:spPr bwMode="auto">
            <a:xfrm>
              <a:off x="3832" y="1520"/>
              <a:ext cx="25" cy="25"/>
            </a:xfrm>
            <a:custGeom>
              <a:avLst/>
              <a:gdLst/>
              <a:ahLst/>
              <a:cxnLst>
                <a:cxn ang="0">
                  <a:pos x="0" y="12"/>
                </a:cxn>
                <a:cxn ang="0">
                  <a:pos x="2" y="12"/>
                </a:cxn>
                <a:cxn ang="0">
                  <a:pos x="4" y="14"/>
                </a:cxn>
                <a:cxn ang="0">
                  <a:pos x="6" y="16"/>
                </a:cxn>
                <a:cxn ang="0">
                  <a:pos x="10" y="18"/>
                </a:cxn>
                <a:cxn ang="0">
                  <a:pos x="12" y="22"/>
                </a:cxn>
                <a:cxn ang="0">
                  <a:pos x="13" y="24"/>
                </a:cxn>
                <a:cxn ang="0">
                  <a:pos x="15" y="25"/>
                </a:cxn>
                <a:cxn ang="0">
                  <a:pos x="25" y="18"/>
                </a:cxn>
                <a:cxn ang="0">
                  <a:pos x="23" y="16"/>
                </a:cxn>
                <a:cxn ang="0">
                  <a:pos x="21" y="14"/>
                </a:cxn>
                <a:cxn ang="0">
                  <a:pos x="17" y="10"/>
                </a:cxn>
                <a:cxn ang="0">
                  <a:pos x="13" y="6"/>
                </a:cxn>
                <a:cxn ang="0">
                  <a:pos x="10" y="4"/>
                </a:cxn>
                <a:cxn ang="0">
                  <a:pos x="6" y="0"/>
                </a:cxn>
                <a:cxn ang="0">
                  <a:pos x="0" y="0"/>
                </a:cxn>
                <a:cxn ang="0">
                  <a:pos x="0" y="12"/>
                </a:cxn>
              </a:cxnLst>
              <a:rect l="0" t="0" r="r" b="b"/>
              <a:pathLst>
                <a:path w="25" h="25">
                  <a:moveTo>
                    <a:pt x="0" y="12"/>
                  </a:moveTo>
                  <a:lnTo>
                    <a:pt x="2" y="12"/>
                  </a:lnTo>
                  <a:lnTo>
                    <a:pt x="4" y="14"/>
                  </a:lnTo>
                  <a:lnTo>
                    <a:pt x="6" y="16"/>
                  </a:lnTo>
                  <a:lnTo>
                    <a:pt x="10" y="18"/>
                  </a:lnTo>
                  <a:lnTo>
                    <a:pt x="12" y="22"/>
                  </a:lnTo>
                  <a:lnTo>
                    <a:pt x="13" y="24"/>
                  </a:lnTo>
                  <a:lnTo>
                    <a:pt x="15" y="25"/>
                  </a:lnTo>
                  <a:lnTo>
                    <a:pt x="25" y="18"/>
                  </a:lnTo>
                  <a:lnTo>
                    <a:pt x="23" y="16"/>
                  </a:lnTo>
                  <a:lnTo>
                    <a:pt x="21" y="14"/>
                  </a:lnTo>
                  <a:lnTo>
                    <a:pt x="17" y="10"/>
                  </a:lnTo>
                  <a:lnTo>
                    <a:pt x="13" y="6"/>
                  </a:lnTo>
                  <a:lnTo>
                    <a:pt x="10" y="4"/>
                  </a:lnTo>
                  <a:lnTo>
                    <a:pt x="6" y="0"/>
                  </a:lnTo>
                  <a:lnTo>
                    <a:pt x="0" y="0"/>
                  </a:lnTo>
                  <a:lnTo>
                    <a:pt x="0" y="12"/>
                  </a:lnTo>
                  <a:close/>
                </a:path>
              </a:pathLst>
            </a:custGeom>
            <a:solidFill>
              <a:srgbClr val="000000"/>
            </a:solidFill>
            <a:ln w="9525">
              <a:noFill/>
              <a:round/>
              <a:headEnd/>
              <a:tailEnd/>
            </a:ln>
          </p:spPr>
          <p:txBody>
            <a:bodyPr/>
            <a:lstStyle/>
            <a:p>
              <a:endParaRPr lang="en-US"/>
            </a:p>
          </p:txBody>
        </p:sp>
        <p:sp>
          <p:nvSpPr>
            <p:cNvPr id="350816" name="Freeform 608"/>
            <p:cNvSpPr>
              <a:spLocks/>
            </p:cNvSpPr>
            <p:nvPr/>
          </p:nvSpPr>
          <p:spPr bwMode="auto">
            <a:xfrm>
              <a:off x="3796" y="1520"/>
              <a:ext cx="36" cy="14"/>
            </a:xfrm>
            <a:custGeom>
              <a:avLst/>
              <a:gdLst/>
              <a:ahLst/>
              <a:cxnLst>
                <a:cxn ang="0">
                  <a:pos x="2" y="12"/>
                </a:cxn>
                <a:cxn ang="0">
                  <a:pos x="0" y="12"/>
                </a:cxn>
                <a:cxn ang="0">
                  <a:pos x="5" y="14"/>
                </a:cxn>
                <a:cxn ang="0">
                  <a:pos x="11" y="14"/>
                </a:cxn>
                <a:cxn ang="0">
                  <a:pos x="17" y="14"/>
                </a:cxn>
                <a:cxn ang="0">
                  <a:pos x="23" y="14"/>
                </a:cxn>
                <a:cxn ang="0">
                  <a:pos x="28" y="12"/>
                </a:cxn>
                <a:cxn ang="0">
                  <a:pos x="32" y="12"/>
                </a:cxn>
                <a:cxn ang="0">
                  <a:pos x="36" y="12"/>
                </a:cxn>
                <a:cxn ang="0">
                  <a:pos x="36" y="0"/>
                </a:cxn>
                <a:cxn ang="0">
                  <a:pos x="34" y="0"/>
                </a:cxn>
                <a:cxn ang="0">
                  <a:pos x="30" y="0"/>
                </a:cxn>
                <a:cxn ang="0">
                  <a:pos x="26" y="0"/>
                </a:cxn>
                <a:cxn ang="0">
                  <a:pos x="21" y="0"/>
                </a:cxn>
                <a:cxn ang="0">
                  <a:pos x="15" y="0"/>
                </a:cxn>
                <a:cxn ang="0">
                  <a:pos x="11" y="0"/>
                </a:cxn>
                <a:cxn ang="0">
                  <a:pos x="5" y="0"/>
                </a:cxn>
                <a:cxn ang="0">
                  <a:pos x="3" y="0"/>
                </a:cxn>
                <a:cxn ang="0">
                  <a:pos x="2" y="12"/>
                </a:cxn>
              </a:cxnLst>
              <a:rect l="0" t="0" r="r" b="b"/>
              <a:pathLst>
                <a:path w="36" h="14">
                  <a:moveTo>
                    <a:pt x="2" y="12"/>
                  </a:moveTo>
                  <a:lnTo>
                    <a:pt x="0" y="12"/>
                  </a:lnTo>
                  <a:lnTo>
                    <a:pt x="5" y="14"/>
                  </a:lnTo>
                  <a:lnTo>
                    <a:pt x="11" y="14"/>
                  </a:lnTo>
                  <a:lnTo>
                    <a:pt x="17" y="14"/>
                  </a:lnTo>
                  <a:lnTo>
                    <a:pt x="23" y="14"/>
                  </a:lnTo>
                  <a:lnTo>
                    <a:pt x="28" y="12"/>
                  </a:lnTo>
                  <a:lnTo>
                    <a:pt x="32" y="12"/>
                  </a:lnTo>
                  <a:lnTo>
                    <a:pt x="36" y="12"/>
                  </a:lnTo>
                  <a:lnTo>
                    <a:pt x="36" y="0"/>
                  </a:lnTo>
                  <a:lnTo>
                    <a:pt x="34" y="0"/>
                  </a:lnTo>
                  <a:lnTo>
                    <a:pt x="30" y="0"/>
                  </a:lnTo>
                  <a:lnTo>
                    <a:pt x="26" y="0"/>
                  </a:lnTo>
                  <a:lnTo>
                    <a:pt x="21" y="0"/>
                  </a:lnTo>
                  <a:lnTo>
                    <a:pt x="15" y="0"/>
                  </a:lnTo>
                  <a:lnTo>
                    <a:pt x="11" y="0"/>
                  </a:lnTo>
                  <a:lnTo>
                    <a:pt x="5" y="0"/>
                  </a:lnTo>
                  <a:lnTo>
                    <a:pt x="3" y="0"/>
                  </a:lnTo>
                  <a:lnTo>
                    <a:pt x="2" y="12"/>
                  </a:lnTo>
                  <a:close/>
                </a:path>
              </a:pathLst>
            </a:custGeom>
            <a:solidFill>
              <a:srgbClr val="000000"/>
            </a:solidFill>
            <a:ln w="9525">
              <a:noFill/>
              <a:round/>
              <a:headEnd/>
              <a:tailEnd/>
            </a:ln>
          </p:spPr>
          <p:txBody>
            <a:bodyPr/>
            <a:lstStyle/>
            <a:p>
              <a:endParaRPr lang="en-US"/>
            </a:p>
          </p:txBody>
        </p:sp>
        <p:sp>
          <p:nvSpPr>
            <p:cNvPr id="350817" name="Freeform 609"/>
            <p:cNvSpPr>
              <a:spLocks/>
            </p:cNvSpPr>
            <p:nvPr/>
          </p:nvSpPr>
          <p:spPr bwMode="auto">
            <a:xfrm>
              <a:off x="3778" y="1520"/>
              <a:ext cx="21" cy="14"/>
            </a:xfrm>
            <a:custGeom>
              <a:avLst/>
              <a:gdLst/>
              <a:ahLst/>
              <a:cxnLst>
                <a:cxn ang="0">
                  <a:pos x="4" y="14"/>
                </a:cxn>
                <a:cxn ang="0">
                  <a:pos x="6" y="12"/>
                </a:cxn>
                <a:cxn ang="0">
                  <a:pos x="8" y="12"/>
                </a:cxn>
                <a:cxn ang="0">
                  <a:pos x="10" y="12"/>
                </a:cxn>
                <a:cxn ang="0">
                  <a:pos x="14" y="12"/>
                </a:cxn>
                <a:cxn ang="0">
                  <a:pos x="16" y="12"/>
                </a:cxn>
                <a:cxn ang="0">
                  <a:pos x="18" y="12"/>
                </a:cxn>
                <a:cxn ang="0">
                  <a:pos x="20" y="12"/>
                </a:cxn>
                <a:cxn ang="0">
                  <a:pos x="21" y="0"/>
                </a:cxn>
                <a:cxn ang="0">
                  <a:pos x="20" y="0"/>
                </a:cxn>
                <a:cxn ang="0">
                  <a:pos x="18" y="0"/>
                </a:cxn>
                <a:cxn ang="0">
                  <a:pos x="16" y="0"/>
                </a:cxn>
                <a:cxn ang="0">
                  <a:pos x="14" y="0"/>
                </a:cxn>
                <a:cxn ang="0">
                  <a:pos x="10" y="0"/>
                </a:cxn>
                <a:cxn ang="0">
                  <a:pos x="8" y="0"/>
                </a:cxn>
                <a:cxn ang="0">
                  <a:pos x="4" y="0"/>
                </a:cxn>
                <a:cxn ang="0">
                  <a:pos x="0" y="2"/>
                </a:cxn>
                <a:cxn ang="0">
                  <a:pos x="4" y="0"/>
                </a:cxn>
                <a:cxn ang="0">
                  <a:pos x="4" y="14"/>
                </a:cxn>
              </a:cxnLst>
              <a:rect l="0" t="0" r="r" b="b"/>
              <a:pathLst>
                <a:path w="21" h="14">
                  <a:moveTo>
                    <a:pt x="4" y="14"/>
                  </a:moveTo>
                  <a:lnTo>
                    <a:pt x="6" y="12"/>
                  </a:lnTo>
                  <a:lnTo>
                    <a:pt x="8" y="12"/>
                  </a:lnTo>
                  <a:lnTo>
                    <a:pt x="10" y="12"/>
                  </a:lnTo>
                  <a:lnTo>
                    <a:pt x="14" y="12"/>
                  </a:lnTo>
                  <a:lnTo>
                    <a:pt x="16" y="12"/>
                  </a:lnTo>
                  <a:lnTo>
                    <a:pt x="18" y="12"/>
                  </a:lnTo>
                  <a:lnTo>
                    <a:pt x="20" y="12"/>
                  </a:lnTo>
                  <a:lnTo>
                    <a:pt x="21" y="0"/>
                  </a:lnTo>
                  <a:lnTo>
                    <a:pt x="20" y="0"/>
                  </a:lnTo>
                  <a:lnTo>
                    <a:pt x="18" y="0"/>
                  </a:lnTo>
                  <a:lnTo>
                    <a:pt x="16" y="0"/>
                  </a:lnTo>
                  <a:lnTo>
                    <a:pt x="14" y="0"/>
                  </a:lnTo>
                  <a:lnTo>
                    <a:pt x="10" y="0"/>
                  </a:lnTo>
                  <a:lnTo>
                    <a:pt x="8" y="0"/>
                  </a:lnTo>
                  <a:lnTo>
                    <a:pt x="4" y="0"/>
                  </a:lnTo>
                  <a:lnTo>
                    <a:pt x="0" y="2"/>
                  </a:lnTo>
                  <a:lnTo>
                    <a:pt x="4" y="0"/>
                  </a:lnTo>
                  <a:lnTo>
                    <a:pt x="4" y="14"/>
                  </a:lnTo>
                  <a:close/>
                </a:path>
              </a:pathLst>
            </a:custGeom>
            <a:solidFill>
              <a:srgbClr val="000000"/>
            </a:solidFill>
            <a:ln w="9525">
              <a:noFill/>
              <a:round/>
              <a:headEnd/>
              <a:tailEnd/>
            </a:ln>
          </p:spPr>
          <p:txBody>
            <a:bodyPr/>
            <a:lstStyle/>
            <a:p>
              <a:endParaRPr lang="en-US"/>
            </a:p>
          </p:txBody>
        </p:sp>
        <p:sp>
          <p:nvSpPr>
            <p:cNvPr id="350818" name="Freeform 610"/>
            <p:cNvSpPr>
              <a:spLocks/>
            </p:cNvSpPr>
            <p:nvPr/>
          </p:nvSpPr>
          <p:spPr bwMode="auto">
            <a:xfrm>
              <a:off x="3761" y="1515"/>
              <a:ext cx="21" cy="19"/>
            </a:xfrm>
            <a:custGeom>
              <a:avLst/>
              <a:gdLst/>
              <a:ahLst/>
              <a:cxnLst>
                <a:cxn ang="0">
                  <a:pos x="10" y="0"/>
                </a:cxn>
                <a:cxn ang="0">
                  <a:pos x="4" y="2"/>
                </a:cxn>
                <a:cxn ang="0">
                  <a:pos x="0" y="7"/>
                </a:cxn>
                <a:cxn ang="0">
                  <a:pos x="4" y="15"/>
                </a:cxn>
                <a:cxn ang="0">
                  <a:pos x="8" y="17"/>
                </a:cxn>
                <a:cxn ang="0">
                  <a:pos x="13" y="17"/>
                </a:cxn>
                <a:cxn ang="0">
                  <a:pos x="17" y="19"/>
                </a:cxn>
                <a:cxn ang="0">
                  <a:pos x="19" y="19"/>
                </a:cxn>
                <a:cxn ang="0">
                  <a:pos x="21" y="19"/>
                </a:cxn>
                <a:cxn ang="0">
                  <a:pos x="21" y="5"/>
                </a:cxn>
                <a:cxn ang="0">
                  <a:pos x="19" y="5"/>
                </a:cxn>
                <a:cxn ang="0">
                  <a:pos x="17" y="5"/>
                </a:cxn>
                <a:cxn ang="0">
                  <a:pos x="13" y="5"/>
                </a:cxn>
                <a:cxn ang="0">
                  <a:pos x="12" y="5"/>
                </a:cxn>
                <a:cxn ang="0">
                  <a:pos x="10" y="5"/>
                </a:cxn>
                <a:cxn ang="0">
                  <a:pos x="12" y="9"/>
                </a:cxn>
                <a:cxn ang="0">
                  <a:pos x="12" y="11"/>
                </a:cxn>
                <a:cxn ang="0">
                  <a:pos x="15" y="11"/>
                </a:cxn>
                <a:cxn ang="0">
                  <a:pos x="15" y="9"/>
                </a:cxn>
                <a:cxn ang="0">
                  <a:pos x="10" y="0"/>
                </a:cxn>
              </a:cxnLst>
              <a:rect l="0" t="0" r="r" b="b"/>
              <a:pathLst>
                <a:path w="21" h="19">
                  <a:moveTo>
                    <a:pt x="10" y="0"/>
                  </a:moveTo>
                  <a:lnTo>
                    <a:pt x="4" y="2"/>
                  </a:lnTo>
                  <a:lnTo>
                    <a:pt x="0" y="7"/>
                  </a:lnTo>
                  <a:lnTo>
                    <a:pt x="4" y="15"/>
                  </a:lnTo>
                  <a:lnTo>
                    <a:pt x="8" y="17"/>
                  </a:lnTo>
                  <a:lnTo>
                    <a:pt x="13" y="17"/>
                  </a:lnTo>
                  <a:lnTo>
                    <a:pt x="17" y="19"/>
                  </a:lnTo>
                  <a:lnTo>
                    <a:pt x="19" y="19"/>
                  </a:lnTo>
                  <a:lnTo>
                    <a:pt x="21" y="19"/>
                  </a:lnTo>
                  <a:lnTo>
                    <a:pt x="21" y="5"/>
                  </a:lnTo>
                  <a:lnTo>
                    <a:pt x="19" y="5"/>
                  </a:lnTo>
                  <a:lnTo>
                    <a:pt x="17" y="5"/>
                  </a:lnTo>
                  <a:lnTo>
                    <a:pt x="13" y="5"/>
                  </a:lnTo>
                  <a:lnTo>
                    <a:pt x="12" y="5"/>
                  </a:lnTo>
                  <a:lnTo>
                    <a:pt x="10" y="5"/>
                  </a:lnTo>
                  <a:lnTo>
                    <a:pt x="12" y="9"/>
                  </a:lnTo>
                  <a:lnTo>
                    <a:pt x="12" y="11"/>
                  </a:lnTo>
                  <a:lnTo>
                    <a:pt x="15" y="11"/>
                  </a:lnTo>
                  <a:lnTo>
                    <a:pt x="15" y="9"/>
                  </a:lnTo>
                  <a:lnTo>
                    <a:pt x="10" y="0"/>
                  </a:lnTo>
                  <a:close/>
                </a:path>
              </a:pathLst>
            </a:custGeom>
            <a:solidFill>
              <a:srgbClr val="000000"/>
            </a:solidFill>
            <a:ln w="9525">
              <a:noFill/>
              <a:round/>
              <a:headEnd/>
              <a:tailEnd/>
            </a:ln>
          </p:spPr>
          <p:txBody>
            <a:bodyPr/>
            <a:lstStyle/>
            <a:p>
              <a:endParaRPr lang="en-US"/>
            </a:p>
          </p:txBody>
        </p:sp>
        <p:sp>
          <p:nvSpPr>
            <p:cNvPr id="350819" name="Freeform 611"/>
            <p:cNvSpPr>
              <a:spLocks/>
            </p:cNvSpPr>
            <p:nvPr/>
          </p:nvSpPr>
          <p:spPr bwMode="auto">
            <a:xfrm>
              <a:off x="3771" y="1499"/>
              <a:ext cx="40" cy="25"/>
            </a:xfrm>
            <a:custGeom>
              <a:avLst/>
              <a:gdLst/>
              <a:ahLst/>
              <a:cxnLst>
                <a:cxn ang="0">
                  <a:pos x="38" y="0"/>
                </a:cxn>
                <a:cxn ang="0">
                  <a:pos x="30" y="2"/>
                </a:cxn>
                <a:cxn ang="0">
                  <a:pos x="23" y="4"/>
                </a:cxn>
                <a:cxn ang="0">
                  <a:pos x="17" y="6"/>
                </a:cxn>
                <a:cxn ang="0">
                  <a:pos x="11" y="8"/>
                </a:cxn>
                <a:cxn ang="0">
                  <a:pos x="5" y="12"/>
                </a:cxn>
                <a:cxn ang="0">
                  <a:pos x="2" y="14"/>
                </a:cxn>
                <a:cxn ang="0">
                  <a:pos x="0" y="16"/>
                </a:cxn>
                <a:cxn ang="0">
                  <a:pos x="5" y="25"/>
                </a:cxn>
                <a:cxn ang="0">
                  <a:pos x="7" y="25"/>
                </a:cxn>
                <a:cxn ang="0">
                  <a:pos x="9" y="23"/>
                </a:cxn>
                <a:cxn ang="0">
                  <a:pos x="11" y="21"/>
                </a:cxn>
                <a:cxn ang="0">
                  <a:pos x="17" y="20"/>
                </a:cxn>
                <a:cxn ang="0">
                  <a:pos x="21" y="18"/>
                </a:cxn>
                <a:cxn ang="0">
                  <a:pos x="27" y="16"/>
                </a:cxn>
                <a:cxn ang="0">
                  <a:pos x="32" y="14"/>
                </a:cxn>
                <a:cxn ang="0">
                  <a:pos x="38" y="14"/>
                </a:cxn>
                <a:cxn ang="0">
                  <a:pos x="40" y="14"/>
                </a:cxn>
                <a:cxn ang="0">
                  <a:pos x="38" y="0"/>
                </a:cxn>
              </a:cxnLst>
              <a:rect l="0" t="0" r="r" b="b"/>
              <a:pathLst>
                <a:path w="40" h="25">
                  <a:moveTo>
                    <a:pt x="38" y="0"/>
                  </a:moveTo>
                  <a:lnTo>
                    <a:pt x="30" y="2"/>
                  </a:lnTo>
                  <a:lnTo>
                    <a:pt x="23" y="4"/>
                  </a:lnTo>
                  <a:lnTo>
                    <a:pt x="17" y="6"/>
                  </a:lnTo>
                  <a:lnTo>
                    <a:pt x="11" y="8"/>
                  </a:lnTo>
                  <a:lnTo>
                    <a:pt x="5" y="12"/>
                  </a:lnTo>
                  <a:lnTo>
                    <a:pt x="2" y="14"/>
                  </a:lnTo>
                  <a:lnTo>
                    <a:pt x="0" y="16"/>
                  </a:lnTo>
                  <a:lnTo>
                    <a:pt x="5" y="25"/>
                  </a:lnTo>
                  <a:lnTo>
                    <a:pt x="7" y="25"/>
                  </a:lnTo>
                  <a:lnTo>
                    <a:pt x="9" y="23"/>
                  </a:lnTo>
                  <a:lnTo>
                    <a:pt x="11" y="21"/>
                  </a:lnTo>
                  <a:lnTo>
                    <a:pt x="17" y="20"/>
                  </a:lnTo>
                  <a:lnTo>
                    <a:pt x="21" y="18"/>
                  </a:lnTo>
                  <a:lnTo>
                    <a:pt x="27" y="16"/>
                  </a:lnTo>
                  <a:lnTo>
                    <a:pt x="32" y="14"/>
                  </a:lnTo>
                  <a:lnTo>
                    <a:pt x="38" y="14"/>
                  </a:lnTo>
                  <a:lnTo>
                    <a:pt x="40" y="14"/>
                  </a:lnTo>
                  <a:lnTo>
                    <a:pt x="38" y="0"/>
                  </a:lnTo>
                  <a:close/>
                </a:path>
              </a:pathLst>
            </a:custGeom>
            <a:solidFill>
              <a:srgbClr val="000000"/>
            </a:solidFill>
            <a:ln w="9525">
              <a:noFill/>
              <a:round/>
              <a:headEnd/>
              <a:tailEnd/>
            </a:ln>
          </p:spPr>
          <p:txBody>
            <a:bodyPr/>
            <a:lstStyle/>
            <a:p>
              <a:endParaRPr lang="en-US"/>
            </a:p>
          </p:txBody>
        </p:sp>
        <p:sp>
          <p:nvSpPr>
            <p:cNvPr id="350820" name="Freeform 612"/>
            <p:cNvSpPr>
              <a:spLocks/>
            </p:cNvSpPr>
            <p:nvPr/>
          </p:nvSpPr>
          <p:spPr bwMode="auto">
            <a:xfrm>
              <a:off x="3809" y="1496"/>
              <a:ext cx="25" cy="17"/>
            </a:xfrm>
            <a:custGeom>
              <a:avLst/>
              <a:gdLst/>
              <a:ahLst/>
              <a:cxnLst>
                <a:cxn ang="0">
                  <a:pos x="15" y="1"/>
                </a:cxn>
                <a:cxn ang="0">
                  <a:pos x="15" y="0"/>
                </a:cxn>
                <a:cxn ang="0">
                  <a:pos x="13" y="1"/>
                </a:cxn>
                <a:cxn ang="0">
                  <a:pos x="10" y="1"/>
                </a:cxn>
                <a:cxn ang="0">
                  <a:pos x="8" y="3"/>
                </a:cxn>
                <a:cxn ang="0">
                  <a:pos x="4" y="3"/>
                </a:cxn>
                <a:cxn ang="0">
                  <a:pos x="2" y="3"/>
                </a:cxn>
                <a:cxn ang="0">
                  <a:pos x="0" y="3"/>
                </a:cxn>
                <a:cxn ang="0">
                  <a:pos x="2" y="17"/>
                </a:cxn>
                <a:cxn ang="0">
                  <a:pos x="4" y="15"/>
                </a:cxn>
                <a:cxn ang="0">
                  <a:pos x="6" y="15"/>
                </a:cxn>
                <a:cxn ang="0">
                  <a:pos x="10" y="15"/>
                </a:cxn>
                <a:cxn ang="0">
                  <a:pos x="13" y="13"/>
                </a:cxn>
                <a:cxn ang="0">
                  <a:pos x="17" y="13"/>
                </a:cxn>
                <a:cxn ang="0">
                  <a:pos x="21" y="11"/>
                </a:cxn>
                <a:cxn ang="0">
                  <a:pos x="23" y="9"/>
                </a:cxn>
                <a:cxn ang="0">
                  <a:pos x="25" y="7"/>
                </a:cxn>
                <a:cxn ang="0">
                  <a:pos x="15" y="1"/>
                </a:cxn>
              </a:cxnLst>
              <a:rect l="0" t="0" r="r" b="b"/>
              <a:pathLst>
                <a:path w="25" h="17">
                  <a:moveTo>
                    <a:pt x="15" y="1"/>
                  </a:moveTo>
                  <a:lnTo>
                    <a:pt x="15" y="0"/>
                  </a:lnTo>
                  <a:lnTo>
                    <a:pt x="13" y="1"/>
                  </a:lnTo>
                  <a:lnTo>
                    <a:pt x="10" y="1"/>
                  </a:lnTo>
                  <a:lnTo>
                    <a:pt x="8" y="3"/>
                  </a:lnTo>
                  <a:lnTo>
                    <a:pt x="4" y="3"/>
                  </a:lnTo>
                  <a:lnTo>
                    <a:pt x="2" y="3"/>
                  </a:lnTo>
                  <a:lnTo>
                    <a:pt x="0" y="3"/>
                  </a:lnTo>
                  <a:lnTo>
                    <a:pt x="2" y="17"/>
                  </a:lnTo>
                  <a:lnTo>
                    <a:pt x="4" y="15"/>
                  </a:lnTo>
                  <a:lnTo>
                    <a:pt x="6" y="15"/>
                  </a:lnTo>
                  <a:lnTo>
                    <a:pt x="10" y="15"/>
                  </a:lnTo>
                  <a:lnTo>
                    <a:pt x="13" y="13"/>
                  </a:lnTo>
                  <a:lnTo>
                    <a:pt x="17" y="13"/>
                  </a:lnTo>
                  <a:lnTo>
                    <a:pt x="21" y="11"/>
                  </a:lnTo>
                  <a:lnTo>
                    <a:pt x="23" y="9"/>
                  </a:lnTo>
                  <a:lnTo>
                    <a:pt x="25" y="7"/>
                  </a:lnTo>
                  <a:lnTo>
                    <a:pt x="15" y="1"/>
                  </a:lnTo>
                  <a:close/>
                </a:path>
              </a:pathLst>
            </a:custGeom>
            <a:solidFill>
              <a:srgbClr val="000000"/>
            </a:solidFill>
            <a:ln w="9525">
              <a:noFill/>
              <a:round/>
              <a:headEnd/>
              <a:tailEnd/>
            </a:ln>
          </p:spPr>
          <p:txBody>
            <a:bodyPr/>
            <a:lstStyle/>
            <a:p>
              <a:endParaRPr lang="en-US"/>
            </a:p>
          </p:txBody>
        </p:sp>
        <p:sp>
          <p:nvSpPr>
            <p:cNvPr id="350821" name="Freeform 613"/>
            <p:cNvSpPr>
              <a:spLocks/>
            </p:cNvSpPr>
            <p:nvPr/>
          </p:nvSpPr>
          <p:spPr bwMode="auto">
            <a:xfrm>
              <a:off x="3824" y="1486"/>
              <a:ext cx="31" cy="17"/>
            </a:xfrm>
            <a:custGeom>
              <a:avLst/>
              <a:gdLst/>
              <a:ahLst/>
              <a:cxnLst>
                <a:cxn ang="0">
                  <a:pos x="31" y="0"/>
                </a:cxn>
                <a:cxn ang="0">
                  <a:pos x="23" y="0"/>
                </a:cxn>
                <a:cxn ang="0">
                  <a:pos x="16" y="0"/>
                </a:cxn>
                <a:cxn ang="0">
                  <a:pos x="12" y="2"/>
                </a:cxn>
                <a:cxn ang="0">
                  <a:pos x="6" y="4"/>
                </a:cxn>
                <a:cxn ang="0">
                  <a:pos x="4" y="8"/>
                </a:cxn>
                <a:cxn ang="0">
                  <a:pos x="2" y="10"/>
                </a:cxn>
                <a:cxn ang="0">
                  <a:pos x="0" y="10"/>
                </a:cxn>
                <a:cxn ang="0">
                  <a:pos x="0" y="11"/>
                </a:cxn>
                <a:cxn ang="0">
                  <a:pos x="10" y="17"/>
                </a:cxn>
                <a:cxn ang="0">
                  <a:pos x="12" y="15"/>
                </a:cxn>
                <a:cxn ang="0">
                  <a:pos x="14" y="15"/>
                </a:cxn>
                <a:cxn ang="0">
                  <a:pos x="16" y="13"/>
                </a:cxn>
                <a:cxn ang="0">
                  <a:pos x="20" y="13"/>
                </a:cxn>
                <a:cxn ang="0">
                  <a:pos x="25" y="11"/>
                </a:cxn>
                <a:cxn ang="0">
                  <a:pos x="31" y="11"/>
                </a:cxn>
                <a:cxn ang="0">
                  <a:pos x="31" y="0"/>
                </a:cxn>
              </a:cxnLst>
              <a:rect l="0" t="0" r="r" b="b"/>
              <a:pathLst>
                <a:path w="31" h="17">
                  <a:moveTo>
                    <a:pt x="31" y="0"/>
                  </a:moveTo>
                  <a:lnTo>
                    <a:pt x="23" y="0"/>
                  </a:lnTo>
                  <a:lnTo>
                    <a:pt x="16" y="0"/>
                  </a:lnTo>
                  <a:lnTo>
                    <a:pt x="12" y="2"/>
                  </a:lnTo>
                  <a:lnTo>
                    <a:pt x="6" y="4"/>
                  </a:lnTo>
                  <a:lnTo>
                    <a:pt x="4" y="8"/>
                  </a:lnTo>
                  <a:lnTo>
                    <a:pt x="2" y="10"/>
                  </a:lnTo>
                  <a:lnTo>
                    <a:pt x="0" y="10"/>
                  </a:lnTo>
                  <a:lnTo>
                    <a:pt x="0" y="11"/>
                  </a:lnTo>
                  <a:lnTo>
                    <a:pt x="10" y="17"/>
                  </a:lnTo>
                  <a:lnTo>
                    <a:pt x="12" y="15"/>
                  </a:lnTo>
                  <a:lnTo>
                    <a:pt x="14" y="15"/>
                  </a:lnTo>
                  <a:lnTo>
                    <a:pt x="16" y="13"/>
                  </a:lnTo>
                  <a:lnTo>
                    <a:pt x="20" y="13"/>
                  </a:lnTo>
                  <a:lnTo>
                    <a:pt x="25" y="11"/>
                  </a:lnTo>
                  <a:lnTo>
                    <a:pt x="31" y="11"/>
                  </a:lnTo>
                  <a:lnTo>
                    <a:pt x="31" y="0"/>
                  </a:lnTo>
                  <a:close/>
                </a:path>
              </a:pathLst>
            </a:custGeom>
            <a:solidFill>
              <a:srgbClr val="000000"/>
            </a:solidFill>
            <a:ln w="9525">
              <a:noFill/>
              <a:round/>
              <a:headEnd/>
              <a:tailEnd/>
            </a:ln>
          </p:spPr>
          <p:txBody>
            <a:bodyPr/>
            <a:lstStyle/>
            <a:p>
              <a:endParaRPr lang="en-US"/>
            </a:p>
          </p:txBody>
        </p:sp>
        <p:sp>
          <p:nvSpPr>
            <p:cNvPr id="350822" name="Freeform 614"/>
            <p:cNvSpPr>
              <a:spLocks/>
            </p:cNvSpPr>
            <p:nvPr/>
          </p:nvSpPr>
          <p:spPr bwMode="auto">
            <a:xfrm>
              <a:off x="3855" y="1484"/>
              <a:ext cx="25" cy="13"/>
            </a:xfrm>
            <a:custGeom>
              <a:avLst/>
              <a:gdLst/>
              <a:ahLst/>
              <a:cxnLst>
                <a:cxn ang="0">
                  <a:pos x="25" y="2"/>
                </a:cxn>
                <a:cxn ang="0">
                  <a:pos x="23" y="2"/>
                </a:cxn>
                <a:cxn ang="0">
                  <a:pos x="21" y="2"/>
                </a:cxn>
                <a:cxn ang="0">
                  <a:pos x="17" y="2"/>
                </a:cxn>
                <a:cxn ang="0">
                  <a:pos x="13" y="0"/>
                </a:cxn>
                <a:cxn ang="0">
                  <a:pos x="10" y="2"/>
                </a:cxn>
                <a:cxn ang="0">
                  <a:pos x="6" y="2"/>
                </a:cxn>
                <a:cxn ang="0">
                  <a:pos x="2" y="2"/>
                </a:cxn>
                <a:cxn ang="0">
                  <a:pos x="0" y="2"/>
                </a:cxn>
                <a:cxn ang="0">
                  <a:pos x="0" y="13"/>
                </a:cxn>
                <a:cxn ang="0">
                  <a:pos x="2" y="13"/>
                </a:cxn>
                <a:cxn ang="0">
                  <a:pos x="4" y="13"/>
                </a:cxn>
                <a:cxn ang="0">
                  <a:pos x="6" y="13"/>
                </a:cxn>
                <a:cxn ang="0">
                  <a:pos x="10" y="13"/>
                </a:cxn>
                <a:cxn ang="0">
                  <a:pos x="13" y="13"/>
                </a:cxn>
                <a:cxn ang="0">
                  <a:pos x="17" y="13"/>
                </a:cxn>
                <a:cxn ang="0">
                  <a:pos x="19" y="13"/>
                </a:cxn>
                <a:cxn ang="0">
                  <a:pos x="21" y="13"/>
                </a:cxn>
                <a:cxn ang="0">
                  <a:pos x="25" y="2"/>
                </a:cxn>
              </a:cxnLst>
              <a:rect l="0" t="0" r="r" b="b"/>
              <a:pathLst>
                <a:path w="25" h="13">
                  <a:moveTo>
                    <a:pt x="25" y="2"/>
                  </a:moveTo>
                  <a:lnTo>
                    <a:pt x="23" y="2"/>
                  </a:lnTo>
                  <a:lnTo>
                    <a:pt x="21" y="2"/>
                  </a:lnTo>
                  <a:lnTo>
                    <a:pt x="17" y="2"/>
                  </a:lnTo>
                  <a:lnTo>
                    <a:pt x="13" y="0"/>
                  </a:lnTo>
                  <a:lnTo>
                    <a:pt x="10" y="2"/>
                  </a:lnTo>
                  <a:lnTo>
                    <a:pt x="6" y="2"/>
                  </a:lnTo>
                  <a:lnTo>
                    <a:pt x="2" y="2"/>
                  </a:lnTo>
                  <a:lnTo>
                    <a:pt x="0" y="2"/>
                  </a:lnTo>
                  <a:lnTo>
                    <a:pt x="0" y="13"/>
                  </a:lnTo>
                  <a:lnTo>
                    <a:pt x="2" y="13"/>
                  </a:lnTo>
                  <a:lnTo>
                    <a:pt x="4" y="13"/>
                  </a:lnTo>
                  <a:lnTo>
                    <a:pt x="6" y="13"/>
                  </a:lnTo>
                  <a:lnTo>
                    <a:pt x="10" y="13"/>
                  </a:lnTo>
                  <a:lnTo>
                    <a:pt x="13" y="13"/>
                  </a:lnTo>
                  <a:lnTo>
                    <a:pt x="17" y="13"/>
                  </a:lnTo>
                  <a:lnTo>
                    <a:pt x="19" y="13"/>
                  </a:lnTo>
                  <a:lnTo>
                    <a:pt x="21" y="13"/>
                  </a:lnTo>
                  <a:lnTo>
                    <a:pt x="25" y="2"/>
                  </a:lnTo>
                  <a:close/>
                </a:path>
              </a:pathLst>
            </a:custGeom>
            <a:solidFill>
              <a:srgbClr val="000000"/>
            </a:solidFill>
            <a:ln w="9525">
              <a:noFill/>
              <a:round/>
              <a:headEnd/>
              <a:tailEnd/>
            </a:ln>
          </p:spPr>
          <p:txBody>
            <a:bodyPr/>
            <a:lstStyle/>
            <a:p>
              <a:endParaRPr lang="en-US"/>
            </a:p>
          </p:txBody>
        </p:sp>
        <p:sp>
          <p:nvSpPr>
            <p:cNvPr id="350823" name="Freeform 615"/>
            <p:cNvSpPr>
              <a:spLocks/>
            </p:cNvSpPr>
            <p:nvPr/>
          </p:nvSpPr>
          <p:spPr bwMode="auto">
            <a:xfrm>
              <a:off x="3876" y="1486"/>
              <a:ext cx="25" cy="13"/>
            </a:xfrm>
            <a:custGeom>
              <a:avLst/>
              <a:gdLst/>
              <a:ahLst/>
              <a:cxnLst>
                <a:cxn ang="0">
                  <a:pos x="19" y="2"/>
                </a:cxn>
                <a:cxn ang="0">
                  <a:pos x="17" y="2"/>
                </a:cxn>
                <a:cxn ang="0">
                  <a:pos x="16" y="2"/>
                </a:cxn>
                <a:cxn ang="0">
                  <a:pos x="14" y="2"/>
                </a:cxn>
                <a:cxn ang="0">
                  <a:pos x="10" y="2"/>
                </a:cxn>
                <a:cxn ang="0">
                  <a:pos x="8" y="2"/>
                </a:cxn>
                <a:cxn ang="0">
                  <a:pos x="6" y="0"/>
                </a:cxn>
                <a:cxn ang="0">
                  <a:pos x="4" y="0"/>
                </a:cxn>
                <a:cxn ang="0">
                  <a:pos x="0" y="11"/>
                </a:cxn>
                <a:cxn ang="0">
                  <a:pos x="2" y="11"/>
                </a:cxn>
                <a:cxn ang="0">
                  <a:pos x="4" y="13"/>
                </a:cxn>
                <a:cxn ang="0">
                  <a:pos x="8" y="13"/>
                </a:cxn>
                <a:cxn ang="0">
                  <a:pos x="12" y="13"/>
                </a:cxn>
                <a:cxn ang="0">
                  <a:pos x="17" y="13"/>
                </a:cxn>
                <a:cxn ang="0">
                  <a:pos x="21" y="13"/>
                </a:cxn>
                <a:cxn ang="0">
                  <a:pos x="25" y="11"/>
                </a:cxn>
                <a:cxn ang="0">
                  <a:pos x="19" y="2"/>
                </a:cxn>
              </a:cxnLst>
              <a:rect l="0" t="0" r="r" b="b"/>
              <a:pathLst>
                <a:path w="25" h="13">
                  <a:moveTo>
                    <a:pt x="19" y="2"/>
                  </a:moveTo>
                  <a:lnTo>
                    <a:pt x="17" y="2"/>
                  </a:lnTo>
                  <a:lnTo>
                    <a:pt x="16" y="2"/>
                  </a:lnTo>
                  <a:lnTo>
                    <a:pt x="14" y="2"/>
                  </a:lnTo>
                  <a:lnTo>
                    <a:pt x="10" y="2"/>
                  </a:lnTo>
                  <a:lnTo>
                    <a:pt x="8" y="2"/>
                  </a:lnTo>
                  <a:lnTo>
                    <a:pt x="6" y="0"/>
                  </a:lnTo>
                  <a:lnTo>
                    <a:pt x="4" y="0"/>
                  </a:lnTo>
                  <a:lnTo>
                    <a:pt x="0" y="11"/>
                  </a:lnTo>
                  <a:lnTo>
                    <a:pt x="2" y="11"/>
                  </a:lnTo>
                  <a:lnTo>
                    <a:pt x="4" y="13"/>
                  </a:lnTo>
                  <a:lnTo>
                    <a:pt x="8" y="13"/>
                  </a:lnTo>
                  <a:lnTo>
                    <a:pt x="12" y="13"/>
                  </a:lnTo>
                  <a:lnTo>
                    <a:pt x="17" y="13"/>
                  </a:lnTo>
                  <a:lnTo>
                    <a:pt x="21" y="13"/>
                  </a:lnTo>
                  <a:lnTo>
                    <a:pt x="25" y="11"/>
                  </a:lnTo>
                  <a:lnTo>
                    <a:pt x="19" y="2"/>
                  </a:lnTo>
                  <a:close/>
                </a:path>
              </a:pathLst>
            </a:custGeom>
            <a:solidFill>
              <a:srgbClr val="000000"/>
            </a:solidFill>
            <a:ln w="9525">
              <a:noFill/>
              <a:round/>
              <a:headEnd/>
              <a:tailEnd/>
            </a:ln>
          </p:spPr>
          <p:txBody>
            <a:bodyPr/>
            <a:lstStyle/>
            <a:p>
              <a:endParaRPr lang="en-US"/>
            </a:p>
          </p:txBody>
        </p:sp>
        <p:sp>
          <p:nvSpPr>
            <p:cNvPr id="350824" name="Freeform 616"/>
            <p:cNvSpPr>
              <a:spLocks/>
            </p:cNvSpPr>
            <p:nvPr/>
          </p:nvSpPr>
          <p:spPr bwMode="auto">
            <a:xfrm>
              <a:off x="3895" y="1482"/>
              <a:ext cx="27" cy="15"/>
            </a:xfrm>
            <a:custGeom>
              <a:avLst/>
              <a:gdLst/>
              <a:ahLst/>
              <a:cxnLst>
                <a:cxn ang="0">
                  <a:pos x="27" y="2"/>
                </a:cxn>
                <a:cxn ang="0">
                  <a:pos x="23" y="0"/>
                </a:cxn>
                <a:cxn ang="0">
                  <a:pos x="18" y="0"/>
                </a:cxn>
                <a:cxn ang="0">
                  <a:pos x="14" y="2"/>
                </a:cxn>
                <a:cxn ang="0">
                  <a:pos x="10" y="2"/>
                </a:cxn>
                <a:cxn ang="0">
                  <a:pos x="6" y="4"/>
                </a:cxn>
                <a:cxn ang="0">
                  <a:pos x="4" y="4"/>
                </a:cxn>
                <a:cxn ang="0">
                  <a:pos x="2" y="6"/>
                </a:cxn>
                <a:cxn ang="0">
                  <a:pos x="0" y="6"/>
                </a:cxn>
                <a:cxn ang="0">
                  <a:pos x="6" y="15"/>
                </a:cxn>
                <a:cxn ang="0">
                  <a:pos x="8" y="15"/>
                </a:cxn>
                <a:cxn ang="0">
                  <a:pos x="10" y="15"/>
                </a:cxn>
                <a:cxn ang="0">
                  <a:pos x="14" y="14"/>
                </a:cxn>
                <a:cxn ang="0">
                  <a:pos x="16" y="14"/>
                </a:cxn>
                <a:cxn ang="0">
                  <a:pos x="20" y="14"/>
                </a:cxn>
                <a:cxn ang="0">
                  <a:pos x="21" y="14"/>
                </a:cxn>
                <a:cxn ang="0">
                  <a:pos x="23" y="14"/>
                </a:cxn>
                <a:cxn ang="0">
                  <a:pos x="25" y="14"/>
                </a:cxn>
                <a:cxn ang="0">
                  <a:pos x="27" y="2"/>
                </a:cxn>
              </a:cxnLst>
              <a:rect l="0" t="0" r="r" b="b"/>
              <a:pathLst>
                <a:path w="27" h="15">
                  <a:moveTo>
                    <a:pt x="27" y="2"/>
                  </a:moveTo>
                  <a:lnTo>
                    <a:pt x="23" y="0"/>
                  </a:lnTo>
                  <a:lnTo>
                    <a:pt x="18" y="0"/>
                  </a:lnTo>
                  <a:lnTo>
                    <a:pt x="14" y="2"/>
                  </a:lnTo>
                  <a:lnTo>
                    <a:pt x="10" y="2"/>
                  </a:lnTo>
                  <a:lnTo>
                    <a:pt x="6" y="4"/>
                  </a:lnTo>
                  <a:lnTo>
                    <a:pt x="4" y="4"/>
                  </a:lnTo>
                  <a:lnTo>
                    <a:pt x="2" y="6"/>
                  </a:lnTo>
                  <a:lnTo>
                    <a:pt x="0" y="6"/>
                  </a:lnTo>
                  <a:lnTo>
                    <a:pt x="6" y="15"/>
                  </a:lnTo>
                  <a:lnTo>
                    <a:pt x="8" y="15"/>
                  </a:lnTo>
                  <a:lnTo>
                    <a:pt x="10" y="15"/>
                  </a:lnTo>
                  <a:lnTo>
                    <a:pt x="14" y="14"/>
                  </a:lnTo>
                  <a:lnTo>
                    <a:pt x="16" y="14"/>
                  </a:lnTo>
                  <a:lnTo>
                    <a:pt x="20" y="14"/>
                  </a:lnTo>
                  <a:lnTo>
                    <a:pt x="21" y="14"/>
                  </a:lnTo>
                  <a:lnTo>
                    <a:pt x="23" y="14"/>
                  </a:lnTo>
                  <a:lnTo>
                    <a:pt x="25" y="14"/>
                  </a:lnTo>
                  <a:lnTo>
                    <a:pt x="27" y="2"/>
                  </a:lnTo>
                  <a:close/>
                </a:path>
              </a:pathLst>
            </a:custGeom>
            <a:solidFill>
              <a:srgbClr val="000000"/>
            </a:solidFill>
            <a:ln w="9525">
              <a:noFill/>
              <a:round/>
              <a:headEnd/>
              <a:tailEnd/>
            </a:ln>
          </p:spPr>
          <p:txBody>
            <a:bodyPr/>
            <a:lstStyle/>
            <a:p>
              <a:endParaRPr lang="en-US"/>
            </a:p>
          </p:txBody>
        </p:sp>
        <p:sp>
          <p:nvSpPr>
            <p:cNvPr id="350825" name="Freeform 617"/>
            <p:cNvSpPr>
              <a:spLocks/>
            </p:cNvSpPr>
            <p:nvPr/>
          </p:nvSpPr>
          <p:spPr bwMode="auto">
            <a:xfrm>
              <a:off x="3920" y="1484"/>
              <a:ext cx="23" cy="19"/>
            </a:xfrm>
            <a:custGeom>
              <a:avLst/>
              <a:gdLst/>
              <a:ahLst/>
              <a:cxnLst>
                <a:cxn ang="0">
                  <a:pos x="23" y="10"/>
                </a:cxn>
                <a:cxn ang="0">
                  <a:pos x="19" y="8"/>
                </a:cxn>
                <a:cxn ang="0">
                  <a:pos x="16" y="4"/>
                </a:cxn>
                <a:cxn ang="0">
                  <a:pos x="12" y="2"/>
                </a:cxn>
                <a:cxn ang="0">
                  <a:pos x="8" y="2"/>
                </a:cxn>
                <a:cxn ang="0">
                  <a:pos x="6" y="0"/>
                </a:cxn>
                <a:cxn ang="0">
                  <a:pos x="4" y="0"/>
                </a:cxn>
                <a:cxn ang="0">
                  <a:pos x="2" y="0"/>
                </a:cxn>
                <a:cxn ang="0">
                  <a:pos x="0" y="12"/>
                </a:cxn>
                <a:cxn ang="0">
                  <a:pos x="2" y="12"/>
                </a:cxn>
                <a:cxn ang="0">
                  <a:pos x="4" y="12"/>
                </a:cxn>
                <a:cxn ang="0">
                  <a:pos x="6" y="13"/>
                </a:cxn>
                <a:cxn ang="0">
                  <a:pos x="10" y="15"/>
                </a:cxn>
                <a:cxn ang="0">
                  <a:pos x="12" y="17"/>
                </a:cxn>
                <a:cxn ang="0">
                  <a:pos x="16" y="19"/>
                </a:cxn>
                <a:cxn ang="0">
                  <a:pos x="23" y="10"/>
                </a:cxn>
              </a:cxnLst>
              <a:rect l="0" t="0" r="r" b="b"/>
              <a:pathLst>
                <a:path w="23" h="19">
                  <a:moveTo>
                    <a:pt x="23" y="10"/>
                  </a:moveTo>
                  <a:lnTo>
                    <a:pt x="19" y="8"/>
                  </a:lnTo>
                  <a:lnTo>
                    <a:pt x="16" y="4"/>
                  </a:lnTo>
                  <a:lnTo>
                    <a:pt x="12" y="2"/>
                  </a:lnTo>
                  <a:lnTo>
                    <a:pt x="8" y="2"/>
                  </a:lnTo>
                  <a:lnTo>
                    <a:pt x="6" y="0"/>
                  </a:lnTo>
                  <a:lnTo>
                    <a:pt x="4" y="0"/>
                  </a:lnTo>
                  <a:lnTo>
                    <a:pt x="2" y="0"/>
                  </a:lnTo>
                  <a:lnTo>
                    <a:pt x="0" y="12"/>
                  </a:lnTo>
                  <a:lnTo>
                    <a:pt x="2" y="12"/>
                  </a:lnTo>
                  <a:lnTo>
                    <a:pt x="4" y="12"/>
                  </a:lnTo>
                  <a:lnTo>
                    <a:pt x="6" y="13"/>
                  </a:lnTo>
                  <a:lnTo>
                    <a:pt x="10" y="15"/>
                  </a:lnTo>
                  <a:lnTo>
                    <a:pt x="12" y="17"/>
                  </a:lnTo>
                  <a:lnTo>
                    <a:pt x="16" y="19"/>
                  </a:lnTo>
                  <a:lnTo>
                    <a:pt x="23" y="10"/>
                  </a:lnTo>
                  <a:close/>
                </a:path>
              </a:pathLst>
            </a:custGeom>
            <a:solidFill>
              <a:srgbClr val="000000"/>
            </a:solidFill>
            <a:ln w="9525">
              <a:noFill/>
              <a:round/>
              <a:headEnd/>
              <a:tailEnd/>
            </a:ln>
          </p:spPr>
          <p:txBody>
            <a:bodyPr/>
            <a:lstStyle/>
            <a:p>
              <a:endParaRPr lang="en-US"/>
            </a:p>
          </p:txBody>
        </p:sp>
        <p:sp>
          <p:nvSpPr>
            <p:cNvPr id="350826" name="Freeform 618"/>
            <p:cNvSpPr>
              <a:spLocks/>
            </p:cNvSpPr>
            <p:nvPr/>
          </p:nvSpPr>
          <p:spPr bwMode="auto">
            <a:xfrm>
              <a:off x="3936" y="1494"/>
              <a:ext cx="15" cy="15"/>
            </a:xfrm>
            <a:custGeom>
              <a:avLst/>
              <a:gdLst/>
              <a:ahLst/>
              <a:cxnLst>
                <a:cxn ang="0">
                  <a:pos x="15" y="3"/>
                </a:cxn>
                <a:cxn ang="0">
                  <a:pos x="13" y="3"/>
                </a:cxn>
                <a:cxn ang="0">
                  <a:pos x="11" y="3"/>
                </a:cxn>
                <a:cxn ang="0">
                  <a:pos x="11" y="2"/>
                </a:cxn>
                <a:cxn ang="0">
                  <a:pos x="9" y="2"/>
                </a:cxn>
                <a:cxn ang="0">
                  <a:pos x="7" y="0"/>
                </a:cxn>
                <a:cxn ang="0">
                  <a:pos x="0" y="9"/>
                </a:cxn>
                <a:cxn ang="0">
                  <a:pos x="2" y="11"/>
                </a:cxn>
                <a:cxn ang="0">
                  <a:pos x="3" y="11"/>
                </a:cxn>
                <a:cxn ang="0">
                  <a:pos x="5" y="13"/>
                </a:cxn>
                <a:cxn ang="0">
                  <a:pos x="7" y="13"/>
                </a:cxn>
                <a:cxn ang="0">
                  <a:pos x="9" y="15"/>
                </a:cxn>
                <a:cxn ang="0">
                  <a:pos x="11" y="15"/>
                </a:cxn>
                <a:cxn ang="0">
                  <a:pos x="9" y="15"/>
                </a:cxn>
                <a:cxn ang="0">
                  <a:pos x="15" y="3"/>
                </a:cxn>
              </a:cxnLst>
              <a:rect l="0" t="0" r="r" b="b"/>
              <a:pathLst>
                <a:path w="15" h="15">
                  <a:moveTo>
                    <a:pt x="15" y="3"/>
                  </a:moveTo>
                  <a:lnTo>
                    <a:pt x="13" y="3"/>
                  </a:lnTo>
                  <a:lnTo>
                    <a:pt x="11" y="3"/>
                  </a:lnTo>
                  <a:lnTo>
                    <a:pt x="11" y="2"/>
                  </a:lnTo>
                  <a:lnTo>
                    <a:pt x="9" y="2"/>
                  </a:lnTo>
                  <a:lnTo>
                    <a:pt x="7" y="0"/>
                  </a:lnTo>
                  <a:lnTo>
                    <a:pt x="0" y="9"/>
                  </a:lnTo>
                  <a:lnTo>
                    <a:pt x="2" y="11"/>
                  </a:lnTo>
                  <a:lnTo>
                    <a:pt x="3" y="11"/>
                  </a:lnTo>
                  <a:lnTo>
                    <a:pt x="5" y="13"/>
                  </a:lnTo>
                  <a:lnTo>
                    <a:pt x="7" y="13"/>
                  </a:lnTo>
                  <a:lnTo>
                    <a:pt x="9" y="15"/>
                  </a:lnTo>
                  <a:lnTo>
                    <a:pt x="11" y="15"/>
                  </a:lnTo>
                  <a:lnTo>
                    <a:pt x="9" y="15"/>
                  </a:lnTo>
                  <a:lnTo>
                    <a:pt x="15" y="3"/>
                  </a:lnTo>
                  <a:close/>
                </a:path>
              </a:pathLst>
            </a:custGeom>
            <a:solidFill>
              <a:srgbClr val="000000"/>
            </a:solidFill>
            <a:ln w="9525">
              <a:noFill/>
              <a:round/>
              <a:headEnd/>
              <a:tailEnd/>
            </a:ln>
          </p:spPr>
          <p:txBody>
            <a:bodyPr/>
            <a:lstStyle/>
            <a:p>
              <a:endParaRPr lang="en-US"/>
            </a:p>
          </p:txBody>
        </p:sp>
        <p:sp>
          <p:nvSpPr>
            <p:cNvPr id="350827" name="Freeform 619"/>
            <p:cNvSpPr>
              <a:spLocks/>
            </p:cNvSpPr>
            <p:nvPr/>
          </p:nvSpPr>
          <p:spPr bwMode="auto">
            <a:xfrm>
              <a:off x="3943" y="1497"/>
              <a:ext cx="16" cy="23"/>
            </a:xfrm>
            <a:custGeom>
              <a:avLst/>
              <a:gdLst/>
              <a:ahLst/>
              <a:cxnLst>
                <a:cxn ang="0">
                  <a:pos x="14" y="18"/>
                </a:cxn>
                <a:cxn ang="0">
                  <a:pos x="14" y="22"/>
                </a:cxn>
                <a:cxn ang="0">
                  <a:pos x="16" y="16"/>
                </a:cxn>
                <a:cxn ang="0">
                  <a:pos x="16" y="12"/>
                </a:cxn>
                <a:cxn ang="0">
                  <a:pos x="14" y="10"/>
                </a:cxn>
                <a:cxn ang="0">
                  <a:pos x="14" y="6"/>
                </a:cxn>
                <a:cxn ang="0">
                  <a:pos x="12" y="4"/>
                </a:cxn>
                <a:cxn ang="0">
                  <a:pos x="10" y="2"/>
                </a:cxn>
                <a:cxn ang="0">
                  <a:pos x="8" y="2"/>
                </a:cxn>
                <a:cxn ang="0">
                  <a:pos x="8" y="0"/>
                </a:cxn>
                <a:cxn ang="0">
                  <a:pos x="2" y="12"/>
                </a:cxn>
                <a:cxn ang="0">
                  <a:pos x="0" y="12"/>
                </a:cxn>
                <a:cxn ang="0">
                  <a:pos x="2" y="12"/>
                </a:cxn>
                <a:cxn ang="0">
                  <a:pos x="2" y="14"/>
                </a:cxn>
                <a:cxn ang="0">
                  <a:pos x="2" y="16"/>
                </a:cxn>
                <a:cxn ang="0">
                  <a:pos x="2" y="18"/>
                </a:cxn>
                <a:cxn ang="0">
                  <a:pos x="4" y="23"/>
                </a:cxn>
                <a:cxn ang="0">
                  <a:pos x="14" y="18"/>
                </a:cxn>
              </a:cxnLst>
              <a:rect l="0" t="0" r="r" b="b"/>
              <a:pathLst>
                <a:path w="16" h="23">
                  <a:moveTo>
                    <a:pt x="14" y="18"/>
                  </a:moveTo>
                  <a:lnTo>
                    <a:pt x="14" y="22"/>
                  </a:lnTo>
                  <a:lnTo>
                    <a:pt x="16" y="16"/>
                  </a:lnTo>
                  <a:lnTo>
                    <a:pt x="16" y="12"/>
                  </a:lnTo>
                  <a:lnTo>
                    <a:pt x="14" y="10"/>
                  </a:lnTo>
                  <a:lnTo>
                    <a:pt x="14" y="6"/>
                  </a:lnTo>
                  <a:lnTo>
                    <a:pt x="12" y="4"/>
                  </a:lnTo>
                  <a:lnTo>
                    <a:pt x="10" y="2"/>
                  </a:lnTo>
                  <a:lnTo>
                    <a:pt x="8" y="2"/>
                  </a:lnTo>
                  <a:lnTo>
                    <a:pt x="8" y="0"/>
                  </a:lnTo>
                  <a:lnTo>
                    <a:pt x="2" y="12"/>
                  </a:lnTo>
                  <a:lnTo>
                    <a:pt x="0" y="12"/>
                  </a:lnTo>
                  <a:lnTo>
                    <a:pt x="2" y="12"/>
                  </a:lnTo>
                  <a:lnTo>
                    <a:pt x="2" y="14"/>
                  </a:lnTo>
                  <a:lnTo>
                    <a:pt x="2" y="16"/>
                  </a:lnTo>
                  <a:lnTo>
                    <a:pt x="2" y="18"/>
                  </a:lnTo>
                  <a:lnTo>
                    <a:pt x="4" y="23"/>
                  </a:lnTo>
                  <a:lnTo>
                    <a:pt x="14" y="18"/>
                  </a:lnTo>
                  <a:close/>
                </a:path>
              </a:pathLst>
            </a:custGeom>
            <a:solidFill>
              <a:srgbClr val="000000"/>
            </a:solidFill>
            <a:ln w="9525">
              <a:noFill/>
              <a:round/>
              <a:headEnd/>
              <a:tailEnd/>
            </a:ln>
          </p:spPr>
          <p:txBody>
            <a:bodyPr/>
            <a:lstStyle/>
            <a:p>
              <a:endParaRPr lang="en-US"/>
            </a:p>
          </p:txBody>
        </p:sp>
        <p:sp>
          <p:nvSpPr>
            <p:cNvPr id="350828" name="Freeform 620"/>
            <p:cNvSpPr>
              <a:spLocks/>
            </p:cNvSpPr>
            <p:nvPr/>
          </p:nvSpPr>
          <p:spPr bwMode="auto">
            <a:xfrm>
              <a:off x="3947" y="1515"/>
              <a:ext cx="16" cy="38"/>
            </a:xfrm>
            <a:custGeom>
              <a:avLst/>
              <a:gdLst/>
              <a:ahLst/>
              <a:cxnLst>
                <a:cxn ang="0">
                  <a:pos x="16" y="38"/>
                </a:cxn>
                <a:cxn ang="0">
                  <a:pos x="16" y="36"/>
                </a:cxn>
                <a:cxn ang="0">
                  <a:pos x="16" y="29"/>
                </a:cxn>
                <a:cxn ang="0">
                  <a:pos x="16" y="23"/>
                </a:cxn>
                <a:cxn ang="0">
                  <a:pos x="16" y="15"/>
                </a:cxn>
                <a:cxn ang="0">
                  <a:pos x="14" y="9"/>
                </a:cxn>
                <a:cxn ang="0">
                  <a:pos x="14" y="5"/>
                </a:cxn>
                <a:cxn ang="0">
                  <a:pos x="12" y="2"/>
                </a:cxn>
                <a:cxn ang="0">
                  <a:pos x="10" y="0"/>
                </a:cxn>
                <a:cxn ang="0">
                  <a:pos x="0" y="5"/>
                </a:cxn>
                <a:cxn ang="0">
                  <a:pos x="0" y="7"/>
                </a:cxn>
                <a:cxn ang="0">
                  <a:pos x="2" y="9"/>
                </a:cxn>
                <a:cxn ang="0">
                  <a:pos x="2" y="13"/>
                </a:cxn>
                <a:cxn ang="0">
                  <a:pos x="4" y="17"/>
                </a:cxn>
                <a:cxn ang="0">
                  <a:pos x="4" y="23"/>
                </a:cxn>
                <a:cxn ang="0">
                  <a:pos x="4" y="29"/>
                </a:cxn>
                <a:cxn ang="0">
                  <a:pos x="4" y="34"/>
                </a:cxn>
                <a:cxn ang="0">
                  <a:pos x="4" y="32"/>
                </a:cxn>
                <a:cxn ang="0">
                  <a:pos x="16" y="38"/>
                </a:cxn>
              </a:cxnLst>
              <a:rect l="0" t="0" r="r" b="b"/>
              <a:pathLst>
                <a:path w="16" h="38">
                  <a:moveTo>
                    <a:pt x="16" y="38"/>
                  </a:moveTo>
                  <a:lnTo>
                    <a:pt x="16" y="36"/>
                  </a:lnTo>
                  <a:lnTo>
                    <a:pt x="16" y="29"/>
                  </a:lnTo>
                  <a:lnTo>
                    <a:pt x="16" y="23"/>
                  </a:lnTo>
                  <a:lnTo>
                    <a:pt x="16" y="15"/>
                  </a:lnTo>
                  <a:lnTo>
                    <a:pt x="14" y="9"/>
                  </a:lnTo>
                  <a:lnTo>
                    <a:pt x="14" y="5"/>
                  </a:lnTo>
                  <a:lnTo>
                    <a:pt x="12" y="2"/>
                  </a:lnTo>
                  <a:lnTo>
                    <a:pt x="10" y="0"/>
                  </a:lnTo>
                  <a:lnTo>
                    <a:pt x="0" y="5"/>
                  </a:lnTo>
                  <a:lnTo>
                    <a:pt x="0" y="7"/>
                  </a:lnTo>
                  <a:lnTo>
                    <a:pt x="2" y="9"/>
                  </a:lnTo>
                  <a:lnTo>
                    <a:pt x="2" y="13"/>
                  </a:lnTo>
                  <a:lnTo>
                    <a:pt x="4" y="17"/>
                  </a:lnTo>
                  <a:lnTo>
                    <a:pt x="4" y="23"/>
                  </a:lnTo>
                  <a:lnTo>
                    <a:pt x="4" y="29"/>
                  </a:lnTo>
                  <a:lnTo>
                    <a:pt x="4" y="34"/>
                  </a:lnTo>
                  <a:lnTo>
                    <a:pt x="4" y="32"/>
                  </a:lnTo>
                  <a:lnTo>
                    <a:pt x="16" y="38"/>
                  </a:lnTo>
                  <a:close/>
                </a:path>
              </a:pathLst>
            </a:custGeom>
            <a:solidFill>
              <a:srgbClr val="000000"/>
            </a:solidFill>
            <a:ln w="9525">
              <a:noFill/>
              <a:round/>
              <a:headEnd/>
              <a:tailEnd/>
            </a:ln>
          </p:spPr>
          <p:txBody>
            <a:bodyPr/>
            <a:lstStyle/>
            <a:p>
              <a:endParaRPr lang="en-US"/>
            </a:p>
          </p:txBody>
        </p:sp>
        <p:sp>
          <p:nvSpPr>
            <p:cNvPr id="350829" name="Freeform 621"/>
            <p:cNvSpPr>
              <a:spLocks/>
            </p:cNvSpPr>
            <p:nvPr/>
          </p:nvSpPr>
          <p:spPr bwMode="auto">
            <a:xfrm>
              <a:off x="3949" y="1547"/>
              <a:ext cx="15" cy="16"/>
            </a:xfrm>
            <a:custGeom>
              <a:avLst/>
              <a:gdLst/>
              <a:ahLst/>
              <a:cxnLst>
                <a:cxn ang="0">
                  <a:pos x="15" y="10"/>
                </a:cxn>
                <a:cxn ang="0">
                  <a:pos x="14" y="6"/>
                </a:cxn>
                <a:cxn ang="0">
                  <a:pos x="14" y="4"/>
                </a:cxn>
                <a:cxn ang="0">
                  <a:pos x="14" y="6"/>
                </a:cxn>
                <a:cxn ang="0">
                  <a:pos x="2" y="0"/>
                </a:cxn>
                <a:cxn ang="0">
                  <a:pos x="2" y="2"/>
                </a:cxn>
                <a:cxn ang="0">
                  <a:pos x="0" y="2"/>
                </a:cxn>
                <a:cxn ang="0">
                  <a:pos x="0" y="4"/>
                </a:cxn>
                <a:cxn ang="0">
                  <a:pos x="0" y="6"/>
                </a:cxn>
                <a:cxn ang="0">
                  <a:pos x="2" y="8"/>
                </a:cxn>
                <a:cxn ang="0">
                  <a:pos x="2" y="12"/>
                </a:cxn>
                <a:cxn ang="0">
                  <a:pos x="4" y="14"/>
                </a:cxn>
                <a:cxn ang="0">
                  <a:pos x="6" y="16"/>
                </a:cxn>
                <a:cxn ang="0">
                  <a:pos x="4" y="10"/>
                </a:cxn>
                <a:cxn ang="0">
                  <a:pos x="15" y="10"/>
                </a:cxn>
              </a:cxnLst>
              <a:rect l="0" t="0" r="r" b="b"/>
              <a:pathLst>
                <a:path w="15" h="16">
                  <a:moveTo>
                    <a:pt x="15" y="10"/>
                  </a:moveTo>
                  <a:lnTo>
                    <a:pt x="14" y="6"/>
                  </a:lnTo>
                  <a:lnTo>
                    <a:pt x="14" y="4"/>
                  </a:lnTo>
                  <a:lnTo>
                    <a:pt x="14" y="6"/>
                  </a:lnTo>
                  <a:lnTo>
                    <a:pt x="2" y="0"/>
                  </a:lnTo>
                  <a:lnTo>
                    <a:pt x="2" y="2"/>
                  </a:lnTo>
                  <a:lnTo>
                    <a:pt x="0" y="2"/>
                  </a:lnTo>
                  <a:lnTo>
                    <a:pt x="0" y="4"/>
                  </a:lnTo>
                  <a:lnTo>
                    <a:pt x="0" y="6"/>
                  </a:lnTo>
                  <a:lnTo>
                    <a:pt x="2" y="8"/>
                  </a:lnTo>
                  <a:lnTo>
                    <a:pt x="2" y="12"/>
                  </a:lnTo>
                  <a:lnTo>
                    <a:pt x="4" y="14"/>
                  </a:lnTo>
                  <a:lnTo>
                    <a:pt x="6" y="16"/>
                  </a:lnTo>
                  <a:lnTo>
                    <a:pt x="4" y="10"/>
                  </a:lnTo>
                  <a:lnTo>
                    <a:pt x="15" y="10"/>
                  </a:lnTo>
                  <a:close/>
                </a:path>
              </a:pathLst>
            </a:custGeom>
            <a:solidFill>
              <a:srgbClr val="000000"/>
            </a:solidFill>
            <a:ln w="9525">
              <a:noFill/>
              <a:round/>
              <a:headEnd/>
              <a:tailEnd/>
            </a:ln>
          </p:spPr>
          <p:txBody>
            <a:bodyPr/>
            <a:lstStyle/>
            <a:p>
              <a:endParaRPr lang="en-US"/>
            </a:p>
          </p:txBody>
        </p:sp>
        <p:sp>
          <p:nvSpPr>
            <p:cNvPr id="350830" name="Freeform 622"/>
            <p:cNvSpPr>
              <a:spLocks/>
            </p:cNvSpPr>
            <p:nvPr/>
          </p:nvSpPr>
          <p:spPr bwMode="auto">
            <a:xfrm>
              <a:off x="3953" y="1557"/>
              <a:ext cx="13" cy="11"/>
            </a:xfrm>
            <a:custGeom>
              <a:avLst/>
              <a:gdLst/>
              <a:ahLst/>
              <a:cxnLst>
                <a:cxn ang="0">
                  <a:pos x="13" y="8"/>
                </a:cxn>
                <a:cxn ang="0">
                  <a:pos x="13" y="6"/>
                </a:cxn>
                <a:cxn ang="0">
                  <a:pos x="11" y="4"/>
                </a:cxn>
                <a:cxn ang="0">
                  <a:pos x="11" y="2"/>
                </a:cxn>
                <a:cxn ang="0">
                  <a:pos x="11" y="0"/>
                </a:cxn>
                <a:cxn ang="0">
                  <a:pos x="0" y="0"/>
                </a:cxn>
                <a:cxn ang="0">
                  <a:pos x="0" y="2"/>
                </a:cxn>
                <a:cxn ang="0">
                  <a:pos x="0" y="4"/>
                </a:cxn>
                <a:cxn ang="0">
                  <a:pos x="0" y="6"/>
                </a:cxn>
                <a:cxn ang="0">
                  <a:pos x="0" y="8"/>
                </a:cxn>
                <a:cxn ang="0">
                  <a:pos x="2" y="10"/>
                </a:cxn>
                <a:cxn ang="0">
                  <a:pos x="2" y="11"/>
                </a:cxn>
                <a:cxn ang="0">
                  <a:pos x="13" y="8"/>
                </a:cxn>
              </a:cxnLst>
              <a:rect l="0" t="0" r="r" b="b"/>
              <a:pathLst>
                <a:path w="13" h="11">
                  <a:moveTo>
                    <a:pt x="13" y="8"/>
                  </a:moveTo>
                  <a:lnTo>
                    <a:pt x="13" y="6"/>
                  </a:lnTo>
                  <a:lnTo>
                    <a:pt x="11" y="4"/>
                  </a:lnTo>
                  <a:lnTo>
                    <a:pt x="11" y="2"/>
                  </a:lnTo>
                  <a:lnTo>
                    <a:pt x="11" y="0"/>
                  </a:lnTo>
                  <a:lnTo>
                    <a:pt x="0" y="0"/>
                  </a:lnTo>
                  <a:lnTo>
                    <a:pt x="0" y="2"/>
                  </a:lnTo>
                  <a:lnTo>
                    <a:pt x="0" y="4"/>
                  </a:lnTo>
                  <a:lnTo>
                    <a:pt x="0" y="6"/>
                  </a:lnTo>
                  <a:lnTo>
                    <a:pt x="0" y="8"/>
                  </a:lnTo>
                  <a:lnTo>
                    <a:pt x="2" y="10"/>
                  </a:lnTo>
                  <a:lnTo>
                    <a:pt x="2" y="11"/>
                  </a:lnTo>
                  <a:lnTo>
                    <a:pt x="13" y="8"/>
                  </a:lnTo>
                  <a:close/>
                </a:path>
              </a:pathLst>
            </a:custGeom>
            <a:solidFill>
              <a:srgbClr val="000000"/>
            </a:solidFill>
            <a:ln w="9525">
              <a:noFill/>
              <a:round/>
              <a:headEnd/>
              <a:tailEnd/>
            </a:ln>
          </p:spPr>
          <p:txBody>
            <a:bodyPr/>
            <a:lstStyle/>
            <a:p>
              <a:endParaRPr lang="en-US"/>
            </a:p>
          </p:txBody>
        </p:sp>
        <p:sp>
          <p:nvSpPr>
            <p:cNvPr id="350831" name="Freeform 623"/>
            <p:cNvSpPr>
              <a:spLocks/>
            </p:cNvSpPr>
            <p:nvPr/>
          </p:nvSpPr>
          <p:spPr bwMode="auto">
            <a:xfrm>
              <a:off x="3955" y="1565"/>
              <a:ext cx="15" cy="15"/>
            </a:xfrm>
            <a:custGeom>
              <a:avLst/>
              <a:gdLst/>
              <a:ahLst/>
              <a:cxnLst>
                <a:cxn ang="0">
                  <a:pos x="13" y="7"/>
                </a:cxn>
                <a:cxn ang="0">
                  <a:pos x="15" y="9"/>
                </a:cxn>
                <a:cxn ang="0">
                  <a:pos x="11" y="0"/>
                </a:cxn>
                <a:cxn ang="0">
                  <a:pos x="0" y="3"/>
                </a:cxn>
                <a:cxn ang="0">
                  <a:pos x="4" y="13"/>
                </a:cxn>
                <a:cxn ang="0">
                  <a:pos x="4" y="15"/>
                </a:cxn>
                <a:cxn ang="0">
                  <a:pos x="13" y="7"/>
                </a:cxn>
              </a:cxnLst>
              <a:rect l="0" t="0" r="r" b="b"/>
              <a:pathLst>
                <a:path w="15" h="15">
                  <a:moveTo>
                    <a:pt x="13" y="7"/>
                  </a:moveTo>
                  <a:lnTo>
                    <a:pt x="15" y="9"/>
                  </a:lnTo>
                  <a:lnTo>
                    <a:pt x="11" y="0"/>
                  </a:lnTo>
                  <a:lnTo>
                    <a:pt x="0" y="3"/>
                  </a:lnTo>
                  <a:lnTo>
                    <a:pt x="4" y="13"/>
                  </a:lnTo>
                  <a:lnTo>
                    <a:pt x="4" y="15"/>
                  </a:lnTo>
                  <a:lnTo>
                    <a:pt x="13" y="7"/>
                  </a:lnTo>
                  <a:close/>
                </a:path>
              </a:pathLst>
            </a:custGeom>
            <a:solidFill>
              <a:srgbClr val="000000"/>
            </a:solidFill>
            <a:ln w="9525">
              <a:noFill/>
              <a:round/>
              <a:headEnd/>
              <a:tailEnd/>
            </a:ln>
          </p:spPr>
          <p:txBody>
            <a:bodyPr/>
            <a:lstStyle/>
            <a:p>
              <a:endParaRPr lang="en-US"/>
            </a:p>
          </p:txBody>
        </p:sp>
        <p:sp>
          <p:nvSpPr>
            <p:cNvPr id="350832" name="Freeform 624"/>
            <p:cNvSpPr>
              <a:spLocks/>
            </p:cNvSpPr>
            <p:nvPr/>
          </p:nvSpPr>
          <p:spPr bwMode="auto">
            <a:xfrm>
              <a:off x="3471" y="1720"/>
              <a:ext cx="509" cy="687"/>
            </a:xfrm>
            <a:custGeom>
              <a:avLst/>
              <a:gdLst/>
              <a:ahLst/>
              <a:cxnLst>
                <a:cxn ang="0">
                  <a:pos x="77" y="92"/>
                </a:cxn>
                <a:cxn ang="0">
                  <a:pos x="125" y="206"/>
                </a:cxn>
                <a:cxn ang="0">
                  <a:pos x="196" y="271"/>
                </a:cxn>
                <a:cxn ang="0">
                  <a:pos x="275" y="305"/>
                </a:cxn>
                <a:cxn ang="0">
                  <a:pos x="367" y="346"/>
                </a:cxn>
                <a:cxn ang="0">
                  <a:pos x="421" y="424"/>
                </a:cxn>
                <a:cxn ang="0">
                  <a:pos x="440" y="480"/>
                </a:cxn>
                <a:cxn ang="0">
                  <a:pos x="484" y="534"/>
                </a:cxn>
                <a:cxn ang="0">
                  <a:pos x="509" y="580"/>
                </a:cxn>
                <a:cxn ang="0">
                  <a:pos x="474" y="637"/>
                </a:cxn>
                <a:cxn ang="0">
                  <a:pos x="390" y="684"/>
                </a:cxn>
                <a:cxn ang="0">
                  <a:pos x="294" y="678"/>
                </a:cxn>
                <a:cxn ang="0">
                  <a:pos x="248" y="645"/>
                </a:cxn>
                <a:cxn ang="0">
                  <a:pos x="351" y="655"/>
                </a:cxn>
                <a:cxn ang="0">
                  <a:pos x="417" y="620"/>
                </a:cxn>
                <a:cxn ang="0">
                  <a:pos x="325" y="636"/>
                </a:cxn>
                <a:cxn ang="0">
                  <a:pos x="215" y="603"/>
                </a:cxn>
                <a:cxn ang="0">
                  <a:pos x="229" y="582"/>
                </a:cxn>
                <a:cxn ang="0">
                  <a:pos x="346" y="586"/>
                </a:cxn>
                <a:cxn ang="0">
                  <a:pos x="384" y="565"/>
                </a:cxn>
                <a:cxn ang="0">
                  <a:pos x="269" y="565"/>
                </a:cxn>
                <a:cxn ang="0">
                  <a:pos x="148" y="520"/>
                </a:cxn>
                <a:cxn ang="0">
                  <a:pos x="227" y="518"/>
                </a:cxn>
                <a:cxn ang="0">
                  <a:pos x="350" y="509"/>
                </a:cxn>
                <a:cxn ang="0">
                  <a:pos x="280" y="509"/>
                </a:cxn>
                <a:cxn ang="0">
                  <a:pos x="173" y="486"/>
                </a:cxn>
                <a:cxn ang="0">
                  <a:pos x="123" y="453"/>
                </a:cxn>
                <a:cxn ang="0">
                  <a:pos x="267" y="459"/>
                </a:cxn>
                <a:cxn ang="0">
                  <a:pos x="282" y="447"/>
                </a:cxn>
                <a:cxn ang="0">
                  <a:pos x="167" y="440"/>
                </a:cxn>
                <a:cxn ang="0">
                  <a:pos x="73" y="397"/>
                </a:cxn>
                <a:cxn ang="0">
                  <a:pos x="181" y="403"/>
                </a:cxn>
                <a:cxn ang="0">
                  <a:pos x="250" y="382"/>
                </a:cxn>
                <a:cxn ang="0">
                  <a:pos x="160" y="384"/>
                </a:cxn>
                <a:cxn ang="0">
                  <a:pos x="75" y="359"/>
                </a:cxn>
                <a:cxn ang="0">
                  <a:pos x="79" y="342"/>
                </a:cxn>
                <a:cxn ang="0">
                  <a:pos x="165" y="340"/>
                </a:cxn>
                <a:cxn ang="0">
                  <a:pos x="144" y="334"/>
                </a:cxn>
                <a:cxn ang="0">
                  <a:pos x="69" y="313"/>
                </a:cxn>
                <a:cxn ang="0">
                  <a:pos x="25" y="269"/>
                </a:cxn>
                <a:cxn ang="0">
                  <a:pos x="92" y="288"/>
                </a:cxn>
                <a:cxn ang="0">
                  <a:pos x="119" y="280"/>
                </a:cxn>
                <a:cxn ang="0">
                  <a:pos x="39" y="246"/>
                </a:cxn>
                <a:cxn ang="0">
                  <a:pos x="10" y="213"/>
                </a:cxn>
                <a:cxn ang="0">
                  <a:pos x="64" y="223"/>
                </a:cxn>
                <a:cxn ang="0">
                  <a:pos x="64" y="209"/>
                </a:cxn>
                <a:cxn ang="0">
                  <a:pos x="0" y="156"/>
                </a:cxn>
                <a:cxn ang="0">
                  <a:pos x="41" y="171"/>
                </a:cxn>
                <a:cxn ang="0">
                  <a:pos x="58" y="163"/>
                </a:cxn>
                <a:cxn ang="0">
                  <a:pos x="8" y="125"/>
                </a:cxn>
                <a:cxn ang="0">
                  <a:pos x="8" y="110"/>
                </a:cxn>
                <a:cxn ang="0">
                  <a:pos x="50" y="123"/>
                </a:cxn>
                <a:cxn ang="0">
                  <a:pos x="35" y="104"/>
                </a:cxn>
                <a:cxn ang="0">
                  <a:pos x="8" y="63"/>
                </a:cxn>
                <a:cxn ang="0">
                  <a:pos x="43" y="83"/>
                </a:cxn>
                <a:cxn ang="0">
                  <a:pos x="43" y="69"/>
                </a:cxn>
                <a:cxn ang="0">
                  <a:pos x="20" y="31"/>
                </a:cxn>
                <a:cxn ang="0">
                  <a:pos x="39" y="42"/>
                </a:cxn>
                <a:cxn ang="0">
                  <a:pos x="52" y="42"/>
                </a:cxn>
                <a:cxn ang="0">
                  <a:pos x="35" y="10"/>
                </a:cxn>
                <a:cxn ang="0">
                  <a:pos x="46" y="15"/>
                </a:cxn>
              </a:cxnLst>
              <a:rect l="0" t="0" r="r" b="b"/>
              <a:pathLst>
                <a:path w="509" h="687">
                  <a:moveTo>
                    <a:pt x="75" y="21"/>
                  </a:moveTo>
                  <a:lnTo>
                    <a:pt x="75" y="31"/>
                  </a:lnTo>
                  <a:lnTo>
                    <a:pt x="73" y="56"/>
                  </a:lnTo>
                  <a:lnTo>
                    <a:pt x="75" y="73"/>
                  </a:lnTo>
                  <a:lnTo>
                    <a:pt x="77" y="92"/>
                  </a:lnTo>
                  <a:lnTo>
                    <a:pt x="81" y="113"/>
                  </a:lnTo>
                  <a:lnTo>
                    <a:pt x="89" y="135"/>
                  </a:lnTo>
                  <a:lnTo>
                    <a:pt x="96" y="159"/>
                  </a:lnTo>
                  <a:lnTo>
                    <a:pt x="110" y="182"/>
                  </a:lnTo>
                  <a:lnTo>
                    <a:pt x="125" y="206"/>
                  </a:lnTo>
                  <a:lnTo>
                    <a:pt x="144" y="229"/>
                  </a:lnTo>
                  <a:lnTo>
                    <a:pt x="156" y="240"/>
                  </a:lnTo>
                  <a:lnTo>
                    <a:pt x="167" y="250"/>
                  </a:lnTo>
                  <a:lnTo>
                    <a:pt x="181" y="261"/>
                  </a:lnTo>
                  <a:lnTo>
                    <a:pt x="196" y="271"/>
                  </a:lnTo>
                  <a:lnTo>
                    <a:pt x="211" y="280"/>
                  </a:lnTo>
                  <a:lnTo>
                    <a:pt x="229" y="288"/>
                  </a:lnTo>
                  <a:lnTo>
                    <a:pt x="248" y="296"/>
                  </a:lnTo>
                  <a:lnTo>
                    <a:pt x="269" y="303"/>
                  </a:lnTo>
                  <a:lnTo>
                    <a:pt x="275" y="305"/>
                  </a:lnTo>
                  <a:lnTo>
                    <a:pt x="290" y="307"/>
                  </a:lnTo>
                  <a:lnTo>
                    <a:pt x="313" y="315"/>
                  </a:lnTo>
                  <a:lnTo>
                    <a:pt x="340" y="328"/>
                  </a:lnTo>
                  <a:lnTo>
                    <a:pt x="353" y="336"/>
                  </a:lnTo>
                  <a:lnTo>
                    <a:pt x="367" y="346"/>
                  </a:lnTo>
                  <a:lnTo>
                    <a:pt x="380" y="357"/>
                  </a:lnTo>
                  <a:lnTo>
                    <a:pt x="392" y="371"/>
                  </a:lnTo>
                  <a:lnTo>
                    <a:pt x="403" y="386"/>
                  </a:lnTo>
                  <a:lnTo>
                    <a:pt x="413" y="405"/>
                  </a:lnTo>
                  <a:lnTo>
                    <a:pt x="421" y="424"/>
                  </a:lnTo>
                  <a:lnTo>
                    <a:pt x="426" y="447"/>
                  </a:lnTo>
                  <a:lnTo>
                    <a:pt x="428" y="451"/>
                  </a:lnTo>
                  <a:lnTo>
                    <a:pt x="430" y="457"/>
                  </a:lnTo>
                  <a:lnTo>
                    <a:pt x="434" y="469"/>
                  </a:lnTo>
                  <a:lnTo>
                    <a:pt x="440" y="480"/>
                  </a:lnTo>
                  <a:lnTo>
                    <a:pt x="447" y="493"/>
                  </a:lnTo>
                  <a:lnTo>
                    <a:pt x="457" y="507"/>
                  </a:lnTo>
                  <a:lnTo>
                    <a:pt x="468" y="520"/>
                  </a:lnTo>
                  <a:lnTo>
                    <a:pt x="480" y="530"/>
                  </a:lnTo>
                  <a:lnTo>
                    <a:pt x="484" y="534"/>
                  </a:lnTo>
                  <a:lnTo>
                    <a:pt x="490" y="540"/>
                  </a:lnTo>
                  <a:lnTo>
                    <a:pt x="499" y="549"/>
                  </a:lnTo>
                  <a:lnTo>
                    <a:pt x="505" y="563"/>
                  </a:lnTo>
                  <a:lnTo>
                    <a:pt x="507" y="570"/>
                  </a:lnTo>
                  <a:lnTo>
                    <a:pt x="509" y="580"/>
                  </a:lnTo>
                  <a:lnTo>
                    <a:pt x="507" y="589"/>
                  </a:lnTo>
                  <a:lnTo>
                    <a:pt x="503" y="601"/>
                  </a:lnTo>
                  <a:lnTo>
                    <a:pt x="497" y="612"/>
                  </a:lnTo>
                  <a:lnTo>
                    <a:pt x="488" y="624"/>
                  </a:lnTo>
                  <a:lnTo>
                    <a:pt x="474" y="637"/>
                  </a:lnTo>
                  <a:lnTo>
                    <a:pt x="457" y="653"/>
                  </a:lnTo>
                  <a:lnTo>
                    <a:pt x="453" y="657"/>
                  </a:lnTo>
                  <a:lnTo>
                    <a:pt x="440" y="664"/>
                  </a:lnTo>
                  <a:lnTo>
                    <a:pt x="419" y="676"/>
                  </a:lnTo>
                  <a:lnTo>
                    <a:pt x="390" y="684"/>
                  </a:lnTo>
                  <a:lnTo>
                    <a:pt x="374" y="687"/>
                  </a:lnTo>
                  <a:lnTo>
                    <a:pt x="355" y="687"/>
                  </a:lnTo>
                  <a:lnTo>
                    <a:pt x="336" y="687"/>
                  </a:lnTo>
                  <a:lnTo>
                    <a:pt x="317" y="684"/>
                  </a:lnTo>
                  <a:lnTo>
                    <a:pt x="294" y="678"/>
                  </a:lnTo>
                  <a:lnTo>
                    <a:pt x="273" y="668"/>
                  </a:lnTo>
                  <a:lnTo>
                    <a:pt x="248" y="655"/>
                  </a:lnTo>
                  <a:lnTo>
                    <a:pt x="225" y="637"/>
                  </a:lnTo>
                  <a:lnTo>
                    <a:pt x="231" y="639"/>
                  </a:lnTo>
                  <a:lnTo>
                    <a:pt x="248" y="645"/>
                  </a:lnTo>
                  <a:lnTo>
                    <a:pt x="273" y="651"/>
                  </a:lnTo>
                  <a:lnTo>
                    <a:pt x="303" y="655"/>
                  </a:lnTo>
                  <a:lnTo>
                    <a:pt x="321" y="657"/>
                  </a:lnTo>
                  <a:lnTo>
                    <a:pt x="336" y="657"/>
                  </a:lnTo>
                  <a:lnTo>
                    <a:pt x="351" y="655"/>
                  </a:lnTo>
                  <a:lnTo>
                    <a:pt x="369" y="653"/>
                  </a:lnTo>
                  <a:lnTo>
                    <a:pt x="382" y="647"/>
                  </a:lnTo>
                  <a:lnTo>
                    <a:pt x="396" y="641"/>
                  </a:lnTo>
                  <a:lnTo>
                    <a:pt x="407" y="632"/>
                  </a:lnTo>
                  <a:lnTo>
                    <a:pt x="417" y="620"/>
                  </a:lnTo>
                  <a:lnTo>
                    <a:pt x="413" y="622"/>
                  </a:lnTo>
                  <a:lnTo>
                    <a:pt x="397" y="628"/>
                  </a:lnTo>
                  <a:lnTo>
                    <a:pt x="374" y="634"/>
                  </a:lnTo>
                  <a:lnTo>
                    <a:pt x="344" y="636"/>
                  </a:lnTo>
                  <a:lnTo>
                    <a:pt x="325" y="636"/>
                  </a:lnTo>
                  <a:lnTo>
                    <a:pt x="305" y="634"/>
                  </a:lnTo>
                  <a:lnTo>
                    <a:pt x="284" y="630"/>
                  </a:lnTo>
                  <a:lnTo>
                    <a:pt x="263" y="624"/>
                  </a:lnTo>
                  <a:lnTo>
                    <a:pt x="238" y="614"/>
                  </a:lnTo>
                  <a:lnTo>
                    <a:pt x="215" y="603"/>
                  </a:lnTo>
                  <a:lnTo>
                    <a:pt x="188" y="588"/>
                  </a:lnTo>
                  <a:lnTo>
                    <a:pt x="163" y="570"/>
                  </a:lnTo>
                  <a:lnTo>
                    <a:pt x="171" y="572"/>
                  </a:lnTo>
                  <a:lnTo>
                    <a:pt x="196" y="576"/>
                  </a:lnTo>
                  <a:lnTo>
                    <a:pt x="229" y="582"/>
                  </a:lnTo>
                  <a:lnTo>
                    <a:pt x="269" y="586"/>
                  </a:lnTo>
                  <a:lnTo>
                    <a:pt x="290" y="588"/>
                  </a:lnTo>
                  <a:lnTo>
                    <a:pt x="309" y="588"/>
                  </a:lnTo>
                  <a:lnTo>
                    <a:pt x="328" y="588"/>
                  </a:lnTo>
                  <a:lnTo>
                    <a:pt x="346" y="586"/>
                  </a:lnTo>
                  <a:lnTo>
                    <a:pt x="361" y="584"/>
                  </a:lnTo>
                  <a:lnTo>
                    <a:pt x="374" y="578"/>
                  </a:lnTo>
                  <a:lnTo>
                    <a:pt x="384" y="572"/>
                  </a:lnTo>
                  <a:lnTo>
                    <a:pt x="390" y="565"/>
                  </a:lnTo>
                  <a:lnTo>
                    <a:pt x="384" y="565"/>
                  </a:lnTo>
                  <a:lnTo>
                    <a:pt x="369" y="568"/>
                  </a:lnTo>
                  <a:lnTo>
                    <a:pt x="342" y="570"/>
                  </a:lnTo>
                  <a:lnTo>
                    <a:pt x="309" y="568"/>
                  </a:lnTo>
                  <a:lnTo>
                    <a:pt x="290" y="568"/>
                  </a:lnTo>
                  <a:lnTo>
                    <a:pt x="269" y="565"/>
                  </a:lnTo>
                  <a:lnTo>
                    <a:pt x="248" y="561"/>
                  </a:lnTo>
                  <a:lnTo>
                    <a:pt x="225" y="553"/>
                  </a:lnTo>
                  <a:lnTo>
                    <a:pt x="200" y="545"/>
                  </a:lnTo>
                  <a:lnTo>
                    <a:pt x="175" y="534"/>
                  </a:lnTo>
                  <a:lnTo>
                    <a:pt x="148" y="520"/>
                  </a:lnTo>
                  <a:lnTo>
                    <a:pt x="121" y="505"/>
                  </a:lnTo>
                  <a:lnTo>
                    <a:pt x="131" y="507"/>
                  </a:lnTo>
                  <a:lnTo>
                    <a:pt x="154" y="511"/>
                  </a:lnTo>
                  <a:lnTo>
                    <a:pt x="186" y="515"/>
                  </a:lnTo>
                  <a:lnTo>
                    <a:pt x="227" y="518"/>
                  </a:lnTo>
                  <a:lnTo>
                    <a:pt x="267" y="520"/>
                  </a:lnTo>
                  <a:lnTo>
                    <a:pt x="305" y="518"/>
                  </a:lnTo>
                  <a:lnTo>
                    <a:pt x="323" y="517"/>
                  </a:lnTo>
                  <a:lnTo>
                    <a:pt x="338" y="515"/>
                  </a:lnTo>
                  <a:lnTo>
                    <a:pt x="350" y="509"/>
                  </a:lnTo>
                  <a:lnTo>
                    <a:pt x="357" y="503"/>
                  </a:lnTo>
                  <a:lnTo>
                    <a:pt x="353" y="503"/>
                  </a:lnTo>
                  <a:lnTo>
                    <a:pt x="336" y="507"/>
                  </a:lnTo>
                  <a:lnTo>
                    <a:pt x="313" y="509"/>
                  </a:lnTo>
                  <a:lnTo>
                    <a:pt x="280" y="509"/>
                  </a:lnTo>
                  <a:lnTo>
                    <a:pt x="261" y="507"/>
                  </a:lnTo>
                  <a:lnTo>
                    <a:pt x="242" y="505"/>
                  </a:lnTo>
                  <a:lnTo>
                    <a:pt x="221" y="499"/>
                  </a:lnTo>
                  <a:lnTo>
                    <a:pt x="198" y="493"/>
                  </a:lnTo>
                  <a:lnTo>
                    <a:pt x="173" y="486"/>
                  </a:lnTo>
                  <a:lnTo>
                    <a:pt x="150" y="476"/>
                  </a:lnTo>
                  <a:lnTo>
                    <a:pt x="123" y="465"/>
                  </a:lnTo>
                  <a:lnTo>
                    <a:pt x="98" y="449"/>
                  </a:lnTo>
                  <a:lnTo>
                    <a:pt x="104" y="451"/>
                  </a:lnTo>
                  <a:lnTo>
                    <a:pt x="123" y="453"/>
                  </a:lnTo>
                  <a:lnTo>
                    <a:pt x="150" y="457"/>
                  </a:lnTo>
                  <a:lnTo>
                    <a:pt x="183" y="461"/>
                  </a:lnTo>
                  <a:lnTo>
                    <a:pt x="217" y="461"/>
                  </a:lnTo>
                  <a:lnTo>
                    <a:pt x="252" y="461"/>
                  </a:lnTo>
                  <a:lnTo>
                    <a:pt x="267" y="459"/>
                  </a:lnTo>
                  <a:lnTo>
                    <a:pt x="282" y="455"/>
                  </a:lnTo>
                  <a:lnTo>
                    <a:pt x="296" y="451"/>
                  </a:lnTo>
                  <a:lnTo>
                    <a:pt x="307" y="445"/>
                  </a:lnTo>
                  <a:lnTo>
                    <a:pt x="302" y="447"/>
                  </a:lnTo>
                  <a:lnTo>
                    <a:pt x="282" y="447"/>
                  </a:lnTo>
                  <a:lnTo>
                    <a:pt x="257" y="449"/>
                  </a:lnTo>
                  <a:lnTo>
                    <a:pt x="223" y="447"/>
                  </a:lnTo>
                  <a:lnTo>
                    <a:pt x="206" y="445"/>
                  </a:lnTo>
                  <a:lnTo>
                    <a:pt x="186" y="444"/>
                  </a:lnTo>
                  <a:lnTo>
                    <a:pt x="167" y="440"/>
                  </a:lnTo>
                  <a:lnTo>
                    <a:pt x="148" y="434"/>
                  </a:lnTo>
                  <a:lnTo>
                    <a:pt x="129" y="428"/>
                  </a:lnTo>
                  <a:lnTo>
                    <a:pt x="110" y="419"/>
                  </a:lnTo>
                  <a:lnTo>
                    <a:pt x="90" y="409"/>
                  </a:lnTo>
                  <a:lnTo>
                    <a:pt x="73" y="397"/>
                  </a:lnTo>
                  <a:lnTo>
                    <a:pt x="79" y="397"/>
                  </a:lnTo>
                  <a:lnTo>
                    <a:pt x="96" y="399"/>
                  </a:lnTo>
                  <a:lnTo>
                    <a:pt x="121" y="401"/>
                  </a:lnTo>
                  <a:lnTo>
                    <a:pt x="150" y="403"/>
                  </a:lnTo>
                  <a:lnTo>
                    <a:pt x="181" y="403"/>
                  </a:lnTo>
                  <a:lnTo>
                    <a:pt x="209" y="399"/>
                  </a:lnTo>
                  <a:lnTo>
                    <a:pt x="221" y="397"/>
                  </a:lnTo>
                  <a:lnTo>
                    <a:pt x="232" y="394"/>
                  </a:lnTo>
                  <a:lnTo>
                    <a:pt x="242" y="390"/>
                  </a:lnTo>
                  <a:lnTo>
                    <a:pt x="250" y="382"/>
                  </a:lnTo>
                  <a:lnTo>
                    <a:pt x="244" y="384"/>
                  </a:lnTo>
                  <a:lnTo>
                    <a:pt x="229" y="386"/>
                  </a:lnTo>
                  <a:lnTo>
                    <a:pt x="204" y="386"/>
                  </a:lnTo>
                  <a:lnTo>
                    <a:pt x="175" y="386"/>
                  </a:lnTo>
                  <a:lnTo>
                    <a:pt x="160" y="384"/>
                  </a:lnTo>
                  <a:lnTo>
                    <a:pt x="142" y="382"/>
                  </a:lnTo>
                  <a:lnTo>
                    <a:pt x="125" y="378"/>
                  </a:lnTo>
                  <a:lnTo>
                    <a:pt x="108" y="373"/>
                  </a:lnTo>
                  <a:lnTo>
                    <a:pt x="90" y="367"/>
                  </a:lnTo>
                  <a:lnTo>
                    <a:pt x="75" y="359"/>
                  </a:lnTo>
                  <a:lnTo>
                    <a:pt x="60" y="348"/>
                  </a:lnTo>
                  <a:lnTo>
                    <a:pt x="44" y="336"/>
                  </a:lnTo>
                  <a:lnTo>
                    <a:pt x="48" y="336"/>
                  </a:lnTo>
                  <a:lnTo>
                    <a:pt x="62" y="338"/>
                  </a:lnTo>
                  <a:lnTo>
                    <a:pt x="79" y="342"/>
                  </a:lnTo>
                  <a:lnTo>
                    <a:pt x="100" y="344"/>
                  </a:lnTo>
                  <a:lnTo>
                    <a:pt x="123" y="344"/>
                  </a:lnTo>
                  <a:lnTo>
                    <a:pt x="144" y="344"/>
                  </a:lnTo>
                  <a:lnTo>
                    <a:pt x="156" y="342"/>
                  </a:lnTo>
                  <a:lnTo>
                    <a:pt x="165" y="340"/>
                  </a:lnTo>
                  <a:lnTo>
                    <a:pt x="173" y="336"/>
                  </a:lnTo>
                  <a:lnTo>
                    <a:pt x="181" y="332"/>
                  </a:lnTo>
                  <a:lnTo>
                    <a:pt x="177" y="332"/>
                  </a:lnTo>
                  <a:lnTo>
                    <a:pt x="163" y="334"/>
                  </a:lnTo>
                  <a:lnTo>
                    <a:pt x="144" y="334"/>
                  </a:lnTo>
                  <a:lnTo>
                    <a:pt x="121" y="330"/>
                  </a:lnTo>
                  <a:lnTo>
                    <a:pt x="110" y="328"/>
                  </a:lnTo>
                  <a:lnTo>
                    <a:pt x="96" y="325"/>
                  </a:lnTo>
                  <a:lnTo>
                    <a:pt x="83" y="319"/>
                  </a:lnTo>
                  <a:lnTo>
                    <a:pt x="69" y="313"/>
                  </a:lnTo>
                  <a:lnTo>
                    <a:pt x="56" y="303"/>
                  </a:lnTo>
                  <a:lnTo>
                    <a:pt x="44" y="294"/>
                  </a:lnTo>
                  <a:lnTo>
                    <a:pt x="33" y="282"/>
                  </a:lnTo>
                  <a:lnTo>
                    <a:pt x="21" y="267"/>
                  </a:lnTo>
                  <a:lnTo>
                    <a:pt x="25" y="269"/>
                  </a:lnTo>
                  <a:lnTo>
                    <a:pt x="33" y="273"/>
                  </a:lnTo>
                  <a:lnTo>
                    <a:pt x="44" y="277"/>
                  </a:lnTo>
                  <a:lnTo>
                    <a:pt x="60" y="282"/>
                  </a:lnTo>
                  <a:lnTo>
                    <a:pt x="75" y="286"/>
                  </a:lnTo>
                  <a:lnTo>
                    <a:pt x="92" y="288"/>
                  </a:lnTo>
                  <a:lnTo>
                    <a:pt x="100" y="288"/>
                  </a:lnTo>
                  <a:lnTo>
                    <a:pt x="110" y="286"/>
                  </a:lnTo>
                  <a:lnTo>
                    <a:pt x="117" y="284"/>
                  </a:lnTo>
                  <a:lnTo>
                    <a:pt x="123" y="280"/>
                  </a:lnTo>
                  <a:lnTo>
                    <a:pt x="119" y="280"/>
                  </a:lnTo>
                  <a:lnTo>
                    <a:pt x="110" y="278"/>
                  </a:lnTo>
                  <a:lnTo>
                    <a:pt x="94" y="273"/>
                  </a:lnTo>
                  <a:lnTo>
                    <a:pt x="77" y="267"/>
                  </a:lnTo>
                  <a:lnTo>
                    <a:pt x="58" y="257"/>
                  </a:lnTo>
                  <a:lnTo>
                    <a:pt x="39" y="246"/>
                  </a:lnTo>
                  <a:lnTo>
                    <a:pt x="29" y="238"/>
                  </a:lnTo>
                  <a:lnTo>
                    <a:pt x="21" y="230"/>
                  </a:lnTo>
                  <a:lnTo>
                    <a:pt x="14" y="221"/>
                  </a:lnTo>
                  <a:lnTo>
                    <a:pt x="8" y="211"/>
                  </a:lnTo>
                  <a:lnTo>
                    <a:pt x="10" y="213"/>
                  </a:lnTo>
                  <a:lnTo>
                    <a:pt x="18" y="215"/>
                  </a:lnTo>
                  <a:lnTo>
                    <a:pt x="25" y="217"/>
                  </a:lnTo>
                  <a:lnTo>
                    <a:pt x="37" y="221"/>
                  </a:lnTo>
                  <a:lnTo>
                    <a:pt x="50" y="223"/>
                  </a:lnTo>
                  <a:lnTo>
                    <a:pt x="64" y="223"/>
                  </a:lnTo>
                  <a:lnTo>
                    <a:pt x="75" y="221"/>
                  </a:lnTo>
                  <a:lnTo>
                    <a:pt x="85" y="217"/>
                  </a:lnTo>
                  <a:lnTo>
                    <a:pt x="83" y="215"/>
                  </a:lnTo>
                  <a:lnTo>
                    <a:pt x="75" y="213"/>
                  </a:lnTo>
                  <a:lnTo>
                    <a:pt x="64" y="209"/>
                  </a:lnTo>
                  <a:lnTo>
                    <a:pt x="50" y="204"/>
                  </a:lnTo>
                  <a:lnTo>
                    <a:pt x="35" y="194"/>
                  </a:lnTo>
                  <a:lnTo>
                    <a:pt x="21" y="184"/>
                  </a:lnTo>
                  <a:lnTo>
                    <a:pt x="10" y="171"/>
                  </a:lnTo>
                  <a:lnTo>
                    <a:pt x="0" y="156"/>
                  </a:lnTo>
                  <a:lnTo>
                    <a:pt x="2" y="156"/>
                  </a:lnTo>
                  <a:lnTo>
                    <a:pt x="8" y="159"/>
                  </a:lnTo>
                  <a:lnTo>
                    <a:pt x="18" y="163"/>
                  </a:lnTo>
                  <a:lnTo>
                    <a:pt x="29" y="167"/>
                  </a:lnTo>
                  <a:lnTo>
                    <a:pt x="41" y="171"/>
                  </a:lnTo>
                  <a:lnTo>
                    <a:pt x="52" y="173"/>
                  </a:lnTo>
                  <a:lnTo>
                    <a:pt x="62" y="171"/>
                  </a:lnTo>
                  <a:lnTo>
                    <a:pt x="69" y="167"/>
                  </a:lnTo>
                  <a:lnTo>
                    <a:pt x="66" y="167"/>
                  </a:lnTo>
                  <a:lnTo>
                    <a:pt x="58" y="163"/>
                  </a:lnTo>
                  <a:lnTo>
                    <a:pt x="48" y="158"/>
                  </a:lnTo>
                  <a:lnTo>
                    <a:pt x="35" y="150"/>
                  </a:lnTo>
                  <a:lnTo>
                    <a:pt x="23" y="140"/>
                  </a:lnTo>
                  <a:lnTo>
                    <a:pt x="12" y="131"/>
                  </a:lnTo>
                  <a:lnTo>
                    <a:pt x="8" y="125"/>
                  </a:lnTo>
                  <a:lnTo>
                    <a:pt x="4" y="119"/>
                  </a:lnTo>
                  <a:lnTo>
                    <a:pt x="2" y="113"/>
                  </a:lnTo>
                  <a:lnTo>
                    <a:pt x="2" y="106"/>
                  </a:lnTo>
                  <a:lnTo>
                    <a:pt x="4" y="108"/>
                  </a:lnTo>
                  <a:lnTo>
                    <a:pt x="8" y="110"/>
                  </a:lnTo>
                  <a:lnTo>
                    <a:pt x="14" y="115"/>
                  </a:lnTo>
                  <a:lnTo>
                    <a:pt x="21" y="119"/>
                  </a:lnTo>
                  <a:lnTo>
                    <a:pt x="31" y="121"/>
                  </a:lnTo>
                  <a:lnTo>
                    <a:pt x="41" y="123"/>
                  </a:lnTo>
                  <a:lnTo>
                    <a:pt x="50" y="123"/>
                  </a:lnTo>
                  <a:lnTo>
                    <a:pt x="60" y="119"/>
                  </a:lnTo>
                  <a:lnTo>
                    <a:pt x="56" y="117"/>
                  </a:lnTo>
                  <a:lnTo>
                    <a:pt x="52" y="115"/>
                  </a:lnTo>
                  <a:lnTo>
                    <a:pt x="44" y="110"/>
                  </a:lnTo>
                  <a:lnTo>
                    <a:pt x="35" y="104"/>
                  </a:lnTo>
                  <a:lnTo>
                    <a:pt x="25" y="96"/>
                  </a:lnTo>
                  <a:lnTo>
                    <a:pt x="16" y="87"/>
                  </a:lnTo>
                  <a:lnTo>
                    <a:pt x="10" y="75"/>
                  </a:lnTo>
                  <a:lnTo>
                    <a:pt x="6" y="62"/>
                  </a:lnTo>
                  <a:lnTo>
                    <a:pt x="8" y="63"/>
                  </a:lnTo>
                  <a:lnTo>
                    <a:pt x="12" y="65"/>
                  </a:lnTo>
                  <a:lnTo>
                    <a:pt x="18" y="71"/>
                  </a:lnTo>
                  <a:lnTo>
                    <a:pt x="27" y="75"/>
                  </a:lnTo>
                  <a:lnTo>
                    <a:pt x="35" y="81"/>
                  </a:lnTo>
                  <a:lnTo>
                    <a:pt x="43" y="83"/>
                  </a:lnTo>
                  <a:lnTo>
                    <a:pt x="48" y="83"/>
                  </a:lnTo>
                  <a:lnTo>
                    <a:pt x="52" y="77"/>
                  </a:lnTo>
                  <a:lnTo>
                    <a:pt x="52" y="77"/>
                  </a:lnTo>
                  <a:lnTo>
                    <a:pt x="48" y="75"/>
                  </a:lnTo>
                  <a:lnTo>
                    <a:pt x="43" y="69"/>
                  </a:lnTo>
                  <a:lnTo>
                    <a:pt x="37" y="63"/>
                  </a:lnTo>
                  <a:lnTo>
                    <a:pt x="29" y="58"/>
                  </a:lnTo>
                  <a:lnTo>
                    <a:pt x="25" y="50"/>
                  </a:lnTo>
                  <a:lnTo>
                    <a:pt x="21" y="40"/>
                  </a:lnTo>
                  <a:lnTo>
                    <a:pt x="20" y="31"/>
                  </a:lnTo>
                  <a:lnTo>
                    <a:pt x="21" y="31"/>
                  </a:lnTo>
                  <a:lnTo>
                    <a:pt x="23" y="35"/>
                  </a:lnTo>
                  <a:lnTo>
                    <a:pt x="27" y="37"/>
                  </a:lnTo>
                  <a:lnTo>
                    <a:pt x="33" y="40"/>
                  </a:lnTo>
                  <a:lnTo>
                    <a:pt x="39" y="42"/>
                  </a:lnTo>
                  <a:lnTo>
                    <a:pt x="44" y="46"/>
                  </a:lnTo>
                  <a:lnTo>
                    <a:pt x="50" y="46"/>
                  </a:lnTo>
                  <a:lnTo>
                    <a:pt x="56" y="44"/>
                  </a:lnTo>
                  <a:lnTo>
                    <a:pt x="54" y="44"/>
                  </a:lnTo>
                  <a:lnTo>
                    <a:pt x="52" y="42"/>
                  </a:lnTo>
                  <a:lnTo>
                    <a:pt x="48" y="39"/>
                  </a:lnTo>
                  <a:lnTo>
                    <a:pt x="44" y="33"/>
                  </a:lnTo>
                  <a:lnTo>
                    <a:pt x="41" y="25"/>
                  </a:lnTo>
                  <a:lnTo>
                    <a:pt x="37" y="17"/>
                  </a:lnTo>
                  <a:lnTo>
                    <a:pt x="35" y="10"/>
                  </a:lnTo>
                  <a:lnTo>
                    <a:pt x="37" y="0"/>
                  </a:lnTo>
                  <a:lnTo>
                    <a:pt x="37" y="0"/>
                  </a:lnTo>
                  <a:lnTo>
                    <a:pt x="39" y="4"/>
                  </a:lnTo>
                  <a:lnTo>
                    <a:pt x="43" y="10"/>
                  </a:lnTo>
                  <a:lnTo>
                    <a:pt x="46" y="15"/>
                  </a:lnTo>
                  <a:lnTo>
                    <a:pt x="52" y="19"/>
                  </a:lnTo>
                  <a:lnTo>
                    <a:pt x="58" y="23"/>
                  </a:lnTo>
                  <a:lnTo>
                    <a:pt x="66" y="23"/>
                  </a:lnTo>
                  <a:lnTo>
                    <a:pt x="75" y="21"/>
                  </a:lnTo>
                  <a:close/>
                </a:path>
              </a:pathLst>
            </a:custGeom>
            <a:solidFill>
              <a:srgbClr val="0066FF"/>
            </a:solidFill>
            <a:ln w="9525">
              <a:noFill/>
              <a:round/>
              <a:headEnd/>
              <a:tailEnd/>
            </a:ln>
          </p:spPr>
          <p:txBody>
            <a:bodyPr/>
            <a:lstStyle/>
            <a:p>
              <a:endParaRPr lang="en-US"/>
            </a:p>
          </p:txBody>
        </p:sp>
        <p:sp>
          <p:nvSpPr>
            <p:cNvPr id="350833" name="Freeform 625"/>
            <p:cNvSpPr>
              <a:spLocks/>
            </p:cNvSpPr>
            <p:nvPr/>
          </p:nvSpPr>
          <p:spPr bwMode="auto">
            <a:xfrm>
              <a:off x="3951" y="1555"/>
              <a:ext cx="430" cy="457"/>
            </a:xfrm>
            <a:custGeom>
              <a:avLst/>
              <a:gdLst/>
              <a:ahLst/>
              <a:cxnLst>
                <a:cxn ang="0">
                  <a:pos x="65" y="42"/>
                </a:cxn>
                <a:cxn ang="0">
                  <a:pos x="69" y="73"/>
                </a:cxn>
                <a:cxn ang="0">
                  <a:pos x="98" y="106"/>
                </a:cxn>
                <a:cxn ang="0">
                  <a:pos x="94" y="161"/>
                </a:cxn>
                <a:cxn ang="0">
                  <a:pos x="56" y="196"/>
                </a:cxn>
                <a:cxn ang="0">
                  <a:pos x="6" y="236"/>
                </a:cxn>
                <a:cxn ang="0">
                  <a:pos x="12" y="275"/>
                </a:cxn>
                <a:cxn ang="0">
                  <a:pos x="35" y="294"/>
                </a:cxn>
                <a:cxn ang="0">
                  <a:pos x="107" y="294"/>
                </a:cxn>
                <a:cxn ang="0">
                  <a:pos x="150" y="315"/>
                </a:cxn>
                <a:cxn ang="0">
                  <a:pos x="165" y="344"/>
                </a:cxn>
                <a:cxn ang="0">
                  <a:pos x="213" y="361"/>
                </a:cxn>
                <a:cxn ang="0">
                  <a:pos x="303" y="386"/>
                </a:cxn>
                <a:cxn ang="0">
                  <a:pos x="365" y="438"/>
                </a:cxn>
                <a:cxn ang="0">
                  <a:pos x="405" y="453"/>
                </a:cxn>
                <a:cxn ang="0">
                  <a:pos x="428" y="395"/>
                </a:cxn>
                <a:cxn ang="0">
                  <a:pos x="416" y="395"/>
                </a:cxn>
                <a:cxn ang="0">
                  <a:pos x="380" y="420"/>
                </a:cxn>
                <a:cxn ang="0">
                  <a:pos x="407" y="374"/>
                </a:cxn>
                <a:cxn ang="0">
                  <a:pos x="399" y="355"/>
                </a:cxn>
                <a:cxn ang="0">
                  <a:pos x="357" y="384"/>
                </a:cxn>
                <a:cxn ang="0">
                  <a:pos x="357" y="374"/>
                </a:cxn>
                <a:cxn ang="0">
                  <a:pos x="388" y="292"/>
                </a:cxn>
                <a:cxn ang="0">
                  <a:pos x="351" y="334"/>
                </a:cxn>
                <a:cxn ang="0">
                  <a:pos x="297" y="342"/>
                </a:cxn>
                <a:cxn ang="0">
                  <a:pos x="336" y="311"/>
                </a:cxn>
                <a:cxn ang="0">
                  <a:pos x="361" y="228"/>
                </a:cxn>
                <a:cxn ang="0">
                  <a:pos x="317" y="278"/>
                </a:cxn>
                <a:cxn ang="0">
                  <a:pos x="246" y="296"/>
                </a:cxn>
                <a:cxn ang="0">
                  <a:pos x="295" y="275"/>
                </a:cxn>
                <a:cxn ang="0">
                  <a:pos x="328" y="223"/>
                </a:cxn>
                <a:cxn ang="0">
                  <a:pos x="301" y="217"/>
                </a:cxn>
                <a:cxn ang="0">
                  <a:pos x="217" y="255"/>
                </a:cxn>
                <a:cxn ang="0">
                  <a:pos x="154" y="252"/>
                </a:cxn>
                <a:cxn ang="0">
                  <a:pos x="246" y="230"/>
                </a:cxn>
                <a:cxn ang="0">
                  <a:pos x="301" y="150"/>
                </a:cxn>
                <a:cxn ang="0">
                  <a:pos x="248" y="165"/>
                </a:cxn>
                <a:cxn ang="0">
                  <a:pos x="180" y="186"/>
                </a:cxn>
                <a:cxn ang="0">
                  <a:pos x="159" y="179"/>
                </a:cxn>
                <a:cxn ang="0">
                  <a:pos x="221" y="156"/>
                </a:cxn>
                <a:cxn ang="0">
                  <a:pos x="257" y="83"/>
                </a:cxn>
                <a:cxn ang="0">
                  <a:pos x="200" y="119"/>
                </a:cxn>
                <a:cxn ang="0">
                  <a:pos x="142" y="121"/>
                </a:cxn>
                <a:cxn ang="0">
                  <a:pos x="182" y="106"/>
                </a:cxn>
                <a:cxn ang="0">
                  <a:pos x="213" y="63"/>
                </a:cxn>
                <a:cxn ang="0">
                  <a:pos x="198" y="54"/>
                </a:cxn>
                <a:cxn ang="0">
                  <a:pos x="130" y="79"/>
                </a:cxn>
                <a:cxn ang="0">
                  <a:pos x="132" y="67"/>
                </a:cxn>
                <a:cxn ang="0">
                  <a:pos x="167" y="21"/>
                </a:cxn>
                <a:cxn ang="0">
                  <a:pos x="150" y="15"/>
                </a:cxn>
                <a:cxn ang="0">
                  <a:pos x="100" y="33"/>
                </a:cxn>
              </a:cxnLst>
              <a:rect l="0" t="0" r="r" b="b"/>
              <a:pathLst>
                <a:path w="430" h="457">
                  <a:moveTo>
                    <a:pt x="86" y="25"/>
                  </a:moveTo>
                  <a:lnTo>
                    <a:pt x="84" y="25"/>
                  </a:lnTo>
                  <a:lnTo>
                    <a:pt x="79" y="29"/>
                  </a:lnTo>
                  <a:lnTo>
                    <a:pt x="73" y="35"/>
                  </a:lnTo>
                  <a:lnTo>
                    <a:pt x="65" y="42"/>
                  </a:lnTo>
                  <a:lnTo>
                    <a:pt x="63" y="48"/>
                  </a:lnTo>
                  <a:lnTo>
                    <a:pt x="63" y="54"/>
                  </a:lnTo>
                  <a:lnTo>
                    <a:pt x="63" y="60"/>
                  </a:lnTo>
                  <a:lnTo>
                    <a:pt x="65" y="67"/>
                  </a:lnTo>
                  <a:lnTo>
                    <a:pt x="69" y="73"/>
                  </a:lnTo>
                  <a:lnTo>
                    <a:pt x="75" y="83"/>
                  </a:lnTo>
                  <a:lnTo>
                    <a:pt x="83" y="90"/>
                  </a:lnTo>
                  <a:lnTo>
                    <a:pt x="94" y="100"/>
                  </a:lnTo>
                  <a:lnTo>
                    <a:pt x="94" y="102"/>
                  </a:lnTo>
                  <a:lnTo>
                    <a:pt x="98" y="106"/>
                  </a:lnTo>
                  <a:lnTo>
                    <a:pt x="102" y="113"/>
                  </a:lnTo>
                  <a:lnTo>
                    <a:pt x="104" y="125"/>
                  </a:lnTo>
                  <a:lnTo>
                    <a:pt x="102" y="138"/>
                  </a:lnTo>
                  <a:lnTo>
                    <a:pt x="98" y="154"/>
                  </a:lnTo>
                  <a:lnTo>
                    <a:pt x="94" y="161"/>
                  </a:lnTo>
                  <a:lnTo>
                    <a:pt x="88" y="171"/>
                  </a:lnTo>
                  <a:lnTo>
                    <a:pt x="81" y="179"/>
                  </a:lnTo>
                  <a:lnTo>
                    <a:pt x="71" y="188"/>
                  </a:lnTo>
                  <a:lnTo>
                    <a:pt x="67" y="190"/>
                  </a:lnTo>
                  <a:lnTo>
                    <a:pt x="56" y="196"/>
                  </a:lnTo>
                  <a:lnTo>
                    <a:pt x="40" y="204"/>
                  </a:lnTo>
                  <a:lnTo>
                    <a:pt x="23" y="215"/>
                  </a:lnTo>
                  <a:lnTo>
                    <a:pt x="17" y="221"/>
                  </a:lnTo>
                  <a:lnTo>
                    <a:pt x="10" y="228"/>
                  </a:lnTo>
                  <a:lnTo>
                    <a:pt x="6" y="236"/>
                  </a:lnTo>
                  <a:lnTo>
                    <a:pt x="2" y="242"/>
                  </a:lnTo>
                  <a:lnTo>
                    <a:pt x="0" y="252"/>
                  </a:lnTo>
                  <a:lnTo>
                    <a:pt x="2" y="259"/>
                  </a:lnTo>
                  <a:lnTo>
                    <a:pt x="4" y="267"/>
                  </a:lnTo>
                  <a:lnTo>
                    <a:pt x="12" y="275"/>
                  </a:lnTo>
                  <a:lnTo>
                    <a:pt x="12" y="276"/>
                  </a:lnTo>
                  <a:lnTo>
                    <a:pt x="13" y="280"/>
                  </a:lnTo>
                  <a:lnTo>
                    <a:pt x="17" y="284"/>
                  </a:lnTo>
                  <a:lnTo>
                    <a:pt x="23" y="290"/>
                  </a:lnTo>
                  <a:lnTo>
                    <a:pt x="35" y="294"/>
                  </a:lnTo>
                  <a:lnTo>
                    <a:pt x="50" y="298"/>
                  </a:lnTo>
                  <a:lnTo>
                    <a:pt x="71" y="298"/>
                  </a:lnTo>
                  <a:lnTo>
                    <a:pt x="102" y="294"/>
                  </a:lnTo>
                  <a:lnTo>
                    <a:pt x="104" y="294"/>
                  </a:lnTo>
                  <a:lnTo>
                    <a:pt x="107" y="294"/>
                  </a:lnTo>
                  <a:lnTo>
                    <a:pt x="113" y="294"/>
                  </a:lnTo>
                  <a:lnTo>
                    <a:pt x="121" y="296"/>
                  </a:lnTo>
                  <a:lnTo>
                    <a:pt x="129" y="300"/>
                  </a:lnTo>
                  <a:lnTo>
                    <a:pt x="138" y="305"/>
                  </a:lnTo>
                  <a:lnTo>
                    <a:pt x="150" y="315"/>
                  </a:lnTo>
                  <a:lnTo>
                    <a:pt x="159" y="326"/>
                  </a:lnTo>
                  <a:lnTo>
                    <a:pt x="159" y="328"/>
                  </a:lnTo>
                  <a:lnTo>
                    <a:pt x="159" y="332"/>
                  </a:lnTo>
                  <a:lnTo>
                    <a:pt x="161" y="338"/>
                  </a:lnTo>
                  <a:lnTo>
                    <a:pt x="165" y="344"/>
                  </a:lnTo>
                  <a:lnTo>
                    <a:pt x="171" y="351"/>
                  </a:lnTo>
                  <a:lnTo>
                    <a:pt x="180" y="357"/>
                  </a:lnTo>
                  <a:lnTo>
                    <a:pt x="194" y="359"/>
                  </a:lnTo>
                  <a:lnTo>
                    <a:pt x="209" y="361"/>
                  </a:lnTo>
                  <a:lnTo>
                    <a:pt x="213" y="361"/>
                  </a:lnTo>
                  <a:lnTo>
                    <a:pt x="221" y="361"/>
                  </a:lnTo>
                  <a:lnTo>
                    <a:pt x="236" y="361"/>
                  </a:lnTo>
                  <a:lnTo>
                    <a:pt x="255" y="365"/>
                  </a:lnTo>
                  <a:lnTo>
                    <a:pt x="278" y="372"/>
                  </a:lnTo>
                  <a:lnTo>
                    <a:pt x="303" y="386"/>
                  </a:lnTo>
                  <a:lnTo>
                    <a:pt x="317" y="395"/>
                  </a:lnTo>
                  <a:lnTo>
                    <a:pt x="332" y="407"/>
                  </a:lnTo>
                  <a:lnTo>
                    <a:pt x="347" y="419"/>
                  </a:lnTo>
                  <a:lnTo>
                    <a:pt x="361" y="434"/>
                  </a:lnTo>
                  <a:lnTo>
                    <a:pt x="365" y="438"/>
                  </a:lnTo>
                  <a:lnTo>
                    <a:pt x="370" y="443"/>
                  </a:lnTo>
                  <a:lnTo>
                    <a:pt x="382" y="451"/>
                  </a:lnTo>
                  <a:lnTo>
                    <a:pt x="393" y="457"/>
                  </a:lnTo>
                  <a:lnTo>
                    <a:pt x="399" y="455"/>
                  </a:lnTo>
                  <a:lnTo>
                    <a:pt x="405" y="453"/>
                  </a:lnTo>
                  <a:lnTo>
                    <a:pt x="411" y="449"/>
                  </a:lnTo>
                  <a:lnTo>
                    <a:pt x="416" y="442"/>
                  </a:lnTo>
                  <a:lnTo>
                    <a:pt x="420" y="430"/>
                  </a:lnTo>
                  <a:lnTo>
                    <a:pt x="424" y="415"/>
                  </a:lnTo>
                  <a:lnTo>
                    <a:pt x="428" y="395"/>
                  </a:lnTo>
                  <a:lnTo>
                    <a:pt x="430" y="371"/>
                  </a:lnTo>
                  <a:lnTo>
                    <a:pt x="430" y="372"/>
                  </a:lnTo>
                  <a:lnTo>
                    <a:pt x="428" y="378"/>
                  </a:lnTo>
                  <a:lnTo>
                    <a:pt x="422" y="386"/>
                  </a:lnTo>
                  <a:lnTo>
                    <a:pt x="416" y="395"/>
                  </a:lnTo>
                  <a:lnTo>
                    <a:pt x="409" y="405"/>
                  </a:lnTo>
                  <a:lnTo>
                    <a:pt x="401" y="413"/>
                  </a:lnTo>
                  <a:lnTo>
                    <a:pt x="390" y="419"/>
                  </a:lnTo>
                  <a:lnTo>
                    <a:pt x="378" y="422"/>
                  </a:lnTo>
                  <a:lnTo>
                    <a:pt x="380" y="420"/>
                  </a:lnTo>
                  <a:lnTo>
                    <a:pt x="384" y="417"/>
                  </a:lnTo>
                  <a:lnTo>
                    <a:pt x="390" y="409"/>
                  </a:lnTo>
                  <a:lnTo>
                    <a:pt x="395" y="399"/>
                  </a:lnTo>
                  <a:lnTo>
                    <a:pt x="403" y="388"/>
                  </a:lnTo>
                  <a:lnTo>
                    <a:pt x="407" y="374"/>
                  </a:lnTo>
                  <a:lnTo>
                    <a:pt x="411" y="357"/>
                  </a:lnTo>
                  <a:lnTo>
                    <a:pt x="411" y="338"/>
                  </a:lnTo>
                  <a:lnTo>
                    <a:pt x="409" y="340"/>
                  </a:lnTo>
                  <a:lnTo>
                    <a:pt x="405" y="347"/>
                  </a:lnTo>
                  <a:lnTo>
                    <a:pt x="399" y="355"/>
                  </a:lnTo>
                  <a:lnTo>
                    <a:pt x="391" y="365"/>
                  </a:lnTo>
                  <a:lnTo>
                    <a:pt x="382" y="372"/>
                  </a:lnTo>
                  <a:lnTo>
                    <a:pt x="370" y="380"/>
                  </a:lnTo>
                  <a:lnTo>
                    <a:pt x="365" y="382"/>
                  </a:lnTo>
                  <a:lnTo>
                    <a:pt x="357" y="384"/>
                  </a:lnTo>
                  <a:lnTo>
                    <a:pt x="349" y="386"/>
                  </a:lnTo>
                  <a:lnTo>
                    <a:pt x="343" y="384"/>
                  </a:lnTo>
                  <a:lnTo>
                    <a:pt x="345" y="384"/>
                  </a:lnTo>
                  <a:lnTo>
                    <a:pt x="349" y="380"/>
                  </a:lnTo>
                  <a:lnTo>
                    <a:pt x="357" y="374"/>
                  </a:lnTo>
                  <a:lnTo>
                    <a:pt x="365" y="365"/>
                  </a:lnTo>
                  <a:lnTo>
                    <a:pt x="374" y="351"/>
                  </a:lnTo>
                  <a:lnTo>
                    <a:pt x="380" y="336"/>
                  </a:lnTo>
                  <a:lnTo>
                    <a:pt x="386" y="315"/>
                  </a:lnTo>
                  <a:lnTo>
                    <a:pt x="388" y="292"/>
                  </a:lnTo>
                  <a:lnTo>
                    <a:pt x="386" y="294"/>
                  </a:lnTo>
                  <a:lnTo>
                    <a:pt x="382" y="301"/>
                  </a:lnTo>
                  <a:lnTo>
                    <a:pt x="374" y="311"/>
                  </a:lnTo>
                  <a:lnTo>
                    <a:pt x="363" y="323"/>
                  </a:lnTo>
                  <a:lnTo>
                    <a:pt x="351" y="334"/>
                  </a:lnTo>
                  <a:lnTo>
                    <a:pt x="336" y="342"/>
                  </a:lnTo>
                  <a:lnTo>
                    <a:pt x="326" y="344"/>
                  </a:lnTo>
                  <a:lnTo>
                    <a:pt x="317" y="346"/>
                  </a:lnTo>
                  <a:lnTo>
                    <a:pt x="307" y="344"/>
                  </a:lnTo>
                  <a:lnTo>
                    <a:pt x="297" y="342"/>
                  </a:lnTo>
                  <a:lnTo>
                    <a:pt x="299" y="342"/>
                  </a:lnTo>
                  <a:lnTo>
                    <a:pt x="305" y="340"/>
                  </a:lnTo>
                  <a:lnTo>
                    <a:pt x="313" y="334"/>
                  </a:lnTo>
                  <a:lnTo>
                    <a:pt x="324" y="326"/>
                  </a:lnTo>
                  <a:lnTo>
                    <a:pt x="336" y="311"/>
                  </a:lnTo>
                  <a:lnTo>
                    <a:pt x="345" y="292"/>
                  </a:lnTo>
                  <a:lnTo>
                    <a:pt x="351" y="278"/>
                  </a:lnTo>
                  <a:lnTo>
                    <a:pt x="355" y="265"/>
                  </a:lnTo>
                  <a:lnTo>
                    <a:pt x="359" y="248"/>
                  </a:lnTo>
                  <a:lnTo>
                    <a:pt x="361" y="228"/>
                  </a:lnTo>
                  <a:lnTo>
                    <a:pt x="361" y="232"/>
                  </a:lnTo>
                  <a:lnTo>
                    <a:pt x="355" y="240"/>
                  </a:lnTo>
                  <a:lnTo>
                    <a:pt x="345" y="252"/>
                  </a:lnTo>
                  <a:lnTo>
                    <a:pt x="332" y="265"/>
                  </a:lnTo>
                  <a:lnTo>
                    <a:pt x="317" y="278"/>
                  </a:lnTo>
                  <a:lnTo>
                    <a:pt x="295" y="288"/>
                  </a:lnTo>
                  <a:lnTo>
                    <a:pt x="284" y="292"/>
                  </a:lnTo>
                  <a:lnTo>
                    <a:pt x="272" y="294"/>
                  </a:lnTo>
                  <a:lnTo>
                    <a:pt x="259" y="296"/>
                  </a:lnTo>
                  <a:lnTo>
                    <a:pt x="246" y="296"/>
                  </a:lnTo>
                  <a:lnTo>
                    <a:pt x="249" y="296"/>
                  </a:lnTo>
                  <a:lnTo>
                    <a:pt x="259" y="292"/>
                  </a:lnTo>
                  <a:lnTo>
                    <a:pt x="271" y="288"/>
                  </a:lnTo>
                  <a:lnTo>
                    <a:pt x="286" y="280"/>
                  </a:lnTo>
                  <a:lnTo>
                    <a:pt x="295" y="275"/>
                  </a:lnTo>
                  <a:lnTo>
                    <a:pt x="303" y="267"/>
                  </a:lnTo>
                  <a:lnTo>
                    <a:pt x="311" y="257"/>
                  </a:lnTo>
                  <a:lnTo>
                    <a:pt x="317" y="248"/>
                  </a:lnTo>
                  <a:lnTo>
                    <a:pt x="324" y="236"/>
                  </a:lnTo>
                  <a:lnTo>
                    <a:pt x="328" y="223"/>
                  </a:lnTo>
                  <a:lnTo>
                    <a:pt x="332" y="205"/>
                  </a:lnTo>
                  <a:lnTo>
                    <a:pt x="336" y="188"/>
                  </a:lnTo>
                  <a:lnTo>
                    <a:pt x="332" y="192"/>
                  </a:lnTo>
                  <a:lnTo>
                    <a:pt x="320" y="204"/>
                  </a:lnTo>
                  <a:lnTo>
                    <a:pt x="301" y="217"/>
                  </a:lnTo>
                  <a:lnTo>
                    <a:pt x="278" y="232"/>
                  </a:lnTo>
                  <a:lnTo>
                    <a:pt x="265" y="240"/>
                  </a:lnTo>
                  <a:lnTo>
                    <a:pt x="249" y="246"/>
                  </a:lnTo>
                  <a:lnTo>
                    <a:pt x="234" y="252"/>
                  </a:lnTo>
                  <a:lnTo>
                    <a:pt x="217" y="255"/>
                  </a:lnTo>
                  <a:lnTo>
                    <a:pt x="201" y="257"/>
                  </a:lnTo>
                  <a:lnTo>
                    <a:pt x="184" y="259"/>
                  </a:lnTo>
                  <a:lnTo>
                    <a:pt x="165" y="255"/>
                  </a:lnTo>
                  <a:lnTo>
                    <a:pt x="148" y="252"/>
                  </a:lnTo>
                  <a:lnTo>
                    <a:pt x="154" y="252"/>
                  </a:lnTo>
                  <a:lnTo>
                    <a:pt x="169" y="252"/>
                  </a:lnTo>
                  <a:lnTo>
                    <a:pt x="192" y="250"/>
                  </a:lnTo>
                  <a:lnTo>
                    <a:pt x="217" y="244"/>
                  </a:lnTo>
                  <a:lnTo>
                    <a:pt x="230" y="238"/>
                  </a:lnTo>
                  <a:lnTo>
                    <a:pt x="246" y="230"/>
                  </a:lnTo>
                  <a:lnTo>
                    <a:pt x="259" y="219"/>
                  </a:lnTo>
                  <a:lnTo>
                    <a:pt x="271" y="207"/>
                  </a:lnTo>
                  <a:lnTo>
                    <a:pt x="282" y="190"/>
                  </a:lnTo>
                  <a:lnTo>
                    <a:pt x="292" y="173"/>
                  </a:lnTo>
                  <a:lnTo>
                    <a:pt x="301" y="150"/>
                  </a:lnTo>
                  <a:lnTo>
                    <a:pt x="307" y="123"/>
                  </a:lnTo>
                  <a:lnTo>
                    <a:pt x="303" y="127"/>
                  </a:lnTo>
                  <a:lnTo>
                    <a:pt x="290" y="136"/>
                  </a:lnTo>
                  <a:lnTo>
                    <a:pt x="271" y="150"/>
                  </a:lnTo>
                  <a:lnTo>
                    <a:pt x="248" y="165"/>
                  </a:lnTo>
                  <a:lnTo>
                    <a:pt x="234" y="171"/>
                  </a:lnTo>
                  <a:lnTo>
                    <a:pt x="221" y="177"/>
                  </a:lnTo>
                  <a:lnTo>
                    <a:pt x="207" y="182"/>
                  </a:lnTo>
                  <a:lnTo>
                    <a:pt x="194" y="184"/>
                  </a:lnTo>
                  <a:lnTo>
                    <a:pt x="180" y="186"/>
                  </a:lnTo>
                  <a:lnTo>
                    <a:pt x="167" y="186"/>
                  </a:lnTo>
                  <a:lnTo>
                    <a:pt x="155" y="182"/>
                  </a:lnTo>
                  <a:lnTo>
                    <a:pt x="144" y="177"/>
                  </a:lnTo>
                  <a:lnTo>
                    <a:pt x="148" y="177"/>
                  </a:lnTo>
                  <a:lnTo>
                    <a:pt x="159" y="179"/>
                  </a:lnTo>
                  <a:lnTo>
                    <a:pt x="175" y="177"/>
                  </a:lnTo>
                  <a:lnTo>
                    <a:pt x="192" y="173"/>
                  </a:lnTo>
                  <a:lnTo>
                    <a:pt x="201" y="169"/>
                  </a:lnTo>
                  <a:lnTo>
                    <a:pt x="211" y="163"/>
                  </a:lnTo>
                  <a:lnTo>
                    <a:pt x="221" y="156"/>
                  </a:lnTo>
                  <a:lnTo>
                    <a:pt x="230" y="146"/>
                  </a:lnTo>
                  <a:lnTo>
                    <a:pt x="238" y="134"/>
                  </a:lnTo>
                  <a:lnTo>
                    <a:pt x="246" y="119"/>
                  </a:lnTo>
                  <a:lnTo>
                    <a:pt x="253" y="104"/>
                  </a:lnTo>
                  <a:lnTo>
                    <a:pt x="257" y="83"/>
                  </a:lnTo>
                  <a:lnTo>
                    <a:pt x="255" y="85"/>
                  </a:lnTo>
                  <a:lnTo>
                    <a:pt x="246" y="92"/>
                  </a:lnTo>
                  <a:lnTo>
                    <a:pt x="234" y="102"/>
                  </a:lnTo>
                  <a:lnTo>
                    <a:pt x="219" y="111"/>
                  </a:lnTo>
                  <a:lnTo>
                    <a:pt x="200" y="119"/>
                  </a:lnTo>
                  <a:lnTo>
                    <a:pt x="180" y="125"/>
                  </a:lnTo>
                  <a:lnTo>
                    <a:pt x="171" y="127"/>
                  </a:lnTo>
                  <a:lnTo>
                    <a:pt x="161" y="127"/>
                  </a:lnTo>
                  <a:lnTo>
                    <a:pt x="152" y="125"/>
                  </a:lnTo>
                  <a:lnTo>
                    <a:pt x="142" y="121"/>
                  </a:lnTo>
                  <a:lnTo>
                    <a:pt x="144" y="121"/>
                  </a:lnTo>
                  <a:lnTo>
                    <a:pt x="152" y="121"/>
                  </a:lnTo>
                  <a:lnTo>
                    <a:pt x="163" y="117"/>
                  </a:lnTo>
                  <a:lnTo>
                    <a:pt x="177" y="111"/>
                  </a:lnTo>
                  <a:lnTo>
                    <a:pt x="182" y="106"/>
                  </a:lnTo>
                  <a:lnTo>
                    <a:pt x="190" y="100"/>
                  </a:lnTo>
                  <a:lnTo>
                    <a:pt x="196" y="94"/>
                  </a:lnTo>
                  <a:lnTo>
                    <a:pt x="203" y="85"/>
                  </a:lnTo>
                  <a:lnTo>
                    <a:pt x="209" y="75"/>
                  </a:lnTo>
                  <a:lnTo>
                    <a:pt x="213" y="63"/>
                  </a:lnTo>
                  <a:lnTo>
                    <a:pt x="219" y="50"/>
                  </a:lnTo>
                  <a:lnTo>
                    <a:pt x="221" y="35"/>
                  </a:lnTo>
                  <a:lnTo>
                    <a:pt x="219" y="38"/>
                  </a:lnTo>
                  <a:lnTo>
                    <a:pt x="211" y="44"/>
                  </a:lnTo>
                  <a:lnTo>
                    <a:pt x="198" y="54"/>
                  </a:lnTo>
                  <a:lnTo>
                    <a:pt x="182" y="63"/>
                  </a:lnTo>
                  <a:lnTo>
                    <a:pt x="167" y="73"/>
                  </a:lnTo>
                  <a:lnTo>
                    <a:pt x="148" y="79"/>
                  </a:lnTo>
                  <a:lnTo>
                    <a:pt x="140" y="79"/>
                  </a:lnTo>
                  <a:lnTo>
                    <a:pt x="130" y="79"/>
                  </a:lnTo>
                  <a:lnTo>
                    <a:pt x="123" y="77"/>
                  </a:lnTo>
                  <a:lnTo>
                    <a:pt x="115" y="73"/>
                  </a:lnTo>
                  <a:lnTo>
                    <a:pt x="119" y="73"/>
                  </a:lnTo>
                  <a:lnTo>
                    <a:pt x="125" y="71"/>
                  </a:lnTo>
                  <a:lnTo>
                    <a:pt x="132" y="67"/>
                  </a:lnTo>
                  <a:lnTo>
                    <a:pt x="142" y="60"/>
                  </a:lnTo>
                  <a:lnTo>
                    <a:pt x="152" y="52"/>
                  </a:lnTo>
                  <a:lnTo>
                    <a:pt x="161" y="38"/>
                  </a:lnTo>
                  <a:lnTo>
                    <a:pt x="163" y="31"/>
                  </a:lnTo>
                  <a:lnTo>
                    <a:pt x="167" y="21"/>
                  </a:lnTo>
                  <a:lnTo>
                    <a:pt x="167" y="12"/>
                  </a:lnTo>
                  <a:lnTo>
                    <a:pt x="169" y="0"/>
                  </a:lnTo>
                  <a:lnTo>
                    <a:pt x="165" y="2"/>
                  </a:lnTo>
                  <a:lnTo>
                    <a:pt x="159" y="8"/>
                  </a:lnTo>
                  <a:lnTo>
                    <a:pt x="150" y="15"/>
                  </a:lnTo>
                  <a:lnTo>
                    <a:pt x="138" y="25"/>
                  </a:lnTo>
                  <a:lnTo>
                    <a:pt x="125" y="31"/>
                  </a:lnTo>
                  <a:lnTo>
                    <a:pt x="111" y="35"/>
                  </a:lnTo>
                  <a:lnTo>
                    <a:pt x="106" y="35"/>
                  </a:lnTo>
                  <a:lnTo>
                    <a:pt x="100" y="33"/>
                  </a:lnTo>
                  <a:lnTo>
                    <a:pt x="92" y="29"/>
                  </a:lnTo>
                  <a:lnTo>
                    <a:pt x="86" y="25"/>
                  </a:lnTo>
                  <a:close/>
                </a:path>
              </a:pathLst>
            </a:custGeom>
            <a:solidFill>
              <a:srgbClr val="0066FF"/>
            </a:solidFill>
            <a:ln w="9525">
              <a:noFill/>
              <a:round/>
              <a:headEnd/>
              <a:tailEnd/>
            </a:ln>
          </p:spPr>
          <p:txBody>
            <a:bodyPr/>
            <a:lstStyle/>
            <a:p>
              <a:endParaRPr lang="en-US"/>
            </a:p>
          </p:txBody>
        </p:sp>
        <p:sp>
          <p:nvSpPr>
            <p:cNvPr id="350834" name="Freeform 626"/>
            <p:cNvSpPr>
              <a:spLocks/>
            </p:cNvSpPr>
            <p:nvPr/>
          </p:nvSpPr>
          <p:spPr bwMode="auto">
            <a:xfrm>
              <a:off x="3974" y="1519"/>
              <a:ext cx="50" cy="28"/>
            </a:xfrm>
            <a:custGeom>
              <a:avLst/>
              <a:gdLst/>
              <a:ahLst/>
              <a:cxnLst>
                <a:cxn ang="0">
                  <a:pos x="2" y="5"/>
                </a:cxn>
                <a:cxn ang="0">
                  <a:pos x="2" y="3"/>
                </a:cxn>
                <a:cxn ang="0">
                  <a:pos x="4" y="3"/>
                </a:cxn>
                <a:cxn ang="0">
                  <a:pos x="4" y="3"/>
                </a:cxn>
                <a:cxn ang="0">
                  <a:pos x="6" y="1"/>
                </a:cxn>
                <a:cxn ang="0">
                  <a:pos x="8" y="1"/>
                </a:cxn>
                <a:cxn ang="0">
                  <a:pos x="12" y="0"/>
                </a:cxn>
                <a:cxn ang="0">
                  <a:pos x="15" y="1"/>
                </a:cxn>
                <a:cxn ang="0">
                  <a:pos x="19" y="1"/>
                </a:cxn>
                <a:cxn ang="0">
                  <a:pos x="19" y="1"/>
                </a:cxn>
                <a:cxn ang="0">
                  <a:pos x="21" y="1"/>
                </a:cxn>
                <a:cxn ang="0">
                  <a:pos x="23" y="1"/>
                </a:cxn>
                <a:cxn ang="0">
                  <a:pos x="25" y="3"/>
                </a:cxn>
                <a:cxn ang="0">
                  <a:pos x="27" y="3"/>
                </a:cxn>
                <a:cxn ang="0">
                  <a:pos x="31" y="3"/>
                </a:cxn>
                <a:cxn ang="0">
                  <a:pos x="35" y="1"/>
                </a:cxn>
                <a:cxn ang="0">
                  <a:pos x="36" y="1"/>
                </a:cxn>
                <a:cxn ang="0">
                  <a:pos x="38" y="1"/>
                </a:cxn>
                <a:cxn ang="0">
                  <a:pos x="40" y="1"/>
                </a:cxn>
                <a:cxn ang="0">
                  <a:pos x="42" y="1"/>
                </a:cxn>
                <a:cxn ang="0">
                  <a:pos x="46" y="1"/>
                </a:cxn>
                <a:cxn ang="0">
                  <a:pos x="48" y="3"/>
                </a:cxn>
                <a:cxn ang="0">
                  <a:pos x="50" y="5"/>
                </a:cxn>
                <a:cxn ang="0">
                  <a:pos x="50" y="11"/>
                </a:cxn>
                <a:cxn ang="0">
                  <a:pos x="48" y="19"/>
                </a:cxn>
                <a:cxn ang="0">
                  <a:pos x="48" y="19"/>
                </a:cxn>
                <a:cxn ang="0">
                  <a:pos x="46" y="21"/>
                </a:cxn>
                <a:cxn ang="0">
                  <a:pos x="44" y="23"/>
                </a:cxn>
                <a:cxn ang="0">
                  <a:pos x="42" y="25"/>
                </a:cxn>
                <a:cxn ang="0">
                  <a:pos x="38" y="26"/>
                </a:cxn>
                <a:cxn ang="0">
                  <a:pos x="35" y="28"/>
                </a:cxn>
                <a:cxn ang="0">
                  <a:pos x="29" y="28"/>
                </a:cxn>
                <a:cxn ang="0">
                  <a:pos x="23" y="25"/>
                </a:cxn>
                <a:cxn ang="0">
                  <a:pos x="21" y="25"/>
                </a:cxn>
                <a:cxn ang="0">
                  <a:pos x="21" y="25"/>
                </a:cxn>
                <a:cxn ang="0">
                  <a:pos x="19" y="23"/>
                </a:cxn>
                <a:cxn ang="0">
                  <a:pos x="17" y="23"/>
                </a:cxn>
                <a:cxn ang="0">
                  <a:pos x="15" y="21"/>
                </a:cxn>
                <a:cxn ang="0">
                  <a:pos x="13" y="19"/>
                </a:cxn>
                <a:cxn ang="0">
                  <a:pos x="10" y="19"/>
                </a:cxn>
                <a:cxn ang="0">
                  <a:pos x="8" y="19"/>
                </a:cxn>
                <a:cxn ang="0">
                  <a:pos x="8" y="17"/>
                </a:cxn>
                <a:cxn ang="0">
                  <a:pos x="6" y="17"/>
                </a:cxn>
                <a:cxn ang="0">
                  <a:pos x="4" y="17"/>
                </a:cxn>
                <a:cxn ang="0">
                  <a:pos x="2" y="15"/>
                </a:cxn>
                <a:cxn ang="0">
                  <a:pos x="0" y="13"/>
                </a:cxn>
                <a:cxn ang="0">
                  <a:pos x="0" y="11"/>
                </a:cxn>
                <a:cxn ang="0">
                  <a:pos x="0" y="7"/>
                </a:cxn>
                <a:cxn ang="0">
                  <a:pos x="2" y="5"/>
                </a:cxn>
              </a:cxnLst>
              <a:rect l="0" t="0" r="r" b="b"/>
              <a:pathLst>
                <a:path w="50" h="28">
                  <a:moveTo>
                    <a:pt x="2" y="5"/>
                  </a:moveTo>
                  <a:lnTo>
                    <a:pt x="2" y="3"/>
                  </a:lnTo>
                  <a:lnTo>
                    <a:pt x="4" y="3"/>
                  </a:lnTo>
                  <a:lnTo>
                    <a:pt x="4" y="3"/>
                  </a:lnTo>
                  <a:lnTo>
                    <a:pt x="6" y="1"/>
                  </a:lnTo>
                  <a:lnTo>
                    <a:pt x="8" y="1"/>
                  </a:lnTo>
                  <a:lnTo>
                    <a:pt x="12" y="0"/>
                  </a:lnTo>
                  <a:lnTo>
                    <a:pt x="15" y="1"/>
                  </a:lnTo>
                  <a:lnTo>
                    <a:pt x="19" y="1"/>
                  </a:lnTo>
                  <a:lnTo>
                    <a:pt x="19" y="1"/>
                  </a:lnTo>
                  <a:lnTo>
                    <a:pt x="21" y="1"/>
                  </a:lnTo>
                  <a:lnTo>
                    <a:pt x="23" y="1"/>
                  </a:lnTo>
                  <a:lnTo>
                    <a:pt x="25" y="3"/>
                  </a:lnTo>
                  <a:lnTo>
                    <a:pt x="27" y="3"/>
                  </a:lnTo>
                  <a:lnTo>
                    <a:pt x="31" y="3"/>
                  </a:lnTo>
                  <a:lnTo>
                    <a:pt x="35" y="1"/>
                  </a:lnTo>
                  <a:lnTo>
                    <a:pt x="36" y="1"/>
                  </a:lnTo>
                  <a:lnTo>
                    <a:pt x="38" y="1"/>
                  </a:lnTo>
                  <a:lnTo>
                    <a:pt x="40" y="1"/>
                  </a:lnTo>
                  <a:lnTo>
                    <a:pt x="42" y="1"/>
                  </a:lnTo>
                  <a:lnTo>
                    <a:pt x="46" y="1"/>
                  </a:lnTo>
                  <a:lnTo>
                    <a:pt x="48" y="3"/>
                  </a:lnTo>
                  <a:lnTo>
                    <a:pt x="50" y="5"/>
                  </a:lnTo>
                  <a:lnTo>
                    <a:pt x="50" y="11"/>
                  </a:lnTo>
                  <a:lnTo>
                    <a:pt x="48" y="19"/>
                  </a:lnTo>
                  <a:lnTo>
                    <a:pt x="48" y="19"/>
                  </a:lnTo>
                  <a:lnTo>
                    <a:pt x="46" y="21"/>
                  </a:lnTo>
                  <a:lnTo>
                    <a:pt x="44" y="23"/>
                  </a:lnTo>
                  <a:lnTo>
                    <a:pt x="42" y="25"/>
                  </a:lnTo>
                  <a:lnTo>
                    <a:pt x="38" y="26"/>
                  </a:lnTo>
                  <a:lnTo>
                    <a:pt x="35" y="28"/>
                  </a:lnTo>
                  <a:lnTo>
                    <a:pt x="29" y="28"/>
                  </a:lnTo>
                  <a:lnTo>
                    <a:pt x="23" y="25"/>
                  </a:lnTo>
                  <a:lnTo>
                    <a:pt x="21" y="25"/>
                  </a:lnTo>
                  <a:lnTo>
                    <a:pt x="21" y="25"/>
                  </a:lnTo>
                  <a:lnTo>
                    <a:pt x="19" y="23"/>
                  </a:lnTo>
                  <a:lnTo>
                    <a:pt x="17" y="23"/>
                  </a:lnTo>
                  <a:lnTo>
                    <a:pt x="15" y="21"/>
                  </a:lnTo>
                  <a:lnTo>
                    <a:pt x="13" y="19"/>
                  </a:lnTo>
                  <a:lnTo>
                    <a:pt x="10" y="19"/>
                  </a:lnTo>
                  <a:lnTo>
                    <a:pt x="8" y="19"/>
                  </a:lnTo>
                  <a:lnTo>
                    <a:pt x="8" y="17"/>
                  </a:lnTo>
                  <a:lnTo>
                    <a:pt x="6" y="17"/>
                  </a:lnTo>
                  <a:lnTo>
                    <a:pt x="4" y="17"/>
                  </a:lnTo>
                  <a:lnTo>
                    <a:pt x="2" y="15"/>
                  </a:lnTo>
                  <a:lnTo>
                    <a:pt x="0" y="13"/>
                  </a:lnTo>
                  <a:lnTo>
                    <a:pt x="0" y="11"/>
                  </a:lnTo>
                  <a:lnTo>
                    <a:pt x="0" y="7"/>
                  </a:lnTo>
                  <a:lnTo>
                    <a:pt x="2" y="5"/>
                  </a:lnTo>
                  <a:close/>
                </a:path>
              </a:pathLst>
            </a:custGeom>
            <a:solidFill>
              <a:srgbClr val="F2B200"/>
            </a:solidFill>
            <a:ln w="9525">
              <a:noFill/>
              <a:round/>
              <a:headEnd/>
              <a:tailEnd/>
            </a:ln>
          </p:spPr>
          <p:txBody>
            <a:bodyPr/>
            <a:lstStyle/>
            <a:p>
              <a:endParaRPr lang="en-US"/>
            </a:p>
          </p:txBody>
        </p:sp>
        <p:sp>
          <p:nvSpPr>
            <p:cNvPr id="350835" name="Freeform 627"/>
            <p:cNvSpPr>
              <a:spLocks/>
            </p:cNvSpPr>
            <p:nvPr/>
          </p:nvSpPr>
          <p:spPr bwMode="auto">
            <a:xfrm>
              <a:off x="3970" y="1513"/>
              <a:ext cx="25" cy="13"/>
            </a:xfrm>
            <a:custGeom>
              <a:avLst/>
              <a:gdLst/>
              <a:ahLst/>
              <a:cxnLst>
                <a:cxn ang="0">
                  <a:pos x="25" y="2"/>
                </a:cxn>
                <a:cxn ang="0">
                  <a:pos x="19" y="0"/>
                </a:cxn>
                <a:cxn ang="0">
                  <a:pos x="14" y="0"/>
                </a:cxn>
                <a:cxn ang="0">
                  <a:pos x="10" y="2"/>
                </a:cxn>
                <a:cxn ang="0">
                  <a:pos x="8" y="2"/>
                </a:cxn>
                <a:cxn ang="0">
                  <a:pos x="4" y="4"/>
                </a:cxn>
                <a:cxn ang="0">
                  <a:pos x="2" y="6"/>
                </a:cxn>
                <a:cxn ang="0">
                  <a:pos x="2" y="7"/>
                </a:cxn>
                <a:cxn ang="0">
                  <a:pos x="0" y="7"/>
                </a:cxn>
                <a:cxn ang="0">
                  <a:pos x="12" y="13"/>
                </a:cxn>
                <a:cxn ang="0">
                  <a:pos x="14" y="13"/>
                </a:cxn>
                <a:cxn ang="0">
                  <a:pos x="16" y="13"/>
                </a:cxn>
                <a:cxn ang="0">
                  <a:pos x="17" y="13"/>
                </a:cxn>
                <a:cxn ang="0">
                  <a:pos x="21" y="13"/>
                </a:cxn>
                <a:cxn ang="0">
                  <a:pos x="25" y="2"/>
                </a:cxn>
              </a:cxnLst>
              <a:rect l="0" t="0" r="r" b="b"/>
              <a:pathLst>
                <a:path w="25" h="13">
                  <a:moveTo>
                    <a:pt x="25" y="2"/>
                  </a:moveTo>
                  <a:lnTo>
                    <a:pt x="19" y="0"/>
                  </a:lnTo>
                  <a:lnTo>
                    <a:pt x="14" y="0"/>
                  </a:lnTo>
                  <a:lnTo>
                    <a:pt x="10" y="2"/>
                  </a:lnTo>
                  <a:lnTo>
                    <a:pt x="8" y="2"/>
                  </a:lnTo>
                  <a:lnTo>
                    <a:pt x="4" y="4"/>
                  </a:lnTo>
                  <a:lnTo>
                    <a:pt x="2" y="6"/>
                  </a:lnTo>
                  <a:lnTo>
                    <a:pt x="2" y="7"/>
                  </a:lnTo>
                  <a:lnTo>
                    <a:pt x="0" y="7"/>
                  </a:lnTo>
                  <a:lnTo>
                    <a:pt x="12" y="13"/>
                  </a:lnTo>
                  <a:lnTo>
                    <a:pt x="14" y="13"/>
                  </a:lnTo>
                  <a:lnTo>
                    <a:pt x="16" y="13"/>
                  </a:lnTo>
                  <a:lnTo>
                    <a:pt x="17" y="13"/>
                  </a:lnTo>
                  <a:lnTo>
                    <a:pt x="21" y="13"/>
                  </a:lnTo>
                  <a:lnTo>
                    <a:pt x="25" y="2"/>
                  </a:lnTo>
                  <a:close/>
                </a:path>
              </a:pathLst>
            </a:custGeom>
            <a:solidFill>
              <a:srgbClr val="000000"/>
            </a:solidFill>
            <a:ln w="9525">
              <a:noFill/>
              <a:round/>
              <a:headEnd/>
              <a:tailEnd/>
            </a:ln>
          </p:spPr>
          <p:txBody>
            <a:bodyPr/>
            <a:lstStyle/>
            <a:p>
              <a:endParaRPr lang="en-US"/>
            </a:p>
          </p:txBody>
        </p:sp>
        <p:sp>
          <p:nvSpPr>
            <p:cNvPr id="350836" name="Freeform 628"/>
            <p:cNvSpPr>
              <a:spLocks/>
            </p:cNvSpPr>
            <p:nvPr/>
          </p:nvSpPr>
          <p:spPr bwMode="auto">
            <a:xfrm>
              <a:off x="3991" y="1515"/>
              <a:ext cx="21" cy="13"/>
            </a:xfrm>
            <a:custGeom>
              <a:avLst/>
              <a:gdLst/>
              <a:ahLst/>
              <a:cxnLst>
                <a:cxn ang="0">
                  <a:pos x="19" y="0"/>
                </a:cxn>
                <a:cxn ang="0">
                  <a:pos x="18" y="0"/>
                </a:cxn>
                <a:cxn ang="0">
                  <a:pos x="16" y="0"/>
                </a:cxn>
                <a:cxn ang="0">
                  <a:pos x="14" y="2"/>
                </a:cxn>
                <a:cxn ang="0">
                  <a:pos x="12" y="2"/>
                </a:cxn>
                <a:cxn ang="0">
                  <a:pos x="8" y="0"/>
                </a:cxn>
                <a:cxn ang="0">
                  <a:pos x="6" y="0"/>
                </a:cxn>
                <a:cxn ang="0">
                  <a:pos x="4" y="0"/>
                </a:cxn>
                <a:cxn ang="0">
                  <a:pos x="0" y="11"/>
                </a:cxn>
                <a:cxn ang="0">
                  <a:pos x="2" y="11"/>
                </a:cxn>
                <a:cxn ang="0">
                  <a:pos x="4" y="13"/>
                </a:cxn>
                <a:cxn ang="0">
                  <a:pos x="8" y="13"/>
                </a:cxn>
                <a:cxn ang="0">
                  <a:pos x="10" y="13"/>
                </a:cxn>
                <a:cxn ang="0">
                  <a:pos x="14" y="13"/>
                </a:cxn>
                <a:cxn ang="0">
                  <a:pos x="18" y="13"/>
                </a:cxn>
                <a:cxn ang="0">
                  <a:pos x="21" y="11"/>
                </a:cxn>
                <a:cxn ang="0">
                  <a:pos x="19" y="0"/>
                </a:cxn>
              </a:cxnLst>
              <a:rect l="0" t="0" r="r" b="b"/>
              <a:pathLst>
                <a:path w="21" h="13">
                  <a:moveTo>
                    <a:pt x="19" y="0"/>
                  </a:moveTo>
                  <a:lnTo>
                    <a:pt x="18" y="0"/>
                  </a:lnTo>
                  <a:lnTo>
                    <a:pt x="16" y="0"/>
                  </a:lnTo>
                  <a:lnTo>
                    <a:pt x="14" y="2"/>
                  </a:lnTo>
                  <a:lnTo>
                    <a:pt x="12" y="2"/>
                  </a:lnTo>
                  <a:lnTo>
                    <a:pt x="8" y="0"/>
                  </a:lnTo>
                  <a:lnTo>
                    <a:pt x="6" y="0"/>
                  </a:lnTo>
                  <a:lnTo>
                    <a:pt x="4" y="0"/>
                  </a:lnTo>
                  <a:lnTo>
                    <a:pt x="0" y="11"/>
                  </a:lnTo>
                  <a:lnTo>
                    <a:pt x="2" y="11"/>
                  </a:lnTo>
                  <a:lnTo>
                    <a:pt x="4" y="13"/>
                  </a:lnTo>
                  <a:lnTo>
                    <a:pt x="8" y="13"/>
                  </a:lnTo>
                  <a:lnTo>
                    <a:pt x="10" y="13"/>
                  </a:lnTo>
                  <a:lnTo>
                    <a:pt x="14" y="13"/>
                  </a:lnTo>
                  <a:lnTo>
                    <a:pt x="18" y="13"/>
                  </a:lnTo>
                  <a:lnTo>
                    <a:pt x="21" y="11"/>
                  </a:lnTo>
                  <a:lnTo>
                    <a:pt x="19" y="0"/>
                  </a:lnTo>
                  <a:close/>
                </a:path>
              </a:pathLst>
            </a:custGeom>
            <a:solidFill>
              <a:srgbClr val="000000"/>
            </a:solidFill>
            <a:ln w="9525">
              <a:noFill/>
              <a:round/>
              <a:headEnd/>
              <a:tailEnd/>
            </a:ln>
          </p:spPr>
          <p:txBody>
            <a:bodyPr/>
            <a:lstStyle/>
            <a:p>
              <a:endParaRPr lang="en-US"/>
            </a:p>
          </p:txBody>
        </p:sp>
        <p:sp>
          <p:nvSpPr>
            <p:cNvPr id="350837" name="Freeform 629"/>
            <p:cNvSpPr>
              <a:spLocks/>
            </p:cNvSpPr>
            <p:nvPr/>
          </p:nvSpPr>
          <p:spPr bwMode="auto">
            <a:xfrm>
              <a:off x="4010" y="1513"/>
              <a:ext cx="20" cy="27"/>
            </a:xfrm>
            <a:custGeom>
              <a:avLst/>
              <a:gdLst/>
              <a:ahLst/>
              <a:cxnLst>
                <a:cxn ang="0">
                  <a:pos x="18" y="27"/>
                </a:cxn>
                <a:cxn ang="0">
                  <a:pos x="20" y="17"/>
                </a:cxn>
                <a:cxn ang="0">
                  <a:pos x="20" y="11"/>
                </a:cxn>
                <a:cxn ang="0">
                  <a:pos x="18" y="6"/>
                </a:cxn>
                <a:cxn ang="0">
                  <a:pos x="12" y="2"/>
                </a:cxn>
                <a:cxn ang="0">
                  <a:pos x="8" y="0"/>
                </a:cxn>
                <a:cxn ang="0">
                  <a:pos x="4" y="2"/>
                </a:cxn>
                <a:cxn ang="0">
                  <a:pos x="0" y="2"/>
                </a:cxn>
                <a:cxn ang="0">
                  <a:pos x="2" y="13"/>
                </a:cxn>
                <a:cxn ang="0">
                  <a:pos x="4" y="13"/>
                </a:cxn>
                <a:cxn ang="0">
                  <a:pos x="6" y="13"/>
                </a:cxn>
                <a:cxn ang="0">
                  <a:pos x="8" y="13"/>
                </a:cxn>
                <a:cxn ang="0">
                  <a:pos x="8" y="15"/>
                </a:cxn>
                <a:cxn ang="0">
                  <a:pos x="6" y="21"/>
                </a:cxn>
                <a:cxn ang="0">
                  <a:pos x="18" y="27"/>
                </a:cxn>
              </a:cxnLst>
              <a:rect l="0" t="0" r="r" b="b"/>
              <a:pathLst>
                <a:path w="20" h="27">
                  <a:moveTo>
                    <a:pt x="18" y="27"/>
                  </a:moveTo>
                  <a:lnTo>
                    <a:pt x="20" y="17"/>
                  </a:lnTo>
                  <a:lnTo>
                    <a:pt x="20" y="11"/>
                  </a:lnTo>
                  <a:lnTo>
                    <a:pt x="18" y="6"/>
                  </a:lnTo>
                  <a:lnTo>
                    <a:pt x="12" y="2"/>
                  </a:lnTo>
                  <a:lnTo>
                    <a:pt x="8" y="0"/>
                  </a:lnTo>
                  <a:lnTo>
                    <a:pt x="4" y="2"/>
                  </a:lnTo>
                  <a:lnTo>
                    <a:pt x="0" y="2"/>
                  </a:lnTo>
                  <a:lnTo>
                    <a:pt x="2" y="13"/>
                  </a:lnTo>
                  <a:lnTo>
                    <a:pt x="4" y="13"/>
                  </a:lnTo>
                  <a:lnTo>
                    <a:pt x="6" y="13"/>
                  </a:lnTo>
                  <a:lnTo>
                    <a:pt x="8" y="13"/>
                  </a:lnTo>
                  <a:lnTo>
                    <a:pt x="8" y="15"/>
                  </a:lnTo>
                  <a:lnTo>
                    <a:pt x="6" y="21"/>
                  </a:lnTo>
                  <a:lnTo>
                    <a:pt x="18" y="27"/>
                  </a:lnTo>
                  <a:close/>
                </a:path>
              </a:pathLst>
            </a:custGeom>
            <a:solidFill>
              <a:srgbClr val="000000"/>
            </a:solidFill>
            <a:ln w="9525">
              <a:noFill/>
              <a:round/>
              <a:headEnd/>
              <a:tailEnd/>
            </a:ln>
          </p:spPr>
          <p:txBody>
            <a:bodyPr/>
            <a:lstStyle/>
            <a:p>
              <a:endParaRPr lang="en-US"/>
            </a:p>
          </p:txBody>
        </p:sp>
        <p:sp>
          <p:nvSpPr>
            <p:cNvPr id="350838" name="Freeform 630"/>
            <p:cNvSpPr>
              <a:spLocks/>
            </p:cNvSpPr>
            <p:nvPr/>
          </p:nvSpPr>
          <p:spPr bwMode="auto">
            <a:xfrm>
              <a:off x="3993" y="1534"/>
              <a:ext cx="35" cy="19"/>
            </a:xfrm>
            <a:custGeom>
              <a:avLst/>
              <a:gdLst/>
              <a:ahLst/>
              <a:cxnLst>
                <a:cxn ang="0">
                  <a:pos x="0" y="15"/>
                </a:cxn>
                <a:cxn ang="0">
                  <a:pos x="10" y="19"/>
                </a:cxn>
                <a:cxn ang="0">
                  <a:pos x="16" y="19"/>
                </a:cxn>
                <a:cxn ang="0">
                  <a:pos x="21" y="17"/>
                </a:cxn>
                <a:cxn ang="0">
                  <a:pos x="27" y="15"/>
                </a:cxn>
                <a:cxn ang="0">
                  <a:pos x="31" y="11"/>
                </a:cxn>
                <a:cxn ang="0">
                  <a:pos x="33" y="10"/>
                </a:cxn>
                <a:cxn ang="0">
                  <a:pos x="35" y="6"/>
                </a:cxn>
                <a:cxn ang="0">
                  <a:pos x="23" y="0"/>
                </a:cxn>
                <a:cxn ang="0">
                  <a:pos x="23" y="2"/>
                </a:cxn>
                <a:cxn ang="0">
                  <a:pos x="21" y="4"/>
                </a:cxn>
                <a:cxn ang="0">
                  <a:pos x="19" y="6"/>
                </a:cxn>
                <a:cxn ang="0">
                  <a:pos x="17" y="6"/>
                </a:cxn>
                <a:cxn ang="0">
                  <a:pos x="16" y="8"/>
                </a:cxn>
                <a:cxn ang="0">
                  <a:pos x="12" y="6"/>
                </a:cxn>
                <a:cxn ang="0">
                  <a:pos x="6" y="6"/>
                </a:cxn>
                <a:cxn ang="0">
                  <a:pos x="8" y="6"/>
                </a:cxn>
                <a:cxn ang="0">
                  <a:pos x="0" y="15"/>
                </a:cxn>
              </a:cxnLst>
              <a:rect l="0" t="0" r="r" b="b"/>
              <a:pathLst>
                <a:path w="35" h="19">
                  <a:moveTo>
                    <a:pt x="0" y="15"/>
                  </a:moveTo>
                  <a:lnTo>
                    <a:pt x="10" y="19"/>
                  </a:lnTo>
                  <a:lnTo>
                    <a:pt x="16" y="19"/>
                  </a:lnTo>
                  <a:lnTo>
                    <a:pt x="21" y="17"/>
                  </a:lnTo>
                  <a:lnTo>
                    <a:pt x="27" y="15"/>
                  </a:lnTo>
                  <a:lnTo>
                    <a:pt x="31" y="11"/>
                  </a:lnTo>
                  <a:lnTo>
                    <a:pt x="33" y="10"/>
                  </a:lnTo>
                  <a:lnTo>
                    <a:pt x="35" y="6"/>
                  </a:lnTo>
                  <a:lnTo>
                    <a:pt x="23" y="0"/>
                  </a:lnTo>
                  <a:lnTo>
                    <a:pt x="23" y="2"/>
                  </a:lnTo>
                  <a:lnTo>
                    <a:pt x="21" y="4"/>
                  </a:lnTo>
                  <a:lnTo>
                    <a:pt x="19" y="6"/>
                  </a:lnTo>
                  <a:lnTo>
                    <a:pt x="17" y="6"/>
                  </a:lnTo>
                  <a:lnTo>
                    <a:pt x="16" y="8"/>
                  </a:lnTo>
                  <a:lnTo>
                    <a:pt x="12" y="6"/>
                  </a:lnTo>
                  <a:lnTo>
                    <a:pt x="6" y="6"/>
                  </a:lnTo>
                  <a:lnTo>
                    <a:pt x="8" y="6"/>
                  </a:lnTo>
                  <a:lnTo>
                    <a:pt x="0" y="15"/>
                  </a:lnTo>
                  <a:close/>
                </a:path>
              </a:pathLst>
            </a:custGeom>
            <a:solidFill>
              <a:srgbClr val="000000"/>
            </a:solidFill>
            <a:ln w="9525">
              <a:noFill/>
              <a:round/>
              <a:headEnd/>
              <a:tailEnd/>
            </a:ln>
          </p:spPr>
          <p:txBody>
            <a:bodyPr/>
            <a:lstStyle/>
            <a:p>
              <a:endParaRPr lang="en-US"/>
            </a:p>
          </p:txBody>
        </p:sp>
        <p:sp>
          <p:nvSpPr>
            <p:cNvPr id="350839" name="Freeform 631"/>
            <p:cNvSpPr>
              <a:spLocks/>
            </p:cNvSpPr>
            <p:nvPr/>
          </p:nvSpPr>
          <p:spPr bwMode="auto">
            <a:xfrm>
              <a:off x="3980" y="1530"/>
              <a:ext cx="21" cy="19"/>
            </a:xfrm>
            <a:custGeom>
              <a:avLst/>
              <a:gdLst/>
              <a:ahLst/>
              <a:cxnLst>
                <a:cxn ang="0">
                  <a:pos x="0" y="14"/>
                </a:cxn>
                <a:cxn ang="0">
                  <a:pos x="2" y="14"/>
                </a:cxn>
                <a:cxn ang="0">
                  <a:pos x="4" y="14"/>
                </a:cxn>
                <a:cxn ang="0">
                  <a:pos x="6" y="15"/>
                </a:cxn>
                <a:cxn ang="0">
                  <a:pos x="7" y="15"/>
                </a:cxn>
                <a:cxn ang="0">
                  <a:pos x="9" y="17"/>
                </a:cxn>
                <a:cxn ang="0">
                  <a:pos x="11" y="17"/>
                </a:cxn>
                <a:cxn ang="0">
                  <a:pos x="13" y="19"/>
                </a:cxn>
                <a:cxn ang="0">
                  <a:pos x="21" y="10"/>
                </a:cxn>
                <a:cxn ang="0">
                  <a:pos x="19" y="10"/>
                </a:cxn>
                <a:cxn ang="0">
                  <a:pos x="19" y="8"/>
                </a:cxn>
                <a:cxn ang="0">
                  <a:pos x="17" y="8"/>
                </a:cxn>
                <a:cxn ang="0">
                  <a:pos x="15" y="6"/>
                </a:cxn>
                <a:cxn ang="0">
                  <a:pos x="11" y="4"/>
                </a:cxn>
                <a:cxn ang="0">
                  <a:pos x="9" y="2"/>
                </a:cxn>
                <a:cxn ang="0">
                  <a:pos x="6" y="2"/>
                </a:cxn>
                <a:cxn ang="0">
                  <a:pos x="2" y="0"/>
                </a:cxn>
                <a:cxn ang="0">
                  <a:pos x="4" y="2"/>
                </a:cxn>
                <a:cxn ang="0">
                  <a:pos x="0" y="14"/>
                </a:cxn>
              </a:cxnLst>
              <a:rect l="0" t="0" r="r" b="b"/>
              <a:pathLst>
                <a:path w="21" h="19">
                  <a:moveTo>
                    <a:pt x="0" y="14"/>
                  </a:moveTo>
                  <a:lnTo>
                    <a:pt x="2" y="14"/>
                  </a:lnTo>
                  <a:lnTo>
                    <a:pt x="4" y="14"/>
                  </a:lnTo>
                  <a:lnTo>
                    <a:pt x="6" y="15"/>
                  </a:lnTo>
                  <a:lnTo>
                    <a:pt x="7" y="15"/>
                  </a:lnTo>
                  <a:lnTo>
                    <a:pt x="9" y="17"/>
                  </a:lnTo>
                  <a:lnTo>
                    <a:pt x="11" y="17"/>
                  </a:lnTo>
                  <a:lnTo>
                    <a:pt x="13" y="19"/>
                  </a:lnTo>
                  <a:lnTo>
                    <a:pt x="21" y="10"/>
                  </a:lnTo>
                  <a:lnTo>
                    <a:pt x="19" y="10"/>
                  </a:lnTo>
                  <a:lnTo>
                    <a:pt x="19" y="8"/>
                  </a:lnTo>
                  <a:lnTo>
                    <a:pt x="17" y="8"/>
                  </a:lnTo>
                  <a:lnTo>
                    <a:pt x="15" y="6"/>
                  </a:lnTo>
                  <a:lnTo>
                    <a:pt x="11" y="4"/>
                  </a:lnTo>
                  <a:lnTo>
                    <a:pt x="9" y="2"/>
                  </a:lnTo>
                  <a:lnTo>
                    <a:pt x="6" y="2"/>
                  </a:lnTo>
                  <a:lnTo>
                    <a:pt x="2" y="0"/>
                  </a:lnTo>
                  <a:lnTo>
                    <a:pt x="4" y="2"/>
                  </a:lnTo>
                  <a:lnTo>
                    <a:pt x="0" y="14"/>
                  </a:lnTo>
                  <a:close/>
                </a:path>
              </a:pathLst>
            </a:custGeom>
            <a:solidFill>
              <a:srgbClr val="000000"/>
            </a:solidFill>
            <a:ln w="9525">
              <a:noFill/>
              <a:round/>
              <a:headEnd/>
              <a:tailEnd/>
            </a:ln>
          </p:spPr>
          <p:txBody>
            <a:bodyPr/>
            <a:lstStyle/>
            <a:p>
              <a:endParaRPr lang="en-US"/>
            </a:p>
          </p:txBody>
        </p:sp>
        <p:sp>
          <p:nvSpPr>
            <p:cNvPr id="350840" name="Freeform 632"/>
            <p:cNvSpPr>
              <a:spLocks/>
            </p:cNvSpPr>
            <p:nvPr/>
          </p:nvSpPr>
          <p:spPr bwMode="auto">
            <a:xfrm>
              <a:off x="3968" y="1520"/>
              <a:ext cx="16" cy="24"/>
            </a:xfrm>
            <a:custGeom>
              <a:avLst/>
              <a:gdLst/>
              <a:ahLst/>
              <a:cxnLst>
                <a:cxn ang="0">
                  <a:pos x="2" y="0"/>
                </a:cxn>
                <a:cxn ang="0">
                  <a:pos x="4" y="0"/>
                </a:cxn>
                <a:cxn ang="0">
                  <a:pos x="0" y="4"/>
                </a:cxn>
                <a:cxn ang="0">
                  <a:pos x="0" y="10"/>
                </a:cxn>
                <a:cxn ang="0">
                  <a:pos x="2" y="16"/>
                </a:cxn>
                <a:cxn ang="0">
                  <a:pos x="4" y="18"/>
                </a:cxn>
                <a:cxn ang="0">
                  <a:pos x="8" y="20"/>
                </a:cxn>
                <a:cxn ang="0">
                  <a:pos x="10" y="22"/>
                </a:cxn>
                <a:cxn ang="0">
                  <a:pos x="12" y="22"/>
                </a:cxn>
                <a:cxn ang="0">
                  <a:pos x="12" y="24"/>
                </a:cxn>
                <a:cxn ang="0">
                  <a:pos x="16" y="12"/>
                </a:cxn>
                <a:cxn ang="0">
                  <a:pos x="14" y="10"/>
                </a:cxn>
                <a:cxn ang="0">
                  <a:pos x="12" y="10"/>
                </a:cxn>
                <a:cxn ang="0">
                  <a:pos x="12" y="8"/>
                </a:cxn>
                <a:cxn ang="0">
                  <a:pos x="12" y="10"/>
                </a:cxn>
                <a:cxn ang="0">
                  <a:pos x="12" y="8"/>
                </a:cxn>
                <a:cxn ang="0">
                  <a:pos x="14" y="8"/>
                </a:cxn>
                <a:cxn ang="0">
                  <a:pos x="14" y="6"/>
                </a:cxn>
                <a:cxn ang="0">
                  <a:pos x="2" y="0"/>
                </a:cxn>
              </a:cxnLst>
              <a:rect l="0" t="0" r="r" b="b"/>
              <a:pathLst>
                <a:path w="16" h="24">
                  <a:moveTo>
                    <a:pt x="2" y="0"/>
                  </a:moveTo>
                  <a:lnTo>
                    <a:pt x="4" y="0"/>
                  </a:lnTo>
                  <a:lnTo>
                    <a:pt x="0" y="4"/>
                  </a:lnTo>
                  <a:lnTo>
                    <a:pt x="0" y="10"/>
                  </a:lnTo>
                  <a:lnTo>
                    <a:pt x="2" y="16"/>
                  </a:lnTo>
                  <a:lnTo>
                    <a:pt x="4" y="18"/>
                  </a:lnTo>
                  <a:lnTo>
                    <a:pt x="8" y="20"/>
                  </a:lnTo>
                  <a:lnTo>
                    <a:pt x="10" y="22"/>
                  </a:lnTo>
                  <a:lnTo>
                    <a:pt x="12" y="22"/>
                  </a:lnTo>
                  <a:lnTo>
                    <a:pt x="12" y="24"/>
                  </a:lnTo>
                  <a:lnTo>
                    <a:pt x="16" y="12"/>
                  </a:lnTo>
                  <a:lnTo>
                    <a:pt x="14" y="10"/>
                  </a:lnTo>
                  <a:lnTo>
                    <a:pt x="12" y="10"/>
                  </a:lnTo>
                  <a:lnTo>
                    <a:pt x="12" y="8"/>
                  </a:lnTo>
                  <a:lnTo>
                    <a:pt x="12" y="10"/>
                  </a:lnTo>
                  <a:lnTo>
                    <a:pt x="12" y="8"/>
                  </a:lnTo>
                  <a:lnTo>
                    <a:pt x="14" y="8"/>
                  </a:lnTo>
                  <a:lnTo>
                    <a:pt x="14" y="6"/>
                  </a:lnTo>
                  <a:lnTo>
                    <a:pt x="2" y="0"/>
                  </a:lnTo>
                  <a:close/>
                </a:path>
              </a:pathLst>
            </a:custGeom>
            <a:solidFill>
              <a:srgbClr val="000000"/>
            </a:solidFill>
            <a:ln w="9525">
              <a:noFill/>
              <a:round/>
              <a:headEnd/>
              <a:tailEnd/>
            </a:ln>
          </p:spPr>
          <p:txBody>
            <a:bodyPr/>
            <a:lstStyle/>
            <a:p>
              <a:endParaRPr lang="en-US"/>
            </a:p>
          </p:txBody>
        </p:sp>
        <p:sp>
          <p:nvSpPr>
            <p:cNvPr id="350841" name="Freeform 633"/>
            <p:cNvSpPr>
              <a:spLocks/>
            </p:cNvSpPr>
            <p:nvPr/>
          </p:nvSpPr>
          <p:spPr bwMode="auto">
            <a:xfrm>
              <a:off x="3840" y="1505"/>
              <a:ext cx="98" cy="46"/>
            </a:xfrm>
            <a:custGeom>
              <a:avLst/>
              <a:gdLst/>
              <a:ahLst/>
              <a:cxnLst>
                <a:cxn ang="0">
                  <a:pos x="0" y="8"/>
                </a:cxn>
                <a:cxn ang="0">
                  <a:pos x="2" y="8"/>
                </a:cxn>
                <a:cxn ang="0">
                  <a:pos x="5" y="6"/>
                </a:cxn>
                <a:cxn ang="0">
                  <a:pos x="9" y="4"/>
                </a:cxn>
                <a:cxn ang="0">
                  <a:pos x="17" y="4"/>
                </a:cxn>
                <a:cxn ang="0">
                  <a:pos x="23" y="2"/>
                </a:cxn>
                <a:cxn ang="0">
                  <a:pos x="30" y="2"/>
                </a:cxn>
                <a:cxn ang="0">
                  <a:pos x="36" y="2"/>
                </a:cxn>
                <a:cxn ang="0">
                  <a:pos x="42" y="4"/>
                </a:cxn>
                <a:cxn ang="0">
                  <a:pos x="44" y="4"/>
                </a:cxn>
                <a:cxn ang="0">
                  <a:pos x="46" y="4"/>
                </a:cxn>
                <a:cxn ang="0">
                  <a:pos x="50" y="4"/>
                </a:cxn>
                <a:cxn ang="0">
                  <a:pos x="53" y="4"/>
                </a:cxn>
                <a:cxn ang="0">
                  <a:pos x="57" y="4"/>
                </a:cxn>
                <a:cxn ang="0">
                  <a:pos x="63" y="4"/>
                </a:cxn>
                <a:cxn ang="0">
                  <a:pos x="67" y="2"/>
                </a:cxn>
                <a:cxn ang="0">
                  <a:pos x="69" y="2"/>
                </a:cxn>
                <a:cxn ang="0">
                  <a:pos x="71" y="2"/>
                </a:cxn>
                <a:cxn ang="0">
                  <a:pos x="73" y="0"/>
                </a:cxn>
                <a:cxn ang="0">
                  <a:pos x="75" y="0"/>
                </a:cxn>
                <a:cxn ang="0">
                  <a:pos x="78" y="0"/>
                </a:cxn>
                <a:cxn ang="0">
                  <a:pos x="82" y="0"/>
                </a:cxn>
                <a:cxn ang="0">
                  <a:pos x="86" y="4"/>
                </a:cxn>
                <a:cxn ang="0">
                  <a:pos x="90" y="8"/>
                </a:cxn>
                <a:cxn ang="0">
                  <a:pos x="94" y="15"/>
                </a:cxn>
                <a:cxn ang="0">
                  <a:pos x="92" y="17"/>
                </a:cxn>
                <a:cxn ang="0">
                  <a:pos x="92" y="19"/>
                </a:cxn>
                <a:cxn ang="0">
                  <a:pos x="92" y="23"/>
                </a:cxn>
                <a:cxn ang="0">
                  <a:pos x="92" y="27"/>
                </a:cxn>
                <a:cxn ang="0">
                  <a:pos x="94" y="33"/>
                </a:cxn>
                <a:cxn ang="0">
                  <a:pos x="94" y="37"/>
                </a:cxn>
                <a:cxn ang="0">
                  <a:pos x="96" y="42"/>
                </a:cxn>
                <a:cxn ang="0">
                  <a:pos x="98" y="46"/>
                </a:cxn>
                <a:cxn ang="0">
                  <a:pos x="98" y="46"/>
                </a:cxn>
                <a:cxn ang="0">
                  <a:pos x="94" y="44"/>
                </a:cxn>
                <a:cxn ang="0">
                  <a:pos x="90" y="40"/>
                </a:cxn>
                <a:cxn ang="0">
                  <a:pos x="84" y="37"/>
                </a:cxn>
                <a:cxn ang="0">
                  <a:pos x="76" y="35"/>
                </a:cxn>
                <a:cxn ang="0">
                  <a:pos x="71" y="31"/>
                </a:cxn>
                <a:cxn ang="0">
                  <a:pos x="65" y="29"/>
                </a:cxn>
                <a:cxn ang="0">
                  <a:pos x="59" y="29"/>
                </a:cxn>
                <a:cxn ang="0">
                  <a:pos x="57" y="31"/>
                </a:cxn>
                <a:cxn ang="0">
                  <a:pos x="53" y="31"/>
                </a:cxn>
                <a:cxn ang="0">
                  <a:pos x="50" y="31"/>
                </a:cxn>
                <a:cxn ang="0">
                  <a:pos x="44" y="33"/>
                </a:cxn>
                <a:cxn ang="0">
                  <a:pos x="36" y="31"/>
                </a:cxn>
                <a:cxn ang="0">
                  <a:pos x="30" y="31"/>
                </a:cxn>
                <a:cxn ang="0">
                  <a:pos x="27" y="27"/>
                </a:cxn>
                <a:cxn ang="0">
                  <a:pos x="23" y="23"/>
                </a:cxn>
                <a:cxn ang="0">
                  <a:pos x="23" y="21"/>
                </a:cxn>
                <a:cxn ang="0">
                  <a:pos x="21" y="21"/>
                </a:cxn>
                <a:cxn ang="0">
                  <a:pos x="21" y="17"/>
                </a:cxn>
                <a:cxn ang="0">
                  <a:pos x="19" y="15"/>
                </a:cxn>
                <a:cxn ang="0">
                  <a:pos x="15" y="14"/>
                </a:cxn>
                <a:cxn ang="0">
                  <a:pos x="11" y="12"/>
                </a:cxn>
                <a:cxn ang="0">
                  <a:pos x="7" y="10"/>
                </a:cxn>
                <a:cxn ang="0">
                  <a:pos x="0" y="8"/>
                </a:cxn>
              </a:cxnLst>
              <a:rect l="0" t="0" r="r" b="b"/>
              <a:pathLst>
                <a:path w="98" h="46">
                  <a:moveTo>
                    <a:pt x="0" y="8"/>
                  </a:moveTo>
                  <a:lnTo>
                    <a:pt x="2" y="8"/>
                  </a:lnTo>
                  <a:lnTo>
                    <a:pt x="5" y="6"/>
                  </a:lnTo>
                  <a:lnTo>
                    <a:pt x="9" y="4"/>
                  </a:lnTo>
                  <a:lnTo>
                    <a:pt x="17" y="4"/>
                  </a:lnTo>
                  <a:lnTo>
                    <a:pt x="23" y="2"/>
                  </a:lnTo>
                  <a:lnTo>
                    <a:pt x="30" y="2"/>
                  </a:lnTo>
                  <a:lnTo>
                    <a:pt x="36" y="2"/>
                  </a:lnTo>
                  <a:lnTo>
                    <a:pt x="42" y="4"/>
                  </a:lnTo>
                  <a:lnTo>
                    <a:pt x="44" y="4"/>
                  </a:lnTo>
                  <a:lnTo>
                    <a:pt x="46" y="4"/>
                  </a:lnTo>
                  <a:lnTo>
                    <a:pt x="50" y="4"/>
                  </a:lnTo>
                  <a:lnTo>
                    <a:pt x="53" y="4"/>
                  </a:lnTo>
                  <a:lnTo>
                    <a:pt x="57" y="4"/>
                  </a:lnTo>
                  <a:lnTo>
                    <a:pt x="63" y="4"/>
                  </a:lnTo>
                  <a:lnTo>
                    <a:pt x="67" y="2"/>
                  </a:lnTo>
                  <a:lnTo>
                    <a:pt x="69" y="2"/>
                  </a:lnTo>
                  <a:lnTo>
                    <a:pt x="71" y="2"/>
                  </a:lnTo>
                  <a:lnTo>
                    <a:pt x="73" y="0"/>
                  </a:lnTo>
                  <a:lnTo>
                    <a:pt x="75" y="0"/>
                  </a:lnTo>
                  <a:lnTo>
                    <a:pt x="78" y="0"/>
                  </a:lnTo>
                  <a:lnTo>
                    <a:pt x="82" y="0"/>
                  </a:lnTo>
                  <a:lnTo>
                    <a:pt x="86" y="4"/>
                  </a:lnTo>
                  <a:lnTo>
                    <a:pt x="90" y="8"/>
                  </a:lnTo>
                  <a:lnTo>
                    <a:pt x="94" y="15"/>
                  </a:lnTo>
                  <a:lnTo>
                    <a:pt x="92" y="17"/>
                  </a:lnTo>
                  <a:lnTo>
                    <a:pt x="92" y="19"/>
                  </a:lnTo>
                  <a:lnTo>
                    <a:pt x="92" y="23"/>
                  </a:lnTo>
                  <a:lnTo>
                    <a:pt x="92" y="27"/>
                  </a:lnTo>
                  <a:lnTo>
                    <a:pt x="94" y="33"/>
                  </a:lnTo>
                  <a:lnTo>
                    <a:pt x="94" y="37"/>
                  </a:lnTo>
                  <a:lnTo>
                    <a:pt x="96" y="42"/>
                  </a:lnTo>
                  <a:lnTo>
                    <a:pt x="98" y="46"/>
                  </a:lnTo>
                  <a:lnTo>
                    <a:pt x="98" y="46"/>
                  </a:lnTo>
                  <a:lnTo>
                    <a:pt x="94" y="44"/>
                  </a:lnTo>
                  <a:lnTo>
                    <a:pt x="90" y="40"/>
                  </a:lnTo>
                  <a:lnTo>
                    <a:pt x="84" y="37"/>
                  </a:lnTo>
                  <a:lnTo>
                    <a:pt x="76" y="35"/>
                  </a:lnTo>
                  <a:lnTo>
                    <a:pt x="71" y="31"/>
                  </a:lnTo>
                  <a:lnTo>
                    <a:pt x="65" y="29"/>
                  </a:lnTo>
                  <a:lnTo>
                    <a:pt x="59" y="29"/>
                  </a:lnTo>
                  <a:lnTo>
                    <a:pt x="57" y="31"/>
                  </a:lnTo>
                  <a:lnTo>
                    <a:pt x="53" y="31"/>
                  </a:lnTo>
                  <a:lnTo>
                    <a:pt x="50" y="31"/>
                  </a:lnTo>
                  <a:lnTo>
                    <a:pt x="44" y="33"/>
                  </a:lnTo>
                  <a:lnTo>
                    <a:pt x="36" y="31"/>
                  </a:lnTo>
                  <a:lnTo>
                    <a:pt x="30" y="31"/>
                  </a:lnTo>
                  <a:lnTo>
                    <a:pt x="27" y="27"/>
                  </a:lnTo>
                  <a:lnTo>
                    <a:pt x="23" y="23"/>
                  </a:lnTo>
                  <a:lnTo>
                    <a:pt x="23" y="21"/>
                  </a:lnTo>
                  <a:lnTo>
                    <a:pt x="21" y="21"/>
                  </a:lnTo>
                  <a:lnTo>
                    <a:pt x="21" y="17"/>
                  </a:lnTo>
                  <a:lnTo>
                    <a:pt x="19" y="15"/>
                  </a:lnTo>
                  <a:lnTo>
                    <a:pt x="15" y="14"/>
                  </a:lnTo>
                  <a:lnTo>
                    <a:pt x="11" y="12"/>
                  </a:lnTo>
                  <a:lnTo>
                    <a:pt x="7" y="10"/>
                  </a:lnTo>
                  <a:lnTo>
                    <a:pt x="0" y="8"/>
                  </a:lnTo>
                  <a:close/>
                </a:path>
              </a:pathLst>
            </a:custGeom>
            <a:solidFill>
              <a:srgbClr val="FFF233"/>
            </a:solidFill>
            <a:ln w="9525">
              <a:noFill/>
              <a:round/>
              <a:headEnd/>
              <a:tailEnd/>
            </a:ln>
          </p:spPr>
          <p:txBody>
            <a:bodyPr/>
            <a:lstStyle/>
            <a:p>
              <a:endParaRPr lang="en-US"/>
            </a:p>
          </p:txBody>
        </p:sp>
        <p:sp>
          <p:nvSpPr>
            <p:cNvPr id="350842" name="Freeform 634"/>
            <p:cNvSpPr>
              <a:spLocks/>
            </p:cNvSpPr>
            <p:nvPr/>
          </p:nvSpPr>
          <p:spPr bwMode="auto">
            <a:xfrm>
              <a:off x="3991" y="1897"/>
              <a:ext cx="73" cy="44"/>
            </a:xfrm>
            <a:custGeom>
              <a:avLst/>
              <a:gdLst/>
              <a:ahLst/>
              <a:cxnLst>
                <a:cxn ang="0">
                  <a:pos x="35" y="0"/>
                </a:cxn>
                <a:cxn ang="0">
                  <a:pos x="31" y="0"/>
                </a:cxn>
                <a:cxn ang="0">
                  <a:pos x="25" y="0"/>
                </a:cxn>
                <a:cxn ang="0">
                  <a:pos x="21" y="4"/>
                </a:cxn>
                <a:cxn ang="0">
                  <a:pos x="19" y="5"/>
                </a:cxn>
                <a:cxn ang="0">
                  <a:pos x="18" y="9"/>
                </a:cxn>
                <a:cxn ang="0">
                  <a:pos x="18" y="13"/>
                </a:cxn>
                <a:cxn ang="0">
                  <a:pos x="18" y="17"/>
                </a:cxn>
                <a:cxn ang="0">
                  <a:pos x="18" y="19"/>
                </a:cxn>
                <a:cxn ang="0">
                  <a:pos x="18" y="23"/>
                </a:cxn>
                <a:cxn ang="0">
                  <a:pos x="14" y="27"/>
                </a:cxn>
                <a:cxn ang="0">
                  <a:pos x="10" y="29"/>
                </a:cxn>
                <a:cxn ang="0">
                  <a:pos x="6" y="30"/>
                </a:cxn>
                <a:cxn ang="0">
                  <a:pos x="2" y="32"/>
                </a:cxn>
                <a:cxn ang="0">
                  <a:pos x="0" y="34"/>
                </a:cxn>
                <a:cxn ang="0">
                  <a:pos x="2" y="40"/>
                </a:cxn>
                <a:cxn ang="0">
                  <a:pos x="8" y="44"/>
                </a:cxn>
                <a:cxn ang="0">
                  <a:pos x="12" y="44"/>
                </a:cxn>
                <a:cxn ang="0">
                  <a:pos x="18" y="44"/>
                </a:cxn>
                <a:cxn ang="0">
                  <a:pos x="25" y="42"/>
                </a:cxn>
                <a:cxn ang="0">
                  <a:pos x="29" y="38"/>
                </a:cxn>
                <a:cxn ang="0">
                  <a:pos x="33" y="34"/>
                </a:cxn>
                <a:cxn ang="0">
                  <a:pos x="39" y="27"/>
                </a:cxn>
                <a:cxn ang="0">
                  <a:pos x="46" y="25"/>
                </a:cxn>
                <a:cxn ang="0">
                  <a:pos x="50" y="25"/>
                </a:cxn>
                <a:cxn ang="0">
                  <a:pos x="56" y="25"/>
                </a:cxn>
                <a:cxn ang="0">
                  <a:pos x="62" y="25"/>
                </a:cxn>
                <a:cxn ang="0">
                  <a:pos x="69" y="17"/>
                </a:cxn>
                <a:cxn ang="0">
                  <a:pos x="73" y="11"/>
                </a:cxn>
                <a:cxn ang="0">
                  <a:pos x="73" y="7"/>
                </a:cxn>
                <a:cxn ang="0">
                  <a:pos x="71" y="4"/>
                </a:cxn>
                <a:cxn ang="0">
                  <a:pos x="67" y="2"/>
                </a:cxn>
                <a:cxn ang="0">
                  <a:pos x="62" y="4"/>
                </a:cxn>
                <a:cxn ang="0">
                  <a:pos x="60" y="5"/>
                </a:cxn>
                <a:cxn ang="0">
                  <a:pos x="54" y="7"/>
                </a:cxn>
                <a:cxn ang="0">
                  <a:pos x="48" y="7"/>
                </a:cxn>
                <a:cxn ang="0">
                  <a:pos x="46" y="5"/>
                </a:cxn>
                <a:cxn ang="0">
                  <a:pos x="44" y="4"/>
                </a:cxn>
                <a:cxn ang="0">
                  <a:pos x="43" y="2"/>
                </a:cxn>
                <a:cxn ang="0">
                  <a:pos x="39" y="0"/>
                </a:cxn>
              </a:cxnLst>
              <a:rect l="0" t="0" r="r" b="b"/>
              <a:pathLst>
                <a:path w="73" h="44">
                  <a:moveTo>
                    <a:pt x="35" y="0"/>
                  </a:moveTo>
                  <a:lnTo>
                    <a:pt x="35" y="0"/>
                  </a:lnTo>
                  <a:lnTo>
                    <a:pt x="33" y="0"/>
                  </a:lnTo>
                  <a:lnTo>
                    <a:pt x="31" y="0"/>
                  </a:lnTo>
                  <a:lnTo>
                    <a:pt x="29" y="0"/>
                  </a:lnTo>
                  <a:lnTo>
                    <a:pt x="25" y="0"/>
                  </a:lnTo>
                  <a:lnTo>
                    <a:pt x="23" y="2"/>
                  </a:lnTo>
                  <a:lnTo>
                    <a:pt x="21" y="4"/>
                  </a:lnTo>
                  <a:lnTo>
                    <a:pt x="19" y="5"/>
                  </a:lnTo>
                  <a:lnTo>
                    <a:pt x="19" y="5"/>
                  </a:lnTo>
                  <a:lnTo>
                    <a:pt x="19" y="7"/>
                  </a:lnTo>
                  <a:lnTo>
                    <a:pt x="18" y="9"/>
                  </a:lnTo>
                  <a:lnTo>
                    <a:pt x="18" y="11"/>
                  </a:lnTo>
                  <a:lnTo>
                    <a:pt x="18" y="13"/>
                  </a:lnTo>
                  <a:lnTo>
                    <a:pt x="16" y="15"/>
                  </a:lnTo>
                  <a:lnTo>
                    <a:pt x="18" y="17"/>
                  </a:lnTo>
                  <a:lnTo>
                    <a:pt x="18" y="19"/>
                  </a:lnTo>
                  <a:lnTo>
                    <a:pt x="18" y="19"/>
                  </a:lnTo>
                  <a:lnTo>
                    <a:pt x="18" y="21"/>
                  </a:lnTo>
                  <a:lnTo>
                    <a:pt x="18" y="23"/>
                  </a:lnTo>
                  <a:lnTo>
                    <a:pt x="16" y="25"/>
                  </a:lnTo>
                  <a:lnTo>
                    <a:pt x="14" y="27"/>
                  </a:lnTo>
                  <a:lnTo>
                    <a:pt x="14" y="29"/>
                  </a:lnTo>
                  <a:lnTo>
                    <a:pt x="10" y="29"/>
                  </a:lnTo>
                  <a:lnTo>
                    <a:pt x="8" y="30"/>
                  </a:lnTo>
                  <a:lnTo>
                    <a:pt x="6" y="30"/>
                  </a:lnTo>
                  <a:lnTo>
                    <a:pt x="6" y="30"/>
                  </a:lnTo>
                  <a:lnTo>
                    <a:pt x="2" y="32"/>
                  </a:lnTo>
                  <a:lnTo>
                    <a:pt x="0" y="32"/>
                  </a:lnTo>
                  <a:lnTo>
                    <a:pt x="0" y="34"/>
                  </a:lnTo>
                  <a:lnTo>
                    <a:pt x="0" y="36"/>
                  </a:lnTo>
                  <a:lnTo>
                    <a:pt x="2" y="40"/>
                  </a:lnTo>
                  <a:lnTo>
                    <a:pt x="8" y="42"/>
                  </a:lnTo>
                  <a:lnTo>
                    <a:pt x="8" y="44"/>
                  </a:lnTo>
                  <a:lnTo>
                    <a:pt x="10" y="44"/>
                  </a:lnTo>
                  <a:lnTo>
                    <a:pt x="12" y="44"/>
                  </a:lnTo>
                  <a:lnTo>
                    <a:pt x="16" y="44"/>
                  </a:lnTo>
                  <a:lnTo>
                    <a:pt x="18" y="44"/>
                  </a:lnTo>
                  <a:lnTo>
                    <a:pt x="21" y="44"/>
                  </a:lnTo>
                  <a:lnTo>
                    <a:pt x="25" y="42"/>
                  </a:lnTo>
                  <a:lnTo>
                    <a:pt x="29" y="40"/>
                  </a:lnTo>
                  <a:lnTo>
                    <a:pt x="29" y="38"/>
                  </a:lnTo>
                  <a:lnTo>
                    <a:pt x="31" y="36"/>
                  </a:lnTo>
                  <a:lnTo>
                    <a:pt x="33" y="34"/>
                  </a:lnTo>
                  <a:lnTo>
                    <a:pt x="37" y="30"/>
                  </a:lnTo>
                  <a:lnTo>
                    <a:pt x="39" y="27"/>
                  </a:lnTo>
                  <a:lnTo>
                    <a:pt x="43" y="25"/>
                  </a:lnTo>
                  <a:lnTo>
                    <a:pt x="46" y="25"/>
                  </a:lnTo>
                  <a:lnTo>
                    <a:pt x="50" y="25"/>
                  </a:lnTo>
                  <a:lnTo>
                    <a:pt x="50" y="25"/>
                  </a:lnTo>
                  <a:lnTo>
                    <a:pt x="52" y="25"/>
                  </a:lnTo>
                  <a:lnTo>
                    <a:pt x="56" y="25"/>
                  </a:lnTo>
                  <a:lnTo>
                    <a:pt x="58" y="25"/>
                  </a:lnTo>
                  <a:lnTo>
                    <a:pt x="62" y="25"/>
                  </a:lnTo>
                  <a:lnTo>
                    <a:pt x="66" y="21"/>
                  </a:lnTo>
                  <a:lnTo>
                    <a:pt x="69" y="17"/>
                  </a:lnTo>
                  <a:lnTo>
                    <a:pt x="73" y="11"/>
                  </a:lnTo>
                  <a:lnTo>
                    <a:pt x="73" y="11"/>
                  </a:lnTo>
                  <a:lnTo>
                    <a:pt x="73" y="9"/>
                  </a:lnTo>
                  <a:lnTo>
                    <a:pt x="73" y="7"/>
                  </a:lnTo>
                  <a:lnTo>
                    <a:pt x="73" y="5"/>
                  </a:lnTo>
                  <a:lnTo>
                    <a:pt x="71" y="4"/>
                  </a:lnTo>
                  <a:lnTo>
                    <a:pt x="69" y="4"/>
                  </a:lnTo>
                  <a:lnTo>
                    <a:pt x="67" y="2"/>
                  </a:lnTo>
                  <a:lnTo>
                    <a:pt x="64" y="4"/>
                  </a:lnTo>
                  <a:lnTo>
                    <a:pt x="62" y="4"/>
                  </a:lnTo>
                  <a:lnTo>
                    <a:pt x="62" y="4"/>
                  </a:lnTo>
                  <a:lnTo>
                    <a:pt x="60" y="5"/>
                  </a:lnTo>
                  <a:lnTo>
                    <a:pt x="58" y="5"/>
                  </a:lnTo>
                  <a:lnTo>
                    <a:pt x="54" y="7"/>
                  </a:lnTo>
                  <a:lnTo>
                    <a:pt x="52" y="7"/>
                  </a:lnTo>
                  <a:lnTo>
                    <a:pt x="48" y="7"/>
                  </a:lnTo>
                  <a:lnTo>
                    <a:pt x="46" y="5"/>
                  </a:lnTo>
                  <a:lnTo>
                    <a:pt x="46" y="5"/>
                  </a:lnTo>
                  <a:lnTo>
                    <a:pt x="46" y="5"/>
                  </a:lnTo>
                  <a:lnTo>
                    <a:pt x="44" y="4"/>
                  </a:lnTo>
                  <a:lnTo>
                    <a:pt x="44" y="4"/>
                  </a:lnTo>
                  <a:lnTo>
                    <a:pt x="43" y="2"/>
                  </a:lnTo>
                  <a:lnTo>
                    <a:pt x="41" y="2"/>
                  </a:lnTo>
                  <a:lnTo>
                    <a:pt x="39" y="0"/>
                  </a:lnTo>
                  <a:lnTo>
                    <a:pt x="35" y="0"/>
                  </a:lnTo>
                  <a:close/>
                </a:path>
              </a:pathLst>
            </a:custGeom>
            <a:solidFill>
              <a:srgbClr val="F2B200"/>
            </a:solidFill>
            <a:ln w="9525">
              <a:noFill/>
              <a:round/>
              <a:headEnd/>
              <a:tailEnd/>
            </a:ln>
          </p:spPr>
          <p:txBody>
            <a:bodyPr/>
            <a:lstStyle/>
            <a:p>
              <a:endParaRPr lang="en-US"/>
            </a:p>
          </p:txBody>
        </p:sp>
        <p:sp>
          <p:nvSpPr>
            <p:cNvPr id="350843" name="Freeform 635"/>
            <p:cNvSpPr>
              <a:spLocks/>
            </p:cNvSpPr>
            <p:nvPr/>
          </p:nvSpPr>
          <p:spPr bwMode="auto">
            <a:xfrm>
              <a:off x="4005" y="1889"/>
              <a:ext cx="23" cy="17"/>
            </a:xfrm>
            <a:custGeom>
              <a:avLst/>
              <a:gdLst/>
              <a:ahLst/>
              <a:cxnLst>
                <a:cxn ang="0">
                  <a:pos x="11" y="17"/>
                </a:cxn>
                <a:cxn ang="0">
                  <a:pos x="11" y="15"/>
                </a:cxn>
                <a:cxn ang="0">
                  <a:pos x="11" y="13"/>
                </a:cxn>
                <a:cxn ang="0">
                  <a:pos x="13" y="13"/>
                </a:cxn>
                <a:cxn ang="0">
                  <a:pos x="15" y="13"/>
                </a:cxn>
                <a:cxn ang="0">
                  <a:pos x="17" y="13"/>
                </a:cxn>
                <a:cxn ang="0">
                  <a:pos x="19" y="13"/>
                </a:cxn>
                <a:cxn ang="0">
                  <a:pos x="23" y="2"/>
                </a:cxn>
                <a:cxn ang="0">
                  <a:pos x="21" y="2"/>
                </a:cxn>
                <a:cxn ang="0">
                  <a:pos x="19" y="2"/>
                </a:cxn>
                <a:cxn ang="0">
                  <a:pos x="17" y="0"/>
                </a:cxn>
                <a:cxn ang="0">
                  <a:pos x="13" y="2"/>
                </a:cxn>
                <a:cxn ang="0">
                  <a:pos x="9" y="2"/>
                </a:cxn>
                <a:cxn ang="0">
                  <a:pos x="5" y="4"/>
                </a:cxn>
                <a:cxn ang="0">
                  <a:pos x="2" y="8"/>
                </a:cxn>
                <a:cxn ang="0">
                  <a:pos x="0" y="12"/>
                </a:cxn>
                <a:cxn ang="0">
                  <a:pos x="0" y="10"/>
                </a:cxn>
                <a:cxn ang="0">
                  <a:pos x="11" y="17"/>
                </a:cxn>
              </a:cxnLst>
              <a:rect l="0" t="0" r="r" b="b"/>
              <a:pathLst>
                <a:path w="23" h="17">
                  <a:moveTo>
                    <a:pt x="11" y="17"/>
                  </a:moveTo>
                  <a:lnTo>
                    <a:pt x="11" y="15"/>
                  </a:lnTo>
                  <a:lnTo>
                    <a:pt x="11" y="13"/>
                  </a:lnTo>
                  <a:lnTo>
                    <a:pt x="13" y="13"/>
                  </a:lnTo>
                  <a:lnTo>
                    <a:pt x="15" y="13"/>
                  </a:lnTo>
                  <a:lnTo>
                    <a:pt x="17" y="13"/>
                  </a:lnTo>
                  <a:lnTo>
                    <a:pt x="19" y="13"/>
                  </a:lnTo>
                  <a:lnTo>
                    <a:pt x="23" y="2"/>
                  </a:lnTo>
                  <a:lnTo>
                    <a:pt x="21" y="2"/>
                  </a:lnTo>
                  <a:lnTo>
                    <a:pt x="19" y="2"/>
                  </a:lnTo>
                  <a:lnTo>
                    <a:pt x="17" y="0"/>
                  </a:lnTo>
                  <a:lnTo>
                    <a:pt x="13" y="2"/>
                  </a:lnTo>
                  <a:lnTo>
                    <a:pt x="9" y="2"/>
                  </a:lnTo>
                  <a:lnTo>
                    <a:pt x="5" y="4"/>
                  </a:lnTo>
                  <a:lnTo>
                    <a:pt x="2" y="8"/>
                  </a:lnTo>
                  <a:lnTo>
                    <a:pt x="0" y="12"/>
                  </a:lnTo>
                  <a:lnTo>
                    <a:pt x="0" y="10"/>
                  </a:lnTo>
                  <a:lnTo>
                    <a:pt x="11" y="17"/>
                  </a:lnTo>
                  <a:close/>
                </a:path>
              </a:pathLst>
            </a:custGeom>
            <a:solidFill>
              <a:srgbClr val="000000"/>
            </a:solidFill>
            <a:ln w="9525">
              <a:noFill/>
              <a:round/>
              <a:headEnd/>
              <a:tailEnd/>
            </a:ln>
          </p:spPr>
          <p:txBody>
            <a:bodyPr/>
            <a:lstStyle/>
            <a:p>
              <a:endParaRPr lang="en-US"/>
            </a:p>
          </p:txBody>
        </p:sp>
        <p:sp>
          <p:nvSpPr>
            <p:cNvPr id="350844" name="Freeform 636"/>
            <p:cNvSpPr>
              <a:spLocks/>
            </p:cNvSpPr>
            <p:nvPr/>
          </p:nvSpPr>
          <p:spPr bwMode="auto">
            <a:xfrm>
              <a:off x="4001" y="1899"/>
              <a:ext cx="15" cy="21"/>
            </a:xfrm>
            <a:custGeom>
              <a:avLst/>
              <a:gdLst/>
              <a:ahLst/>
              <a:cxnLst>
                <a:cxn ang="0">
                  <a:pos x="13" y="17"/>
                </a:cxn>
                <a:cxn ang="0">
                  <a:pos x="13" y="13"/>
                </a:cxn>
                <a:cxn ang="0">
                  <a:pos x="13" y="11"/>
                </a:cxn>
                <a:cxn ang="0">
                  <a:pos x="13" y="9"/>
                </a:cxn>
                <a:cxn ang="0">
                  <a:pos x="15" y="7"/>
                </a:cxn>
                <a:cxn ang="0">
                  <a:pos x="4" y="0"/>
                </a:cxn>
                <a:cxn ang="0">
                  <a:pos x="4" y="2"/>
                </a:cxn>
                <a:cxn ang="0">
                  <a:pos x="2" y="3"/>
                </a:cxn>
                <a:cxn ang="0">
                  <a:pos x="2" y="7"/>
                </a:cxn>
                <a:cxn ang="0">
                  <a:pos x="2" y="9"/>
                </a:cxn>
                <a:cxn ang="0">
                  <a:pos x="0" y="13"/>
                </a:cxn>
                <a:cxn ang="0">
                  <a:pos x="0" y="17"/>
                </a:cxn>
                <a:cxn ang="0">
                  <a:pos x="2" y="21"/>
                </a:cxn>
                <a:cxn ang="0">
                  <a:pos x="2" y="17"/>
                </a:cxn>
                <a:cxn ang="0">
                  <a:pos x="13" y="17"/>
                </a:cxn>
              </a:cxnLst>
              <a:rect l="0" t="0" r="r" b="b"/>
              <a:pathLst>
                <a:path w="15" h="21">
                  <a:moveTo>
                    <a:pt x="13" y="17"/>
                  </a:moveTo>
                  <a:lnTo>
                    <a:pt x="13" y="13"/>
                  </a:lnTo>
                  <a:lnTo>
                    <a:pt x="13" y="11"/>
                  </a:lnTo>
                  <a:lnTo>
                    <a:pt x="13" y="9"/>
                  </a:lnTo>
                  <a:lnTo>
                    <a:pt x="15" y="7"/>
                  </a:lnTo>
                  <a:lnTo>
                    <a:pt x="4" y="0"/>
                  </a:lnTo>
                  <a:lnTo>
                    <a:pt x="4" y="2"/>
                  </a:lnTo>
                  <a:lnTo>
                    <a:pt x="2" y="3"/>
                  </a:lnTo>
                  <a:lnTo>
                    <a:pt x="2" y="7"/>
                  </a:lnTo>
                  <a:lnTo>
                    <a:pt x="2" y="9"/>
                  </a:lnTo>
                  <a:lnTo>
                    <a:pt x="0" y="13"/>
                  </a:lnTo>
                  <a:lnTo>
                    <a:pt x="0" y="17"/>
                  </a:lnTo>
                  <a:lnTo>
                    <a:pt x="2" y="21"/>
                  </a:lnTo>
                  <a:lnTo>
                    <a:pt x="2" y="17"/>
                  </a:lnTo>
                  <a:lnTo>
                    <a:pt x="13" y="17"/>
                  </a:lnTo>
                  <a:close/>
                </a:path>
              </a:pathLst>
            </a:custGeom>
            <a:solidFill>
              <a:srgbClr val="000000"/>
            </a:solidFill>
            <a:ln w="9525">
              <a:noFill/>
              <a:round/>
              <a:headEnd/>
              <a:tailEnd/>
            </a:ln>
          </p:spPr>
          <p:txBody>
            <a:bodyPr/>
            <a:lstStyle/>
            <a:p>
              <a:endParaRPr lang="en-US"/>
            </a:p>
          </p:txBody>
        </p:sp>
        <p:sp>
          <p:nvSpPr>
            <p:cNvPr id="350845" name="Freeform 637"/>
            <p:cNvSpPr>
              <a:spLocks/>
            </p:cNvSpPr>
            <p:nvPr/>
          </p:nvSpPr>
          <p:spPr bwMode="auto">
            <a:xfrm>
              <a:off x="3997" y="1916"/>
              <a:ext cx="17" cy="17"/>
            </a:xfrm>
            <a:custGeom>
              <a:avLst/>
              <a:gdLst/>
              <a:ahLst/>
              <a:cxnLst>
                <a:cxn ang="0">
                  <a:pos x="2" y="17"/>
                </a:cxn>
                <a:cxn ang="0">
                  <a:pos x="8" y="15"/>
                </a:cxn>
                <a:cxn ang="0">
                  <a:pos x="12" y="13"/>
                </a:cxn>
                <a:cxn ang="0">
                  <a:pos x="13" y="11"/>
                </a:cxn>
                <a:cxn ang="0">
                  <a:pos x="15" y="8"/>
                </a:cxn>
                <a:cxn ang="0">
                  <a:pos x="15" y="6"/>
                </a:cxn>
                <a:cxn ang="0">
                  <a:pos x="17" y="4"/>
                </a:cxn>
                <a:cxn ang="0">
                  <a:pos x="17" y="2"/>
                </a:cxn>
                <a:cxn ang="0">
                  <a:pos x="17" y="0"/>
                </a:cxn>
                <a:cxn ang="0">
                  <a:pos x="6" y="0"/>
                </a:cxn>
                <a:cxn ang="0">
                  <a:pos x="6" y="2"/>
                </a:cxn>
                <a:cxn ang="0">
                  <a:pos x="4" y="2"/>
                </a:cxn>
                <a:cxn ang="0">
                  <a:pos x="4" y="4"/>
                </a:cxn>
                <a:cxn ang="0">
                  <a:pos x="2" y="6"/>
                </a:cxn>
                <a:cxn ang="0">
                  <a:pos x="0" y="6"/>
                </a:cxn>
                <a:cxn ang="0">
                  <a:pos x="2" y="17"/>
                </a:cxn>
              </a:cxnLst>
              <a:rect l="0" t="0" r="r" b="b"/>
              <a:pathLst>
                <a:path w="17" h="17">
                  <a:moveTo>
                    <a:pt x="2" y="17"/>
                  </a:moveTo>
                  <a:lnTo>
                    <a:pt x="8" y="15"/>
                  </a:lnTo>
                  <a:lnTo>
                    <a:pt x="12" y="13"/>
                  </a:lnTo>
                  <a:lnTo>
                    <a:pt x="13" y="11"/>
                  </a:lnTo>
                  <a:lnTo>
                    <a:pt x="15" y="8"/>
                  </a:lnTo>
                  <a:lnTo>
                    <a:pt x="15" y="6"/>
                  </a:lnTo>
                  <a:lnTo>
                    <a:pt x="17" y="4"/>
                  </a:lnTo>
                  <a:lnTo>
                    <a:pt x="17" y="2"/>
                  </a:lnTo>
                  <a:lnTo>
                    <a:pt x="17" y="0"/>
                  </a:lnTo>
                  <a:lnTo>
                    <a:pt x="6" y="0"/>
                  </a:lnTo>
                  <a:lnTo>
                    <a:pt x="6" y="2"/>
                  </a:lnTo>
                  <a:lnTo>
                    <a:pt x="4" y="2"/>
                  </a:lnTo>
                  <a:lnTo>
                    <a:pt x="4" y="4"/>
                  </a:lnTo>
                  <a:lnTo>
                    <a:pt x="2" y="6"/>
                  </a:lnTo>
                  <a:lnTo>
                    <a:pt x="0" y="6"/>
                  </a:lnTo>
                  <a:lnTo>
                    <a:pt x="2" y="17"/>
                  </a:lnTo>
                  <a:close/>
                </a:path>
              </a:pathLst>
            </a:custGeom>
            <a:solidFill>
              <a:srgbClr val="000000"/>
            </a:solidFill>
            <a:ln w="9525">
              <a:noFill/>
              <a:round/>
              <a:headEnd/>
              <a:tailEnd/>
            </a:ln>
          </p:spPr>
          <p:txBody>
            <a:bodyPr/>
            <a:lstStyle/>
            <a:p>
              <a:endParaRPr lang="en-US"/>
            </a:p>
          </p:txBody>
        </p:sp>
        <p:sp>
          <p:nvSpPr>
            <p:cNvPr id="350846" name="Freeform 638"/>
            <p:cNvSpPr>
              <a:spLocks/>
            </p:cNvSpPr>
            <p:nvPr/>
          </p:nvSpPr>
          <p:spPr bwMode="auto">
            <a:xfrm>
              <a:off x="3986" y="1922"/>
              <a:ext cx="15" cy="23"/>
            </a:xfrm>
            <a:custGeom>
              <a:avLst/>
              <a:gdLst/>
              <a:ahLst/>
              <a:cxnLst>
                <a:cxn ang="0">
                  <a:pos x="15" y="13"/>
                </a:cxn>
                <a:cxn ang="0">
                  <a:pos x="11" y="9"/>
                </a:cxn>
                <a:cxn ang="0">
                  <a:pos x="11" y="11"/>
                </a:cxn>
                <a:cxn ang="0">
                  <a:pos x="11" y="13"/>
                </a:cxn>
                <a:cxn ang="0">
                  <a:pos x="11" y="11"/>
                </a:cxn>
                <a:cxn ang="0">
                  <a:pos x="13" y="11"/>
                </a:cxn>
                <a:cxn ang="0">
                  <a:pos x="11" y="0"/>
                </a:cxn>
                <a:cxn ang="0">
                  <a:pos x="9" y="0"/>
                </a:cxn>
                <a:cxn ang="0">
                  <a:pos x="5" y="2"/>
                </a:cxn>
                <a:cxn ang="0">
                  <a:pos x="1" y="4"/>
                </a:cxn>
                <a:cxn ang="0">
                  <a:pos x="0" y="9"/>
                </a:cxn>
                <a:cxn ang="0">
                  <a:pos x="0" y="15"/>
                </a:cxn>
                <a:cxn ang="0">
                  <a:pos x="3" y="19"/>
                </a:cxn>
                <a:cxn ang="0">
                  <a:pos x="9" y="23"/>
                </a:cxn>
                <a:cxn ang="0">
                  <a:pos x="11" y="23"/>
                </a:cxn>
                <a:cxn ang="0">
                  <a:pos x="15" y="13"/>
                </a:cxn>
              </a:cxnLst>
              <a:rect l="0" t="0" r="r" b="b"/>
              <a:pathLst>
                <a:path w="15" h="23">
                  <a:moveTo>
                    <a:pt x="15" y="13"/>
                  </a:moveTo>
                  <a:lnTo>
                    <a:pt x="11" y="9"/>
                  </a:lnTo>
                  <a:lnTo>
                    <a:pt x="11" y="11"/>
                  </a:lnTo>
                  <a:lnTo>
                    <a:pt x="11" y="13"/>
                  </a:lnTo>
                  <a:lnTo>
                    <a:pt x="11" y="11"/>
                  </a:lnTo>
                  <a:lnTo>
                    <a:pt x="13" y="11"/>
                  </a:lnTo>
                  <a:lnTo>
                    <a:pt x="11" y="0"/>
                  </a:lnTo>
                  <a:lnTo>
                    <a:pt x="9" y="0"/>
                  </a:lnTo>
                  <a:lnTo>
                    <a:pt x="5" y="2"/>
                  </a:lnTo>
                  <a:lnTo>
                    <a:pt x="1" y="4"/>
                  </a:lnTo>
                  <a:lnTo>
                    <a:pt x="0" y="9"/>
                  </a:lnTo>
                  <a:lnTo>
                    <a:pt x="0" y="15"/>
                  </a:lnTo>
                  <a:lnTo>
                    <a:pt x="3" y="19"/>
                  </a:lnTo>
                  <a:lnTo>
                    <a:pt x="9" y="23"/>
                  </a:lnTo>
                  <a:lnTo>
                    <a:pt x="11" y="23"/>
                  </a:lnTo>
                  <a:lnTo>
                    <a:pt x="15" y="13"/>
                  </a:lnTo>
                  <a:close/>
                </a:path>
              </a:pathLst>
            </a:custGeom>
            <a:solidFill>
              <a:srgbClr val="000000"/>
            </a:solidFill>
            <a:ln w="9525">
              <a:noFill/>
              <a:round/>
              <a:headEnd/>
              <a:tailEnd/>
            </a:ln>
          </p:spPr>
          <p:txBody>
            <a:bodyPr/>
            <a:lstStyle/>
            <a:p>
              <a:endParaRPr lang="en-US"/>
            </a:p>
          </p:txBody>
        </p:sp>
        <p:sp>
          <p:nvSpPr>
            <p:cNvPr id="350847" name="Freeform 639"/>
            <p:cNvSpPr>
              <a:spLocks/>
            </p:cNvSpPr>
            <p:nvPr/>
          </p:nvSpPr>
          <p:spPr bwMode="auto">
            <a:xfrm>
              <a:off x="3997" y="1933"/>
              <a:ext cx="27" cy="14"/>
            </a:xfrm>
            <a:custGeom>
              <a:avLst/>
              <a:gdLst/>
              <a:ahLst/>
              <a:cxnLst>
                <a:cxn ang="0">
                  <a:pos x="17" y="0"/>
                </a:cxn>
                <a:cxn ang="0">
                  <a:pos x="19" y="0"/>
                </a:cxn>
                <a:cxn ang="0">
                  <a:pos x="17" y="0"/>
                </a:cxn>
                <a:cxn ang="0">
                  <a:pos x="13" y="2"/>
                </a:cxn>
                <a:cxn ang="0">
                  <a:pos x="12" y="2"/>
                </a:cxn>
                <a:cxn ang="0">
                  <a:pos x="10" y="2"/>
                </a:cxn>
                <a:cxn ang="0">
                  <a:pos x="8" y="2"/>
                </a:cxn>
                <a:cxn ang="0">
                  <a:pos x="6" y="2"/>
                </a:cxn>
                <a:cxn ang="0">
                  <a:pos x="4" y="2"/>
                </a:cxn>
                <a:cxn ang="0">
                  <a:pos x="0" y="12"/>
                </a:cxn>
                <a:cxn ang="0">
                  <a:pos x="0" y="14"/>
                </a:cxn>
                <a:cxn ang="0">
                  <a:pos x="2" y="14"/>
                </a:cxn>
                <a:cxn ang="0">
                  <a:pos x="6" y="14"/>
                </a:cxn>
                <a:cxn ang="0">
                  <a:pos x="10" y="14"/>
                </a:cxn>
                <a:cxn ang="0">
                  <a:pos x="13" y="14"/>
                </a:cxn>
                <a:cxn ang="0">
                  <a:pos x="17" y="14"/>
                </a:cxn>
                <a:cxn ang="0">
                  <a:pos x="23" y="12"/>
                </a:cxn>
                <a:cxn ang="0">
                  <a:pos x="27" y="8"/>
                </a:cxn>
                <a:cxn ang="0">
                  <a:pos x="17" y="0"/>
                </a:cxn>
              </a:cxnLst>
              <a:rect l="0" t="0" r="r" b="b"/>
              <a:pathLst>
                <a:path w="27" h="14">
                  <a:moveTo>
                    <a:pt x="17" y="0"/>
                  </a:moveTo>
                  <a:lnTo>
                    <a:pt x="19" y="0"/>
                  </a:lnTo>
                  <a:lnTo>
                    <a:pt x="17" y="0"/>
                  </a:lnTo>
                  <a:lnTo>
                    <a:pt x="13" y="2"/>
                  </a:lnTo>
                  <a:lnTo>
                    <a:pt x="12" y="2"/>
                  </a:lnTo>
                  <a:lnTo>
                    <a:pt x="10" y="2"/>
                  </a:lnTo>
                  <a:lnTo>
                    <a:pt x="8" y="2"/>
                  </a:lnTo>
                  <a:lnTo>
                    <a:pt x="6" y="2"/>
                  </a:lnTo>
                  <a:lnTo>
                    <a:pt x="4" y="2"/>
                  </a:lnTo>
                  <a:lnTo>
                    <a:pt x="0" y="12"/>
                  </a:lnTo>
                  <a:lnTo>
                    <a:pt x="0" y="14"/>
                  </a:lnTo>
                  <a:lnTo>
                    <a:pt x="2" y="14"/>
                  </a:lnTo>
                  <a:lnTo>
                    <a:pt x="6" y="14"/>
                  </a:lnTo>
                  <a:lnTo>
                    <a:pt x="10" y="14"/>
                  </a:lnTo>
                  <a:lnTo>
                    <a:pt x="13" y="14"/>
                  </a:lnTo>
                  <a:lnTo>
                    <a:pt x="17" y="14"/>
                  </a:lnTo>
                  <a:lnTo>
                    <a:pt x="23" y="12"/>
                  </a:lnTo>
                  <a:lnTo>
                    <a:pt x="27" y="8"/>
                  </a:lnTo>
                  <a:lnTo>
                    <a:pt x="17" y="0"/>
                  </a:lnTo>
                  <a:close/>
                </a:path>
              </a:pathLst>
            </a:custGeom>
            <a:solidFill>
              <a:srgbClr val="000000"/>
            </a:solidFill>
            <a:ln w="9525">
              <a:noFill/>
              <a:round/>
              <a:headEnd/>
              <a:tailEnd/>
            </a:ln>
          </p:spPr>
          <p:txBody>
            <a:bodyPr/>
            <a:lstStyle/>
            <a:p>
              <a:endParaRPr lang="en-US"/>
            </a:p>
          </p:txBody>
        </p:sp>
        <p:sp>
          <p:nvSpPr>
            <p:cNvPr id="350848" name="Freeform 640"/>
            <p:cNvSpPr>
              <a:spLocks/>
            </p:cNvSpPr>
            <p:nvPr/>
          </p:nvSpPr>
          <p:spPr bwMode="auto">
            <a:xfrm>
              <a:off x="4014" y="1916"/>
              <a:ext cx="31" cy="25"/>
            </a:xfrm>
            <a:custGeom>
              <a:avLst/>
              <a:gdLst/>
              <a:ahLst/>
              <a:cxnLst>
                <a:cxn ang="0">
                  <a:pos x="29" y="0"/>
                </a:cxn>
                <a:cxn ang="0">
                  <a:pos x="31" y="0"/>
                </a:cxn>
                <a:cxn ang="0">
                  <a:pos x="23" y="0"/>
                </a:cxn>
                <a:cxn ang="0">
                  <a:pos x="18" y="0"/>
                </a:cxn>
                <a:cxn ang="0">
                  <a:pos x="14" y="4"/>
                </a:cxn>
                <a:cxn ang="0">
                  <a:pos x="8" y="8"/>
                </a:cxn>
                <a:cxn ang="0">
                  <a:pos x="6" y="11"/>
                </a:cxn>
                <a:cxn ang="0">
                  <a:pos x="2" y="13"/>
                </a:cxn>
                <a:cxn ang="0">
                  <a:pos x="0" y="17"/>
                </a:cxn>
                <a:cxn ang="0">
                  <a:pos x="10" y="25"/>
                </a:cxn>
                <a:cxn ang="0">
                  <a:pos x="12" y="23"/>
                </a:cxn>
                <a:cxn ang="0">
                  <a:pos x="12" y="21"/>
                </a:cxn>
                <a:cxn ang="0">
                  <a:pos x="16" y="19"/>
                </a:cxn>
                <a:cxn ang="0">
                  <a:pos x="18" y="15"/>
                </a:cxn>
                <a:cxn ang="0">
                  <a:pos x="20" y="13"/>
                </a:cxn>
                <a:cxn ang="0">
                  <a:pos x="23" y="11"/>
                </a:cxn>
                <a:cxn ang="0">
                  <a:pos x="25" y="11"/>
                </a:cxn>
                <a:cxn ang="0">
                  <a:pos x="29" y="0"/>
                </a:cxn>
              </a:cxnLst>
              <a:rect l="0" t="0" r="r" b="b"/>
              <a:pathLst>
                <a:path w="31" h="25">
                  <a:moveTo>
                    <a:pt x="29" y="0"/>
                  </a:moveTo>
                  <a:lnTo>
                    <a:pt x="31" y="0"/>
                  </a:lnTo>
                  <a:lnTo>
                    <a:pt x="23" y="0"/>
                  </a:lnTo>
                  <a:lnTo>
                    <a:pt x="18" y="0"/>
                  </a:lnTo>
                  <a:lnTo>
                    <a:pt x="14" y="4"/>
                  </a:lnTo>
                  <a:lnTo>
                    <a:pt x="8" y="8"/>
                  </a:lnTo>
                  <a:lnTo>
                    <a:pt x="6" y="11"/>
                  </a:lnTo>
                  <a:lnTo>
                    <a:pt x="2" y="13"/>
                  </a:lnTo>
                  <a:lnTo>
                    <a:pt x="0" y="17"/>
                  </a:lnTo>
                  <a:lnTo>
                    <a:pt x="10" y="25"/>
                  </a:lnTo>
                  <a:lnTo>
                    <a:pt x="12" y="23"/>
                  </a:lnTo>
                  <a:lnTo>
                    <a:pt x="12" y="21"/>
                  </a:lnTo>
                  <a:lnTo>
                    <a:pt x="16" y="19"/>
                  </a:lnTo>
                  <a:lnTo>
                    <a:pt x="18" y="15"/>
                  </a:lnTo>
                  <a:lnTo>
                    <a:pt x="20" y="13"/>
                  </a:lnTo>
                  <a:lnTo>
                    <a:pt x="23" y="11"/>
                  </a:lnTo>
                  <a:lnTo>
                    <a:pt x="25" y="11"/>
                  </a:lnTo>
                  <a:lnTo>
                    <a:pt x="29" y="0"/>
                  </a:lnTo>
                  <a:close/>
                </a:path>
              </a:pathLst>
            </a:custGeom>
            <a:solidFill>
              <a:srgbClr val="000000"/>
            </a:solidFill>
            <a:ln w="9525">
              <a:noFill/>
              <a:round/>
              <a:headEnd/>
              <a:tailEnd/>
            </a:ln>
          </p:spPr>
          <p:txBody>
            <a:bodyPr/>
            <a:lstStyle/>
            <a:p>
              <a:endParaRPr lang="en-US"/>
            </a:p>
          </p:txBody>
        </p:sp>
        <p:sp>
          <p:nvSpPr>
            <p:cNvPr id="350849" name="Freeform 641"/>
            <p:cNvSpPr>
              <a:spLocks/>
            </p:cNvSpPr>
            <p:nvPr/>
          </p:nvSpPr>
          <p:spPr bwMode="auto">
            <a:xfrm>
              <a:off x="4039" y="1906"/>
              <a:ext cx="31" cy="23"/>
            </a:xfrm>
            <a:custGeom>
              <a:avLst/>
              <a:gdLst/>
              <a:ahLst/>
              <a:cxnLst>
                <a:cxn ang="0">
                  <a:pos x="19" y="0"/>
                </a:cxn>
                <a:cxn ang="0">
                  <a:pos x="16" y="4"/>
                </a:cxn>
                <a:cxn ang="0">
                  <a:pos x="14" y="8"/>
                </a:cxn>
                <a:cxn ang="0">
                  <a:pos x="12" y="10"/>
                </a:cxn>
                <a:cxn ang="0">
                  <a:pos x="10" y="10"/>
                </a:cxn>
                <a:cxn ang="0">
                  <a:pos x="8" y="10"/>
                </a:cxn>
                <a:cxn ang="0">
                  <a:pos x="6" y="10"/>
                </a:cxn>
                <a:cxn ang="0">
                  <a:pos x="4" y="10"/>
                </a:cxn>
                <a:cxn ang="0">
                  <a:pos x="0" y="21"/>
                </a:cxn>
                <a:cxn ang="0">
                  <a:pos x="2" y="21"/>
                </a:cxn>
                <a:cxn ang="0">
                  <a:pos x="4" y="23"/>
                </a:cxn>
                <a:cxn ang="0">
                  <a:pos x="8" y="23"/>
                </a:cxn>
                <a:cxn ang="0">
                  <a:pos x="12" y="21"/>
                </a:cxn>
                <a:cxn ang="0">
                  <a:pos x="18" y="20"/>
                </a:cxn>
                <a:cxn ang="0">
                  <a:pos x="21" y="18"/>
                </a:cxn>
                <a:cxn ang="0">
                  <a:pos x="27" y="12"/>
                </a:cxn>
                <a:cxn ang="0">
                  <a:pos x="31" y="4"/>
                </a:cxn>
                <a:cxn ang="0">
                  <a:pos x="19" y="0"/>
                </a:cxn>
              </a:cxnLst>
              <a:rect l="0" t="0" r="r" b="b"/>
              <a:pathLst>
                <a:path w="31" h="23">
                  <a:moveTo>
                    <a:pt x="19" y="0"/>
                  </a:moveTo>
                  <a:lnTo>
                    <a:pt x="16" y="4"/>
                  </a:lnTo>
                  <a:lnTo>
                    <a:pt x="14" y="8"/>
                  </a:lnTo>
                  <a:lnTo>
                    <a:pt x="12" y="10"/>
                  </a:lnTo>
                  <a:lnTo>
                    <a:pt x="10" y="10"/>
                  </a:lnTo>
                  <a:lnTo>
                    <a:pt x="8" y="10"/>
                  </a:lnTo>
                  <a:lnTo>
                    <a:pt x="6" y="10"/>
                  </a:lnTo>
                  <a:lnTo>
                    <a:pt x="4" y="10"/>
                  </a:lnTo>
                  <a:lnTo>
                    <a:pt x="0" y="21"/>
                  </a:lnTo>
                  <a:lnTo>
                    <a:pt x="2" y="21"/>
                  </a:lnTo>
                  <a:lnTo>
                    <a:pt x="4" y="23"/>
                  </a:lnTo>
                  <a:lnTo>
                    <a:pt x="8" y="23"/>
                  </a:lnTo>
                  <a:lnTo>
                    <a:pt x="12" y="21"/>
                  </a:lnTo>
                  <a:lnTo>
                    <a:pt x="18" y="20"/>
                  </a:lnTo>
                  <a:lnTo>
                    <a:pt x="21" y="18"/>
                  </a:lnTo>
                  <a:lnTo>
                    <a:pt x="27" y="12"/>
                  </a:lnTo>
                  <a:lnTo>
                    <a:pt x="31" y="4"/>
                  </a:lnTo>
                  <a:lnTo>
                    <a:pt x="19" y="0"/>
                  </a:lnTo>
                  <a:close/>
                </a:path>
              </a:pathLst>
            </a:custGeom>
            <a:solidFill>
              <a:srgbClr val="000000"/>
            </a:solidFill>
            <a:ln w="9525">
              <a:noFill/>
              <a:round/>
              <a:headEnd/>
              <a:tailEnd/>
            </a:ln>
          </p:spPr>
          <p:txBody>
            <a:bodyPr/>
            <a:lstStyle/>
            <a:p>
              <a:endParaRPr lang="en-US"/>
            </a:p>
          </p:txBody>
        </p:sp>
        <p:sp>
          <p:nvSpPr>
            <p:cNvPr id="350850" name="Freeform 642"/>
            <p:cNvSpPr>
              <a:spLocks/>
            </p:cNvSpPr>
            <p:nvPr/>
          </p:nvSpPr>
          <p:spPr bwMode="auto">
            <a:xfrm>
              <a:off x="4051" y="1893"/>
              <a:ext cx="19" cy="17"/>
            </a:xfrm>
            <a:custGeom>
              <a:avLst/>
              <a:gdLst/>
              <a:ahLst/>
              <a:cxnLst>
                <a:cxn ang="0">
                  <a:pos x="6" y="13"/>
                </a:cxn>
                <a:cxn ang="0">
                  <a:pos x="7" y="11"/>
                </a:cxn>
                <a:cxn ang="0">
                  <a:pos x="7" y="13"/>
                </a:cxn>
                <a:cxn ang="0">
                  <a:pos x="7" y="11"/>
                </a:cxn>
                <a:cxn ang="0">
                  <a:pos x="7" y="13"/>
                </a:cxn>
                <a:cxn ang="0">
                  <a:pos x="19" y="17"/>
                </a:cxn>
                <a:cxn ang="0">
                  <a:pos x="19" y="15"/>
                </a:cxn>
                <a:cxn ang="0">
                  <a:pos x="19" y="13"/>
                </a:cxn>
                <a:cxn ang="0">
                  <a:pos x="19" y="11"/>
                </a:cxn>
                <a:cxn ang="0">
                  <a:pos x="19" y="8"/>
                </a:cxn>
                <a:cxn ang="0">
                  <a:pos x="17" y="4"/>
                </a:cxn>
                <a:cxn ang="0">
                  <a:pos x="11" y="2"/>
                </a:cxn>
                <a:cxn ang="0">
                  <a:pos x="7" y="0"/>
                </a:cxn>
                <a:cxn ang="0">
                  <a:pos x="2" y="2"/>
                </a:cxn>
                <a:cxn ang="0">
                  <a:pos x="0" y="2"/>
                </a:cxn>
                <a:cxn ang="0">
                  <a:pos x="6" y="13"/>
                </a:cxn>
              </a:cxnLst>
              <a:rect l="0" t="0" r="r" b="b"/>
              <a:pathLst>
                <a:path w="19" h="17">
                  <a:moveTo>
                    <a:pt x="6" y="13"/>
                  </a:moveTo>
                  <a:lnTo>
                    <a:pt x="7" y="11"/>
                  </a:lnTo>
                  <a:lnTo>
                    <a:pt x="7" y="13"/>
                  </a:lnTo>
                  <a:lnTo>
                    <a:pt x="7" y="11"/>
                  </a:lnTo>
                  <a:lnTo>
                    <a:pt x="7" y="13"/>
                  </a:lnTo>
                  <a:lnTo>
                    <a:pt x="19" y="17"/>
                  </a:lnTo>
                  <a:lnTo>
                    <a:pt x="19" y="15"/>
                  </a:lnTo>
                  <a:lnTo>
                    <a:pt x="19" y="13"/>
                  </a:lnTo>
                  <a:lnTo>
                    <a:pt x="19" y="11"/>
                  </a:lnTo>
                  <a:lnTo>
                    <a:pt x="19" y="8"/>
                  </a:lnTo>
                  <a:lnTo>
                    <a:pt x="17" y="4"/>
                  </a:lnTo>
                  <a:lnTo>
                    <a:pt x="11" y="2"/>
                  </a:lnTo>
                  <a:lnTo>
                    <a:pt x="7" y="0"/>
                  </a:lnTo>
                  <a:lnTo>
                    <a:pt x="2" y="2"/>
                  </a:lnTo>
                  <a:lnTo>
                    <a:pt x="0" y="2"/>
                  </a:lnTo>
                  <a:lnTo>
                    <a:pt x="6" y="13"/>
                  </a:lnTo>
                  <a:close/>
                </a:path>
              </a:pathLst>
            </a:custGeom>
            <a:solidFill>
              <a:srgbClr val="000000"/>
            </a:solidFill>
            <a:ln w="9525">
              <a:noFill/>
              <a:round/>
              <a:headEnd/>
              <a:tailEnd/>
            </a:ln>
          </p:spPr>
          <p:txBody>
            <a:bodyPr/>
            <a:lstStyle/>
            <a:p>
              <a:endParaRPr lang="en-US"/>
            </a:p>
          </p:txBody>
        </p:sp>
        <p:sp>
          <p:nvSpPr>
            <p:cNvPr id="350851" name="Freeform 643"/>
            <p:cNvSpPr>
              <a:spLocks/>
            </p:cNvSpPr>
            <p:nvPr/>
          </p:nvSpPr>
          <p:spPr bwMode="auto">
            <a:xfrm>
              <a:off x="4032" y="1895"/>
              <a:ext cx="25" cy="15"/>
            </a:xfrm>
            <a:custGeom>
              <a:avLst/>
              <a:gdLst/>
              <a:ahLst/>
              <a:cxnLst>
                <a:cxn ang="0">
                  <a:pos x="0" y="9"/>
                </a:cxn>
                <a:cxn ang="0">
                  <a:pos x="3" y="13"/>
                </a:cxn>
                <a:cxn ang="0">
                  <a:pos x="7" y="15"/>
                </a:cxn>
                <a:cxn ang="0">
                  <a:pos x="11" y="15"/>
                </a:cxn>
                <a:cxn ang="0">
                  <a:pos x="15" y="15"/>
                </a:cxn>
                <a:cxn ang="0">
                  <a:pos x="19" y="13"/>
                </a:cxn>
                <a:cxn ang="0">
                  <a:pos x="21" y="13"/>
                </a:cxn>
                <a:cxn ang="0">
                  <a:pos x="23" y="11"/>
                </a:cxn>
                <a:cxn ang="0">
                  <a:pos x="25" y="11"/>
                </a:cxn>
                <a:cxn ang="0">
                  <a:pos x="19" y="0"/>
                </a:cxn>
                <a:cxn ang="0">
                  <a:pos x="17" y="0"/>
                </a:cxn>
                <a:cxn ang="0">
                  <a:pos x="17" y="2"/>
                </a:cxn>
                <a:cxn ang="0">
                  <a:pos x="15" y="2"/>
                </a:cxn>
                <a:cxn ang="0">
                  <a:pos x="13" y="4"/>
                </a:cxn>
                <a:cxn ang="0">
                  <a:pos x="11" y="4"/>
                </a:cxn>
                <a:cxn ang="0">
                  <a:pos x="9" y="4"/>
                </a:cxn>
                <a:cxn ang="0">
                  <a:pos x="11" y="6"/>
                </a:cxn>
                <a:cxn ang="0">
                  <a:pos x="0" y="9"/>
                </a:cxn>
              </a:cxnLst>
              <a:rect l="0" t="0" r="r" b="b"/>
              <a:pathLst>
                <a:path w="25" h="15">
                  <a:moveTo>
                    <a:pt x="0" y="9"/>
                  </a:moveTo>
                  <a:lnTo>
                    <a:pt x="3" y="13"/>
                  </a:lnTo>
                  <a:lnTo>
                    <a:pt x="7" y="15"/>
                  </a:lnTo>
                  <a:lnTo>
                    <a:pt x="11" y="15"/>
                  </a:lnTo>
                  <a:lnTo>
                    <a:pt x="15" y="15"/>
                  </a:lnTo>
                  <a:lnTo>
                    <a:pt x="19" y="13"/>
                  </a:lnTo>
                  <a:lnTo>
                    <a:pt x="21" y="13"/>
                  </a:lnTo>
                  <a:lnTo>
                    <a:pt x="23" y="11"/>
                  </a:lnTo>
                  <a:lnTo>
                    <a:pt x="25" y="11"/>
                  </a:lnTo>
                  <a:lnTo>
                    <a:pt x="19" y="0"/>
                  </a:lnTo>
                  <a:lnTo>
                    <a:pt x="17" y="0"/>
                  </a:lnTo>
                  <a:lnTo>
                    <a:pt x="17" y="2"/>
                  </a:lnTo>
                  <a:lnTo>
                    <a:pt x="15" y="2"/>
                  </a:lnTo>
                  <a:lnTo>
                    <a:pt x="13" y="4"/>
                  </a:lnTo>
                  <a:lnTo>
                    <a:pt x="11" y="4"/>
                  </a:lnTo>
                  <a:lnTo>
                    <a:pt x="9" y="4"/>
                  </a:lnTo>
                  <a:lnTo>
                    <a:pt x="11" y="6"/>
                  </a:lnTo>
                  <a:lnTo>
                    <a:pt x="0" y="9"/>
                  </a:lnTo>
                  <a:close/>
                </a:path>
              </a:pathLst>
            </a:custGeom>
            <a:solidFill>
              <a:srgbClr val="000000"/>
            </a:solidFill>
            <a:ln w="9525">
              <a:noFill/>
              <a:round/>
              <a:headEnd/>
              <a:tailEnd/>
            </a:ln>
          </p:spPr>
          <p:txBody>
            <a:bodyPr/>
            <a:lstStyle/>
            <a:p>
              <a:endParaRPr lang="en-US"/>
            </a:p>
          </p:txBody>
        </p:sp>
        <p:sp>
          <p:nvSpPr>
            <p:cNvPr id="350852" name="Freeform 644"/>
            <p:cNvSpPr>
              <a:spLocks/>
            </p:cNvSpPr>
            <p:nvPr/>
          </p:nvSpPr>
          <p:spPr bwMode="auto">
            <a:xfrm>
              <a:off x="4024" y="1891"/>
              <a:ext cx="19" cy="15"/>
            </a:xfrm>
            <a:custGeom>
              <a:avLst/>
              <a:gdLst/>
              <a:ahLst/>
              <a:cxnLst>
                <a:cxn ang="0">
                  <a:pos x="0" y="11"/>
                </a:cxn>
                <a:cxn ang="0">
                  <a:pos x="2" y="11"/>
                </a:cxn>
                <a:cxn ang="0">
                  <a:pos x="4" y="11"/>
                </a:cxn>
                <a:cxn ang="0">
                  <a:pos x="6" y="13"/>
                </a:cxn>
                <a:cxn ang="0">
                  <a:pos x="8" y="13"/>
                </a:cxn>
                <a:cxn ang="0">
                  <a:pos x="8" y="15"/>
                </a:cxn>
                <a:cxn ang="0">
                  <a:pos x="8" y="13"/>
                </a:cxn>
                <a:cxn ang="0">
                  <a:pos x="19" y="10"/>
                </a:cxn>
                <a:cxn ang="0">
                  <a:pos x="17" y="8"/>
                </a:cxn>
                <a:cxn ang="0">
                  <a:pos x="17" y="6"/>
                </a:cxn>
                <a:cxn ang="0">
                  <a:pos x="15" y="4"/>
                </a:cxn>
                <a:cxn ang="0">
                  <a:pos x="13" y="2"/>
                </a:cxn>
                <a:cxn ang="0">
                  <a:pos x="10" y="2"/>
                </a:cxn>
                <a:cxn ang="0">
                  <a:pos x="6" y="0"/>
                </a:cxn>
                <a:cxn ang="0">
                  <a:pos x="2" y="0"/>
                </a:cxn>
                <a:cxn ang="0">
                  <a:pos x="4" y="0"/>
                </a:cxn>
                <a:cxn ang="0">
                  <a:pos x="0" y="11"/>
                </a:cxn>
              </a:cxnLst>
              <a:rect l="0" t="0" r="r" b="b"/>
              <a:pathLst>
                <a:path w="19" h="15">
                  <a:moveTo>
                    <a:pt x="0" y="11"/>
                  </a:moveTo>
                  <a:lnTo>
                    <a:pt x="2" y="11"/>
                  </a:lnTo>
                  <a:lnTo>
                    <a:pt x="4" y="11"/>
                  </a:lnTo>
                  <a:lnTo>
                    <a:pt x="6" y="13"/>
                  </a:lnTo>
                  <a:lnTo>
                    <a:pt x="8" y="13"/>
                  </a:lnTo>
                  <a:lnTo>
                    <a:pt x="8" y="15"/>
                  </a:lnTo>
                  <a:lnTo>
                    <a:pt x="8" y="13"/>
                  </a:lnTo>
                  <a:lnTo>
                    <a:pt x="19" y="10"/>
                  </a:lnTo>
                  <a:lnTo>
                    <a:pt x="17" y="8"/>
                  </a:lnTo>
                  <a:lnTo>
                    <a:pt x="17" y="6"/>
                  </a:lnTo>
                  <a:lnTo>
                    <a:pt x="15" y="4"/>
                  </a:lnTo>
                  <a:lnTo>
                    <a:pt x="13" y="2"/>
                  </a:lnTo>
                  <a:lnTo>
                    <a:pt x="10" y="2"/>
                  </a:lnTo>
                  <a:lnTo>
                    <a:pt x="6" y="0"/>
                  </a:lnTo>
                  <a:lnTo>
                    <a:pt x="2" y="0"/>
                  </a:lnTo>
                  <a:lnTo>
                    <a:pt x="4" y="0"/>
                  </a:lnTo>
                  <a:lnTo>
                    <a:pt x="0" y="11"/>
                  </a:lnTo>
                  <a:close/>
                </a:path>
              </a:pathLst>
            </a:custGeom>
            <a:solidFill>
              <a:srgbClr val="000000"/>
            </a:solidFill>
            <a:ln w="9525">
              <a:noFill/>
              <a:round/>
              <a:headEnd/>
              <a:tailEnd/>
            </a:ln>
          </p:spPr>
          <p:txBody>
            <a:bodyPr/>
            <a:lstStyle/>
            <a:p>
              <a:endParaRPr lang="en-US"/>
            </a:p>
          </p:txBody>
        </p:sp>
        <p:sp>
          <p:nvSpPr>
            <p:cNvPr id="350853" name="Freeform 645"/>
            <p:cNvSpPr>
              <a:spLocks/>
            </p:cNvSpPr>
            <p:nvPr/>
          </p:nvSpPr>
          <p:spPr bwMode="auto">
            <a:xfrm>
              <a:off x="3941" y="1941"/>
              <a:ext cx="35" cy="17"/>
            </a:xfrm>
            <a:custGeom>
              <a:avLst/>
              <a:gdLst/>
              <a:ahLst/>
              <a:cxnLst>
                <a:cxn ang="0">
                  <a:pos x="8" y="6"/>
                </a:cxn>
                <a:cxn ang="0">
                  <a:pos x="6" y="6"/>
                </a:cxn>
                <a:cxn ang="0">
                  <a:pos x="6" y="6"/>
                </a:cxn>
                <a:cxn ang="0">
                  <a:pos x="2" y="6"/>
                </a:cxn>
                <a:cxn ang="0">
                  <a:pos x="0" y="8"/>
                </a:cxn>
                <a:cxn ang="0">
                  <a:pos x="0" y="8"/>
                </a:cxn>
                <a:cxn ang="0">
                  <a:pos x="0" y="9"/>
                </a:cxn>
                <a:cxn ang="0">
                  <a:pos x="2" y="13"/>
                </a:cxn>
                <a:cxn ang="0">
                  <a:pos x="6" y="15"/>
                </a:cxn>
                <a:cxn ang="0">
                  <a:pos x="8" y="15"/>
                </a:cxn>
                <a:cxn ang="0">
                  <a:pos x="10" y="17"/>
                </a:cxn>
                <a:cxn ang="0">
                  <a:pos x="14" y="17"/>
                </a:cxn>
                <a:cxn ang="0">
                  <a:pos x="20" y="17"/>
                </a:cxn>
                <a:cxn ang="0">
                  <a:pos x="23" y="17"/>
                </a:cxn>
                <a:cxn ang="0">
                  <a:pos x="29" y="15"/>
                </a:cxn>
                <a:cxn ang="0">
                  <a:pos x="33" y="13"/>
                </a:cxn>
                <a:cxn ang="0">
                  <a:pos x="35" y="9"/>
                </a:cxn>
                <a:cxn ang="0">
                  <a:pos x="35" y="8"/>
                </a:cxn>
                <a:cxn ang="0">
                  <a:pos x="35" y="6"/>
                </a:cxn>
                <a:cxn ang="0">
                  <a:pos x="35" y="4"/>
                </a:cxn>
                <a:cxn ang="0">
                  <a:pos x="33" y="2"/>
                </a:cxn>
                <a:cxn ang="0">
                  <a:pos x="31" y="0"/>
                </a:cxn>
                <a:cxn ang="0">
                  <a:pos x="29" y="0"/>
                </a:cxn>
                <a:cxn ang="0">
                  <a:pos x="27" y="0"/>
                </a:cxn>
                <a:cxn ang="0">
                  <a:pos x="23" y="2"/>
                </a:cxn>
                <a:cxn ang="0">
                  <a:pos x="23" y="2"/>
                </a:cxn>
                <a:cxn ang="0">
                  <a:pos x="22" y="2"/>
                </a:cxn>
                <a:cxn ang="0">
                  <a:pos x="20" y="4"/>
                </a:cxn>
                <a:cxn ang="0">
                  <a:pos x="18" y="4"/>
                </a:cxn>
                <a:cxn ang="0">
                  <a:pos x="16" y="4"/>
                </a:cxn>
                <a:cxn ang="0">
                  <a:pos x="12" y="6"/>
                </a:cxn>
                <a:cxn ang="0">
                  <a:pos x="10" y="6"/>
                </a:cxn>
                <a:cxn ang="0">
                  <a:pos x="8" y="6"/>
                </a:cxn>
              </a:cxnLst>
              <a:rect l="0" t="0" r="r" b="b"/>
              <a:pathLst>
                <a:path w="35" h="17">
                  <a:moveTo>
                    <a:pt x="8" y="6"/>
                  </a:moveTo>
                  <a:lnTo>
                    <a:pt x="6" y="6"/>
                  </a:lnTo>
                  <a:lnTo>
                    <a:pt x="6" y="6"/>
                  </a:lnTo>
                  <a:lnTo>
                    <a:pt x="2" y="6"/>
                  </a:lnTo>
                  <a:lnTo>
                    <a:pt x="0" y="8"/>
                  </a:lnTo>
                  <a:lnTo>
                    <a:pt x="0" y="8"/>
                  </a:lnTo>
                  <a:lnTo>
                    <a:pt x="0" y="9"/>
                  </a:lnTo>
                  <a:lnTo>
                    <a:pt x="2" y="13"/>
                  </a:lnTo>
                  <a:lnTo>
                    <a:pt x="6" y="15"/>
                  </a:lnTo>
                  <a:lnTo>
                    <a:pt x="8" y="15"/>
                  </a:lnTo>
                  <a:lnTo>
                    <a:pt x="10" y="17"/>
                  </a:lnTo>
                  <a:lnTo>
                    <a:pt x="14" y="17"/>
                  </a:lnTo>
                  <a:lnTo>
                    <a:pt x="20" y="17"/>
                  </a:lnTo>
                  <a:lnTo>
                    <a:pt x="23" y="17"/>
                  </a:lnTo>
                  <a:lnTo>
                    <a:pt x="29" y="15"/>
                  </a:lnTo>
                  <a:lnTo>
                    <a:pt x="33" y="13"/>
                  </a:lnTo>
                  <a:lnTo>
                    <a:pt x="35" y="9"/>
                  </a:lnTo>
                  <a:lnTo>
                    <a:pt x="35" y="8"/>
                  </a:lnTo>
                  <a:lnTo>
                    <a:pt x="35" y="6"/>
                  </a:lnTo>
                  <a:lnTo>
                    <a:pt x="35" y="4"/>
                  </a:lnTo>
                  <a:lnTo>
                    <a:pt x="33" y="2"/>
                  </a:lnTo>
                  <a:lnTo>
                    <a:pt x="31" y="0"/>
                  </a:lnTo>
                  <a:lnTo>
                    <a:pt x="29" y="0"/>
                  </a:lnTo>
                  <a:lnTo>
                    <a:pt x="27" y="0"/>
                  </a:lnTo>
                  <a:lnTo>
                    <a:pt x="23" y="2"/>
                  </a:lnTo>
                  <a:lnTo>
                    <a:pt x="23" y="2"/>
                  </a:lnTo>
                  <a:lnTo>
                    <a:pt x="22" y="2"/>
                  </a:lnTo>
                  <a:lnTo>
                    <a:pt x="20" y="4"/>
                  </a:lnTo>
                  <a:lnTo>
                    <a:pt x="18" y="4"/>
                  </a:lnTo>
                  <a:lnTo>
                    <a:pt x="16" y="4"/>
                  </a:lnTo>
                  <a:lnTo>
                    <a:pt x="12" y="6"/>
                  </a:lnTo>
                  <a:lnTo>
                    <a:pt x="10" y="6"/>
                  </a:lnTo>
                  <a:lnTo>
                    <a:pt x="8" y="6"/>
                  </a:lnTo>
                  <a:close/>
                </a:path>
              </a:pathLst>
            </a:custGeom>
            <a:solidFill>
              <a:srgbClr val="F2B200"/>
            </a:solidFill>
            <a:ln w="9525">
              <a:noFill/>
              <a:round/>
              <a:headEnd/>
              <a:tailEnd/>
            </a:ln>
          </p:spPr>
          <p:txBody>
            <a:bodyPr/>
            <a:lstStyle/>
            <a:p>
              <a:endParaRPr lang="en-US"/>
            </a:p>
          </p:txBody>
        </p:sp>
        <p:sp>
          <p:nvSpPr>
            <p:cNvPr id="350854" name="Freeform 646"/>
            <p:cNvSpPr>
              <a:spLocks/>
            </p:cNvSpPr>
            <p:nvPr/>
          </p:nvSpPr>
          <p:spPr bwMode="auto">
            <a:xfrm>
              <a:off x="3936" y="1939"/>
              <a:ext cx="15" cy="23"/>
            </a:xfrm>
            <a:custGeom>
              <a:avLst/>
              <a:gdLst/>
              <a:ahLst/>
              <a:cxnLst>
                <a:cxn ang="0">
                  <a:pos x="13" y="11"/>
                </a:cxn>
                <a:cxn ang="0">
                  <a:pos x="15" y="11"/>
                </a:cxn>
                <a:cxn ang="0">
                  <a:pos x="11" y="10"/>
                </a:cxn>
                <a:cxn ang="0">
                  <a:pos x="11" y="11"/>
                </a:cxn>
                <a:cxn ang="0">
                  <a:pos x="9" y="13"/>
                </a:cxn>
                <a:cxn ang="0">
                  <a:pos x="11" y="13"/>
                </a:cxn>
                <a:cxn ang="0">
                  <a:pos x="13" y="13"/>
                </a:cxn>
                <a:cxn ang="0">
                  <a:pos x="11" y="0"/>
                </a:cxn>
                <a:cxn ang="0">
                  <a:pos x="11" y="2"/>
                </a:cxn>
                <a:cxn ang="0">
                  <a:pos x="9" y="2"/>
                </a:cxn>
                <a:cxn ang="0">
                  <a:pos x="5" y="2"/>
                </a:cxn>
                <a:cxn ang="0">
                  <a:pos x="3" y="4"/>
                </a:cxn>
                <a:cxn ang="0">
                  <a:pos x="0" y="10"/>
                </a:cxn>
                <a:cxn ang="0">
                  <a:pos x="0" y="15"/>
                </a:cxn>
                <a:cxn ang="0">
                  <a:pos x="3" y="19"/>
                </a:cxn>
                <a:cxn ang="0">
                  <a:pos x="9" y="23"/>
                </a:cxn>
                <a:cxn ang="0">
                  <a:pos x="13" y="11"/>
                </a:cxn>
              </a:cxnLst>
              <a:rect l="0" t="0" r="r" b="b"/>
              <a:pathLst>
                <a:path w="15" h="23">
                  <a:moveTo>
                    <a:pt x="13" y="11"/>
                  </a:moveTo>
                  <a:lnTo>
                    <a:pt x="15" y="11"/>
                  </a:lnTo>
                  <a:lnTo>
                    <a:pt x="11" y="10"/>
                  </a:lnTo>
                  <a:lnTo>
                    <a:pt x="11" y="11"/>
                  </a:lnTo>
                  <a:lnTo>
                    <a:pt x="9" y="13"/>
                  </a:lnTo>
                  <a:lnTo>
                    <a:pt x="11" y="13"/>
                  </a:lnTo>
                  <a:lnTo>
                    <a:pt x="13" y="13"/>
                  </a:lnTo>
                  <a:lnTo>
                    <a:pt x="11" y="0"/>
                  </a:lnTo>
                  <a:lnTo>
                    <a:pt x="11" y="2"/>
                  </a:lnTo>
                  <a:lnTo>
                    <a:pt x="9" y="2"/>
                  </a:lnTo>
                  <a:lnTo>
                    <a:pt x="5" y="2"/>
                  </a:lnTo>
                  <a:lnTo>
                    <a:pt x="3" y="4"/>
                  </a:lnTo>
                  <a:lnTo>
                    <a:pt x="0" y="10"/>
                  </a:lnTo>
                  <a:lnTo>
                    <a:pt x="0" y="15"/>
                  </a:lnTo>
                  <a:lnTo>
                    <a:pt x="3" y="19"/>
                  </a:lnTo>
                  <a:lnTo>
                    <a:pt x="9" y="23"/>
                  </a:lnTo>
                  <a:lnTo>
                    <a:pt x="13" y="11"/>
                  </a:lnTo>
                  <a:close/>
                </a:path>
              </a:pathLst>
            </a:custGeom>
            <a:solidFill>
              <a:srgbClr val="000000"/>
            </a:solidFill>
            <a:ln w="9525">
              <a:noFill/>
              <a:round/>
              <a:headEnd/>
              <a:tailEnd/>
            </a:ln>
          </p:spPr>
          <p:txBody>
            <a:bodyPr/>
            <a:lstStyle/>
            <a:p>
              <a:endParaRPr lang="en-US"/>
            </a:p>
          </p:txBody>
        </p:sp>
        <p:sp>
          <p:nvSpPr>
            <p:cNvPr id="350855" name="Freeform 647"/>
            <p:cNvSpPr>
              <a:spLocks/>
            </p:cNvSpPr>
            <p:nvPr/>
          </p:nvSpPr>
          <p:spPr bwMode="auto">
            <a:xfrm>
              <a:off x="3945" y="1949"/>
              <a:ext cx="37" cy="15"/>
            </a:xfrm>
            <a:custGeom>
              <a:avLst/>
              <a:gdLst/>
              <a:ahLst/>
              <a:cxnLst>
                <a:cxn ang="0">
                  <a:pos x="25" y="1"/>
                </a:cxn>
                <a:cxn ang="0">
                  <a:pos x="25" y="0"/>
                </a:cxn>
                <a:cxn ang="0">
                  <a:pos x="23" y="1"/>
                </a:cxn>
                <a:cxn ang="0">
                  <a:pos x="21" y="3"/>
                </a:cxn>
                <a:cxn ang="0">
                  <a:pos x="19" y="3"/>
                </a:cxn>
                <a:cxn ang="0">
                  <a:pos x="16" y="3"/>
                </a:cxn>
                <a:cxn ang="0">
                  <a:pos x="12" y="3"/>
                </a:cxn>
                <a:cxn ang="0">
                  <a:pos x="8" y="3"/>
                </a:cxn>
                <a:cxn ang="0">
                  <a:pos x="6" y="1"/>
                </a:cxn>
                <a:cxn ang="0">
                  <a:pos x="4" y="1"/>
                </a:cxn>
                <a:cxn ang="0">
                  <a:pos x="0" y="13"/>
                </a:cxn>
                <a:cxn ang="0">
                  <a:pos x="2" y="13"/>
                </a:cxn>
                <a:cxn ang="0">
                  <a:pos x="6" y="15"/>
                </a:cxn>
                <a:cxn ang="0">
                  <a:pos x="10" y="15"/>
                </a:cxn>
                <a:cxn ang="0">
                  <a:pos x="16" y="15"/>
                </a:cxn>
                <a:cxn ang="0">
                  <a:pos x="21" y="15"/>
                </a:cxn>
                <a:cxn ang="0">
                  <a:pos x="27" y="13"/>
                </a:cxn>
                <a:cxn ang="0">
                  <a:pos x="33" y="9"/>
                </a:cxn>
                <a:cxn ang="0">
                  <a:pos x="37" y="3"/>
                </a:cxn>
                <a:cxn ang="0">
                  <a:pos x="37" y="0"/>
                </a:cxn>
                <a:cxn ang="0">
                  <a:pos x="25" y="1"/>
                </a:cxn>
              </a:cxnLst>
              <a:rect l="0" t="0" r="r" b="b"/>
              <a:pathLst>
                <a:path w="37" h="15">
                  <a:moveTo>
                    <a:pt x="25" y="1"/>
                  </a:moveTo>
                  <a:lnTo>
                    <a:pt x="25" y="0"/>
                  </a:lnTo>
                  <a:lnTo>
                    <a:pt x="23" y="1"/>
                  </a:lnTo>
                  <a:lnTo>
                    <a:pt x="21" y="3"/>
                  </a:lnTo>
                  <a:lnTo>
                    <a:pt x="19" y="3"/>
                  </a:lnTo>
                  <a:lnTo>
                    <a:pt x="16" y="3"/>
                  </a:lnTo>
                  <a:lnTo>
                    <a:pt x="12" y="3"/>
                  </a:lnTo>
                  <a:lnTo>
                    <a:pt x="8" y="3"/>
                  </a:lnTo>
                  <a:lnTo>
                    <a:pt x="6" y="1"/>
                  </a:lnTo>
                  <a:lnTo>
                    <a:pt x="4" y="1"/>
                  </a:lnTo>
                  <a:lnTo>
                    <a:pt x="0" y="13"/>
                  </a:lnTo>
                  <a:lnTo>
                    <a:pt x="2" y="13"/>
                  </a:lnTo>
                  <a:lnTo>
                    <a:pt x="6" y="15"/>
                  </a:lnTo>
                  <a:lnTo>
                    <a:pt x="10" y="15"/>
                  </a:lnTo>
                  <a:lnTo>
                    <a:pt x="16" y="15"/>
                  </a:lnTo>
                  <a:lnTo>
                    <a:pt x="21" y="15"/>
                  </a:lnTo>
                  <a:lnTo>
                    <a:pt x="27" y="13"/>
                  </a:lnTo>
                  <a:lnTo>
                    <a:pt x="33" y="9"/>
                  </a:lnTo>
                  <a:lnTo>
                    <a:pt x="37" y="3"/>
                  </a:lnTo>
                  <a:lnTo>
                    <a:pt x="37" y="0"/>
                  </a:lnTo>
                  <a:lnTo>
                    <a:pt x="25" y="1"/>
                  </a:lnTo>
                  <a:close/>
                </a:path>
              </a:pathLst>
            </a:custGeom>
            <a:solidFill>
              <a:srgbClr val="000000"/>
            </a:solidFill>
            <a:ln w="9525">
              <a:noFill/>
              <a:round/>
              <a:headEnd/>
              <a:tailEnd/>
            </a:ln>
          </p:spPr>
          <p:txBody>
            <a:bodyPr/>
            <a:lstStyle/>
            <a:p>
              <a:endParaRPr lang="en-US"/>
            </a:p>
          </p:txBody>
        </p:sp>
        <p:sp>
          <p:nvSpPr>
            <p:cNvPr id="350856" name="Freeform 648"/>
            <p:cNvSpPr>
              <a:spLocks/>
            </p:cNvSpPr>
            <p:nvPr/>
          </p:nvSpPr>
          <p:spPr bwMode="auto">
            <a:xfrm>
              <a:off x="3961" y="1935"/>
              <a:ext cx="21" cy="15"/>
            </a:xfrm>
            <a:custGeom>
              <a:avLst/>
              <a:gdLst/>
              <a:ahLst/>
              <a:cxnLst>
                <a:cxn ang="0">
                  <a:pos x="7" y="14"/>
                </a:cxn>
                <a:cxn ang="0">
                  <a:pos x="7" y="12"/>
                </a:cxn>
                <a:cxn ang="0">
                  <a:pos x="9" y="12"/>
                </a:cxn>
                <a:cxn ang="0">
                  <a:pos x="7" y="12"/>
                </a:cxn>
                <a:cxn ang="0">
                  <a:pos x="9" y="14"/>
                </a:cxn>
                <a:cxn ang="0">
                  <a:pos x="9" y="15"/>
                </a:cxn>
                <a:cxn ang="0">
                  <a:pos x="21" y="14"/>
                </a:cxn>
                <a:cxn ang="0">
                  <a:pos x="21" y="12"/>
                </a:cxn>
                <a:cxn ang="0">
                  <a:pos x="19" y="8"/>
                </a:cxn>
                <a:cxn ang="0">
                  <a:pos x="19" y="6"/>
                </a:cxn>
                <a:cxn ang="0">
                  <a:pos x="15" y="2"/>
                </a:cxn>
                <a:cxn ang="0">
                  <a:pos x="11" y="0"/>
                </a:cxn>
                <a:cxn ang="0">
                  <a:pos x="5" y="0"/>
                </a:cxn>
                <a:cxn ang="0">
                  <a:pos x="0" y="4"/>
                </a:cxn>
                <a:cxn ang="0">
                  <a:pos x="2" y="2"/>
                </a:cxn>
                <a:cxn ang="0">
                  <a:pos x="7" y="14"/>
                </a:cxn>
              </a:cxnLst>
              <a:rect l="0" t="0" r="r" b="b"/>
              <a:pathLst>
                <a:path w="21" h="15">
                  <a:moveTo>
                    <a:pt x="7" y="14"/>
                  </a:moveTo>
                  <a:lnTo>
                    <a:pt x="7" y="12"/>
                  </a:lnTo>
                  <a:lnTo>
                    <a:pt x="9" y="12"/>
                  </a:lnTo>
                  <a:lnTo>
                    <a:pt x="7" y="12"/>
                  </a:lnTo>
                  <a:lnTo>
                    <a:pt x="9" y="14"/>
                  </a:lnTo>
                  <a:lnTo>
                    <a:pt x="9" y="15"/>
                  </a:lnTo>
                  <a:lnTo>
                    <a:pt x="21" y="14"/>
                  </a:lnTo>
                  <a:lnTo>
                    <a:pt x="21" y="12"/>
                  </a:lnTo>
                  <a:lnTo>
                    <a:pt x="19" y="8"/>
                  </a:lnTo>
                  <a:lnTo>
                    <a:pt x="19" y="6"/>
                  </a:lnTo>
                  <a:lnTo>
                    <a:pt x="15" y="2"/>
                  </a:lnTo>
                  <a:lnTo>
                    <a:pt x="11" y="0"/>
                  </a:lnTo>
                  <a:lnTo>
                    <a:pt x="5" y="0"/>
                  </a:lnTo>
                  <a:lnTo>
                    <a:pt x="0" y="4"/>
                  </a:lnTo>
                  <a:lnTo>
                    <a:pt x="2" y="2"/>
                  </a:lnTo>
                  <a:lnTo>
                    <a:pt x="7" y="14"/>
                  </a:lnTo>
                  <a:close/>
                </a:path>
              </a:pathLst>
            </a:custGeom>
            <a:solidFill>
              <a:srgbClr val="000000"/>
            </a:solidFill>
            <a:ln w="9525">
              <a:noFill/>
              <a:round/>
              <a:headEnd/>
              <a:tailEnd/>
            </a:ln>
          </p:spPr>
          <p:txBody>
            <a:bodyPr/>
            <a:lstStyle/>
            <a:p>
              <a:endParaRPr lang="en-US"/>
            </a:p>
          </p:txBody>
        </p:sp>
        <p:sp>
          <p:nvSpPr>
            <p:cNvPr id="350857" name="Freeform 649"/>
            <p:cNvSpPr>
              <a:spLocks/>
            </p:cNvSpPr>
            <p:nvPr/>
          </p:nvSpPr>
          <p:spPr bwMode="auto">
            <a:xfrm>
              <a:off x="3947" y="1937"/>
              <a:ext cx="21" cy="15"/>
            </a:xfrm>
            <a:custGeom>
              <a:avLst/>
              <a:gdLst/>
              <a:ahLst/>
              <a:cxnLst>
                <a:cxn ang="0">
                  <a:pos x="2" y="15"/>
                </a:cxn>
                <a:cxn ang="0">
                  <a:pos x="0" y="15"/>
                </a:cxn>
                <a:cxn ang="0">
                  <a:pos x="4" y="15"/>
                </a:cxn>
                <a:cxn ang="0">
                  <a:pos x="8" y="15"/>
                </a:cxn>
                <a:cxn ang="0">
                  <a:pos x="10" y="15"/>
                </a:cxn>
                <a:cxn ang="0">
                  <a:pos x="14" y="13"/>
                </a:cxn>
                <a:cxn ang="0">
                  <a:pos x="16" y="13"/>
                </a:cxn>
                <a:cxn ang="0">
                  <a:pos x="17" y="12"/>
                </a:cxn>
                <a:cxn ang="0">
                  <a:pos x="19" y="12"/>
                </a:cxn>
                <a:cxn ang="0">
                  <a:pos x="21" y="12"/>
                </a:cxn>
                <a:cxn ang="0">
                  <a:pos x="16" y="0"/>
                </a:cxn>
                <a:cxn ang="0">
                  <a:pos x="14" y="0"/>
                </a:cxn>
                <a:cxn ang="0">
                  <a:pos x="12" y="2"/>
                </a:cxn>
                <a:cxn ang="0">
                  <a:pos x="10" y="2"/>
                </a:cxn>
                <a:cxn ang="0">
                  <a:pos x="8" y="2"/>
                </a:cxn>
                <a:cxn ang="0">
                  <a:pos x="6" y="4"/>
                </a:cxn>
                <a:cxn ang="0">
                  <a:pos x="4" y="4"/>
                </a:cxn>
                <a:cxn ang="0">
                  <a:pos x="2" y="4"/>
                </a:cxn>
                <a:cxn ang="0">
                  <a:pos x="0" y="2"/>
                </a:cxn>
                <a:cxn ang="0">
                  <a:pos x="2" y="15"/>
                </a:cxn>
              </a:cxnLst>
              <a:rect l="0" t="0" r="r" b="b"/>
              <a:pathLst>
                <a:path w="21" h="15">
                  <a:moveTo>
                    <a:pt x="2" y="15"/>
                  </a:moveTo>
                  <a:lnTo>
                    <a:pt x="0" y="15"/>
                  </a:lnTo>
                  <a:lnTo>
                    <a:pt x="4" y="15"/>
                  </a:lnTo>
                  <a:lnTo>
                    <a:pt x="8" y="15"/>
                  </a:lnTo>
                  <a:lnTo>
                    <a:pt x="10" y="15"/>
                  </a:lnTo>
                  <a:lnTo>
                    <a:pt x="14" y="13"/>
                  </a:lnTo>
                  <a:lnTo>
                    <a:pt x="16" y="13"/>
                  </a:lnTo>
                  <a:lnTo>
                    <a:pt x="17" y="12"/>
                  </a:lnTo>
                  <a:lnTo>
                    <a:pt x="19" y="12"/>
                  </a:lnTo>
                  <a:lnTo>
                    <a:pt x="21" y="12"/>
                  </a:lnTo>
                  <a:lnTo>
                    <a:pt x="16" y="0"/>
                  </a:lnTo>
                  <a:lnTo>
                    <a:pt x="14" y="0"/>
                  </a:lnTo>
                  <a:lnTo>
                    <a:pt x="12" y="2"/>
                  </a:lnTo>
                  <a:lnTo>
                    <a:pt x="10" y="2"/>
                  </a:lnTo>
                  <a:lnTo>
                    <a:pt x="8" y="2"/>
                  </a:lnTo>
                  <a:lnTo>
                    <a:pt x="6" y="4"/>
                  </a:lnTo>
                  <a:lnTo>
                    <a:pt x="4" y="4"/>
                  </a:lnTo>
                  <a:lnTo>
                    <a:pt x="2" y="4"/>
                  </a:lnTo>
                  <a:lnTo>
                    <a:pt x="0" y="2"/>
                  </a:lnTo>
                  <a:lnTo>
                    <a:pt x="2" y="15"/>
                  </a:lnTo>
                  <a:close/>
                </a:path>
              </a:pathLst>
            </a:custGeom>
            <a:solidFill>
              <a:srgbClr val="000000"/>
            </a:solidFill>
            <a:ln w="9525">
              <a:noFill/>
              <a:round/>
              <a:headEnd/>
              <a:tailEnd/>
            </a:ln>
          </p:spPr>
          <p:txBody>
            <a:bodyPr/>
            <a:lstStyle/>
            <a:p>
              <a:endParaRPr lang="en-US"/>
            </a:p>
          </p:txBody>
        </p:sp>
        <p:sp>
          <p:nvSpPr>
            <p:cNvPr id="350858" name="Freeform 650"/>
            <p:cNvSpPr>
              <a:spLocks/>
            </p:cNvSpPr>
            <p:nvPr/>
          </p:nvSpPr>
          <p:spPr bwMode="auto">
            <a:xfrm>
              <a:off x="3876" y="1904"/>
              <a:ext cx="106" cy="27"/>
            </a:xfrm>
            <a:custGeom>
              <a:avLst/>
              <a:gdLst/>
              <a:ahLst/>
              <a:cxnLst>
                <a:cxn ang="0">
                  <a:pos x="12" y="14"/>
                </a:cxn>
                <a:cxn ang="0">
                  <a:pos x="4" y="10"/>
                </a:cxn>
                <a:cxn ang="0">
                  <a:pos x="0" y="6"/>
                </a:cxn>
                <a:cxn ang="0">
                  <a:pos x="6" y="0"/>
                </a:cxn>
                <a:cxn ang="0">
                  <a:pos x="17" y="0"/>
                </a:cxn>
                <a:cxn ang="0">
                  <a:pos x="25" y="0"/>
                </a:cxn>
                <a:cxn ang="0">
                  <a:pos x="39" y="2"/>
                </a:cxn>
                <a:cxn ang="0">
                  <a:pos x="52" y="4"/>
                </a:cxn>
                <a:cxn ang="0">
                  <a:pos x="58" y="6"/>
                </a:cxn>
                <a:cxn ang="0">
                  <a:pos x="63" y="8"/>
                </a:cxn>
                <a:cxn ang="0">
                  <a:pos x="71" y="8"/>
                </a:cxn>
                <a:cxn ang="0">
                  <a:pos x="81" y="6"/>
                </a:cxn>
                <a:cxn ang="0">
                  <a:pos x="85" y="4"/>
                </a:cxn>
                <a:cxn ang="0">
                  <a:pos x="92" y="0"/>
                </a:cxn>
                <a:cxn ang="0">
                  <a:pos x="102" y="0"/>
                </a:cxn>
                <a:cxn ang="0">
                  <a:pos x="106" y="6"/>
                </a:cxn>
                <a:cxn ang="0">
                  <a:pos x="104" y="14"/>
                </a:cxn>
                <a:cxn ang="0">
                  <a:pos x="100" y="18"/>
                </a:cxn>
                <a:cxn ang="0">
                  <a:pos x="92" y="25"/>
                </a:cxn>
                <a:cxn ang="0">
                  <a:pos x="81" y="27"/>
                </a:cxn>
                <a:cxn ang="0">
                  <a:pos x="73" y="27"/>
                </a:cxn>
                <a:cxn ang="0">
                  <a:pos x="69" y="27"/>
                </a:cxn>
                <a:cxn ang="0">
                  <a:pos x="63" y="25"/>
                </a:cxn>
                <a:cxn ang="0">
                  <a:pos x="56" y="22"/>
                </a:cxn>
                <a:cxn ang="0">
                  <a:pos x="50" y="20"/>
                </a:cxn>
                <a:cxn ang="0">
                  <a:pos x="44" y="18"/>
                </a:cxn>
                <a:cxn ang="0">
                  <a:pos x="39" y="16"/>
                </a:cxn>
                <a:cxn ang="0">
                  <a:pos x="31" y="14"/>
                </a:cxn>
                <a:cxn ang="0">
                  <a:pos x="29" y="14"/>
                </a:cxn>
                <a:cxn ang="0">
                  <a:pos x="27" y="14"/>
                </a:cxn>
                <a:cxn ang="0">
                  <a:pos x="21" y="14"/>
                </a:cxn>
                <a:cxn ang="0">
                  <a:pos x="16" y="14"/>
                </a:cxn>
              </a:cxnLst>
              <a:rect l="0" t="0" r="r" b="b"/>
              <a:pathLst>
                <a:path w="106" h="27">
                  <a:moveTo>
                    <a:pt x="12" y="14"/>
                  </a:moveTo>
                  <a:lnTo>
                    <a:pt x="12" y="14"/>
                  </a:lnTo>
                  <a:lnTo>
                    <a:pt x="8" y="12"/>
                  </a:lnTo>
                  <a:lnTo>
                    <a:pt x="4" y="10"/>
                  </a:lnTo>
                  <a:lnTo>
                    <a:pt x="2" y="8"/>
                  </a:lnTo>
                  <a:lnTo>
                    <a:pt x="0" y="6"/>
                  </a:lnTo>
                  <a:lnTo>
                    <a:pt x="2" y="2"/>
                  </a:lnTo>
                  <a:lnTo>
                    <a:pt x="6" y="0"/>
                  </a:lnTo>
                  <a:lnTo>
                    <a:pt x="16" y="0"/>
                  </a:lnTo>
                  <a:lnTo>
                    <a:pt x="17" y="0"/>
                  </a:lnTo>
                  <a:lnTo>
                    <a:pt x="21" y="0"/>
                  </a:lnTo>
                  <a:lnTo>
                    <a:pt x="25" y="0"/>
                  </a:lnTo>
                  <a:lnTo>
                    <a:pt x="33" y="0"/>
                  </a:lnTo>
                  <a:lnTo>
                    <a:pt x="39" y="2"/>
                  </a:lnTo>
                  <a:lnTo>
                    <a:pt x="46" y="2"/>
                  </a:lnTo>
                  <a:lnTo>
                    <a:pt x="52" y="4"/>
                  </a:lnTo>
                  <a:lnTo>
                    <a:pt x="58" y="6"/>
                  </a:lnTo>
                  <a:lnTo>
                    <a:pt x="58" y="6"/>
                  </a:lnTo>
                  <a:lnTo>
                    <a:pt x="60" y="6"/>
                  </a:lnTo>
                  <a:lnTo>
                    <a:pt x="63" y="8"/>
                  </a:lnTo>
                  <a:lnTo>
                    <a:pt x="67" y="8"/>
                  </a:lnTo>
                  <a:lnTo>
                    <a:pt x="71" y="8"/>
                  </a:lnTo>
                  <a:lnTo>
                    <a:pt x="77" y="8"/>
                  </a:lnTo>
                  <a:lnTo>
                    <a:pt x="81" y="6"/>
                  </a:lnTo>
                  <a:lnTo>
                    <a:pt x="83" y="4"/>
                  </a:lnTo>
                  <a:lnTo>
                    <a:pt x="85" y="4"/>
                  </a:lnTo>
                  <a:lnTo>
                    <a:pt x="87" y="2"/>
                  </a:lnTo>
                  <a:lnTo>
                    <a:pt x="92" y="0"/>
                  </a:lnTo>
                  <a:lnTo>
                    <a:pt x="96" y="0"/>
                  </a:lnTo>
                  <a:lnTo>
                    <a:pt x="102" y="0"/>
                  </a:lnTo>
                  <a:lnTo>
                    <a:pt x="104" y="2"/>
                  </a:lnTo>
                  <a:lnTo>
                    <a:pt x="106" y="6"/>
                  </a:lnTo>
                  <a:lnTo>
                    <a:pt x="104" y="12"/>
                  </a:lnTo>
                  <a:lnTo>
                    <a:pt x="104" y="14"/>
                  </a:lnTo>
                  <a:lnTo>
                    <a:pt x="102" y="16"/>
                  </a:lnTo>
                  <a:lnTo>
                    <a:pt x="100" y="18"/>
                  </a:lnTo>
                  <a:lnTo>
                    <a:pt x="96" y="22"/>
                  </a:lnTo>
                  <a:lnTo>
                    <a:pt x="92" y="25"/>
                  </a:lnTo>
                  <a:lnTo>
                    <a:pt x="87" y="27"/>
                  </a:lnTo>
                  <a:lnTo>
                    <a:pt x="81" y="27"/>
                  </a:lnTo>
                  <a:lnTo>
                    <a:pt x="73" y="27"/>
                  </a:lnTo>
                  <a:lnTo>
                    <a:pt x="73" y="27"/>
                  </a:lnTo>
                  <a:lnTo>
                    <a:pt x="71" y="27"/>
                  </a:lnTo>
                  <a:lnTo>
                    <a:pt x="69" y="27"/>
                  </a:lnTo>
                  <a:lnTo>
                    <a:pt x="67" y="25"/>
                  </a:lnTo>
                  <a:lnTo>
                    <a:pt x="63" y="25"/>
                  </a:lnTo>
                  <a:lnTo>
                    <a:pt x="60" y="23"/>
                  </a:lnTo>
                  <a:lnTo>
                    <a:pt x="56" y="22"/>
                  </a:lnTo>
                  <a:lnTo>
                    <a:pt x="50" y="20"/>
                  </a:lnTo>
                  <a:lnTo>
                    <a:pt x="50" y="20"/>
                  </a:lnTo>
                  <a:lnTo>
                    <a:pt x="48" y="20"/>
                  </a:lnTo>
                  <a:lnTo>
                    <a:pt x="44" y="18"/>
                  </a:lnTo>
                  <a:lnTo>
                    <a:pt x="42" y="18"/>
                  </a:lnTo>
                  <a:lnTo>
                    <a:pt x="39" y="16"/>
                  </a:lnTo>
                  <a:lnTo>
                    <a:pt x="35" y="16"/>
                  </a:lnTo>
                  <a:lnTo>
                    <a:pt x="31" y="14"/>
                  </a:lnTo>
                  <a:lnTo>
                    <a:pt x="29" y="14"/>
                  </a:lnTo>
                  <a:lnTo>
                    <a:pt x="29" y="14"/>
                  </a:lnTo>
                  <a:lnTo>
                    <a:pt x="27" y="14"/>
                  </a:lnTo>
                  <a:lnTo>
                    <a:pt x="27" y="14"/>
                  </a:lnTo>
                  <a:lnTo>
                    <a:pt x="23" y="14"/>
                  </a:lnTo>
                  <a:lnTo>
                    <a:pt x="21" y="14"/>
                  </a:lnTo>
                  <a:lnTo>
                    <a:pt x="19" y="14"/>
                  </a:lnTo>
                  <a:lnTo>
                    <a:pt x="16" y="14"/>
                  </a:lnTo>
                  <a:lnTo>
                    <a:pt x="12" y="14"/>
                  </a:lnTo>
                  <a:close/>
                </a:path>
              </a:pathLst>
            </a:custGeom>
            <a:solidFill>
              <a:srgbClr val="F2B200"/>
            </a:solidFill>
            <a:ln w="9525">
              <a:noFill/>
              <a:round/>
              <a:headEnd/>
              <a:tailEnd/>
            </a:ln>
          </p:spPr>
          <p:txBody>
            <a:bodyPr/>
            <a:lstStyle/>
            <a:p>
              <a:endParaRPr lang="en-US"/>
            </a:p>
          </p:txBody>
        </p:sp>
        <p:sp>
          <p:nvSpPr>
            <p:cNvPr id="350859" name="Freeform 651"/>
            <p:cNvSpPr>
              <a:spLocks/>
            </p:cNvSpPr>
            <p:nvPr/>
          </p:nvSpPr>
          <p:spPr bwMode="auto">
            <a:xfrm>
              <a:off x="3870" y="1899"/>
              <a:ext cx="22" cy="25"/>
            </a:xfrm>
            <a:custGeom>
              <a:avLst/>
              <a:gdLst/>
              <a:ahLst/>
              <a:cxnLst>
                <a:cxn ang="0">
                  <a:pos x="22" y="0"/>
                </a:cxn>
                <a:cxn ang="0">
                  <a:pos x="12" y="0"/>
                </a:cxn>
                <a:cxn ang="0">
                  <a:pos x="4" y="3"/>
                </a:cxn>
                <a:cxn ang="0">
                  <a:pos x="0" y="11"/>
                </a:cxn>
                <a:cxn ang="0">
                  <a:pos x="4" y="17"/>
                </a:cxn>
                <a:cxn ang="0">
                  <a:pos x="8" y="19"/>
                </a:cxn>
                <a:cxn ang="0">
                  <a:pos x="12" y="23"/>
                </a:cxn>
                <a:cxn ang="0">
                  <a:pos x="14" y="23"/>
                </a:cxn>
                <a:cxn ang="0">
                  <a:pos x="16" y="25"/>
                </a:cxn>
                <a:cxn ang="0">
                  <a:pos x="20" y="13"/>
                </a:cxn>
                <a:cxn ang="0">
                  <a:pos x="18" y="11"/>
                </a:cxn>
                <a:cxn ang="0">
                  <a:pos x="14" y="9"/>
                </a:cxn>
                <a:cxn ang="0">
                  <a:pos x="12" y="9"/>
                </a:cxn>
                <a:cxn ang="0">
                  <a:pos x="12" y="13"/>
                </a:cxn>
                <a:cxn ang="0">
                  <a:pos x="14" y="11"/>
                </a:cxn>
                <a:cxn ang="0">
                  <a:pos x="22" y="11"/>
                </a:cxn>
                <a:cxn ang="0">
                  <a:pos x="22" y="0"/>
                </a:cxn>
              </a:cxnLst>
              <a:rect l="0" t="0" r="r" b="b"/>
              <a:pathLst>
                <a:path w="22" h="25">
                  <a:moveTo>
                    <a:pt x="22" y="0"/>
                  </a:moveTo>
                  <a:lnTo>
                    <a:pt x="12" y="0"/>
                  </a:lnTo>
                  <a:lnTo>
                    <a:pt x="4" y="3"/>
                  </a:lnTo>
                  <a:lnTo>
                    <a:pt x="0" y="11"/>
                  </a:lnTo>
                  <a:lnTo>
                    <a:pt x="4" y="17"/>
                  </a:lnTo>
                  <a:lnTo>
                    <a:pt x="8" y="19"/>
                  </a:lnTo>
                  <a:lnTo>
                    <a:pt x="12" y="23"/>
                  </a:lnTo>
                  <a:lnTo>
                    <a:pt x="14" y="23"/>
                  </a:lnTo>
                  <a:lnTo>
                    <a:pt x="16" y="25"/>
                  </a:lnTo>
                  <a:lnTo>
                    <a:pt x="20" y="13"/>
                  </a:lnTo>
                  <a:lnTo>
                    <a:pt x="18" y="11"/>
                  </a:lnTo>
                  <a:lnTo>
                    <a:pt x="14" y="9"/>
                  </a:lnTo>
                  <a:lnTo>
                    <a:pt x="12" y="9"/>
                  </a:lnTo>
                  <a:lnTo>
                    <a:pt x="12" y="13"/>
                  </a:lnTo>
                  <a:lnTo>
                    <a:pt x="14" y="11"/>
                  </a:lnTo>
                  <a:lnTo>
                    <a:pt x="22" y="11"/>
                  </a:lnTo>
                  <a:lnTo>
                    <a:pt x="22" y="0"/>
                  </a:lnTo>
                  <a:close/>
                </a:path>
              </a:pathLst>
            </a:custGeom>
            <a:solidFill>
              <a:srgbClr val="000000"/>
            </a:solidFill>
            <a:ln w="9525">
              <a:noFill/>
              <a:round/>
              <a:headEnd/>
              <a:tailEnd/>
            </a:ln>
          </p:spPr>
          <p:txBody>
            <a:bodyPr/>
            <a:lstStyle/>
            <a:p>
              <a:endParaRPr lang="en-US"/>
            </a:p>
          </p:txBody>
        </p:sp>
        <p:sp>
          <p:nvSpPr>
            <p:cNvPr id="350860" name="Freeform 652"/>
            <p:cNvSpPr>
              <a:spLocks/>
            </p:cNvSpPr>
            <p:nvPr/>
          </p:nvSpPr>
          <p:spPr bwMode="auto">
            <a:xfrm>
              <a:off x="3892" y="1899"/>
              <a:ext cx="44" cy="17"/>
            </a:xfrm>
            <a:custGeom>
              <a:avLst/>
              <a:gdLst/>
              <a:ahLst/>
              <a:cxnLst>
                <a:cxn ang="0">
                  <a:pos x="42" y="5"/>
                </a:cxn>
                <a:cxn ang="0">
                  <a:pos x="44" y="5"/>
                </a:cxn>
                <a:cxn ang="0">
                  <a:pos x="38" y="3"/>
                </a:cxn>
                <a:cxn ang="0">
                  <a:pos x="30" y="2"/>
                </a:cxn>
                <a:cxn ang="0">
                  <a:pos x="24" y="0"/>
                </a:cxn>
                <a:cxn ang="0">
                  <a:pos x="17" y="0"/>
                </a:cxn>
                <a:cxn ang="0">
                  <a:pos x="11" y="0"/>
                </a:cxn>
                <a:cxn ang="0">
                  <a:pos x="5" y="0"/>
                </a:cxn>
                <a:cxn ang="0">
                  <a:pos x="1" y="0"/>
                </a:cxn>
                <a:cxn ang="0">
                  <a:pos x="0" y="0"/>
                </a:cxn>
                <a:cxn ang="0">
                  <a:pos x="0" y="11"/>
                </a:cxn>
                <a:cxn ang="0">
                  <a:pos x="1" y="11"/>
                </a:cxn>
                <a:cxn ang="0">
                  <a:pos x="5" y="11"/>
                </a:cxn>
                <a:cxn ang="0">
                  <a:pos x="9" y="11"/>
                </a:cxn>
                <a:cxn ang="0">
                  <a:pos x="15" y="11"/>
                </a:cxn>
                <a:cxn ang="0">
                  <a:pos x="23" y="13"/>
                </a:cxn>
                <a:cxn ang="0">
                  <a:pos x="28" y="13"/>
                </a:cxn>
                <a:cxn ang="0">
                  <a:pos x="34" y="15"/>
                </a:cxn>
                <a:cxn ang="0">
                  <a:pos x="38" y="17"/>
                </a:cxn>
                <a:cxn ang="0">
                  <a:pos x="40" y="17"/>
                </a:cxn>
                <a:cxn ang="0">
                  <a:pos x="42" y="5"/>
                </a:cxn>
              </a:cxnLst>
              <a:rect l="0" t="0" r="r" b="b"/>
              <a:pathLst>
                <a:path w="44" h="17">
                  <a:moveTo>
                    <a:pt x="42" y="5"/>
                  </a:moveTo>
                  <a:lnTo>
                    <a:pt x="44" y="5"/>
                  </a:lnTo>
                  <a:lnTo>
                    <a:pt x="38" y="3"/>
                  </a:lnTo>
                  <a:lnTo>
                    <a:pt x="30" y="2"/>
                  </a:lnTo>
                  <a:lnTo>
                    <a:pt x="24" y="0"/>
                  </a:lnTo>
                  <a:lnTo>
                    <a:pt x="17" y="0"/>
                  </a:lnTo>
                  <a:lnTo>
                    <a:pt x="11" y="0"/>
                  </a:lnTo>
                  <a:lnTo>
                    <a:pt x="5" y="0"/>
                  </a:lnTo>
                  <a:lnTo>
                    <a:pt x="1" y="0"/>
                  </a:lnTo>
                  <a:lnTo>
                    <a:pt x="0" y="0"/>
                  </a:lnTo>
                  <a:lnTo>
                    <a:pt x="0" y="11"/>
                  </a:lnTo>
                  <a:lnTo>
                    <a:pt x="1" y="11"/>
                  </a:lnTo>
                  <a:lnTo>
                    <a:pt x="5" y="11"/>
                  </a:lnTo>
                  <a:lnTo>
                    <a:pt x="9" y="11"/>
                  </a:lnTo>
                  <a:lnTo>
                    <a:pt x="15" y="11"/>
                  </a:lnTo>
                  <a:lnTo>
                    <a:pt x="23" y="13"/>
                  </a:lnTo>
                  <a:lnTo>
                    <a:pt x="28" y="13"/>
                  </a:lnTo>
                  <a:lnTo>
                    <a:pt x="34" y="15"/>
                  </a:lnTo>
                  <a:lnTo>
                    <a:pt x="38" y="17"/>
                  </a:lnTo>
                  <a:lnTo>
                    <a:pt x="40" y="17"/>
                  </a:lnTo>
                  <a:lnTo>
                    <a:pt x="42" y="5"/>
                  </a:lnTo>
                  <a:close/>
                </a:path>
              </a:pathLst>
            </a:custGeom>
            <a:solidFill>
              <a:srgbClr val="000000"/>
            </a:solidFill>
            <a:ln w="9525">
              <a:noFill/>
              <a:round/>
              <a:headEnd/>
              <a:tailEnd/>
            </a:ln>
          </p:spPr>
          <p:txBody>
            <a:bodyPr/>
            <a:lstStyle/>
            <a:p>
              <a:endParaRPr lang="en-US"/>
            </a:p>
          </p:txBody>
        </p:sp>
        <p:sp>
          <p:nvSpPr>
            <p:cNvPr id="350861" name="Freeform 653"/>
            <p:cNvSpPr>
              <a:spLocks/>
            </p:cNvSpPr>
            <p:nvPr/>
          </p:nvSpPr>
          <p:spPr bwMode="auto">
            <a:xfrm>
              <a:off x="3932" y="1902"/>
              <a:ext cx="32" cy="16"/>
            </a:xfrm>
            <a:custGeom>
              <a:avLst/>
              <a:gdLst/>
              <a:ahLst/>
              <a:cxnLst>
                <a:cxn ang="0">
                  <a:pos x="25" y="0"/>
                </a:cxn>
                <a:cxn ang="0">
                  <a:pos x="23" y="2"/>
                </a:cxn>
                <a:cxn ang="0">
                  <a:pos x="21" y="2"/>
                </a:cxn>
                <a:cxn ang="0">
                  <a:pos x="19" y="4"/>
                </a:cxn>
                <a:cxn ang="0">
                  <a:pos x="15" y="4"/>
                </a:cxn>
                <a:cxn ang="0">
                  <a:pos x="11" y="4"/>
                </a:cxn>
                <a:cxn ang="0">
                  <a:pos x="7" y="4"/>
                </a:cxn>
                <a:cxn ang="0">
                  <a:pos x="6" y="2"/>
                </a:cxn>
                <a:cxn ang="0">
                  <a:pos x="4" y="2"/>
                </a:cxn>
                <a:cxn ang="0">
                  <a:pos x="2" y="2"/>
                </a:cxn>
                <a:cxn ang="0">
                  <a:pos x="0" y="14"/>
                </a:cxn>
                <a:cxn ang="0">
                  <a:pos x="4" y="14"/>
                </a:cxn>
                <a:cxn ang="0">
                  <a:pos x="6" y="16"/>
                </a:cxn>
                <a:cxn ang="0">
                  <a:pos x="11" y="16"/>
                </a:cxn>
                <a:cxn ang="0">
                  <a:pos x="15" y="16"/>
                </a:cxn>
                <a:cxn ang="0">
                  <a:pos x="21" y="16"/>
                </a:cxn>
                <a:cxn ang="0">
                  <a:pos x="27" y="14"/>
                </a:cxn>
                <a:cxn ang="0">
                  <a:pos x="32" y="10"/>
                </a:cxn>
                <a:cxn ang="0">
                  <a:pos x="31" y="12"/>
                </a:cxn>
                <a:cxn ang="0">
                  <a:pos x="25" y="0"/>
                </a:cxn>
              </a:cxnLst>
              <a:rect l="0" t="0" r="r" b="b"/>
              <a:pathLst>
                <a:path w="32" h="16">
                  <a:moveTo>
                    <a:pt x="25" y="0"/>
                  </a:moveTo>
                  <a:lnTo>
                    <a:pt x="23" y="2"/>
                  </a:lnTo>
                  <a:lnTo>
                    <a:pt x="21" y="2"/>
                  </a:lnTo>
                  <a:lnTo>
                    <a:pt x="19" y="4"/>
                  </a:lnTo>
                  <a:lnTo>
                    <a:pt x="15" y="4"/>
                  </a:lnTo>
                  <a:lnTo>
                    <a:pt x="11" y="4"/>
                  </a:lnTo>
                  <a:lnTo>
                    <a:pt x="7" y="4"/>
                  </a:lnTo>
                  <a:lnTo>
                    <a:pt x="6" y="2"/>
                  </a:lnTo>
                  <a:lnTo>
                    <a:pt x="4" y="2"/>
                  </a:lnTo>
                  <a:lnTo>
                    <a:pt x="2" y="2"/>
                  </a:lnTo>
                  <a:lnTo>
                    <a:pt x="0" y="14"/>
                  </a:lnTo>
                  <a:lnTo>
                    <a:pt x="4" y="14"/>
                  </a:lnTo>
                  <a:lnTo>
                    <a:pt x="6" y="16"/>
                  </a:lnTo>
                  <a:lnTo>
                    <a:pt x="11" y="16"/>
                  </a:lnTo>
                  <a:lnTo>
                    <a:pt x="15" y="16"/>
                  </a:lnTo>
                  <a:lnTo>
                    <a:pt x="21" y="16"/>
                  </a:lnTo>
                  <a:lnTo>
                    <a:pt x="27" y="14"/>
                  </a:lnTo>
                  <a:lnTo>
                    <a:pt x="32" y="10"/>
                  </a:lnTo>
                  <a:lnTo>
                    <a:pt x="31" y="12"/>
                  </a:lnTo>
                  <a:lnTo>
                    <a:pt x="25" y="0"/>
                  </a:lnTo>
                  <a:close/>
                </a:path>
              </a:pathLst>
            </a:custGeom>
            <a:solidFill>
              <a:srgbClr val="000000"/>
            </a:solidFill>
            <a:ln w="9525">
              <a:noFill/>
              <a:round/>
              <a:headEnd/>
              <a:tailEnd/>
            </a:ln>
          </p:spPr>
          <p:txBody>
            <a:bodyPr/>
            <a:lstStyle/>
            <a:p>
              <a:endParaRPr lang="en-US"/>
            </a:p>
          </p:txBody>
        </p:sp>
        <p:sp>
          <p:nvSpPr>
            <p:cNvPr id="350862" name="Freeform 654"/>
            <p:cNvSpPr>
              <a:spLocks/>
            </p:cNvSpPr>
            <p:nvPr/>
          </p:nvSpPr>
          <p:spPr bwMode="auto">
            <a:xfrm>
              <a:off x="3957" y="1899"/>
              <a:ext cx="30" cy="21"/>
            </a:xfrm>
            <a:custGeom>
              <a:avLst/>
              <a:gdLst/>
              <a:ahLst/>
              <a:cxnLst>
                <a:cxn ang="0">
                  <a:pos x="29" y="21"/>
                </a:cxn>
                <a:cxn ang="0">
                  <a:pos x="29" y="19"/>
                </a:cxn>
                <a:cxn ang="0">
                  <a:pos x="30" y="11"/>
                </a:cxn>
                <a:cxn ang="0">
                  <a:pos x="29" y="3"/>
                </a:cxn>
                <a:cxn ang="0">
                  <a:pos x="21" y="0"/>
                </a:cxn>
                <a:cxn ang="0">
                  <a:pos x="15" y="0"/>
                </a:cxn>
                <a:cxn ang="0">
                  <a:pos x="9" y="0"/>
                </a:cxn>
                <a:cxn ang="0">
                  <a:pos x="4" y="2"/>
                </a:cxn>
                <a:cxn ang="0">
                  <a:pos x="2" y="3"/>
                </a:cxn>
                <a:cxn ang="0">
                  <a:pos x="0" y="3"/>
                </a:cxn>
                <a:cxn ang="0">
                  <a:pos x="6" y="15"/>
                </a:cxn>
                <a:cxn ang="0">
                  <a:pos x="9" y="13"/>
                </a:cxn>
                <a:cxn ang="0">
                  <a:pos x="13" y="11"/>
                </a:cxn>
                <a:cxn ang="0">
                  <a:pos x="17" y="11"/>
                </a:cxn>
                <a:cxn ang="0">
                  <a:pos x="19" y="11"/>
                </a:cxn>
                <a:cxn ang="0">
                  <a:pos x="17" y="15"/>
                </a:cxn>
                <a:cxn ang="0">
                  <a:pos x="29" y="21"/>
                </a:cxn>
              </a:cxnLst>
              <a:rect l="0" t="0" r="r" b="b"/>
              <a:pathLst>
                <a:path w="30" h="21">
                  <a:moveTo>
                    <a:pt x="29" y="21"/>
                  </a:moveTo>
                  <a:lnTo>
                    <a:pt x="29" y="19"/>
                  </a:lnTo>
                  <a:lnTo>
                    <a:pt x="30" y="11"/>
                  </a:lnTo>
                  <a:lnTo>
                    <a:pt x="29" y="3"/>
                  </a:lnTo>
                  <a:lnTo>
                    <a:pt x="21" y="0"/>
                  </a:lnTo>
                  <a:lnTo>
                    <a:pt x="15" y="0"/>
                  </a:lnTo>
                  <a:lnTo>
                    <a:pt x="9" y="0"/>
                  </a:lnTo>
                  <a:lnTo>
                    <a:pt x="4" y="2"/>
                  </a:lnTo>
                  <a:lnTo>
                    <a:pt x="2" y="3"/>
                  </a:lnTo>
                  <a:lnTo>
                    <a:pt x="0" y="3"/>
                  </a:lnTo>
                  <a:lnTo>
                    <a:pt x="6" y="15"/>
                  </a:lnTo>
                  <a:lnTo>
                    <a:pt x="9" y="13"/>
                  </a:lnTo>
                  <a:lnTo>
                    <a:pt x="13" y="11"/>
                  </a:lnTo>
                  <a:lnTo>
                    <a:pt x="17" y="11"/>
                  </a:lnTo>
                  <a:lnTo>
                    <a:pt x="19" y="11"/>
                  </a:lnTo>
                  <a:lnTo>
                    <a:pt x="17" y="15"/>
                  </a:lnTo>
                  <a:lnTo>
                    <a:pt x="29" y="21"/>
                  </a:lnTo>
                  <a:close/>
                </a:path>
              </a:pathLst>
            </a:custGeom>
            <a:solidFill>
              <a:srgbClr val="000000"/>
            </a:solidFill>
            <a:ln w="9525">
              <a:noFill/>
              <a:round/>
              <a:headEnd/>
              <a:tailEnd/>
            </a:ln>
          </p:spPr>
          <p:txBody>
            <a:bodyPr/>
            <a:lstStyle/>
            <a:p>
              <a:endParaRPr lang="en-US"/>
            </a:p>
          </p:txBody>
        </p:sp>
        <p:sp>
          <p:nvSpPr>
            <p:cNvPr id="350863" name="Freeform 655"/>
            <p:cNvSpPr>
              <a:spLocks/>
            </p:cNvSpPr>
            <p:nvPr/>
          </p:nvSpPr>
          <p:spPr bwMode="auto">
            <a:xfrm>
              <a:off x="3947" y="1914"/>
              <a:ext cx="39" cy="23"/>
            </a:xfrm>
            <a:custGeom>
              <a:avLst/>
              <a:gdLst/>
              <a:ahLst/>
              <a:cxnLst>
                <a:cxn ang="0">
                  <a:pos x="2" y="23"/>
                </a:cxn>
                <a:cxn ang="0">
                  <a:pos x="0" y="23"/>
                </a:cxn>
                <a:cxn ang="0">
                  <a:pos x="10" y="23"/>
                </a:cxn>
                <a:cxn ang="0">
                  <a:pos x="17" y="23"/>
                </a:cxn>
                <a:cxn ang="0">
                  <a:pos x="23" y="19"/>
                </a:cxn>
                <a:cxn ang="0">
                  <a:pos x="29" y="17"/>
                </a:cxn>
                <a:cxn ang="0">
                  <a:pos x="33" y="13"/>
                </a:cxn>
                <a:cxn ang="0">
                  <a:pos x="37" y="10"/>
                </a:cxn>
                <a:cxn ang="0">
                  <a:pos x="39" y="8"/>
                </a:cxn>
                <a:cxn ang="0">
                  <a:pos x="39" y="6"/>
                </a:cxn>
                <a:cxn ang="0">
                  <a:pos x="27" y="0"/>
                </a:cxn>
                <a:cxn ang="0">
                  <a:pos x="27" y="2"/>
                </a:cxn>
                <a:cxn ang="0">
                  <a:pos x="25" y="4"/>
                </a:cxn>
                <a:cxn ang="0">
                  <a:pos x="21" y="8"/>
                </a:cxn>
                <a:cxn ang="0">
                  <a:pos x="17" y="10"/>
                </a:cxn>
                <a:cxn ang="0">
                  <a:pos x="14" y="12"/>
                </a:cxn>
                <a:cxn ang="0">
                  <a:pos x="10" y="12"/>
                </a:cxn>
                <a:cxn ang="0">
                  <a:pos x="2" y="12"/>
                </a:cxn>
                <a:cxn ang="0">
                  <a:pos x="2" y="23"/>
                </a:cxn>
              </a:cxnLst>
              <a:rect l="0" t="0" r="r" b="b"/>
              <a:pathLst>
                <a:path w="39" h="23">
                  <a:moveTo>
                    <a:pt x="2" y="23"/>
                  </a:moveTo>
                  <a:lnTo>
                    <a:pt x="0" y="23"/>
                  </a:lnTo>
                  <a:lnTo>
                    <a:pt x="10" y="23"/>
                  </a:lnTo>
                  <a:lnTo>
                    <a:pt x="17" y="23"/>
                  </a:lnTo>
                  <a:lnTo>
                    <a:pt x="23" y="19"/>
                  </a:lnTo>
                  <a:lnTo>
                    <a:pt x="29" y="17"/>
                  </a:lnTo>
                  <a:lnTo>
                    <a:pt x="33" y="13"/>
                  </a:lnTo>
                  <a:lnTo>
                    <a:pt x="37" y="10"/>
                  </a:lnTo>
                  <a:lnTo>
                    <a:pt x="39" y="8"/>
                  </a:lnTo>
                  <a:lnTo>
                    <a:pt x="39" y="6"/>
                  </a:lnTo>
                  <a:lnTo>
                    <a:pt x="27" y="0"/>
                  </a:lnTo>
                  <a:lnTo>
                    <a:pt x="27" y="2"/>
                  </a:lnTo>
                  <a:lnTo>
                    <a:pt x="25" y="4"/>
                  </a:lnTo>
                  <a:lnTo>
                    <a:pt x="21" y="8"/>
                  </a:lnTo>
                  <a:lnTo>
                    <a:pt x="17" y="10"/>
                  </a:lnTo>
                  <a:lnTo>
                    <a:pt x="14" y="12"/>
                  </a:lnTo>
                  <a:lnTo>
                    <a:pt x="10" y="12"/>
                  </a:lnTo>
                  <a:lnTo>
                    <a:pt x="2" y="12"/>
                  </a:lnTo>
                  <a:lnTo>
                    <a:pt x="2" y="23"/>
                  </a:lnTo>
                  <a:close/>
                </a:path>
              </a:pathLst>
            </a:custGeom>
            <a:solidFill>
              <a:srgbClr val="000000"/>
            </a:solidFill>
            <a:ln w="9525">
              <a:noFill/>
              <a:round/>
              <a:headEnd/>
              <a:tailEnd/>
            </a:ln>
          </p:spPr>
          <p:txBody>
            <a:bodyPr/>
            <a:lstStyle/>
            <a:p>
              <a:endParaRPr lang="en-US"/>
            </a:p>
          </p:txBody>
        </p:sp>
        <p:sp>
          <p:nvSpPr>
            <p:cNvPr id="350864" name="Freeform 656"/>
            <p:cNvSpPr>
              <a:spLocks/>
            </p:cNvSpPr>
            <p:nvPr/>
          </p:nvSpPr>
          <p:spPr bwMode="auto">
            <a:xfrm>
              <a:off x="3924" y="1918"/>
              <a:ext cx="25" cy="19"/>
            </a:xfrm>
            <a:custGeom>
              <a:avLst/>
              <a:gdLst/>
              <a:ahLst/>
              <a:cxnLst>
                <a:cxn ang="0">
                  <a:pos x="0" y="11"/>
                </a:cxn>
                <a:cxn ang="0">
                  <a:pos x="4" y="13"/>
                </a:cxn>
                <a:cxn ang="0">
                  <a:pos x="10" y="15"/>
                </a:cxn>
                <a:cxn ang="0">
                  <a:pos x="14" y="17"/>
                </a:cxn>
                <a:cxn ang="0">
                  <a:pos x="17" y="17"/>
                </a:cxn>
                <a:cxn ang="0">
                  <a:pos x="19" y="19"/>
                </a:cxn>
                <a:cxn ang="0">
                  <a:pos x="23" y="19"/>
                </a:cxn>
                <a:cxn ang="0">
                  <a:pos x="25" y="19"/>
                </a:cxn>
                <a:cxn ang="0">
                  <a:pos x="25" y="8"/>
                </a:cxn>
                <a:cxn ang="0">
                  <a:pos x="23" y="8"/>
                </a:cxn>
                <a:cxn ang="0">
                  <a:pos x="21" y="8"/>
                </a:cxn>
                <a:cxn ang="0">
                  <a:pos x="19" y="6"/>
                </a:cxn>
                <a:cxn ang="0">
                  <a:pos x="17" y="6"/>
                </a:cxn>
                <a:cxn ang="0">
                  <a:pos x="14" y="4"/>
                </a:cxn>
                <a:cxn ang="0">
                  <a:pos x="10" y="4"/>
                </a:cxn>
                <a:cxn ang="0">
                  <a:pos x="4" y="0"/>
                </a:cxn>
                <a:cxn ang="0">
                  <a:pos x="0" y="11"/>
                </a:cxn>
              </a:cxnLst>
              <a:rect l="0" t="0" r="r" b="b"/>
              <a:pathLst>
                <a:path w="25" h="19">
                  <a:moveTo>
                    <a:pt x="0" y="11"/>
                  </a:moveTo>
                  <a:lnTo>
                    <a:pt x="4" y="13"/>
                  </a:lnTo>
                  <a:lnTo>
                    <a:pt x="10" y="15"/>
                  </a:lnTo>
                  <a:lnTo>
                    <a:pt x="14" y="17"/>
                  </a:lnTo>
                  <a:lnTo>
                    <a:pt x="17" y="17"/>
                  </a:lnTo>
                  <a:lnTo>
                    <a:pt x="19" y="19"/>
                  </a:lnTo>
                  <a:lnTo>
                    <a:pt x="23" y="19"/>
                  </a:lnTo>
                  <a:lnTo>
                    <a:pt x="25" y="19"/>
                  </a:lnTo>
                  <a:lnTo>
                    <a:pt x="25" y="8"/>
                  </a:lnTo>
                  <a:lnTo>
                    <a:pt x="23" y="8"/>
                  </a:lnTo>
                  <a:lnTo>
                    <a:pt x="21" y="8"/>
                  </a:lnTo>
                  <a:lnTo>
                    <a:pt x="19" y="6"/>
                  </a:lnTo>
                  <a:lnTo>
                    <a:pt x="17" y="6"/>
                  </a:lnTo>
                  <a:lnTo>
                    <a:pt x="14" y="4"/>
                  </a:lnTo>
                  <a:lnTo>
                    <a:pt x="10" y="4"/>
                  </a:lnTo>
                  <a:lnTo>
                    <a:pt x="4" y="0"/>
                  </a:lnTo>
                  <a:lnTo>
                    <a:pt x="0" y="11"/>
                  </a:lnTo>
                  <a:close/>
                </a:path>
              </a:pathLst>
            </a:custGeom>
            <a:solidFill>
              <a:srgbClr val="000000"/>
            </a:solidFill>
            <a:ln w="9525">
              <a:noFill/>
              <a:round/>
              <a:headEnd/>
              <a:tailEnd/>
            </a:ln>
          </p:spPr>
          <p:txBody>
            <a:bodyPr/>
            <a:lstStyle/>
            <a:p>
              <a:endParaRPr lang="en-US"/>
            </a:p>
          </p:txBody>
        </p:sp>
        <p:sp>
          <p:nvSpPr>
            <p:cNvPr id="350865" name="Freeform 657"/>
            <p:cNvSpPr>
              <a:spLocks/>
            </p:cNvSpPr>
            <p:nvPr/>
          </p:nvSpPr>
          <p:spPr bwMode="auto">
            <a:xfrm>
              <a:off x="3905" y="1912"/>
              <a:ext cx="23" cy="17"/>
            </a:xfrm>
            <a:custGeom>
              <a:avLst/>
              <a:gdLst/>
              <a:ahLst/>
              <a:cxnLst>
                <a:cxn ang="0">
                  <a:pos x="0" y="12"/>
                </a:cxn>
                <a:cxn ang="0">
                  <a:pos x="2" y="12"/>
                </a:cxn>
                <a:cxn ang="0">
                  <a:pos x="4" y="14"/>
                </a:cxn>
                <a:cxn ang="0">
                  <a:pos x="8" y="14"/>
                </a:cxn>
                <a:cxn ang="0">
                  <a:pos x="11" y="15"/>
                </a:cxn>
                <a:cxn ang="0">
                  <a:pos x="13" y="15"/>
                </a:cxn>
                <a:cxn ang="0">
                  <a:pos x="17" y="17"/>
                </a:cxn>
                <a:cxn ang="0">
                  <a:pos x="19" y="17"/>
                </a:cxn>
                <a:cxn ang="0">
                  <a:pos x="23" y="6"/>
                </a:cxn>
                <a:cxn ang="0">
                  <a:pos x="21" y="6"/>
                </a:cxn>
                <a:cxn ang="0">
                  <a:pos x="19" y="4"/>
                </a:cxn>
                <a:cxn ang="0">
                  <a:pos x="15" y="4"/>
                </a:cxn>
                <a:cxn ang="0">
                  <a:pos x="11" y="2"/>
                </a:cxn>
                <a:cxn ang="0">
                  <a:pos x="8" y="0"/>
                </a:cxn>
                <a:cxn ang="0">
                  <a:pos x="4" y="0"/>
                </a:cxn>
                <a:cxn ang="0">
                  <a:pos x="0" y="0"/>
                </a:cxn>
                <a:cxn ang="0">
                  <a:pos x="0" y="12"/>
                </a:cxn>
              </a:cxnLst>
              <a:rect l="0" t="0" r="r" b="b"/>
              <a:pathLst>
                <a:path w="23" h="17">
                  <a:moveTo>
                    <a:pt x="0" y="12"/>
                  </a:moveTo>
                  <a:lnTo>
                    <a:pt x="2" y="12"/>
                  </a:lnTo>
                  <a:lnTo>
                    <a:pt x="4" y="14"/>
                  </a:lnTo>
                  <a:lnTo>
                    <a:pt x="8" y="14"/>
                  </a:lnTo>
                  <a:lnTo>
                    <a:pt x="11" y="15"/>
                  </a:lnTo>
                  <a:lnTo>
                    <a:pt x="13" y="15"/>
                  </a:lnTo>
                  <a:lnTo>
                    <a:pt x="17" y="17"/>
                  </a:lnTo>
                  <a:lnTo>
                    <a:pt x="19" y="17"/>
                  </a:lnTo>
                  <a:lnTo>
                    <a:pt x="23" y="6"/>
                  </a:lnTo>
                  <a:lnTo>
                    <a:pt x="21" y="6"/>
                  </a:lnTo>
                  <a:lnTo>
                    <a:pt x="19" y="4"/>
                  </a:lnTo>
                  <a:lnTo>
                    <a:pt x="15" y="4"/>
                  </a:lnTo>
                  <a:lnTo>
                    <a:pt x="11" y="2"/>
                  </a:lnTo>
                  <a:lnTo>
                    <a:pt x="8" y="0"/>
                  </a:lnTo>
                  <a:lnTo>
                    <a:pt x="4" y="0"/>
                  </a:lnTo>
                  <a:lnTo>
                    <a:pt x="0" y="0"/>
                  </a:lnTo>
                  <a:lnTo>
                    <a:pt x="0" y="12"/>
                  </a:lnTo>
                  <a:close/>
                </a:path>
              </a:pathLst>
            </a:custGeom>
            <a:solidFill>
              <a:srgbClr val="000000"/>
            </a:solidFill>
            <a:ln w="9525">
              <a:noFill/>
              <a:round/>
              <a:headEnd/>
              <a:tailEnd/>
            </a:ln>
          </p:spPr>
          <p:txBody>
            <a:bodyPr/>
            <a:lstStyle/>
            <a:p>
              <a:endParaRPr lang="en-US"/>
            </a:p>
          </p:txBody>
        </p:sp>
        <p:sp>
          <p:nvSpPr>
            <p:cNvPr id="350866" name="Freeform 658"/>
            <p:cNvSpPr>
              <a:spLocks/>
            </p:cNvSpPr>
            <p:nvPr/>
          </p:nvSpPr>
          <p:spPr bwMode="auto">
            <a:xfrm>
              <a:off x="3886" y="1912"/>
              <a:ext cx="19" cy="12"/>
            </a:xfrm>
            <a:custGeom>
              <a:avLst/>
              <a:gdLst/>
              <a:ahLst/>
              <a:cxnLst>
                <a:cxn ang="0">
                  <a:pos x="0" y="12"/>
                </a:cxn>
                <a:cxn ang="0">
                  <a:pos x="2" y="12"/>
                </a:cxn>
                <a:cxn ang="0">
                  <a:pos x="6" y="12"/>
                </a:cxn>
                <a:cxn ang="0">
                  <a:pos x="7" y="12"/>
                </a:cxn>
                <a:cxn ang="0">
                  <a:pos x="11" y="12"/>
                </a:cxn>
                <a:cxn ang="0">
                  <a:pos x="13" y="12"/>
                </a:cxn>
                <a:cxn ang="0">
                  <a:pos x="15" y="12"/>
                </a:cxn>
                <a:cxn ang="0">
                  <a:pos x="17" y="12"/>
                </a:cxn>
                <a:cxn ang="0">
                  <a:pos x="19" y="12"/>
                </a:cxn>
                <a:cxn ang="0">
                  <a:pos x="19" y="0"/>
                </a:cxn>
                <a:cxn ang="0">
                  <a:pos x="17" y="0"/>
                </a:cxn>
                <a:cxn ang="0">
                  <a:pos x="13" y="0"/>
                </a:cxn>
                <a:cxn ang="0">
                  <a:pos x="11" y="0"/>
                </a:cxn>
                <a:cxn ang="0">
                  <a:pos x="9" y="0"/>
                </a:cxn>
                <a:cxn ang="0">
                  <a:pos x="6" y="0"/>
                </a:cxn>
                <a:cxn ang="0">
                  <a:pos x="2" y="0"/>
                </a:cxn>
                <a:cxn ang="0">
                  <a:pos x="4" y="0"/>
                </a:cxn>
                <a:cxn ang="0">
                  <a:pos x="0" y="12"/>
                </a:cxn>
              </a:cxnLst>
              <a:rect l="0" t="0" r="r" b="b"/>
              <a:pathLst>
                <a:path w="19" h="12">
                  <a:moveTo>
                    <a:pt x="0" y="12"/>
                  </a:moveTo>
                  <a:lnTo>
                    <a:pt x="2" y="12"/>
                  </a:lnTo>
                  <a:lnTo>
                    <a:pt x="6" y="12"/>
                  </a:lnTo>
                  <a:lnTo>
                    <a:pt x="7" y="12"/>
                  </a:lnTo>
                  <a:lnTo>
                    <a:pt x="11" y="12"/>
                  </a:lnTo>
                  <a:lnTo>
                    <a:pt x="13" y="12"/>
                  </a:lnTo>
                  <a:lnTo>
                    <a:pt x="15" y="12"/>
                  </a:lnTo>
                  <a:lnTo>
                    <a:pt x="17" y="12"/>
                  </a:lnTo>
                  <a:lnTo>
                    <a:pt x="19" y="12"/>
                  </a:lnTo>
                  <a:lnTo>
                    <a:pt x="19" y="0"/>
                  </a:lnTo>
                  <a:lnTo>
                    <a:pt x="17" y="0"/>
                  </a:lnTo>
                  <a:lnTo>
                    <a:pt x="13" y="0"/>
                  </a:lnTo>
                  <a:lnTo>
                    <a:pt x="11" y="0"/>
                  </a:lnTo>
                  <a:lnTo>
                    <a:pt x="9" y="0"/>
                  </a:lnTo>
                  <a:lnTo>
                    <a:pt x="6" y="0"/>
                  </a:lnTo>
                  <a:lnTo>
                    <a:pt x="2" y="0"/>
                  </a:lnTo>
                  <a:lnTo>
                    <a:pt x="4" y="0"/>
                  </a:lnTo>
                  <a:lnTo>
                    <a:pt x="0" y="12"/>
                  </a:lnTo>
                  <a:close/>
                </a:path>
              </a:pathLst>
            </a:custGeom>
            <a:solidFill>
              <a:srgbClr val="000000"/>
            </a:solidFill>
            <a:ln w="9525">
              <a:noFill/>
              <a:round/>
              <a:headEnd/>
              <a:tailEnd/>
            </a:ln>
          </p:spPr>
          <p:txBody>
            <a:bodyPr/>
            <a:lstStyle/>
            <a:p>
              <a:endParaRPr lang="en-US"/>
            </a:p>
          </p:txBody>
        </p:sp>
        <p:sp>
          <p:nvSpPr>
            <p:cNvPr id="350867" name="Freeform 659"/>
            <p:cNvSpPr>
              <a:spLocks/>
            </p:cNvSpPr>
            <p:nvPr/>
          </p:nvSpPr>
          <p:spPr bwMode="auto">
            <a:xfrm>
              <a:off x="3596" y="1693"/>
              <a:ext cx="21" cy="27"/>
            </a:xfrm>
            <a:custGeom>
              <a:avLst/>
              <a:gdLst/>
              <a:ahLst/>
              <a:cxnLst>
                <a:cxn ang="0">
                  <a:pos x="10" y="4"/>
                </a:cxn>
                <a:cxn ang="0">
                  <a:pos x="10" y="2"/>
                </a:cxn>
                <a:cxn ang="0">
                  <a:pos x="8" y="2"/>
                </a:cxn>
                <a:cxn ang="0">
                  <a:pos x="6" y="2"/>
                </a:cxn>
                <a:cxn ang="0">
                  <a:pos x="4" y="0"/>
                </a:cxn>
                <a:cxn ang="0">
                  <a:pos x="2" y="2"/>
                </a:cxn>
                <a:cxn ang="0">
                  <a:pos x="0" y="4"/>
                </a:cxn>
                <a:cxn ang="0">
                  <a:pos x="0" y="6"/>
                </a:cxn>
                <a:cxn ang="0">
                  <a:pos x="2" y="12"/>
                </a:cxn>
                <a:cxn ang="0">
                  <a:pos x="4" y="12"/>
                </a:cxn>
                <a:cxn ang="0">
                  <a:pos x="4" y="14"/>
                </a:cxn>
                <a:cxn ang="0">
                  <a:pos x="6" y="14"/>
                </a:cxn>
                <a:cxn ang="0">
                  <a:pos x="6" y="16"/>
                </a:cxn>
                <a:cxn ang="0">
                  <a:pos x="8" y="18"/>
                </a:cxn>
                <a:cxn ang="0">
                  <a:pos x="10" y="19"/>
                </a:cxn>
                <a:cxn ang="0">
                  <a:pos x="12" y="21"/>
                </a:cxn>
                <a:cxn ang="0">
                  <a:pos x="12" y="23"/>
                </a:cxn>
                <a:cxn ang="0">
                  <a:pos x="13" y="25"/>
                </a:cxn>
                <a:cxn ang="0">
                  <a:pos x="13" y="25"/>
                </a:cxn>
                <a:cxn ang="0">
                  <a:pos x="15" y="25"/>
                </a:cxn>
                <a:cxn ang="0">
                  <a:pos x="15" y="27"/>
                </a:cxn>
                <a:cxn ang="0">
                  <a:pos x="17" y="27"/>
                </a:cxn>
                <a:cxn ang="0">
                  <a:pos x="19" y="27"/>
                </a:cxn>
                <a:cxn ang="0">
                  <a:pos x="21" y="25"/>
                </a:cxn>
                <a:cxn ang="0">
                  <a:pos x="21" y="23"/>
                </a:cxn>
                <a:cxn ang="0">
                  <a:pos x="21" y="21"/>
                </a:cxn>
                <a:cxn ang="0">
                  <a:pos x="21" y="21"/>
                </a:cxn>
                <a:cxn ang="0">
                  <a:pos x="19" y="18"/>
                </a:cxn>
                <a:cxn ang="0">
                  <a:pos x="19" y="16"/>
                </a:cxn>
                <a:cxn ang="0">
                  <a:pos x="17" y="12"/>
                </a:cxn>
                <a:cxn ang="0">
                  <a:pos x="15" y="8"/>
                </a:cxn>
                <a:cxn ang="0">
                  <a:pos x="13" y="6"/>
                </a:cxn>
                <a:cxn ang="0">
                  <a:pos x="10" y="4"/>
                </a:cxn>
              </a:cxnLst>
              <a:rect l="0" t="0" r="r" b="b"/>
              <a:pathLst>
                <a:path w="21" h="27">
                  <a:moveTo>
                    <a:pt x="10" y="4"/>
                  </a:moveTo>
                  <a:lnTo>
                    <a:pt x="10" y="2"/>
                  </a:lnTo>
                  <a:lnTo>
                    <a:pt x="8" y="2"/>
                  </a:lnTo>
                  <a:lnTo>
                    <a:pt x="6" y="2"/>
                  </a:lnTo>
                  <a:lnTo>
                    <a:pt x="4" y="0"/>
                  </a:lnTo>
                  <a:lnTo>
                    <a:pt x="2" y="2"/>
                  </a:lnTo>
                  <a:lnTo>
                    <a:pt x="0" y="4"/>
                  </a:lnTo>
                  <a:lnTo>
                    <a:pt x="0" y="6"/>
                  </a:lnTo>
                  <a:lnTo>
                    <a:pt x="2" y="12"/>
                  </a:lnTo>
                  <a:lnTo>
                    <a:pt x="4" y="12"/>
                  </a:lnTo>
                  <a:lnTo>
                    <a:pt x="4" y="14"/>
                  </a:lnTo>
                  <a:lnTo>
                    <a:pt x="6" y="14"/>
                  </a:lnTo>
                  <a:lnTo>
                    <a:pt x="6" y="16"/>
                  </a:lnTo>
                  <a:lnTo>
                    <a:pt x="8" y="18"/>
                  </a:lnTo>
                  <a:lnTo>
                    <a:pt x="10" y="19"/>
                  </a:lnTo>
                  <a:lnTo>
                    <a:pt x="12" y="21"/>
                  </a:lnTo>
                  <a:lnTo>
                    <a:pt x="12" y="23"/>
                  </a:lnTo>
                  <a:lnTo>
                    <a:pt x="13" y="25"/>
                  </a:lnTo>
                  <a:lnTo>
                    <a:pt x="13" y="25"/>
                  </a:lnTo>
                  <a:lnTo>
                    <a:pt x="15" y="25"/>
                  </a:lnTo>
                  <a:lnTo>
                    <a:pt x="15" y="27"/>
                  </a:lnTo>
                  <a:lnTo>
                    <a:pt x="17" y="27"/>
                  </a:lnTo>
                  <a:lnTo>
                    <a:pt x="19" y="27"/>
                  </a:lnTo>
                  <a:lnTo>
                    <a:pt x="21" y="25"/>
                  </a:lnTo>
                  <a:lnTo>
                    <a:pt x="21" y="23"/>
                  </a:lnTo>
                  <a:lnTo>
                    <a:pt x="21" y="21"/>
                  </a:lnTo>
                  <a:lnTo>
                    <a:pt x="21" y="21"/>
                  </a:lnTo>
                  <a:lnTo>
                    <a:pt x="19" y="18"/>
                  </a:lnTo>
                  <a:lnTo>
                    <a:pt x="19" y="16"/>
                  </a:lnTo>
                  <a:lnTo>
                    <a:pt x="17" y="12"/>
                  </a:lnTo>
                  <a:lnTo>
                    <a:pt x="15" y="8"/>
                  </a:lnTo>
                  <a:lnTo>
                    <a:pt x="13" y="6"/>
                  </a:lnTo>
                  <a:lnTo>
                    <a:pt x="10" y="4"/>
                  </a:lnTo>
                  <a:close/>
                </a:path>
              </a:pathLst>
            </a:custGeom>
            <a:solidFill>
              <a:srgbClr val="F2B200"/>
            </a:solidFill>
            <a:ln w="9525">
              <a:noFill/>
              <a:round/>
              <a:headEnd/>
              <a:tailEnd/>
            </a:ln>
          </p:spPr>
          <p:txBody>
            <a:bodyPr/>
            <a:lstStyle/>
            <a:p>
              <a:endParaRPr lang="en-US"/>
            </a:p>
          </p:txBody>
        </p:sp>
        <p:sp>
          <p:nvSpPr>
            <p:cNvPr id="350868" name="Freeform 660"/>
            <p:cNvSpPr>
              <a:spLocks/>
            </p:cNvSpPr>
            <p:nvPr/>
          </p:nvSpPr>
          <p:spPr bwMode="auto">
            <a:xfrm>
              <a:off x="3590" y="1687"/>
              <a:ext cx="19" cy="22"/>
            </a:xfrm>
            <a:custGeom>
              <a:avLst/>
              <a:gdLst/>
              <a:ahLst/>
              <a:cxnLst>
                <a:cxn ang="0">
                  <a:pos x="14" y="14"/>
                </a:cxn>
                <a:cxn ang="0">
                  <a:pos x="14" y="16"/>
                </a:cxn>
                <a:cxn ang="0">
                  <a:pos x="12" y="12"/>
                </a:cxn>
                <a:cxn ang="0">
                  <a:pos x="12" y="10"/>
                </a:cxn>
                <a:cxn ang="0">
                  <a:pos x="12" y="12"/>
                </a:cxn>
                <a:cxn ang="0">
                  <a:pos x="10" y="12"/>
                </a:cxn>
                <a:cxn ang="0">
                  <a:pos x="10" y="14"/>
                </a:cxn>
                <a:cxn ang="0">
                  <a:pos x="12" y="14"/>
                </a:cxn>
                <a:cxn ang="0">
                  <a:pos x="14" y="14"/>
                </a:cxn>
                <a:cxn ang="0">
                  <a:pos x="19" y="4"/>
                </a:cxn>
                <a:cxn ang="0">
                  <a:pos x="18" y="4"/>
                </a:cxn>
                <a:cxn ang="0">
                  <a:pos x="16" y="2"/>
                </a:cxn>
                <a:cxn ang="0">
                  <a:pos x="14" y="0"/>
                </a:cxn>
                <a:cxn ang="0">
                  <a:pos x="10" y="0"/>
                </a:cxn>
                <a:cxn ang="0">
                  <a:pos x="4" y="2"/>
                </a:cxn>
                <a:cxn ang="0">
                  <a:pos x="0" y="8"/>
                </a:cxn>
                <a:cxn ang="0">
                  <a:pos x="0" y="14"/>
                </a:cxn>
                <a:cxn ang="0">
                  <a:pos x="2" y="20"/>
                </a:cxn>
                <a:cxn ang="0">
                  <a:pos x="4" y="22"/>
                </a:cxn>
                <a:cxn ang="0">
                  <a:pos x="14" y="14"/>
                </a:cxn>
              </a:cxnLst>
              <a:rect l="0" t="0" r="r" b="b"/>
              <a:pathLst>
                <a:path w="19" h="22">
                  <a:moveTo>
                    <a:pt x="14" y="14"/>
                  </a:moveTo>
                  <a:lnTo>
                    <a:pt x="14" y="16"/>
                  </a:lnTo>
                  <a:lnTo>
                    <a:pt x="12" y="12"/>
                  </a:lnTo>
                  <a:lnTo>
                    <a:pt x="12" y="10"/>
                  </a:lnTo>
                  <a:lnTo>
                    <a:pt x="12" y="12"/>
                  </a:lnTo>
                  <a:lnTo>
                    <a:pt x="10" y="12"/>
                  </a:lnTo>
                  <a:lnTo>
                    <a:pt x="10" y="14"/>
                  </a:lnTo>
                  <a:lnTo>
                    <a:pt x="12" y="14"/>
                  </a:lnTo>
                  <a:lnTo>
                    <a:pt x="14" y="14"/>
                  </a:lnTo>
                  <a:lnTo>
                    <a:pt x="19" y="4"/>
                  </a:lnTo>
                  <a:lnTo>
                    <a:pt x="18" y="4"/>
                  </a:lnTo>
                  <a:lnTo>
                    <a:pt x="16" y="2"/>
                  </a:lnTo>
                  <a:lnTo>
                    <a:pt x="14" y="0"/>
                  </a:lnTo>
                  <a:lnTo>
                    <a:pt x="10" y="0"/>
                  </a:lnTo>
                  <a:lnTo>
                    <a:pt x="4" y="2"/>
                  </a:lnTo>
                  <a:lnTo>
                    <a:pt x="0" y="8"/>
                  </a:lnTo>
                  <a:lnTo>
                    <a:pt x="0" y="14"/>
                  </a:lnTo>
                  <a:lnTo>
                    <a:pt x="2" y="20"/>
                  </a:lnTo>
                  <a:lnTo>
                    <a:pt x="4" y="22"/>
                  </a:lnTo>
                  <a:lnTo>
                    <a:pt x="14" y="14"/>
                  </a:lnTo>
                  <a:close/>
                </a:path>
              </a:pathLst>
            </a:custGeom>
            <a:solidFill>
              <a:srgbClr val="000000"/>
            </a:solidFill>
            <a:ln w="9525">
              <a:noFill/>
              <a:round/>
              <a:headEnd/>
              <a:tailEnd/>
            </a:ln>
          </p:spPr>
          <p:txBody>
            <a:bodyPr/>
            <a:lstStyle/>
            <a:p>
              <a:endParaRPr lang="en-US"/>
            </a:p>
          </p:txBody>
        </p:sp>
        <p:sp>
          <p:nvSpPr>
            <p:cNvPr id="350869" name="Freeform 661"/>
            <p:cNvSpPr>
              <a:spLocks/>
            </p:cNvSpPr>
            <p:nvPr/>
          </p:nvSpPr>
          <p:spPr bwMode="auto">
            <a:xfrm>
              <a:off x="3594" y="1701"/>
              <a:ext cx="19" cy="21"/>
            </a:xfrm>
            <a:custGeom>
              <a:avLst/>
              <a:gdLst/>
              <a:ahLst/>
              <a:cxnLst>
                <a:cxn ang="0">
                  <a:pos x="19" y="11"/>
                </a:cxn>
                <a:cxn ang="0">
                  <a:pos x="19" y="13"/>
                </a:cxn>
                <a:cxn ang="0">
                  <a:pos x="17" y="11"/>
                </a:cxn>
                <a:cxn ang="0">
                  <a:pos x="15" y="8"/>
                </a:cxn>
                <a:cxn ang="0">
                  <a:pos x="15" y="6"/>
                </a:cxn>
                <a:cxn ang="0">
                  <a:pos x="14" y="4"/>
                </a:cxn>
                <a:cxn ang="0">
                  <a:pos x="12" y="2"/>
                </a:cxn>
                <a:cxn ang="0">
                  <a:pos x="10" y="2"/>
                </a:cxn>
                <a:cxn ang="0">
                  <a:pos x="10" y="0"/>
                </a:cxn>
                <a:cxn ang="0">
                  <a:pos x="0" y="8"/>
                </a:cxn>
                <a:cxn ang="0">
                  <a:pos x="0" y="10"/>
                </a:cxn>
                <a:cxn ang="0">
                  <a:pos x="2" y="10"/>
                </a:cxn>
                <a:cxn ang="0">
                  <a:pos x="2" y="11"/>
                </a:cxn>
                <a:cxn ang="0">
                  <a:pos x="4" y="11"/>
                </a:cxn>
                <a:cxn ang="0">
                  <a:pos x="6" y="13"/>
                </a:cxn>
                <a:cxn ang="0">
                  <a:pos x="6" y="15"/>
                </a:cxn>
                <a:cxn ang="0">
                  <a:pos x="8" y="17"/>
                </a:cxn>
                <a:cxn ang="0">
                  <a:pos x="10" y="19"/>
                </a:cxn>
                <a:cxn ang="0">
                  <a:pos x="10" y="21"/>
                </a:cxn>
                <a:cxn ang="0">
                  <a:pos x="19" y="11"/>
                </a:cxn>
              </a:cxnLst>
              <a:rect l="0" t="0" r="r" b="b"/>
              <a:pathLst>
                <a:path w="19" h="21">
                  <a:moveTo>
                    <a:pt x="19" y="11"/>
                  </a:moveTo>
                  <a:lnTo>
                    <a:pt x="19" y="13"/>
                  </a:lnTo>
                  <a:lnTo>
                    <a:pt x="17" y="11"/>
                  </a:lnTo>
                  <a:lnTo>
                    <a:pt x="15" y="8"/>
                  </a:lnTo>
                  <a:lnTo>
                    <a:pt x="15" y="6"/>
                  </a:lnTo>
                  <a:lnTo>
                    <a:pt x="14" y="4"/>
                  </a:lnTo>
                  <a:lnTo>
                    <a:pt x="12" y="2"/>
                  </a:lnTo>
                  <a:lnTo>
                    <a:pt x="10" y="2"/>
                  </a:lnTo>
                  <a:lnTo>
                    <a:pt x="10" y="0"/>
                  </a:lnTo>
                  <a:lnTo>
                    <a:pt x="0" y="8"/>
                  </a:lnTo>
                  <a:lnTo>
                    <a:pt x="0" y="10"/>
                  </a:lnTo>
                  <a:lnTo>
                    <a:pt x="2" y="10"/>
                  </a:lnTo>
                  <a:lnTo>
                    <a:pt x="2" y="11"/>
                  </a:lnTo>
                  <a:lnTo>
                    <a:pt x="4" y="11"/>
                  </a:lnTo>
                  <a:lnTo>
                    <a:pt x="6" y="13"/>
                  </a:lnTo>
                  <a:lnTo>
                    <a:pt x="6" y="15"/>
                  </a:lnTo>
                  <a:lnTo>
                    <a:pt x="8" y="17"/>
                  </a:lnTo>
                  <a:lnTo>
                    <a:pt x="10" y="19"/>
                  </a:lnTo>
                  <a:lnTo>
                    <a:pt x="10" y="21"/>
                  </a:lnTo>
                  <a:lnTo>
                    <a:pt x="19" y="11"/>
                  </a:lnTo>
                  <a:close/>
                </a:path>
              </a:pathLst>
            </a:custGeom>
            <a:solidFill>
              <a:srgbClr val="000000"/>
            </a:solidFill>
            <a:ln w="9525">
              <a:noFill/>
              <a:round/>
              <a:headEnd/>
              <a:tailEnd/>
            </a:ln>
          </p:spPr>
          <p:txBody>
            <a:bodyPr/>
            <a:lstStyle/>
            <a:p>
              <a:endParaRPr lang="en-US"/>
            </a:p>
          </p:txBody>
        </p:sp>
        <p:sp>
          <p:nvSpPr>
            <p:cNvPr id="350870" name="Freeform 662"/>
            <p:cNvSpPr>
              <a:spLocks/>
            </p:cNvSpPr>
            <p:nvPr/>
          </p:nvSpPr>
          <p:spPr bwMode="auto">
            <a:xfrm>
              <a:off x="3604" y="1712"/>
              <a:ext cx="19" cy="14"/>
            </a:xfrm>
            <a:custGeom>
              <a:avLst/>
              <a:gdLst/>
              <a:ahLst/>
              <a:cxnLst>
                <a:cxn ang="0">
                  <a:pos x="7" y="4"/>
                </a:cxn>
                <a:cxn ang="0">
                  <a:pos x="7" y="2"/>
                </a:cxn>
                <a:cxn ang="0">
                  <a:pos x="9" y="2"/>
                </a:cxn>
                <a:cxn ang="0">
                  <a:pos x="9" y="0"/>
                </a:cxn>
                <a:cxn ang="0">
                  <a:pos x="0" y="10"/>
                </a:cxn>
                <a:cxn ang="0">
                  <a:pos x="2" y="10"/>
                </a:cxn>
                <a:cxn ang="0">
                  <a:pos x="2" y="12"/>
                </a:cxn>
                <a:cxn ang="0">
                  <a:pos x="4" y="12"/>
                </a:cxn>
                <a:cxn ang="0">
                  <a:pos x="7" y="14"/>
                </a:cxn>
                <a:cxn ang="0">
                  <a:pos x="9" y="14"/>
                </a:cxn>
                <a:cxn ang="0">
                  <a:pos x="15" y="12"/>
                </a:cxn>
                <a:cxn ang="0">
                  <a:pos x="17" y="8"/>
                </a:cxn>
                <a:cxn ang="0">
                  <a:pos x="19" y="4"/>
                </a:cxn>
                <a:cxn ang="0">
                  <a:pos x="19" y="2"/>
                </a:cxn>
                <a:cxn ang="0">
                  <a:pos x="7" y="4"/>
                </a:cxn>
              </a:cxnLst>
              <a:rect l="0" t="0" r="r" b="b"/>
              <a:pathLst>
                <a:path w="19" h="14">
                  <a:moveTo>
                    <a:pt x="7" y="4"/>
                  </a:moveTo>
                  <a:lnTo>
                    <a:pt x="7" y="2"/>
                  </a:lnTo>
                  <a:lnTo>
                    <a:pt x="9" y="2"/>
                  </a:lnTo>
                  <a:lnTo>
                    <a:pt x="9" y="0"/>
                  </a:lnTo>
                  <a:lnTo>
                    <a:pt x="0" y="10"/>
                  </a:lnTo>
                  <a:lnTo>
                    <a:pt x="2" y="10"/>
                  </a:lnTo>
                  <a:lnTo>
                    <a:pt x="2" y="12"/>
                  </a:lnTo>
                  <a:lnTo>
                    <a:pt x="4" y="12"/>
                  </a:lnTo>
                  <a:lnTo>
                    <a:pt x="7" y="14"/>
                  </a:lnTo>
                  <a:lnTo>
                    <a:pt x="9" y="14"/>
                  </a:lnTo>
                  <a:lnTo>
                    <a:pt x="15" y="12"/>
                  </a:lnTo>
                  <a:lnTo>
                    <a:pt x="17" y="8"/>
                  </a:lnTo>
                  <a:lnTo>
                    <a:pt x="19" y="4"/>
                  </a:lnTo>
                  <a:lnTo>
                    <a:pt x="19" y="2"/>
                  </a:lnTo>
                  <a:lnTo>
                    <a:pt x="7" y="4"/>
                  </a:lnTo>
                  <a:close/>
                </a:path>
              </a:pathLst>
            </a:custGeom>
            <a:solidFill>
              <a:srgbClr val="000000"/>
            </a:solidFill>
            <a:ln w="9525">
              <a:noFill/>
              <a:round/>
              <a:headEnd/>
              <a:tailEnd/>
            </a:ln>
          </p:spPr>
          <p:txBody>
            <a:bodyPr/>
            <a:lstStyle/>
            <a:p>
              <a:endParaRPr lang="en-US"/>
            </a:p>
          </p:txBody>
        </p:sp>
        <p:sp>
          <p:nvSpPr>
            <p:cNvPr id="350871" name="Freeform 663"/>
            <p:cNvSpPr>
              <a:spLocks/>
            </p:cNvSpPr>
            <p:nvPr/>
          </p:nvSpPr>
          <p:spPr bwMode="auto">
            <a:xfrm>
              <a:off x="3604" y="1691"/>
              <a:ext cx="19" cy="25"/>
            </a:xfrm>
            <a:custGeom>
              <a:avLst/>
              <a:gdLst/>
              <a:ahLst/>
              <a:cxnLst>
                <a:cxn ang="0">
                  <a:pos x="0" y="10"/>
                </a:cxn>
                <a:cxn ang="0">
                  <a:pos x="2" y="12"/>
                </a:cxn>
                <a:cxn ang="0">
                  <a:pos x="4" y="14"/>
                </a:cxn>
                <a:cxn ang="0">
                  <a:pos x="4" y="18"/>
                </a:cxn>
                <a:cxn ang="0">
                  <a:pos x="5" y="20"/>
                </a:cxn>
                <a:cxn ang="0">
                  <a:pos x="5" y="21"/>
                </a:cxn>
                <a:cxn ang="0">
                  <a:pos x="7" y="23"/>
                </a:cxn>
                <a:cxn ang="0">
                  <a:pos x="7" y="25"/>
                </a:cxn>
                <a:cxn ang="0">
                  <a:pos x="19" y="23"/>
                </a:cxn>
                <a:cxn ang="0">
                  <a:pos x="19" y="21"/>
                </a:cxn>
                <a:cxn ang="0">
                  <a:pos x="17" y="18"/>
                </a:cxn>
                <a:cxn ang="0">
                  <a:pos x="17" y="16"/>
                </a:cxn>
                <a:cxn ang="0">
                  <a:pos x="15" y="12"/>
                </a:cxn>
                <a:cxn ang="0">
                  <a:pos x="13" y="8"/>
                </a:cxn>
                <a:cxn ang="0">
                  <a:pos x="9" y="4"/>
                </a:cxn>
                <a:cxn ang="0">
                  <a:pos x="5" y="0"/>
                </a:cxn>
                <a:cxn ang="0">
                  <a:pos x="0" y="10"/>
                </a:cxn>
              </a:cxnLst>
              <a:rect l="0" t="0" r="r" b="b"/>
              <a:pathLst>
                <a:path w="19" h="25">
                  <a:moveTo>
                    <a:pt x="0" y="10"/>
                  </a:moveTo>
                  <a:lnTo>
                    <a:pt x="2" y="12"/>
                  </a:lnTo>
                  <a:lnTo>
                    <a:pt x="4" y="14"/>
                  </a:lnTo>
                  <a:lnTo>
                    <a:pt x="4" y="18"/>
                  </a:lnTo>
                  <a:lnTo>
                    <a:pt x="5" y="20"/>
                  </a:lnTo>
                  <a:lnTo>
                    <a:pt x="5" y="21"/>
                  </a:lnTo>
                  <a:lnTo>
                    <a:pt x="7" y="23"/>
                  </a:lnTo>
                  <a:lnTo>
                    <a:pt x="7" y="25"/>
                  </a:lnTo>
                  <a:lnTo>
                    <a:pt x="19" y="23"/>
                  </a:lnTo>
                  <a:lnTo>
                    <a:pt x="19" y="21"/>
                  </a:lnTo>
                  <a:lnTo>
                    <a:pt x="17" y="18"/>
                  </a:lnTo>
                  <a:lnTo>
                    <a:pt x="17" y="16"/>
                  </a:lnTo>
                  <a:lnTo>
                    <a:pt x="15" y="12"/>
                  </a:lnTo>
                  <a:lnTo>
                    <a:pt x="13" y="8"/>
                  </a:lnTo>
                  <a:lnTo>
                    <a:pt x="9" y="4"/>
                  </a:lnTo>
                  <a:lnTo>
                    <a:pt x="5" y="0"/>
                  </a:lnTo>
                  <a:lnTo>
                    <a:pt x="0" y="10"/>
                  </a:lnTo>
                  <a:close/>
                </a:path>
              </a:pathLst>
            </a:custGeom>
            <a:solidFill>
              <a:srgbClr val="000000"/>
            </a:solidFill>
            <a:ln w="9525">
              <a:noFill/>
              <a:round/>
              <a:headEnd/>
              <a:tailEnd/>
            </a:ln>
          </p:spPr>
          <p:txBody>
            <a:bodyPr/>
            <a:lstStyle/>
            <a:p>
              <a:endParaRPr lang="en-US"/>
            </a:p>
          </p:txBody>
        </p:sp>
        <p:sp>
          <p:nvSpPr>
            <p:cNvPr id="350872" name="Freeform 664"/>
            <p:cNvSpPr>
              <a:spLocks/>
            </p:cNvSpPr>
            <p:nvPr/>
          </p:nvSpPr>
          <p:spPr bwMode="auto">
            <a:xfrm>
              <a:off x="3696" y="1530"/>
              <a:ext cx="71" cy="40"/>
            </a:xfrm>
            <a:custGeom>
              <a:avLst/>
              <a:gdLst/>
              <a:ahLst/>
              <a:cxnLst>
                <a:cxn ang="0">
                  <a:pos x="27" y="0"/>
                </a:cxn>
                <a:cxn ang="0">
                  <a:pos x="25" y="2"/>
                </a:cxn>
                <a:cxn ang="0">
                  <a:pos x="23" y="2"/>
                </a:cxn>
                <a:cxn ang="0">
                  <a:pos x="17" y="6"/>
                </a:cxn>
                <a:cxn ang="0">
                  <a:pos x="11" y="8"/>
                </a:cxn>
                <a:cxn ang="0">
                  <a:pos x="6" y="12"/>
                </a:cxn>
                <a:cxn ang="0">
                  <a:pos x="2" y="17"/>
                </a:cxn>
                <a:cxn ang="0">
                  <a:pos x="0" y="23"/>
                </a:cxn>
                <a:cxn ang="0">
                  <a:pos x="0" y="29"/>
                </a:cxn>
                <a:cxn ang="0">
                  <a:pos x="0" y="31"/>
                </a:cxn>
                <a:cxn ang="0">
                  <a:pos x="0" y="31"/>
                </a:cxn>
                <a:cxn ang="0">
                  <a:pos x="0" y="33"/>
                </a:cxn>
                <a:cxn ang="0">
                  <a:pos x="2" y="37"/>
                </a:cxn>
                <a:cxn ang="0">
                  <a:pos x="2" y="38"/>
                </a:cxn>
                <a:cxn ang="0">
                  <a:pos x="6" y="40"/>
                </a:cxn>
                <a:cxn ang="0">
                  <a:pos x="9" y="40"/>
                </a:cxn>
                <a:cxn ang="0">
                  <a:pos x="13" y="40"/>
                </a:cxn>
                <a:cxn ang="0">
                  <a:pos x="13" y="40"/>
                </a:cxn>
                <a:cxn ang="0">
                  <a:pos x="17" y="38"/>
                </a:cxn>
                <a:cxn ang="0">
                  <a:pos x="21" y="38"/>
                </a:cxn>
                <a:cxn ang="0">
                  <a:pos x="25" y="37"/>
                </a:cxn>
                <a:cxn ang="0">
                  <a:pos x="29" y="37"/>
                </a:cxn>
                <a:cxn ang="0">
                  <a:pos x="32" y="35"/>
                </a:cxn>
                <a:cxn ang="0">
                  <a:pos x="36" y="35"/>
                </a:cxn>
                <a:cxn ang="0">
                  <a:pos x="40" y="37"/>
                </a:cxn>
                <a:cxn ang="0">
                  <a:pos x="40" y="37"/>
                </a:cxn>
                <a:cxn ang="0">
                  <a:pos x="42" y="37"/>
                </a:cxn>
                <a:cxn ang="0">
                  <a:pos x="46" y="38"/>
                </a:cxn>
                <a:cxn ang="0">
                  <a:pos x="50" y="38"/>
                </a:cxn>
                <a:cxn ang="0">
                  <a:pos x="54" y="38"/>
                </a:cxn>
                <a:cxn ang="0">
                  <a:pos x="57" y="38"/>
                </a:cxn>
                <a:cxn ang="0">
                  <a:pos x="63" y="37"/>
                </a:cxn>
                <a:cxn ang="0">
                  <a:pos x="67" y="33"/>
                </a:cxn>
                <a:cxn ang="0">
                  <a:pos x="67" y="31"/>
                </a:cxn>
                <a:cxn ang="0">
                  <a:pos x="69" y="29"/>
                </a:cxn>
                <a:cxn ang="0">
                  <a:pos x="69" y="27"/>
                </a:cxn>
                <a:cxn ang="0">
                  <a:pos x="71" y="23"/>
                </a:cxn>
                <a:cxn ang="0">
                  <a:pos x="71" y="21"/>
                </a:cxn>
                <a:cxn ang="0">
                  <a:pos x="69" y="19"/>
                </a:cxn>
                <a:cxn ang="0">
                  <a:pos x="67" y="17"/>
                </a:cxn>
                <a:cxn ang="0">
                  <a:pos x="61" y="17"/>
                </a:cxn>
                <a:cxn ang="0">
                  <a:pos x="61" y="17"/>
                </a:cxn>
                <a:cxn ang="0">
                  <a:pos x="59" y="19"/>
                </a:cxn>
                <a:cxn ang="0">
                  <a:pos x="55" y="19"/>
                </a:cxn>
                <a:cxn ang="0">
                  <a:pos x="52" y="19"/>
                </a:cxn>
                <a:cxn ang="0">
                  <a:pos x="50" y="19"/>
                </a:cxn>
                <a:cxn ang="0">
                  <a:pos x="46" y="17"/>
                </a:cxn>
                <a:cxn ang="0">
                  <a:pos x="42" y="17"/>
                </a:cxn>
                <a:cxn ang="0">
                  <a:pos x="40" y="15"/>
                </a:cxn>
                <a:cxn ang="0">
                  <a:pos x="40" y="14"/>
                </a:cxn>
                <a:cxn ang="0">
                  <a:pos x="40" y="14"/>
                </a:cxn>
                <a:cxn ang="0">
                  <a:pos x="40" y="10"/>
                </a:cxn>
                <a:cxn ang="0">
                  <a:pos x="38" y="8"/>
                </a:cxn>
                <a:cxn ang="0">
                  <a:pos x="36" y="4"/>
                </a:cxn>
                <a:cxn ang="0">
                  <a:pos x="34" y="2"/>
                </a:cxn>
                <a:cxn ang="0">
                  <a:pos x="31" y="0"/>
                </a:cxn>
                <a:cxn ang="0">
                  <a:pos x="27" y="0"/>
                </a:cxn>
              </a:cxnLst>
              <a:rect l="0" t="0" r="r" b="b"/>
              <a:pathLst>
                <a:path w="71" h="40">
                  <a:moveTo>
                    <a:pt x="27" y="0"/>
                  </a:moveTo>
                  <a:lnTo>
                    <a:pt x="25" y="2"/>
                  </a:lnTo>
                  <a:lnTo>
                    <a:pt x="23" y="2"/>
                  </a:lnTo>
                  <a:lnTo>
                    <a:pt x="17" y="6"/>
                  </a:lnTo>
                  <a:lnTo>
                    <a:pt x="11" y="8"/>
                  </a:lnTo>
                  <a:lnTo>
                    <a:pt x="6" y="12"/>
                  </a:lnTo>
                  <a:lnTo>
                    <a:pt x="2" y="17"/>
                  </a:lnTo>
                  <a:lnTo>
                    <a:pt x="0" y="23"/>
                  </a:lnTo>
                  <a:lnTo>
                    <a:pt x="0" y="29"/>
                  </a:lnTo>
                  <a:lnTo>
                    <a:pt x="0" y="31"/>
                  </a:lnTo>
                  <a:lnTo>
                    <a:pt x="0" y="31"/>
                  </a:lnTo>
                  <a:lnTo>
                    <a:pt x="0" y="33"/>
                  </a:lnTo>
                  <a:lnTo>
                    <a:pt x="2" y="37"/>
                  </a:lnTo>
                  <a:lnTo>
                    <a:pt x="2" y="38"/>
                  </a:lnTo>
                  <a:lnTo>
                    <a:pt x="6" y="40"/>
                  </a:lnTo>
                  <a:lnTo>
                    <a:pt x="9" y="40"/>
                  </a:lnTo>
                  <a:lnTo>
                    <a:pt x="13" y="40"/>
                  </a:lnTo>
                  <a:lnTo>
                    <a:pt x="13" y="40"/>
                  </a:lnTo>
                  <a:lnTo>
                    <a:pt x="17" y="38"/>
                  </a:lnTo>
                  <a:lnTo>
                    <a:pt x="21" y="38"/>
                  </a:lnTo>
                  <a:lnTo>
                    <a:pt x="25" y="37"/>
                  </a:lnTo>
                  <a:lnTo>
                    <a:pt x="29" y="37"/>
                  </a:lnTo>
                  <a:lnTo>
                    <a:pt x="32" y="35"/>
                  </a:lnTo>
                  <a:lnTo>
                    <a:pt x="36" y="35"/>
                  </a:lnTo>
                  <a:lnTo>
                    <a:pt x="40" y="37"/>
                  </a:lnTo>
                  <a:lnTo>
                    <a:pt x="40" y="37"/>
                  </a:lnTo>
                  <a:lnTo>
                    <a:pt x="42" y="37"/>
                  </a:lnTo>
                  <a:lnTo>
                    <a:pt x="46" y="38"/>
                  </a:lnTo>
                  <a:lnTo>
                    <a:pt x="50" y="38"/>
                  </a:lnTo>
                  <a:lnTo>
                    <a:pt x="54" y="38"/>
                  </a:lnTo>
                  <a:lnTo>
                    <a:pt x="57" y="38"/>
                  </a:lnTo>
                  <a:lnTo>
                    <a:pt x="63" y="37"/>
                  </a:lnTo>
                  <a:lnTo>
                    <a:pt x="67" y="33"/>
                  </a:lnTo>
                  <a:lnTo>
                    <a:pt x="67" y="31"/>
                  </a:lnTo>
                  <a:lnTo>
                    <a:pt x="69" y="29"/>
                  </a:lnTo>
                  <a:lnTo>
                    <a:pt x="69" y="27"/>
                  </a:lnTo>
                  <a:lnTo>
                    <a:pt x="71" y="23"/>
                  </a:lnTo>
                  <a:lnTo>
                    <a:pt x="71" y="21"/>
                  </a:lnTo>
                  <a:lnTo>
                    <a:pt x="69" y="19"/>
                  </a:lnTo>
                  <a:lnTo>
                    <a:pt x="67" y="17"/>
                  </a:lnTo>
                  <a:lnTo>
                    <a:pt x="61" y="17"/>
                  </a:lnTo>
                  <a:lnTo>
                    <a:pt x="61" y="17"/>
                  </a:lnTo>
                  <a:lnTo>
                    <a:pt x="59" y="19"/>
                  </a:lnTo>
                  <a:lnTo>
                    <a:pt x="55" y="19"/>
                  </a:lnTo>
                  <a:lnTo>
                    <a:pt x="52" y="19"/>
                  </a:lnTo>
                  <a:lnTo>
                    <a:pt x="50" y="19"/>
                  </a:lnTo>
                  <a:lnTo>
                    <a:pt x="46" y="17"/>
                  </a:lnTo>
                  <a:lnTo>
                    <a:pt x="42" y="17"/>
                  </a:lnTo>
                  <a:lnTo>
                    <a:pt x="40" y="15"/>
                  </a:lnTo>
                  <a:lnTo>
                    <a:pt x="40" y="14"/>
                  </a:lnTo>
                  <a:lnTo>
                    <a:pt x="40" y="14"/>
                  </a:lnTo>
                  <a:lnTo>
                    <a:pt x="40" y="10"/>
                  </a:lnTo>
                  <a:lnTo>
                    <a:pt x="38" y="8"/>
                  </a:lnTo>
                  <a:lnTo>
                    <a:pt x="36" y="4"/>
                  </a:lnTo>
                  <a:lnTo>
                    <a:pt x="34" y="2"/>
                  </a:lnTo>
                  <a:lnTo>
                    <a:pt x="31" y="0"/>
                  </a:lnTo>
                  <a:lnTo>
                    <a:pt x="27" y="0"/>
                  </a:lnTo>
                  <a:close/>
                </a:path>
              </a:pathLst>
            </a:custGeom>
            <a:solidFill>
              <a:srgbClr val="F2B200"/>
            </a:solidFill>
            <a:ln w="9525">
              <a:noFill/>
              <a:round/>
              <a:headEnd/>
              <a:tailEnd/>
            </a:ln>
          </p:spPr>
          <p:txBody>
            <a:bodyPr/>
            <a:lstStyle/>
            <a:p>
              <a:endParaRPr lang="en-US"/>
            </a:p>
          </p:txBody>
        </p:sp>
        <p:sp>
          <p:nvSpPr>
            <p:cNvPr id="350873" name="Freeform 665"/>
            <p:cNvSpPr>
              <a:spLocks/>
            </p:cNvSpPr>
            <p:nvPr/>
          </p:nvSpPr>
          <p:spPr bwMode="auto">
            <a:xfrm>
              <a:off x="3688" y="1524"/>
              <a:ext cx="37" cy="37"/>
            </a:xfrm>
            <a:custGeom>
              <a:avLst/>
              <a:gdLst/>
              <a:ahLst/>
              <a:cxnLst>
                <a:cxn ang="0">
                  <a:pos x="14" y="35"/>
                </a:cxn>
                <a:cxn ang="0">
                  <a:pos x="14" y="31"/>
                </a:cxn>
                <a:cxn ang="0">
                  <a:pos x="15" y="27"/>
                </a:cxn>
                <a:cxn ang="0">
                  <a:pos x="17" y="23"/>
                </a:cxn>
                <a:cxn ang="0">
                  <a:pos x="23" y="20"/>
                </a:cxn>
                <a:cxn ang="0">
                  <a:pos x="27" y="16"/>
                </a:cxn>
                <a:cxn ang="0">
                  <a:pos x="33" y="14"/>
                </a:cxn>
                <a:cxn ang="0">
                  <a:pos x="35" y="14"/>
                </a:cxn>
                <a:cxn ang="0">
                  <a:pos x="37" y="12"/>
                </a:cxn>
                <a:cxn ang="0">
                  <a:pos x="33" y="0"/>
                </a:cxn>
                <a:cxn ang="0">
                  <a:pos x="31" y="2"/>
                </a:cxn>
                <a:cxn ang="0">
                  <a:pos x="27" y="4"/>
                </a:cxn>
                <a:cxn ang="0">
                  <a:pos x="23" y="6"/>
                </a:cxn>
                <a:cxn ang="0">
                  <a:pos x="15" y="10"/>
                </a:cxn>
                <a:cxn ang="0">
                  <a:pos x="10" y="14"/>
                </a:cxn>
                <a:cxn ang="0">
                  <a:pos x="4" y="20"/>
                </a:cxn>
                <a:cxn ang="0">
                  <a:pos x="2" y="27"/>
                </a:cxn>
                <a:cxn ang="0">
                  <a:pos x="2" y="37"/>
                </a:cxn>
                <a:cxn ang="0">
                  <a:pos x="0" y="35"/>
                </a:cxn>
                <a:cxn ang="0">
                  <a:pos x="14" y="35"/>
                </a:cxn>
              </a:cxnLst>
              <a:rect l="0" t="0" r="r" b="b"/>
              <a:pathLst>
                <a:path w="37" h="37">
                  <a:moveTo>
                    <a:pt x="14" y="35"/>
                  </a:moveTo>
                  <a:lnTo>
                    <a:pt x="14" y="31"/>
                  </a:lnTo>
                  <a:lnTo>
                    <a:pt x="15" y="27"/>
                  </a:lnTo>
                  <a:lnTo>
                    <a:pt x="17" y="23"/>
                  </a:lnTo>
                  <a:lnTo>
                    <a:pt x="23" y="20"/>
                  </a:lnTo>
                  <a:lnTo>
                    <a:pt x="27" y="16"/>
                  </a:lnTo>
                  <a:lnTo>
                    <a:pt x="33" y="14"/>
                  </a:lnTo>
                  <a:lnTo>
                    <a:pt x="35" y="14"/>
                  </a:lnTo>
                  <a:lnTo>
                    <a:pt x="37" y="12"/>
                  </a:lnTo>
                  <a:lnTo>
                    <a:pt x="33" y="0"/>
                  </a:lnTo>
                  <a:lnTo>
                    <a:pt x="31" y="2"/>
                  </a:lnTo>
                  <a:lnTo>
                    <a:pt x="27" y="4"/>
                  </a:lnTo>
                  <a:lnTo>
                    <a:pt x="23" y="6"/>
                  </a:lnTo>
                  <a:lnTo>
                    <a:pt x="15" y="10"/>
                  </a:lnTo>
                  <a:lnTo>
                    <a:pt x="10" y="14"/>
                  </a:lnTo>
                  <a:lnTo>
                    <a:pt x="4" y="20"/>
                  </a:lnTo>
                  <a:lnTo>
                    <a:pt x="2" y="27"/>
                  </a:lnTo>
                  <a:lnTo>
                    <a:pt x="2" y="37"/>
                  </a:lnTo>
                  <a:lnTo>
                    <a:pt x="0" y="35"/>
                  </a:lnTo>
                  <a:lnTo>
                    <a:pt x="14" y="35"/>
                  </a:lnTo>
                  <a:close/>
                </a:path>
              </a:pathLst>
            </a:custGeom>
            <a:solidFill>
              <a:srgbClr val="000000"/>
            </a:solidFill>
            <a:ln w="9525">
              <a:noFill/>
              <a:round/>
              <a:headEnd/>
              <a:tailEnd/>
            </a:ln>
          </p:spPr>
          <p:txBody>
            <a:bodyPr/>
            <a:lstStyle/>
            <a:p>
              <a:endParaRPr lang="en-US"/>
            </a:p>
          </p:txBody>
        </p:sp>
        <p:sp>
          <p:nvSpPr>
            <p:cNvPr id="350874" name="Freeform 666"/>
            <p:cNvSpPr>
              <a:spLocks/>
            </p:cNvSpPr>
            <p:nvPr/>
          </p:nvSpPr>
          <p:spPr bwMode="auto">
            <a:xfrm>
              <a:off x="3688" y="1559"/>
              <a:ext cx="23" cy="17"/>
            </a:xfrm>
            <a:custGeom>
              <a:avLst/>
              <a:gdLst/>
              <a:ahLst/>
              <a:cxnLst>
                <a:cxn ang="0">
                  <a:pos x="19" y="6"/>
                </a:cxn>
                <a:cxn ang="0">
                  <a:pos x="17" y="6"/>
                </a:cxn>
                <a:cxn ang="0">
                  <a:pos x="15" y="6"/>
                </a:cxn>
                <a:cxn ang="0">
                  <a:pos x="14" y="4"/>
                </a:cxn>
                <a:cxn ang="0">
                  <a:pos x="14" y="2"/>
                </a:cxn>
                <a:cxn ang="0">
                  <a:pos x="14" y="0"/>
                </a:cxn>
                <a:cxn ang="0">
                  <a:pos x="0" y="0"/>
                </a:cxn>
                <a:cxn ang="0">
                  <a:pos x="2" y="2"/>
                </a:cxn>
                <a:cxn ang="0">
                  <a:pos x="2" y="4"/>
                </a:cxn>
                <a:cxn ang="0">
                  <a:pos x="2" y="8"/>
                </a:cxn>
                <a:cxn ang="0">
                  <a:pos x="4" y="9"/>
                </a:cxn>
                <a:cxn ang="0">
                  <a:pos x="6" y="13"/>
                </a:cxn>
                <a:cxn ang="0">
                  <a:pos x="12" y="17"/>
                </a:cxn>
                <a:cxn ang="0">
                  <a:pos x="17" y="17"/>
                </a:cxn>
                <a:cxn ang="0">
                  <a:pos x="23" y="17"/>
                </a:cxn>
                <a:cxn ang="0">
                  <a:pos x="19" y="6"/>
                </a:cxn>
              </a:cxnLst>
              <a:rect l="0" t="0" r="r" b="b"/>
              <a:pathLst>
                <a:path w="23" h="17">
                  <a:moveTo>
                    <a:pt x="19" y="6"/>
                  </a:moveTo>
                  <a:lnTo>
                    <a:pt x="17" y="6"/>
                  </a:lnTo>
                  <a:lnTo>
                    <a:pt x="15" y="6"/>
                  </a:lnTo>
                  <a:lnTo>
                    <a:pt x="14" y="4"/>
                  </a:lnTo>
                  <a:lnTo>
                    <a:pt x="14" y="2"/>
                  </a:lnTo>
                  <a:lnTo>
                    <a:pt x="14" y="0"/>
                  </a:lnTo>
                  <a:lnTo>
                    <a:pt x="0" y="0"/>
                  </a:lnTo>
                  <a:lnTo>
                    <a:pt x="2" y="2"/>
                  </a:lnTo>
                  <a:lnTo>
                    <a:pt x="2" y="4"/>
                  </a:lnTo>
                  <a:lnTo>
                    <a:pt x="2" y="8"/>
                  </a:lnTo>
                  <a:lnTo>
                    <a:pt x="4" y="9"/>
                  </a:lnTo>
                  <a:lnTo>
                    <a:pt x="6" y="13"/>
                  </a:lnTo>
                  <a:lnTo>
                    <a:pt x="12" y="17"/>
                  </a:lnTo>
                  <a:lnTo>
                    <a:pt x="17" y="17"/>
                  </a:lnTo>
                  <a:lnTo>
                    <a:pt x="23" y="17"/>
                  </a:lnTo>
                  <a:lnTo>
                    <a:pt x="19" y="6"/>
                  </a:lnTo>
                  <a:close/>
                </a:path>
              </a:pathLst>
            </a:custGeom>
            <a:solidFill>
              <a:srgbClr val="000000"/>
            </a:solidFill>
            <a:ln w="9525">
              <a:noFill/>
              <a:round/>
              <a:headEnd/>
              <a:tailEnd/>
            </a:ln>
          </p:spPr>
          <p:txBody>
            <a:bodyPr/>
            <a:lstStyle/>
            <a:p>
              <a:endParaRPr lang="en-US"/>
            </a:p>
          </p:txBody>
        </p:sp>
        <p:sp>
          <p:nvSpPr>
            <p:cNvPr id="350875" name="Freeform 667"/>
            <p:cNvSpPr>
              <a:spLocks/>
            </p:cNvSpPr>
            <p:nvPr/>
          </p:nvSpPr>
          <p:spPr bwMode="auto">
            <a:xfrm>
              <a:off x="3707" y="1559"/>
              <a:ext cx="31" cy="17"/>
            </a:xfrm>
            <a:custGeom>
              <a:avLst/>
              <a:gdLst/>
              <a:ahLst/>
              <a:cxnLst>
                <a:cxn ang="0">
                  <a:pos x="31" y="2"/>
                </a:cxn>
                <a:cxn ang="0">
                  <a:pos x="25" y="0"/>
                </a:cxn>
                <a:cxn ang="0">
                  <a:pos x="21" y="0"/>
                </a:cxn>
                <a:cxn ang="0">
                  <a:pos x="16" y="2"/>
                </a:cxn>
                <a:cxn ang="0">
                  <a:pos x="12" y="2"/>
                </a:cxn>
                <a:cxn ang="0">
                  <a:pos x="8" y="4"/>
                </a:cxn>
                <a:cxn ang="0">
                  <a:pos x="4" y="4"/>
                </a:cxn>
                <a:cxn ang="0">
                  <a:pos x="2" y="6"/>
                </a:cxn>
                <a:cxn ang="0">
                  <a:pos x="0" y="6"/>
                </a:cxn>
                <a:cxn ang="0">
                  <a:pos x="4" y="17"/>
                </a:cxn>
                <a:cxn ang="0">
                  <a:pos x="8" y="15"/>
                </a:cxn>
                <a:cxn ang="0">
                  <a:pos x="10" y="15"/>
                </a:cxn>
                <a:cxn ang="0">
                  <a:pos x="14" y="13"/>
                </a:cxn>
                <a:cxn ang="0">
                  <a:pos x="18" y="13"/>
                </a:cxn>
                <a:cxn ang="0">
                  <a:pos x="21" y="13"/>
                </a:cxn>
                <a:cxn ang="0">
                  <a:pos x="25" y="13"/>
                </a:cxn>
                <a:cxn ang="0">
                  <a:pos x="31" y="2"/>
                </a:cxn>
              </a:cxnLst>
              <a:rect l="0" t="0" r="r" b="b"/>
              <a:pathLst>
                <a:path w="31" h="17">
                  <a:moveTo>
                    <a:pt x="31" y="2"/>
                  </a:moveTo>
                  <a:lnTo>
                    <a:pt x="25" y="0"/>
                  </a:lnTo>
                  <a:lnTo>
                    <a:pt x="21" y="0"/>
                  </a:lnTo>
                  <a:lnTo>
                    <a:pt x="16" y="2"/>
                  </a:lnTo>
                  <a:lnTo>
                    <a:pt x="12" y="2"/>
                  </a:lnTo>
                  <a:lnTo>
                    <a:pt x="8" y="4"/>
                  </a:lnTo>
                  <a:lnTo>
                    <a:pt x="4" y="4"/>
                  </a:lnTo>
                  <a:lnTo>
                    <a:pt x="2" y="6"/>
                  </a:lnTo>
                  <a:lnTo>
                    <a:pt x="0" y="6"/>
                  </a:lnTo>
                  <a:lnTo>
                    <a:pt x="4" y="17"/>
                  </a:lnTo>
                  <a:lnTo>
                    <a:pt x="8" y="15"/>
                  </a:lnTo>
                  <a:lnTo>
                    <a:pt x="10" y="15"/>
                  </a:lnTo>
                  <a:lnTo>
                    <a:pt x="14" y="13"/>
                  </a:lnTo>
                  <a:lnTo>
                    <a:pt x="18" y="13"/>
                  </a:lnTo>
                  <a:lnTo>
                    <a:pt x="21" y="13"/>
                  </a:lnTo>
                  <a:lnTo>
                    <a:pt x="25" y="13"/>
                  </a:lnTo>
                  <a:lnTo>
                    <a:pt x="31" y="2"/>
                  </a:lnTo>
                  <a:close/>
                </a:path>
              </a:pathLst>
            </a:custGeom>
            <a:solidFill>
              <a:srgbClr val="000000"/>
            </a:solidFill>
            <a:ln w="9525">
              <a:noFill/>
              <a:round/>
              <a:headEnd/>
              <a:tailEnd/>
            </a:ln>
          </p:spPr>
          <p:txBody>
            <a:bodyPr/>
            <a:lstStyle/>
            <a:p>
              <a:endParaRPr lang="en-US"/>
            </a:p>
          </p:txBody>
        </p:sp>
        <p:sp>
          <p:nvSpPr>
            <p:cNvPr id="350876" name="Freeform 668"/>
            <p:cNvSpPr>
              <a:spLocks/>
            </p:cNvSpPr>
            <p:nvPr/>
          </p:nvSpPr>
          <p:spPr bwMode="auto">
            <a:xfrm>
              <a:off x="3732" y="1559"/>
              <a:ext cx="37" cy="15"/>
            </a:xfrm>
            <a:custGeom>
              <a:avLst/>
              <a:gdLst/>
              <a:ahLst/>
              <a:cxnLst>
                <a:cxn ang="0">
                  <a:pos x="25" y="0"/>
                </a:cxn>
                <a:cxn ang="0">
                  <a:pos x="27" y="0"/>
                </a:cxn>
                <a:cxn ang="0">
                  <a:pos x="23" y="2"/>
                </a:cxn>
                <a:cxn ang="0">
                  <a:pos x="19" y="4"/>
                </a:cxn>
                <a:cxn ang="0">
                  <a:pos x="18" y="4"/>
                </a:cxn>
                <a:cxn ang="0">
                  <a:pos x="14" y="4"/>
                </a:cxn>
                <a:cxn ang="0">
                  <a:pos x="10" y="4"/>
                </a:cxn>
                <a:cxn ang="0">
                  <a:pos x="8" y="2"/>
                </a:cxn>
                <a:cxn ang="0">
                  <a:pos x="6" y="2"/>
                </a:cxn>
                <a:cxn ang="0">
                  <a:pos x="0" y="13"/>
                </a:cxn>
                <a:cxn ang="0">
                  <a:pos x="2" y="13"/>
                </a:cxn>
                <a:cxn ang="0">
                  <a:pos x="4" y="13"/>
                </a:cxn>
                <a:cxn ang="0">
                  <a:pos x="8" y="15"/>
                </a:cxn>
                <a:cxn ang="0">
                  <a:pos x="12" y="15"/>
                </a:cxn>
                <a:cxn ang="0">
                  <a:pos x="18" y="15"/>
                </a:cxn>
                <a:cxn ang="0">
                  <a:pos x="23" y="15"/>
                </a:cxn>
                <a:cxn ang="0">
                  <a:pos x="29" y="11"/>
                </a:cxn>
                <a:cxn ang="0">
                  <a:pos x="35" y="8"/>
                </a:cxn>
                <a:cxn ang="0">
                  <a:pos x="37" y="6"/>
                </a:cxn>
                <a:cxn ang="0">
                  <a:pos x="25" y="0"/>
                </a:cxn>
              </a:cxnLst>
              <a:rect l="0" t="0" r="r" b="b"/>
              <a:pathLst>
                <a:path w="37" h="15">
                  <a:moveTo>
                    <a:pt x="25" y="0"/>
                  </a:moveTo>
                  <a:lnTo>
                    <a:pt x="27" y="0"/>
                  </a:lnTo>
                  <a:lnTo>
                    <a:pt x="23" y="2"/>
                  </a:lnTo>
                  <a:lnTo>
                    <a:pt x="19" y="4"/>
                  </a:lnTo>
                  <a:lnTo>
                    <a:pt x="18" y="4"/>
                  </a:lnTo>
                  <a:lnTo>
                    <a:pt x="14" y="4"/>
                  </a:lnTo>
                  <a:lnTo>
                    <a:pt x="10" y="4"/>
                  </a:lnTo>
                  <a:lnTo>
                    <a:pt x="8" y="2"/>
                  </a:lnTo>
                  <a:lnTo>
                    <a:pt x="6" y="2"/>
                  </a:lnTo>
                  <a:lnTo>
                    <a:pt x="0" y="13"/>
                  </a:lnTo>
                  <a:lnTo>
                    <a:pt x="2" y="13"/>
                  </a:lnTo>
                  <a:lnTo>
                    <a:pt x="4" y="13"/>
                  </a:lnTo>
                  <a:lnTo>
                    <a:pt x="8" y="15"/>
                  </a:lnTo>
                  <a:lnTo>
                    <a:pt x="12" y="15"/>
                  </a:lnTo>
                  <a:lnTo>
                    <a:pt x="18" y="15"/>
                  </a:lnTo>
                  <a:lnTo>
                    <a:pt x="23" y="15"/>
                  </a:lnTo>
                  <a:lnTo>
                    <a:pt x="29" y="11"/>
                  </a:lnTo>
                  <a:lnTo>
                    <a:pt x="35" y="8"/>
                  </a:lnTo>
                  <a:lnTo>
                    <a:pt x="37" y="6"/>
                  </a:lnTo>
                  <a:lnTo>
                    <a:pt x="25" y="0"/>
                  </a:lnTo>
                  <a:close/>
                </a:path>
              </a:pathLst>
            </a:custGeom>
            <a:solidFill>
              <a:srgbClr val="000000"/>
            </a:solidFill>
            <a:ln w="9525">
              <a:noFill/>
              <a:round/>
              <a:headEnd/>
              <a:tailEnd/>
            </a:ln>
          </p:spPr>
          <p:txBody>
            <a:bodyPr/>
            <a:lstStyle/>
            <a:p>
              <a:endParaRPr lang="en-US"/>
            </a:p>
          </p:txBody>
        </p:sp>
        <p:sp>
          <p:nvSpPr>
            <p:cNvPr id="350877" name="Freeform 669"/>
            <p:cNvSpPr>
              <a:spLocks/>
            </p:cNvSpPr>
            <p:nvPr/>
          </p:nvSpPr>
          <p:spPr bwMode="auto">
            <a:xfrm>
              <a:off x="3757" y="1542"/>
              <a:ext cx="16" cy="23"/>
            </a:xfrm>
            <a:custGeom>
              <a:avLst/>
              <a:gdLst/>
              <a:ahLst/>
              <a:cxnLst>
                <a:cxn ang="0">
                  <a:pos x="2" y="13"/>
                </a:cxn>
                <a:cxn ang="0">
                  <a:pos x="2" y="11"/>
                </a:cxn>
                <a:cxn ang="0">
                  <a:pos x="6" y="11"/>
                </a:cxn>
                <a:cxn ang="0">
                  <a:pos x="4" y="11"/>
                </a:cxn>
                <a:cxn ang="0">
                  <a:pos x="2" y="13"/>
                </a:cxn>
                <a:cxn ang="0">
                  <a:pos x="2" y="15"/>
                </a:cxn>
                <a:cxn ang="0">
                  <a:pos x="2" y="17"/>
                </a:cxn>
                <a:cxn ang="0">
                  <a:pos x="0" y="17"/>
                </a:cxn>
                <a:cxn ang="0">
                  <a:pos x="12" y="23"/>
                </a:cxn>
                <a:cxn ang="0">
                  <a:pos x="14" y="21"/>
                </a:cxn>
                <a:cxn ang="0">
                  <a:pos x="14" y="17"/>
                </a:cxn>
                <a:cxn ang="0">
                  <a:pos x="16" y="13"/>
                </a:cxn>
                <a:cxn ang="0">
                  <a:pos x="16" y="7"/>
                </a:cxn>
                <a:cxn ang="0">
                  <a:pos x="12" y="2"/>
                </a:cxn>
                <a:cxn ang="0">
                  <a:pos x="6" y="0"/>
                </a:cxn>
                <a:cxn ang="0">
                  <a:pos x="0" y="0"/>
                </a:cxn>
                <a:cxn ang="0">
                  <a:pos x="2" y="13"/>
                </a:cxn>
              </a:cxnLst>
              <a:rect l="0" t="0" r="r" b="b"/>
              <a:pathLst>
                <a:path w="16" h="23">
                  <a:moveTo>
                    <a:pt x="2" y="13"/>
                  </a:moveTo>
                  <a:lnTo>
                    <a:pt x="2" y="11"/>
                  </a:lnTo>
                  <a:lnTo>
                    <a:pt x="6" y="11"/>
                  </a:lnTo>
                  <a:lnTo>
                    <a:pt x="4" y="11"/>
                  </a:lnTo>
                  <a:lnTo>
                    <a:pt x="2" y="13"/>
                  </a:lnTo>
                  <a:lnTo>
                    <a:pt x="2" y="15"/>
                  </a:lnTo>
                  <a:lnTo>
                    <a:pt x="2" y="17"/>
                  </a:lnTo>
                  <a:lnTo>
                    <a:pt x="0" y="17"/>
                  </a:lnTo>
                  <a:lnTo>
                    <a:pt x="12" y="23"/>
                  </a:lnTo>
                  <a:lnTo>
                    <a:pt x="14" y="21"/>
                  </a:lnTo>
                  <a:lnTo>
                    <a:pt x="14" y="17"/>
                  </a:lnTo>
                  <a:lnTo>
                    <a:pt x="16" y="13"/>
                  </a:lnTo>
                  <a:lnTo>
                    <a:pt x="16" y="7"/>
                  </a:lnTo>
                  <a:lnTo>
                    <a:pt x="12" y="2"/>
                  </a:lnTo>
                  <a:lnTo>
                    <a:pt x="6" y="0"/>
                  </a:lnTo>
                  <a:lnTo>
                    <a:pt x="0" y="0"/>
                  </a:lnTo>
                  <a:lnTo>
                    <a:pt x="2" y="13"/>
                  </a:lnTo>
                  <a:close/>
                </a:path>
              </a:pathLst>
            </a:custGeom>
            <a:solidFill>
              <a:srgbClr val="000000"/>
            </a:solidFill>
            <a:ln w="9525">
              <a:noFill/>
              <a:round/>
              <a:headEnd/>
              <a:tailEnd/>
            </a:ln>
          </p:spPr>
          <p:txBody>
            <a:bodyPr/>
            <a:lstStyle/>
            <a:p>
              <a:endParaRPr lang="en-US"/>
            </a:p>
          </p:txBody>
        </p:sp>
        <p:sp>
          <p:nvSpPr>
            <p:cNvPr id="350878" name="Freeform 670"/>
            <p:cNvSpPr>
              <a:spLocks/>
            </p:cNvSpPr>
            <p:nvPr/>
          </p:nvSpPr>
          <p:spPr bwMode="auto">
            <a:xfrm>
              <a:off x="3730" y="1542"/>
              <a:ext cx="29" cy="13"/>
            </a:xfrm>
            <a:custGeom>
              <a:avLst/>
              <a:gdLst/>
              <a:ahLst/>
              <a:cxnLst>
                <a:cxn ang="0">
                  <a:pos x="0" y="5"/>
                </a:cxn>
                <a:cxn ang="0">
                  <a:pos x="2" y="5"/>
                </a:cxn>
                <a:cxn ang="0">
                  <a:pos x="6" y="9"/>
                </a:cxn>
                <a:cxn ang="0">
                  <a:pos x="10" y="11"/>
                </a:cxn>
                <a:cxn ang="0">
                  <a:pos x="14" y="13"/>
                </a:cxn>
                <a:cxn ang="0">
                  <a:pos x="18" y="13"/>
                </a:cxn>
                <a:cxn ang="0">
                  <a:pos x="21" y="13"/>
                </a:cxn>
                <a:cxn ang="0">
                  <a:pos x="25" y="13"/>
                </a:cxn>
                <a:cxn ang="0">
                  <a:pos x="27" y="13"/>
                </a:cxn>
                <a:cxn ang="0">
                  <a:pos x="29" y="13"/>
                </a:cxn>
                <a:cxn ang="0">
                  <a:pos x="27" y="0"/>
                </a:cxn>
                <a:cxn ang="0">
                  <a:pos x="25" y="0"/>
                </a:cxn>
                <a:cxn ang="0">
                  <a:pos x="21" y="2"/>
                </a:cxn>
                <a:cxn ang="0">
                  <a:pos x="20" y="2"/>
                </a:cxn>
                <a:cxn ang="0">
                  <a:pos x="16" y="2"/>
                </a:cxn>
                <a:cxn ang="0">
                  <a:pos x="14" y="0"/>
                </a:cxn>
                <a:cxn ang="0">
                  <a:pos x="12" y="0"/>
                </a:cxn>
                <a:cxn ang="0">
                  <a:pos x="14" y="2"/>
                </a:cxn>
                <a:cxn ang="0">
                  <a:pos x="0" y="5"/>
                </a:cxn>
              </a:cxnLst>
              <a:rect l="0" t="0" r="r" b="b"/>
              <a:pathLst>
                <a:path w="29" h="13">
                  <a:moveTo>
                    <a:pt x="0" y="5"/>
                  </a:moveTo>
                  <a:lnTo>
                    <a:pt x="2" y="5"/>
                  </a:lnTo>
                  <a:lnTo>
                    <a:pt x="6" y="9"/>
                  </a:lnTo>
                  <a:lnTo>
                    <a:pt x="10" y="11"/>
                  </a:lnTo>
                  <a:lnTo>
                    <a:pt x="14" y="13"/>
                  </a:lnTo>
                  <a:lnTo>
                    <a:pt x="18" y="13"/>
                  </a:lnTo>
                  <a:lnTo>
                    <a:pt x="21" y="13"/>
                  </a:lnTo>
                  <a:lnTo>
                    <a:pt x="25" y="13"/>
                  </a:lnTo>
                  <a:lnTo>
                    <a:pt x="27" y="13"/>
                  </a:lnTo>
                  <a:lnTo>
                    <a:pt x="29" y="13"/>
                  </a:lnTo>
                  <a:lnTo>
                    <a:pt x="27" y="0"/>
                  </a:lnTo>
                  <a:lnTo>
                    <a:pt x="25" y="0"/>
                  </a:lnTo>
                  <a:lnTo>
                    <a:pt x="21" y="2"/>
                  </a:lnTo>
                  <a:lnTo>
                    <a:pt x="20" y="2"/>
                  </a:lnTo>
                  <a:lnTo>
                    <a:pt x="16" y="2"/>
                  </a:lnTo>
                  <a:lnTo>
                    <a:pt x="14" y="0"/>
                  </a:lnTo>
                  <a:lnTo>
                    <a:pt x="12" y="0"/>
                  </a:lnTo>
                  <a:lnTo>
                    <a:pt x="14" y="2"/>
                  </a:lnTo>
                  <a:lnTo>
                    <a:pt x="0" y="5"/>
                  </a:lnTo>
                  <a:close/>
                </a:path>
              </a:pathLst>
            </a:custGeom>
            <a:solidFill>
              <a:srgbClr val="000000"/>
            </a:solidFill>
            <a:ln w="9525">
              <a:noFill/>
              <a:round/>
              <a:headEnd/>
              <a:tailEnd/>
            </a:ln>
          </p:spPr>
          <p:txBody>
            <a:bodyPr/>
            <a:lstStyle/>
            <a:p>
              <a:endParaRPr lang="en-US"/>
            </a:p>
          </p:txBody>
        </p:sp>
        <p:sp>
          <p:nvSpPr>
            <p:cNvPr id="350879" name="Freeform 671"/>
            <p:cNvSpPr>
              <a:spLocks/>
            </p:cNvSpPr>
            <p:nvPr/>
          </p:nvSpPr>
          <p:spPr bwMode="auto">
            <a:xfrm>
              <a:off x="3721" y="1524"/>
              <a:ext cx="23" cy="23"/>
            </a:xfrm>
            <a:custGeom>
              <a:avLst/>
              <a:gdLst/>
              <a:ahLst/>
              <a:cxnLst>
                <a:cxn ang="0">
                  <a:pos x="4" y="12"/>
                </a:cxn>
                <a:cxn ang="0">
                  <a:pos x="4" y="14"/>
                </a:cxn>
                <a:cxn ang="0">
                  <a:pos x="6" y="14"/>
                </a:cxn>
                <a:cxn ang="0">
                  <a:pos x="7" y="16"/>
                </a:cxn>
                <a:cxn ang="0">
                  <a:pos x="9" y="18"/>
                </a:cxn>
                <a:cxn ang="0">
                  <a:pos x="9" y="21"/>
                </a:cxn>
                <a:cxn ang="0">
                  <a:pos x="9" y="23"/>
                </a:cxn>
                <a:cxn ang="0">
                  <a:pos x="23" y="20"/>
                </a:cxn>
                <a:cxn ang="0">
                  <a:pos x="21" y="20"/>
                </a:cxn>
                <a:cxn ang="0">
                  <a:pos x="21" y="16"/>
                </a:cxn>
                <a:cxn ang="0">
                  <a:pos x="19" y="14"/>
                </a:cxn>
                <a:cxn ang="0">
                  <a:pos x="17" y="10"/>
                </a:cxn>
                <a:cxn ang="0">
                  <a:pos x="15" y="6"/>
                </a:cxn>
                <a:cxn ang="0">
                  <a:pos x="11" y="2"/>
                </a:cxn>
                <a:cxn ang="0">
                  <a:pos x="7" y="0"/>
                </a:cxn>
                <a:cxn ang="0">
                  <a:pos x="0" y="0"/>
                </a:cxn>
                <a:cxn ang="0">
                  <a:pos x="4" y="12"/>
                </a:cxn>
              </a:cxnLst>
              <a:rect l="0" t="0" r="r" b="b"/>
              <a:pathLst>
                <a:path w="23" h="23">
                  <a:moveTo>
                    <a:pt x="4" y="12"/>
                  </a:moveTo>
                  <a:lnTo>
                    <a:pt x="4" y="14"/>
                  </a:lnTo>
                  <a:lnTo>
                    <a:pt x="6" y="14"/>
                  </a:lnTo>
                  <a:lnTo>
                    <a:pt x="7" y="16"/>
                  </a:lnTo>
                  <a:lnTo>
                    <a:pt x="9" y="18"/>
                  </a:lnTo>
                  <a:lnTo>
                    <a:pt x="9" y="21"/>
                  </a:lnTo>
                  <a:lnTo>
                    <a:pt x="9" y="23"/>
                  </a:lnTo>
                  <a:lnTo>
                    <a:pt x="23" y="20"/>
                  </a:lnTo>
                  <a:lnTo>
                    <a:pt x="21" y="20"/>
                  </a:lnTo>
                  <a:lnTo>
                    <a:pt x="21" y="16"/>
                  </a:lnTo>
                  <a:lnTo>
                    <a:pt x="19" y="14"/>
                  </a:lnTo>
                  <a:lnTo>
                    <a:pt x="17" y="10"/>
                  </a:lnTo>
                  <a:lnTo>
                    <a:pt x="15" y="6"/>
                  </a:lnTo>
                  <a:lnTo>
                    <a:pt x="11" y="2"/>
                  </a:lnTo>
                  <a:lnTo>
                    <a:pt x="7" y="0"/>
                  </a:lnTo>
                  <a:lnTo>
                    <a:pt x="0" y="0"/>
                  </a:lnTo>
                  <a:lnTo>
                    <a:pt x="4" y="12"/>
                  </a:lnTo>
                  <a:close/>
                </a:path>
              </a:pathLst>
            </a:custGeom>
            <a:solidFill>
              <a:srgbClr val="000000"/>
            </a:solidFill>
            <a:ln w="9525">
              <a:noFill/>
              <a:round/>
              <a:headEnd/>
              <a:tailEnd/>
            </a:ln>
          </p:spPr>
          <p:txBody>
            <a:bodyPr/>
            <a:lstStyle/>
            <a:p>
              <a:endParaRPr lang="en-US"/>
            </a:p>
          </p:txBody>
        </p:sp>
        <p:sp>
          <p:nvSpPr>
            <p:cNvPr id="350880" name="Freeform 672"/>
            <p:cNvSpPr>
              <a:spLocks/>
            </p:cNvSpPr>
            <p:nvPr/>
          </p:nvSpPr>
          <p:spPr bwMode="auto">
            <a:xfrm>
              <a:off x="3703" y="1542"/>
              <a:ext cx="24" cy="17"/>
            </a:xfrm>
            <a:custGeom>
              <a:avLst/>
              <a:gdLst/>
              <a:ahLst/>
              <a:cxnLst>
                <a:cxn ang="0">
                  <a:pos x="2" y="11"/>
                </a:cxn>
                <a:cxn ang="0">
                  <a:pos x="2" y="11"/>
                </a:cxn>
                <a:cxn ang="0">
                  <a:pos x="4" y="9"/>
                </a:cxn>
                <a:cxn ang="0">
                  <a:pos x="4" y="7"/>
                </a:cxn>
                <a:cxn ang="0">
                  <a:pos x="6" y="5"/>
                </a:cxn>
                <a:cxn ang="0">
                  <a:pos x="8" y="3"/>
                </a:cxn>
                <a:cxn ang="0">
                  <a:pos x="10" y="2"/>
                </a:cxn>
                <a:cxn ang="0">
                  <a:pos x="14" y="0"/>
                </a:cxn>
                <a:cxn ang="0">
                  <a:pos x="16" y="0"/>
                </a:cxn>
                <a:cxn ang="0">
                  <a:pos x="16" y="0"/>
                </a:cxn>
                <a:cxn ang="0">
                  <a:pos x="18" y="0"/>
                </a:cxn>
                <a:cxn ang="0">
                  <a:pos x="18" y="0"/>
                </a:cxn>
                <a:cxn ang="0">
                  <a:pos x="20" y="0"/>
                </a:cxn>
                <a:cxn ang="0">
                  <a:pos x="22" y="2"/>
                </a:cxn>
                <a:cxn ang="0">
                  <a:pos x="22" y="3"/>
                </a:cxn>
                <a:cxn ang="0">
                  <a:pos x="24" y="5"/>
                </a:cxn>
                <a:cxn ang="0">
                  <a:pos x="24" y="7"/>
                </a:cxn>
                <a:cxn ang="0">
                  <a:pos x="24" y="7"/>
                </a:cxn>
                <a:cxn ang="0">
                  <a:pos x="24" y="9"/>
                </a:cxn>
                <a:cxn ang="0">
                  <a:pos x="24" y="11"/>
                </a:cxn>
                <a:cxn ang="0">
                  <a:pos x="24" y="13"/>
                </a:cxn>
                <a:cxn ang="0">
                  <a:pos x="22" y="15"/>
                </a:cxn>
                <a:cxn ang="0">
                  <a:pos x="20" y="15"/>
                </a:cxn>
                <a:cxn ang="0">
                  <a:pos x="16" y="17"/>
                </a:cxn>
                <a:cxn ang="0">
                  <a:pos x="12" y="17"/>
                </a:cxn>
                <a:cxn ang="0">
                  <a:pos x="10" y="17"/>
                </a:cxn>
                <a:cxn ang="0">
                  <a:pos x="10" y="17"/>
                </a:cxn>
                <a:cxn ang="0">
                  <a:pos x="6" y="17"/>
                </a:cxn>
                <a:cxn ang="0">
                  <a:pos x="4" y="17"/>
                </a:cxn>
                <a:cxn ang="0">
                  <a:pos x="2" y="17"/>
                </a:cxn>
                <a:cxn ang="0">
                  <a:pos x="2" y="15"/>
                </a:cxn>
                <a:cxn ang="0">
                  <a:pos x="0" y="13"/>
                </a:cxn>
                <a:cxn ang="0">
                  <a:pos x="2" y="11"/>
                </a:cxn>
              </a:cxnLst>
              <a:rect l="0" t="0" r="r" b="b"/>
              <a:pathLst>
                <a:path w="24" h="17">
                  <a:moveTo>
                    <a:pt x="2" y="11"/>
                  </a:moveTo>
                  <a:lnTo>
                    <a:pt x="2" y="11"/>
                  </a:lnTo>
                  <a:lnTo>
                    <a:pt x="4" y="9"/>
                  </a:lnTo>
                  <a:lnTo>
                    <a:pt x="4" y="7"/>
                  </a:lnTo>
                  <a:lnTo>
                    <a:pt x="6" y="5"/>
                  </a:lnTo>
                  <a:lnTo>
                    <a:pt x="8" y="3"/>
                  </a:lnTo>
                  <a:lnTo>
                    <a:pt x="10" y="2"/>
                  </a:lnTo>
                  <a:lnTo>
                    <a:pt x="14" y="0"/>
                  </a:lnTo>
                  <a:lnTo>
                    <a:pt x="16" y="0"/>
                  </a:lnTo>
                  <a:lnTo>
                    <a:pt x="16" y="0"/>
                  </a:lnTo>
                  <a:lnTo>
                    <a:pt x="18" y="0"/>
                  </a:lnTo>
                  <a:lnTo>
                    <a:pt x="18" y="0"/>
                  </a:lnTo>
                  <a:lnTo>
                    <a:pt x="20" y="0"/>
                  </a:lnTo>
                  <a:lnTo>
                    <a:pt x="22" y="2"/>
                  </a:lnTo>
                  <a:lnTo>
                    <a:pt x="22" y="3"/>
                  </a:lnTo>
                  <a:lnTo>
                    <a:pt x="24" y="5"/>
                  </a:lnTo>
                  <a:lnTo>
                    <a:pt x="24" y="7"/>
                  </a:lnTo>
                  <a:lnTo>
                    <a:pt x="24" y="7"/>
                  </a:lnTo>
                  <a:lnTo>
                    <a:pt x="24" y="9"/>
                  </a:lnTo>
                  <a:lnTo>
                    <a:pt x="24" y="11"/>
                  </a:lnTo>
                  <a:lnTo>
                    <a:pt x="24" y="13"/>
                  </a:lnTo>
                  <a:lnTo>
                    <a:pt x="22" y="15"/>
                  </a:lnTo>
                  <a:lnTo>
                    <a:pt x="20" y="15"/>
                  </a:lnTo>
                  <a:lnTo>
                    <a:pt x="16" y="17"/>
                  </a:lnTo>
                  <a:lnTo>
                    <a:pt x="12" y="17"/>
                  </a:lnTo>
                  <a:lnTo>
                    <a:pt x="10" y="17"/>
                  </a:lnTo>
                  <a:lnTo>
                    <a:pt x="10" y="17"/>
                  </a:lnTo>
                  <a:lnTo>
                    <a:pt x="6" y="17"/>
                  </a:lnTo>
                  <a:lnTo>
                    <a:pt x="4" y="17"/>
                  </a:lnTo>
                  <a:lnTo>
                    <a:pt x="2" y="17"/>
                  </a:lnTo>
                  <a:lnTo>
                    <a:pt x="2" y="15"/>
                  </a:lnTo>
                  <a:lnTo>
                    <a:pt x="0" y="13"/>
                  </a:lnTo>
                  <a:lnTo>
                    <a:pt x="2" y="11"/>
                  </a:lnTo>
                  <a:close/>
                </a:path>
              </a:pathLst>
            </a:custGeom>
            <a:solidFill>
              <a:srgbClr val="FFF233"/>
            </a:solidFill>
            <a:ln w="9525">
              <a:noFill/>
              <a:round/>
              <a:headEnd/>
              <a:tailEnd/>
            </a:ln>
          </p:spPr>
          <p:txBody>
            <a:bodyPr/>
            <a:lstStyle/>
            <a:p>
              <a:endParaRPr lang="en-US"/>
            </a:p>
          </p:txBody>
        </p:sp>
        <p:sp>
          <p:nvSpPr>
            <p:cNvPr id="350881" name="Freeform 673"/>
            <p:cNvSpPr>
              <a:spLocks/>
            </p:cNvSpPr>
            <p:nvPr/>
          </p:nvSpPr>
          <p:spPr bwMode="auto">
            <a:xfrm>
              <a:off x="3510" y="1553"/>
              <a:ext cx="869" cy="914"/>
            </a:xfrm>
            <a:custGeom>
              <a:avLst/>
              <a:gdLst/>
              <a:ahLst/>
              <a:cxnLst>
                <a:cxn ang="0">
                  <a:pos x="309" y="302"/>
                </a:cxn>
                <a:cxn ang="0">
                  <a:pos x="358" y="321"/>
                </a:cxn>
                <a:cxn ang="0">
                  <a:pos x="380" y="330"/>
                </a:cxn>
                <a:cxn ang="0">
                  <a:pos x="391" y="250"/>
                </a:cxn>
                <a:cxn ang="0">
                  <a:pos x="428" y="156"/>
                </a:cxn>
                <a:cxn ang="0">
                  <a:pos x="462" y="158"/>
                </a:cxn>
                <a:cxn ang="0">
                  <a:pos x="441" y="133"/>
                </a:cxn>
                <a:cxn ang="0">
                  <a:pos x="433" y="102"/>
                </a:cxn>
                <a:cxn ang="0">
                  <a:pos x="474" y="119"/>
                </a:cxn>
                <a:cxn ang="0">
                  <a:pos x="506" y="106"/>
                </a:cxn>
                <a:cxn ang="0">
                  <a:pos x="441" y="73"/>
                </a:cxn>
                <a:cxn ang="0">
                  <a:pos x="391" y="58"/>
                </a:cxn>
                <a:cxn ang="0">
                  <a:pos x="343" y="54"/>
                </a:cxn>
                <a:cxn ang="0">
                  <a:pos x="341" y="100"/>
                </a:cxn>
                <a:cxn ang="0">
                  <a:pos x="326" y="108"/>
                </a:cxn>
                <a:cxn ang="0">
                  <a:pos x="274" y="77"/>
                </a:cxn>
                <a:cxn ang="0">
                  <a:pos x="307" y="48"/>
                </a:cxn>
                <a:cxn ang="0">
                  <a:pos x="322" y="25"/>
                </a:cxn>
                <a:cxn ang="0">
                  <a:pos x="362" y="42"/>
                </a:cxn>
                <a:cxn ang="0">
                  <a:pos x="362" y="15"/>
                </a:cxn>
                <a:cxn ang="0">
                  <a:pos x="307" y="0"/>
                </a:cxn>
                <a:cxn ang="0">
                  <a:pos x="272" y="27"/>
                </a:cxn>
                <a:cxn ang="0">
                  <a:pos x="217" y="35"/>
                </a:cxn>
                <a:cxn ang="0">
                  <a:pos x="184" y="23"/>
                </a:cxn>
                <a:cxn ang="0">
                  <a:pos x="115" y="31"/>
                </a:cxn>
                <a:cxn ang="0">
                  <a:pos x="75" y="65"/>
                </a:cxn>
                <a:cxn ang="0">
                  <a:pos x="32" y="88"/>
                </a:cxn>
                <a:cxn ang="0">
                  <a:pos x="4" y="131"/>
                </a:cxn>
                <a:cxn ang="0">
                  <a:pos x="65" y="92"/>
                </a:cxn>
                <a:cxn ang="0">
                  <a:pos x="101" y="136"/>
                </a:cxn>
                <a:cxn ang="0">
                  <a:pos x="98" y="173"/>
                </a:cxn>
                <a:cxn ang="0">
                  <a:pos x="73" y="238"/>
                </a:cxn>
                <a:cxn ang="0">
                  <a:pos x="84" y="280"/>
                </a:cxn>
                <a:cxn ang="0">
                  <a:pos x="111" y="348"/>
                </a:cxn>
                <a:cxn ang="0">
                  <a:pos x="124" y="346"/>
                </a:cxn>
                <a:cxn ang="0">
                  <a:pos x="124" y="305"/>
                </a:cxn>
                <a:cxn ang="0">
                  <a:pos x="159" y="361"/>
                </a:cxn>
                <a:cxn ang="0">
                  <a:pos x="220" y="421"/>
                </a:cxn>
                <a:cxn ang="0">
                  <a:pos x="266" y="436"/>
                </a:cxn>
                <a:cxn ang="0">
                  <a:pos x="353" y="449"/>
                </a:cxn>
                <a:cxn ang="0">
                  <a:pos x="389" y="497"/>
                </a:cxn>
                <a:cxn ang="0">
                  <a:pos x="439" y="493"/>
                </a:cxn>
                <a:cxn ang="0">
                  <a:pos x="458" y="639"/>
                </a:cxn>
                <a:cxn ang="0">
                  <a:pos x="520" y="697"/>
                </a:cxn>
                <a:cxn ang="0">
                  <a:pos x="477" y="824"/>
                </a:cxn>
                <a:cxn ang="0">
                  <a:pos x="385" y="893"/>
                </a:cxn>
                <a:cxn ang="0">
                  <a:pos x="424" y="897"/>
                </a:cxn>
                <a:cxn ang="0">
                  <a:pos x="468" y="881"/>
                </a:cxn>
                <a:cxn ang="0">
                  <a:pos x="571" y="833"/>
                </a:cxn>
                <a:cxn ang="0">
                  <a:pos x="623" y="801"/>
                </a:cxn>
                <a:cxn ang="0">
                  <a:pos x="692" y="781"/>
                </a:cxn>
                <a:cxn ang="0">
                  <a:pos x="807" y="678"/>
                </a:cxn>
                <a:cxn ang="0">
                  <a:pos x="867" y="503"/>
                </a:cxn>
                <a:cxn ang="0">
                  <a:pos x="829" y="490"/>
                </a:cxn>
                <a:cxn ang="0">
                  <a:pos x="715" y="426"/>
                </a:cxn>
                <a:cxn ang="0">
                  <a:pos x="585" y="409"/>
                </a:cxn>
                <a:cxn ang="0">
                  <a:pos x="483" y="453"/>
                </a:cxn>
                <a:cxn ang="0">
                  <a:pos x="403" y="465"/>
                </a:cxn>
                <a:cxn ang="0">
                  <a:pos x="337" y="419"/>
                </a:cxn>
                <a:cxn ang="0">
                  <a:pos x="289" y="390"/>
                </a:cxn>
              </a:cxnLst>
              <a:rect l="0" t="0" r="r" b="b"/>
              <a:pathLst>
                <a:path w="869" h="914">
                  <a:moveTo>
                    <a:pt x="240" y="332"/>
                  </a:moveTo>
                  <a:lnTo>
                    <a:pt x="240" y="332"/>
                  </a:lnTo>
                  <a:lnTo>
                    <a:pt x="241" y="328"/>
                  </a:lnTo>
                  <a:lnTo>
                    <a:pt x="241" y="325"/>
                  </a:lnTo>
                  <a:lnTo>
                    <a:pt x="245" y="321"/>
                  </a:lnTo>
                  <a:lnTo>
                    <a:pt x="249" y="317"/>
                  </a:lnTo>
                  <a:lnTo>
                    <a:pt x="255" y="313"/>
                  </a:lnTo>
                  <a:lnTo>
                    <a:pt x="263" y="309"/>
                  </a:lnTo>
                  <a:lnTo>
                    <a:pt x="274" y="309"/>
                  </a:lnTo>
                  <a:lnTo>
                    <a:pt x="274" y="309"/>
                  </a:lnTo>
                  <a:lnTo>
                    <a:pt x="276" y="309"/>
                  </a:lnTo>
                  <a:lnTo>
                    <a:pt x="280" y="309"/>
                  </a:lnTo>
                  <a:lnTo>
                    <a:pt x="284" y="311"/>
                  </a:lnTo>
                  <a:lnTo>
                    <a:pt x="288" y="309"/>
                  </a:lnTo>
                  <a:lnTo>
                    <a:pt x="293" y="309"/>
                  </a:lnTo>
                  <a:lnTo>
                    <a:pt x="299" y="307"/>
                  </a:lnTo>
                  <a:lnTo>
                    <a:pt x="305" y="305"/>
                  </a:lnTo>
                  <a:lnTo>
                    <a:pt x="307" y="303"/>
                  </a:lnTo>
                  <a:lnTo>
                    <a:pt x="307" y="303"/>
                  </a:lnTo>
                  <a:lnTo>
                    <a:pt x="309" y="302"/>
                  </a:lnTo>
                  <a:lnTo>
                    <a:pt x="311" y="300"/>
                  </a:lnTo>
                  <a:lnTo>
                    <a:pt x="312" y="296"/>
                  </a:lnTo>
                  <a:lnTo>
                    <a:pt x="316" y="296"/>
                  </a:lnTo>
                  <a:lnTo>
                    <a:pt x="320" y="294"/>
                  </a:lnTo>
                  <a:lnTo>
                    <a:pt x="324" y="294"/>
                  </a:lnTo>
                  <a:lnTo>
                    <a:pt x="324" y="294"/>
                  </a:lnTo>
                  <a:lnTo>
                    <a:pt x="328" y="292"/>
                  </a:lnTo>
                  <a:lnTo>
                    <a:pt x="334" y="292"/>
                  </a:lnTo>
                  <a:lnTo>
                    <a:pt x="337" y="290"/>
                  </a:lnTo>
                  <a:lnTo>
                    <a:pt x="343" y="290"/>
                  </a:lnTo>
                  <a:lnTo>
                    <a:pt x="349" y="292"/>
                  </a:lnTo>
                  <a:lnTo>
                    <a:pt x="353" y="294"/>
                  </a:lnTo>
                  <a:lnTo>
                    <a:pt x="353" y="298"/>
                  </a:lnTo>
                  <a:lnTo>
                    <a:pt x="353" y="298"/>
                  </a:lnTo>
                  <a:lnTo>
                    <a:pt x="353" y="302"/>
                  </a:lnTo>
                  <a:lnTo>
                    <a:pt x="355" y="303"/>
                  </a:lnTo>
                  <a:lnTo>
                    <a:pt x="355" y="309"/>
                  </a:lnTo>
                  <a:lnTo>
                    <a:pt x="355" y="313"/>
                  </a:lnTo>
                  <a:lnTo>
                    <a:pt x="357" y="317"/>
                  </a:lnTo>
                  <a:lnTo>
                    <a:pt x="358" y="321"/>
                  </a:lnTo>
                  <a:lnTo>
                    <a:pt x="360" y="325"/>
                  </a:lnTo>
                  <a:lnTo>
                    <a:pt x="360" y="325"/>
                  </a:lnTo>
                  <a:lnTo>
                    <a:pt x="362" y="325"/>
                  </a:lnTo>
                  <a:lnTo>
                    <a:pt x="362" y="326"/>
                  </a:lnTo>
                  <a:lnTo>
                    <a:pt x="364" y="328"/>
                  </a:lnTo>
                  <a:lnTo>
                    <a:pt x="364" y="330"/>
                  </a:lnTo>
                  <a:lnTo>
                    <a:pt x="366" y="332"/>
                  </a:lnTo>
                  <a:lnTo>
                    <a:pt x="366" y="332"/>
                  </a:lnTo>
                  <a:lnTo>
                    <a:pt x="368" y="334"/>
                  </a:lnTo>
                  <a:lnTo>
                    <a:pt x="368" y="334"/>
                  </a:lnTo>
                  <a:lnTo>
                    <a:pt x="368" y="336"/>
                  </a:lnTo>
                  <a:lnTo>
                    <a:pt x="370" y="336"/>
                  </a:lnTo>
                  <a:lnTo>
                    <a:pt x="372" y="338"/>
                  </a:lnTo>
                  <a:lnTo>
                    <a:pt x="374" y="338"/>
                  </a:lnTo>
                  <a:lnTo>
                    <a:pt x="376" y="338"/>
                  </a:lnTo>
                  <a:lnTo>
                    <a:pt x="380" y="338"/>
                  </a:lnTo>
                  <a:lnTo>
                    <a:pt x="382" y="334"/>
                  </a:lnTo>
                  <a:lnTo>
                    <a:pt x="382" y="334"/>
                  </a:lnTo>
                  <a:lnTo>
                    <a:pt x="382" y="332"/>
                  </a:lnTo>
                  <a:lnTo>
                    <a:pt x="380" y="330"/>
                  </a:lnTo>
                  <a:lnTo>
                    <a:pt x="380" y="326"/>
                  </a:lnTo>
                  <a:lnTo>
                    <a:pt x="378" y="323"/>
                  </a:lnTo>
                  <a:lnTo>
                    <a:pt x="376" y="317"/>
                  </a:lnTo>
                  <a:lnTo>
                    <a:pt x="374" y="309"/>
                  </a:lnTo>
                  <a:lnTo>
                    <a:pt x="370" y="302"/>
                  </a:lnTo>
                  <a:lnTo>
                    <a:pt x="370" y="302"/>
                  </a:lnTo>
                  <a:lnTo>
                    <a:pt x="368" y="302"/>
                  </a:lnTo>
                  <a:lnTo>
                    <a:pt x="368" y="300"/>
                  </a:lnTo>
                  <a:lnTo>
                    <a:pt x="366" y="296"/>
                  </a:lnTo>
                  <a:lnTo>
                    <a:pt x="366" y="294"/>
                  </a:lnTo>
                  <a:lnTo>
                    <a:pt x="366" y="288"/>
                  </a:lnTo>
                  <a:lnTo>
                    <a:pt x="368" y="284"/>
                  </a:lnTo>
                  <a:lnTo>
                    <a:pt x="372" y="277"/>
                  </a:lnTo>
                  <a:lnTo>
                    <a:pt x="374" y="277"/>
                  </a:lnTo>
                  <a:lnTo>
                    <a:pt x="376" y="277"/>
                  </a:lnTo>
                  <a:lnTo>
                    <a:pt x="378" y="275"/>
                  </a:lnTo>
                  <a:lnTo>
                    <a:pt x="382" y="271"/>
                  </a:lnTo>
                  <a:lnTo>
                    <a:pt x="385" y="265"/>
                  </a:lnTo>
                  <a:lnTo>
                    <a:pt x="389" y="259"/>
                  </a:lnTo>
                  <a:lnTo>
                    <a:pt x="391" y="250"/>
                  </a:lnTo>
                  <a:lnTo>
                    <a:pt x="393" y="236"/>
                  </a:lnTo>
                  <a:lnTo>
                    <a:pt x="393" y="234"/>
                  </a:lnTo>
                  <a:lnTo>
                    <a:pt x="393" y="229"/>
                  </a:lnTo>
                  <a:lnTo>
                    <a:pt x="393" y="221"/>
                  </a:lnTo>
                  <a:lnTo>
                    <a:pt x="395" y="213"/>
                  </a:lnTo>
                  <a:lnTo>
                    <a:pt x="397" y="204"/>
                  </a:lnTo>
                  <a:lnTo>
                    <a:pt x="401" y="194"/>
                  </a:lnTo>
                  <a:lnTo>
                    <a:pt x="403" y="188"/>
                  </a:lnTo>
                  <a:lnTo>
                    <a:pt x="408" y="182"/>
                  </a:lnTo>
                  <a:lnTo>
                    <a:pt x="408" y="182"/>
                  </a:lnTo>
                  <a:lnTo>
                    <a:pt x="410" y="181"/>
                  </a:lnTo>
                  <a:lnTo>
                    <a:pt x="412" y="179"/>
                  </a:lnTo>
                  <a:lnTo>
                    <a:pt x="414" y="177"/>
                  </a:lnTo>
                  <a:lnTo>
                    <a:pt x="416" y="173"/>
                  </a:lnTo>
                  <a:lnTo>
                    <a:pt x="418" y="169"/>
                  </a:lnTo>
                  <a:lnTo>
                    <a:pt x="422" y="167"/>
                  </a:lnTo>
                  <a:lnTo>
                    <a:pt x="424" y="163"/>
                  </a:lnTo>
                  <a:lnTo>
                    <a:pt x="424" y="161"/>
                  </a:lnTo>
                  <a:lnTo>
                    <a:pt x="426" y="159"/>
                  </a:lnTo>
                  <a:lnTo>
                    <a:pt x="428" y="156"/>
                  </a:lnTo>
                  <a:lnTo>
                    <a:pt x="431" y="154"/>
                  </a:lnTo>
                  <a:lnTo>
                    <a:pt x="433" y="152"/>
                  </a:lnTo>
                  <a:lnTo>
                    <a:pt x="437" y="150"/>
                  </a:lnTo>
                  <a:lnTo>
                    <a:pt x="439" y="154"/>
                  </a:lnTo>
                  <a:lnTo>
                    <a:pt x="439" y="158"/>
                  </a:lnTo>
                  <a:lnTo>
                    <a:pt x="437" y="159"/>
                  </a:lnTo>
                  <a:lnTo>
                    <a:pt x="437" y="163"/>
                  </a:lnTo>
                  <a:lnTo>
                    <a:pt x="435" y="167"/>
                  </a:lnTo>
                  <a:lnTo>
                    <a:pt x="433" y="171"/>
                  </a:lnTo>
                  <a:lnTo>
                    <a:pt x="433" y="175"/>
                  </a:lnTo>
                  <a:lnTo>
                    <a:pt x="435" y="179"/>
                  </a:lnTo>
                  <a:lnTo>
                    <a:pt x="439" y="181"/>
                  </a:lnTo>
                  <a:lnTo>
                    <a:pt x="447" y="179"/>
                  </a:lnTo>
                  <a:lnTo>
                    <a:pt x="447" y="179"/>
                  </a:lnTo>
                  <a:lnTo>
                    <a:pt x="449" y="177"/>
                  </a:lnTo>
                  <a:lnTo>
                    <a:pt x="449" y="173"/>
                  </a:lnTo>
                  <a:lnTo>
                    <a:pt x="451" y="171"/>
                  </a:lnTo>
                  <a:lnTo>
                    <a:pt x="454" y="167"/>
                  </a:lnTo>
                  <a:lnTo>
                    <a:pt x="458" y="163"/>
                  </a:lnTo>
                  <a:lnTo>
                    <a:pt x="462" y="158"/>
                  </a:lnTo>
                  <a:lnTo>
                    <a:pt x="468" y="154"/>
                  </a:lnTo>
                  <a:lnTo>
                    <a:pt x="468" y="154"/>
                  </a:lnTo>
                  <a:lnTo>
                    <a:pt x="470" y="152"/>
                  </a:lnTo>
                  <a:lnTo>
                    <a:pt x="472" y="150"/>
                  </a:lnTo>
                  <a:lnTo>
                    <a:pt x="474" y="146"/>
                  </a:lnTo>
                  <a:lnTo>
                    <a:pt x="474" y="144"/>
                  </a:lnTo>
                  <a:lnTo>
                    <a:pt x="472" y="140"/>
                  </a:lnTo>
                  <a:lnTo>
                    <a:pt x="470" y="138"/>
                  </a:lnTo>
                  <a:lnTo>
                    <a:pt x="464" y="138"/>
                  </a:lnTo>
                  <a:lnTo>
                    <a:pt x="462" y="138"/>
                  </a:lnTo>
                  <a:lnTo>
                    <a:pt x="460" y="140"/>
                  </a:lnTo>
                  <a:lnTo>
                    <a:pt x="454" y="140"/>
                  </a:lnTo>
                  <a:lnTo>
                    <a:pt x="451" y="142"/>
                  </a:lnTo>
                  <a:lnTo>
                    <a:pt x="445" y="142"/>
                  </a:lnTo>
                  <a:lnTo>
                    <a:pt x="443" y="142"/>
                  </a:lnTo>
                  <a:lnTo>
                    <a:pt x="441" y="140"/>
                  </a:lnTo>
                  <a:lnTo>
                    <a:pt x="441" y="136"/>
                  </a:lnTo>
                  <a:lnTo>
                    <a:pt x="441" y="136"/>
                  </a:lnTo>
                  <a:lnTo>
                    <a:pt x="441" y="134"/>
                  </a:lnTo>
                  <a:lnTo>
                    <a:pt x="441" y="133"/>
                  </a:lnTo>
                  <a:lnTo>
                    <a:pt x="441" y="131"/>
                  </a:lnTo>
                  <a:lnTo>
                    <a:pt x="439" y="127"/>
                  </a:lnTo>
                  <a:lnTo>
                    <a:pt x="437" y="125"/>
                  </a:lnTo>
                  <a:lnTo>
                    <a:pt x="435" y="123"/>
                  </a:lnTo>
                  <a:lnTo>
                    <a:pt x="433" y="121"/>
                  </a:lnTo>
                  <a:lnTo>
                    <a:pt x="431" y="121"/>
                  </a:lnTo>
                  <a:lnTo>
                    <a:pt x="429" y="121"/>
                  </a:lnTo>
                  <a:lnTo>
                    <a:pt x="426" y="121"/>
                  </a:lnTo>
                  <a:lnTo>
                    <a:pt x="420" y="123"/>
                  </a:lnTo>
                  <a:lnTo>
                    <a:pt x="416" y="123"/>
                  </a:lnTo>
                  <a:lnTo>
                    <a:pt x="410" y="125"/>
                  </a:lnTo>
                  <a:lnTo>
                    <a:pt x="406" y="127"/>
                  </a:lnTo>
                  <a:lnTo>
                    <a:pt x="405" y="129"/>
                  </a:lnTo>
                  <a:lnTo>
                    <a:pt x="406" y="129"/>
                  </a:lnTo>
                  <a:lnTo>
                    <a:pt x="408" y="125"/>
                  </a:lnTo>
                  <a:lnTo>
                    <a:pt x="410" y="121"/>
                  </a:lnTo>
                  <a:lnTo>
                    <a:pt x="416" y="115"/>
                  </a:lnTo>
                  <a:lnTo>
                    <a:pt x="420" y="111"/>
                  </a:lnTo>
                  <a:lnTo>
                    <a:pt x="428" y="106"/>
                  </a:lnTo>
                  <a:lnTo>
                    <a:pt x="433" y="102"/>
                  </a:lnTo>
                  <a:lnTo>
                    <a:pt x="441" y="100"/>
                  </a:lnTo>
                  <a:lnTo>
                    <a:pt x="443" y="98"/>
                  </a:lnTo>
                  <a:lnTo>
                    <a:pt x="445" y="98"/>
                  </a:lnTo>
                  <a:lnTo>
                    <a:pt x="447" y="98"/>
                  </a:lnTo>
                  <a:lnTo>
                    <a:pt x="451" y="96"/>
                  </a:lnTo>
                  <a:lnTo>
                    <a:pt x="453" y="96"/>
                  </a:lnTo>
                  <a:lnTo>
                    <a:pt x="456" y="98"/>
                  </a:lnTo>
                  <a:lnTo>
                    <a:pt x="458" y="100"/>
                  </a:lnTo>
                  <a:lnTo>
                    <a:pt x="458" y="104"/>
                  </a:lnTo>
                  <a:lnTo>
                    <a:pt x="458" y="106"/>
                  </a:lnTo>
                  <a:lnTo>
                    <a:pt x="458" y="110"/>
                  </a:lnTo>
                  <a:lnTo>
                    <a:pt x="456" y="115"/>
                  </a:lnTo>
                  <a:lnTo>
                    <a:pt x="456" y="121"/>
                  </a:lnTo>
                  <a:lnTo>
                    <a:pt x="458" y="125"/>
                  </a:lnTo>
                  <a:lnTo>
                    <a:pt x="460" y="127"/>
                  </a:lnTo>
                  <a:lnTo>
                    <a:pt x="464" y="127"/>
                  </a:lnTo>
                  <a:lnTo>
                    <a:pt x="472" y="121"/>
                  </a:lnTo>
                  <a:lnTo>
                    <a:pt x="472" y="121"/>
                  </a:lnTo>
                  <a:lnTo>
                    <a:pt x="472" y="119"/>
                  </a:lnTo>
                  <a:lnTo>
                    <a:pt x="474" y="119"/>
                  </a:lnTo>
                  <a:lnTo>
                    <a:pt x="476" y="117"/>
                  </a:lnTo>
                  <a:lnTo>
                    <a:pt x="477" y="115"/>
                  </a:lnTo>
                  <a:lnTo>
                    <a:pt x="479" y="115"/>
                  </a:lnTo>
                  <a:lnTo>
                    <a:pt x="481" y="117"/>
                  </a:lnTo>
                  <a:lnTo>
                    <a:pt x="483" y="121"/>
                  </a:lnTo>
                  <a:lnTo>
                    <a:pt x="485" y="121"/>
                  </a:lnTo>
                  <a:lnTo>
                    <a:pt x="487" y="121"/>
                  </a:lnTo>
                  <a:lnTo>
                    <a:pt x="489" y="123"/>
                  </a:lnTo>
                  <a:lnTo>
                    <a:pt x="493" y="123"/>
                  </a:lnTo>
                  <a:lnTo>
                    <a:pt x="497" y="123"/>
                  </a:lnTo>
                  <a:lnTo>
                    <a:pt x="500" y="123"/>
                  </a:lnTo>
                  <a:lnTo>
                    <a:pt x="504" y="121"/>
                  </a:lnTo>
                  <a:lnTo>
                    <a:pt x="508" y="119"/>
                  </a:lnTo>
                  <a:lnTo>
                    <a:pt x="508" y="119"/>
                  </a:lnTo>
                  <a:lnTo>
                    <a:pt x="508" y="117"/>
                  </a:lnTo>
                  <a:lnTo>
                    <a:pt x="510" y="115"/>
                  </a:lnTo>
                  <a:lnTo>
                    <a:pt x="510" y="113"/>
                  </a:lnTo>
                  <a:lnTo>
                    <a:pt x="510" y="111"/>
                  </a:lnTo>
                  <a:lnTo>
                    <a:pt x="508" y="110"/>
                  </a:lnTo>
                  <a:lnTo>
                    <a:pt x="506" y="106"/>
                  </a:lnTo>
                  <a:lnTo>
                    <a:pt x="502" y="104"/>
                  </a:lnTo>
                  <a:lnTo>
                    <a:pt x="502" y="104"/>
                  </a:lnTo>
                  <a:lnTo>
                    <a:pt x="502" y="104"/>
                  </a:lnTo>
                  <a:lnTo>
                    <a:pt x="500" y="104"/>
                  </a:lnTo>
                  <a:lnTo>
                    <a:pt x="499" y="104"/>
                  </a:lnTo>
                  <a:lnTo>
                    <a:pt x="495" y="104"/>
                  </a:lnTo>
                  <a:lnTo>
                    <a:pt x="489" y="100"/>
                  </a:lnTo>
                  <a:lnTo>
                    <a:pt x="485" y="96"/>
                  </a:lnTo>
                  <a:lnTo>
                    <a:pt x="477" y="92"/>
                  </a:lnTo>
                  <a:lnTo>
                    <a:pt x="477" y="90"/>
                  </a:lnTo>
                  <a:lnTo>
                    <a:pt x="477" y="88"/>
                  </a:lnTo>
                  <a:lnTo>
                    <a:pt x="476" y="85"/>
                  </a:lnTo>
                  <a:lnTo>
                    <a:pt x="474" y="81"/>
                  </a:lnTo>
                  <a:lnTo>
                    <a:pt x="470" y="77"/>
                  </a:lnTo>
                  <a:lnTo>
                    <a:pt x="464" y="73"/>
                  </a:lnTo>
                  <a:lnTo>
                    <a:pt x="458" y="71"/>
                  </a:lnTo>
                  <a:lnTo>
                    <a:pt x="451" y="71"/>
                  </a:lnTo>
                  <a:lnTo>
                    <a:pt x="449" y="71"/>
                  </a:lnTo>
                  <a:lnTo>
                    <a:pt x="447" y="71"/>
                  </a:lnTo>
                  <a:lnTo>
                    <a:pt x="441" y="73"/>
                  </a:lnTo>
                  <a:lnTo>
                    <a:pt x="437" y="73"/>
                  </a:lnTo>
                  <a:lnTo>
                    <a:pt x="431" y="73"/>
                  </a:lnTo>
                  <a:lnTo>
                    <a:pt x="426" y="71"/>
                  </a:lnTo>
                  <a:lnTo>
                    <a:pt x="422" y="71"/>
                  </a:lnTo>
                  <a:lnTo>
                    <a:pt x="416" y="67"/>
                  </a:lnTo>
                  <a:lnTo>
                    <a:pt x="416" y="67"/>
                  </a:lnTo>
                  <a:lnTo>
                    <a:pt x="416" y="65"/>
                  </a:lnTo>
                  <a:lnTo>
                    <a:pt x="414" y="63"/>
                  </a:lnTo>
                  <a:lnTo>
                    <a:pt x="412" y="60"/>
                  </a:lnTo>
                  <a:lnTo>
                    <a:pt x="410" y="58"/>
                  </a:lnTo>
                  <a:lnTo>
                    <a:pt x="408" y="56"/>
                  </a:lnTo>
                  <a:lnTo>
                    <a:pt x="406" y="54"/>
                  </a:lnTo>
                  <a:lnTo>
                    <a:pt x="405" y="54"/>
                  </a:lnTo>
                  <a:lnTo>
                    <a:pt x="405" y="54"/>
                  </a:lnTo>
                  <a:lnTo>
                    <a:pt x="403" y="52"/>
                  </a:lnTo>
                  <a:lnTo>
                    <a:pt x="403" y="52"/>
                  </a:lnTo>
                  <a:lnTo>
                    <a:pt x="401" y="52"/>
                  </a:lnTo>
                  <a:lnTo>
                    <a:pt x="397" y="52"/>
                  </a:lnTo>
                  <a:lnTo>
                    <a:pt x="395" y="54"/>
                  </a:lnTo>
                  <a:lnTo>
                    <a:pt x="391" y="58"/>
                  </a:lnTo>
                  <a:lnTo>
                    <a:pt x="389" y="63"/>
                  </a:lnTo>
                  <a:lnTo>
                    <a:pt x="389" y="63"/>
                  </a:lnTo>
                  <a:lnTo>
                    <a:pt x="387" y="63"/>
                  </a:lnTo>
                  <a:lnTo>
                    <a:pt x="387" y="65"/>
                  </a:lnTo>
                  <a:lnTo>
                    <a:pt x="387" y="67"/>
                  </a:lnTo>
                  <a:lnTo>
                    <a:pt x="385" y="67"/>
                  </a:lnTo>
                  <a:lnTo>
                    <a:pt x="383" y="67"/>
                  </a:lnTo>
                  <a:lnTo>
                    <a:pt x="380" y="67"/>
                  </a:lnTo>
                  <a:lnTo>
                    <a:pt x="376" y="65"/>
                  </a:lnTo>
                  <a:lnTo>
                    <a:pt x="376" y="65"/>
                  </a:lnTo>
                  <a:lnTo>
                    <a:pt x="376" y="65"/>
                  </a:lnTo>
                  <a:lnTo>
                    <a:pt x="374" y="63"/>
                  </a:lnTo>
                  <a:lnTo>
                    <a:pt x="370" y="62"/>
                  </a:lnTo>
                  <a:lnTo>
                    <a:pt x="366" y="60"/>
                  </a:lnTo>
                  <a:lnTo>
                    <a:pt x="362" y="58"/>
                  </a:lnTo>
                  <a:lnTo>
                    <a:pt x="357" y="58"/>
                  </a:lnTo>
                  <a:lnTo>
                    <a:pt x="351" y="56"/>
                  </a:lnTo>
                  <a:lnTo>
                    <a:pt x="351" y="56"/>
                  </a:lnTo>
                  <a:lnTo>
                    <a:pt x="347" y="54"/>
                  </a:lnTo>
                  <a:lnTo>
                    <a:pt x="343" y="54"/>
                  </a:lnTo>
                  <a:lnTo>
                    <a:pt x="337" y="54"/>
                  </a:lnTo>
                  <a:lnTo>
                    <a:pt x="334" y="54"/>
                  </a:lnTo>
                  <a:lnTo>
                    <a:pt x="332" y="58"/>
                  </a:lnTo>
                  <a:lnTo>
                    <a:pt x="332" y="62"/>
                  </a:lnTo>
                  <a:lnTo>
                    <a:pt x="334" y="69"/>
                  </a:lnTo>
                  <a:lnTo>
                    <a:pt x="334" y="69"/>
                  </a:lnTo>
                  <a:lnTo>
                    <a:pt x="334" y="71"/>
                  </a:lnTo>
                  <a:lnTo>
                    <a:pt x="335" y="73"/>
                  </a:lnTo>
                  <a:lnTo>
                    <a:pt x="337" y="75"/>
                  </a:lnTo>
                  <a:lnTo>
                    <a:pt x="339" y="77"/>
                  </a:lnTo>
                  <a:lnTo>
                    <a:pt x="341" y="79"/>
                  </a:lnTo>
                  <a:lnTo>
                    <a:pt x="341" y="83"/>
                  </a:lnTo>
                  <a:lnTo>
                    <a:pt x="341" y="85"/>
                  </a:lnTo>
                  <a:lnTo>
                    <a:pt x="343" y="85"/>
                  </a:lnTo>
                  <a:lnTo>
                    <a:pt x="343" y="87"/>
                  </a:lnTo>
                  <a:lnTo>
                    <a:pt x="343" y="90"/>
                  </a:lnTo>
                  <a:lnTo>
                    <a:pt x="345" y="92"/>
                  </a:lnTo>
                  <a:lnTo>
                    <a:pt x="345" y="96"/>
                  </a:lnTo>
                  <a:lnTo>
                    <a:pt x="343" y="98"/>
                  </a:lnTo>
                  <a:lnTo>
                    <a:pt x="341" y="100"/>
                  </a:lnTo>
                  <a:lnTo>
                    <a:pt x="339" y="102"/>
                  </a:lnTo>
                  <a:lnTo>
                    <a:pt x="337" y="102"/>
                  </a:lnTo>
                  <a:lnTo>
                    <a:pt x="337" y="102"/>
                  </a:lnTo>
                  <a:lnTo>
                    <a:pt x="337" y="102"/>
                  </a:lnTo>
                  <a:lnTo>
                    <a:pt x="337" y="102"/>
                  </a:lnTo>
                  <a:lnTo>
                    <a:pt x="335" y="104"/>
                  </a:lnTo>
                  <a:lnTo>
                    <a:pt x="335" y="106"/>
                  </a:lnTo>
                  <a:lnTo>
                    <a:pt x="335" y="108"/>
                  </a:lnTo>
                  <a:lnTo>
                    <a:pt x="335" y="110"/>
                  </a:lnTo>
                  <a:lnTo>
                    <a:pt x="335" y="111"/>
                  </a:lnTo>
                  <a:lnTo>
                    <a:pt x="335" y="113"/>
                  </a:lnTo>
                  <a:lnTo>
                    <a:pt x="335" y="115"/>
                  </a:lnTo>
                  <a:lnTo>
                    <a:pt x="335" y="117"/>
                  </a:lnTo>
                  <a:lnTo>
                    <a:pt x="335" y="117"/>
                  </a:lnTo>
                  <a:lnTo>
                    <a:pt x="334" y="119"/>
                  </a:lnTo>
                  <a:lnTo>
                    <a:pt x="332" y="117"/>
                  </a:lnTo>
                  <a:lnTo>
                    <a:pt x="328" y="115"/>
                  </a:lnTo>
                  <a:lnTo>
                    <a:pt x="328" y="115"/>
                  </a:lnTo>
                  <a:lnTo>
                    <a:pt x="326" y="111"/>
                  </a:lnTo>
                  <a:lnTo>
                    <a:pt x="326" y="108"/>
                  </a:lnTo>
                  <a:lnTo>
                    <a:pt x="324" y="104"/>
                  </a:lnTo>
                  <a:lnTo>
                    <a:pt x="322" y="98"/>
                  </a:lnTo>
                  <a:lnTo>
                    <a:pt x="318" y="94"/>
                  </a:lnTo>
                  <a:lnTo>
                    <a:pt x="316" y="92"/>
                  </a:lnTo>
                  <a:lnTo>
                    <a:pt x="312" y="90"/>
                  </a:lnTo>
                  <a:lnTo>
                    <a:pt x="312" y="90"/>
                  </a:lnTo>
                  <a:lnTo>
                    <a:pt x="311" y="88"/>
                  </a:lnTo>
                  <a:lnTo>
                    <a:pt x="307" y="87"/>
                  </a:lnTo>
                  <a:lnTo>
                    <a:pt x="303" y="85"/>
                  </a:lnTo>
                  <a:lnTo>
                    <a:pt x="299" y="85"/>
                  </a:lnTo>
                  <a:lnTo>
                    <a:pt x="293" y="83"/>
                  </a:lnTo>
                  <a:lnTo>
                    <a:pt x="291" y="83"/>
                  </a:lnTo>
                  <a:lnTo>
                    <a:pt x="288" y="85"/>
                  </a:lnTo>
                  <a:lnTo>
                    <a:pt x="288" y="85"/>
                  </a:lnTo>
                  <a:lnTo>
                    <a:pt x="286" y="85"/>
                  </a:lnTo>
                  <a:lnTo>
                    <a:pt x="284" y="85"/>
                  </a:lnTo>
                  <a:lnTo>
                    <a:pt x="282" y="83"/>
                  </a:lnTo>
                  <a:lnTo>
                    <a:pt x="278" y="83"/>
                  </a:lnTo>
                  <a:lnTo>
                    <a:pt x="276" y="81"/>
                  </a:lnTo>
                  <a:lnTo>
                    <a:pt x="274" y="77"/>
                  </a:lnTo>
                  <a:lnTo>
                    <a:pt x="272" y="73"/>
                  </a:lnTo>
                  <a:lnTo>
                    <a:pt x="272" y="73"/>
                  </a:lnTo>
                  <a:lnTo>
                    <a:pt x="270" y="71"/>
                  </a:lnTo>
                  <a:lnTo>
                    <a:pt x="270" y="67"/>
                  </a:lnTo>
                  <a:lnTo>
                    <a:pt x="268" y="63"/>
                  </a:lnTo>
                  <a:lnTo>
                    <a:pt x="270" y="60"/>
                  </a:lnTo>
                  <a:lnTo>
                    <a:pt x="272" y="58"/>
                  </a:lnTo>
                  <a:lnTo>
                    <a:pt x="274" y="56"/>
                  </a:lnTo>
                  <a:lnTo>
                    <a:pt x="282" y="56"/>
                  </a:lnTo>
                  <a:lnTo>
                    <a:pt x="282" y="56"/>
                  </a:lnTo>
                  <a:lnTo>
                    <a:pt x="284" y="56"/>
                  </a:lnTo>
                  <a:lnTo>
                    <a:pt x="288" y="56"/>
                  </a:lnTo>
                  <a:lnTo>
                    <a:pt x="291" y="58"/>
                  </a:lnTo>
                  <a:lnTo>
                    <a:pt x="297" y="58"/>
                  </a:lnTo>
                  <a:lnTo>
                    <a:pt x="301" y="56"/>
                  </a:lnTo>
                  <a:lnTo>
                    <a:pt x="305" y="56"/>
                  </a:lnTo>
                  <a:lnTo>
                    <a:pt x="307" y="52"/>
                  </a:lnTo>
                  <a:lnTo>
                    <a:pt x="307" y="52"/>
                  </a:lnTo>
                  <a:lnTo>
                    <a:pt x="307" y="50"/>
                  </a:lnTo>
                  <a:lnTo>
                    <a:pt x="307" y="48"/>
                  </a:lnTo>
                  <a:lnTo>
                    <a:pt x="307" y="46"/>
                  </a:lnTo>
                  <a:lnTo>
                    <a:pt x="307" y="42"/>
                  </a:lnTo>
                  <a:lnTo>
                    <a:pt x="305" y="40"/>
                  </a:lnTo>
                  <a:lnTo>
                    <a:pt x="303" y="37"/>
                  </a:lnTo>
                  <a:lnTo>
                    <a:pt x="301" y="35"/>
                  </a:lnTo>
                  <a:lnTo>
                    <a:pt x="301" y="35"/>
                  </a:lnTo>
                  <a:lnTo>
                    <a:pt x="301" y="31"/>
                  </a:lnTo>
                  <a:lnTo>
                    <a:pt x="301" y="27"/>
                  </a:lnTo>
                  <a:lnTo>
                    <a:pt x="303" y="23"/>
                  </a:lnTo>
                  <a:lnTo>
                    <a:pt x="303" y="19"/>
                  </a:lnTo>
                  <a:lnTo>
                    <a:pt x="305" y="17"/>
                  </a:lnTo>
                  <a:lnTo>
                    <a:pt x="307" y="15"/>
                  </a:lnTo>
                  <a:lnTo>
                    <a:pt x="311" y="17"/>
                  </a:lnTo>
                  <a:lnTo>
                    <a:pt x="311" y="17"/>
                  </a:lnTo>
                  <a:lnTo>
                    <a:pt x="312" y="17"/>
                  </a:lnTo>
                  <a:lnTo>
                    <a:pt x="314" y="17"/>
                  </a:lnTo>
                  <a:lnTo>
                    <a:pt x="316" y="19"/>
                  </a:lnTo>
                  <a:lnTo>
                    <a:pt x="318" y="21"/>
                  </a:lnTo>
                  <a:lnTo>
                    <a:pt x="320" y="21"/>
                  </a:lnTo>
                  <a:lnTo>
                    <a:pt x="322" y="25"/>
                  </a:lnTo>
                  <a:lnTo>
                    <a:pt x="322" y="27"/>
                  </a:lnTo>
                  <a:lnTo>
                    <a:pt x="322" y="27"/>
                  </a:lnTo>
                  <a:lnTo>
                    <a:pt x="324" y="29"/>
                  </a:lnTo>
                  <a:lnTo>
                    <a:pt x="324" y="31"/>
                  </a:lnTo>
                  <a:lnTo>
                    <a:pt x="326" y="31"/>
                  </a:lnTo>
                  <a:lnTo>
                    <a:pt x="328" y="33"/>
                  </a:lnTo>
                  <a:lnTo>
                    <a:pt x="332" y="33"/>
                  </a:lnTo>
                  <a:lnTo>
                    <a:pt x="335" y="33"/>
                  </a:lnTo>
                  <a:lnTo>
                    <a:pt x="339" y="33"/>
                  </a:lnTo>
                  <a:lnTo>
                    <a:pt x="339" y="33"/>
                  </a:lnTo>
                  <a:lnTo>
                    <a:pt x="341" y="33"/>
                  </a:lnTo>
                  <a:lnTo>
                    <a:pt x="343" y="31"/>
                  </a:lnTo>
                  <a:lnTo>
                    <a:pt x="345" y="31"/>
                  </a:lnTo>
                  <a:lnTo>
                    <a:pt x="349" y="33"/>
                  </a:lnTo>
                  <a:lnTo>
                    <a:pt x="353" y="33"/>
                  </a:lnTo>
                  <a:lnTo>
                    <a:pt x="355" y="35"/>
                  </a:lnTo>
                  <a:lnTo>
                    <a:pt x="358" y="37"/>
                  </a:lnTo>
                  <a:lnTo>
                    <a:pt x="358" y="39"/>
                  </a:lnTo>
                  <a:lnTo>
                    <a:pt x="360" y="39"/>
                  </a:lnTo>
                  <a:lnTo>
                    <a:pt x="362" y="42"/>
                  </a:lnTo>
                  <a:lnTo>
                    <a:pt x="364" y="44"/>
                  </a:lnTo>
                  <a:lnTo>
                    <a:pt x="368" y="46"/>
                  </a:lnTo>
                  <a:lnTo>
                    <a:pt x="372" y="46"/>
                  </a:lnTo>
                  <a:lnTo>
                    <a:pt x="376" y="44"/>
                  </a:lnTo>
                  <a:lnTo>
                    <a:pt x="380" y="42"/>
                  </a:lnTo>
                  <a:lnTo>
                    <a:pt x="380" y="40"/>
                  </a:lnTo>
                  <a:lnTo>
                    <a:pt x="380" y="40"/>
                  </a:lnTo>
                  <a:lnTo>
                    <a:pt x="380" y="39"/>
                  </a:lnTo>
                  <a:lnTo>
                    <a:pt x="382" y="35"/>
                  </a:lnTo>
                  <a:lnTo>
                    <a:pt x="382" y="33"/>
                  </a:lnTo>
                  <a:lnTo>
                    <a:pt x="382" y="29"/>
                  </a:lnTo>
                  <a:lnTo>
                    <a:pt x="382" y="27"/>
                  </a:lnTo>
                  <a:lnTo>
                    <a:pt x="382" y="25"/>
                  </a:lnTo>
                  <a:lnTo>
                    <a:pt x="382" y="23"/>
                  </a:lnTo>
                  <a:lnTo>
                    <a:pt x="380" y="23"/>
                  </a:lnTo>
                  <a:lnTo>
                    <a:pt x="378" y="21"/>
                  </a:lnTo>
                  <a:lnTo>
                    <a:pt x="376" y="19"/>
                  </a:lnTo>
                  <a:lnTo>
                    <a:pt x="372" y="17"/>
                  </a:lnTo>
                  <a:lnTo>
                    <a:pt x="366" y="15"/>
                  </a:lnTo>
                  <a:lnTo>
                    <a:pt x="362" y="15"/>
                  </a:lnTo>
                  <a:lnTo>
                    <a:pt x="355" y="14"/>
                  </a:lnTo>
                  <a:lnTo>
                    <a:pt x="355" y="14"/>
                  </a:lnTo>
                  <a:lnTo>
                    <a:pt x="353" y="14"/>
                  </a:lnTo>
                  <a:lnTo>
                    <a:pt x="349" y="15"/>
                  </a:lnTo>
                  <a:lnTo>
                    <a:pt x="347" y="15"/>
                  </a:lnTo>
                  <a:lnTo>
                    <a:pt x="343" y="15"/>
                  </a:lnTo>
                  <a:lnTo>
                    <a:pt x="339" y="14"/>
                  </a:lnTo>
                  <a:lnTo>
                    <a:pt x="335" y="14"/>
                  </a:lnTo>
                  <a:lnTo>
                    <a:pt x="334" y="10"/>
                  </a:lnTo>
                  <a:lnTo>
                    <a:pt x="334" y="10"/>
                  </a:lnTo>
                  <a:lnTo>
                    <a:pt x="334" y="8"/>
                  </a:lnTo>
                  <a:lnTo>
                    <a:pt x="332" y="6"/>
                  </a:lnTo>
                  <a:lnTo>
                    <a:pt x="330" y="4"/>
                  </a:lnTo>
                  <a:lnTo>
                    <a:pt x="328" y="2"/>
                  </a:lnTo>
                  <a:lnTo>
                    <a:pt x="324" y="0"/>
                  </a:lnTo>
                  <a:lnTo>
                    <a:pt x="320" y="0"/>
                  </a:lnTo>
                  <a:lnTo>
                    <a:pt x="312" y="0"/>
                  </a:lnTo>
                  <a:lnTo>
                    <a:pt x="312" y="0"/>
                  </a:lnTo>
                  <a:lnTo>
                    <a:pt x="311" y="0"/>
                  </a:lnTo>
                  <a:lnTo>
                    <a:pt x="307" y="0"/>
                  </a:lnTo>
                  <a:lnTo>
                    <a:pt x="303" y="2"/>
                  </a:lnTo>
                  <a:lnTo>
                    <a:pt x="299" y="2"/>
                  </a:lnTo>
                  <a:lnTo>
                    <a:pt x="295" y="4"/>
                  </a:lnTo>
                  <a:lnTo>
                    <a:pt x="293" y="4"/>
                  </a:lnTo>
                  <a:lnTo>
                    <a:pt x="291" y="4"/>
                  </a:lnTo>
                  <a:lnTo>
                    <a:pt x="289" y="4"/>
                  </a:lnTo>
                  <a:lnTo>
                    <a:pt x="288" y="2"/>
                  </a:lnTo>
                  <a:lnTo>
                    <a:pt x="286" y="2"/>
                  </a:lnTo>
                  <a:lnTo>
                    <a:pt x="284" y="2"/>
                  </a:lnTo>
                  <a:lnTo>
                    <a:pt x="282" y="4"/>
                  </a:lnTo>
                  <a:lnTo>
                    <a:pt x="280" y="6"/>
                  </a:lnTo>
                  <a:lnTo>
                    <a:pt x="280" y="12"/>
                  </a:lnTo>
                  <a:lnTo>
                    <a:pt x="280" y="17"/>
                  </a:lnTo>
                  <a:lnTo>
                    <a:pt x="280" y="17"/>
                  </a:lnTo>
                  <a:lnTo>
                    <a:pt x="280" y="19"/>
                  </a:lnTo>
                  <a:lnTo>
                    <a:pt x="280" y="21"/>
                  </a:lnTo>
                  <a:lnTo>
                    <a:pt x="278" y="25"/>
                  </a:lnTo>
                  <a:lnTo>
                    <a:pt x="278" y="25"/>
                  </a:lnTo>
                  <a:lnTo>
                    <a:pt x="274" y="27"/>
                  </a:lnTo>
                  <a:lnTo>
                    <a:pt x="272" y="27"/>
                  </a:lnTo>
                  <a:lnTo>
                    <a:pt x="266" y="23"/>
                  </a:lnTo>
                  <a:lnTo>
                    <a:pt x="266" y="23"/>
                  </a:lnTo>
                  <a:lnTo>
                    <a:pt x="264" y="21"/>
                  </a:lnTo>
                  <a:lnTo>
                    <a:pt x="263" y="19"/>
                  </a:lnTo>
                  <a:lnTo>
                    <a:pt x="259" y="17"/>
                  </a:lnTo>
                  <a:lnTo>
                    <a:pt x="255" y="17"/>
                  </a:lnTo>
                  <a:lnTo>
                    <a:pt x="251" y="19"/>
                  </a:lnTo>
                  <a:lnTo>
                    <a:pt x="247" y="23"/>
                  </a:lnTo>
                  <a:lnTo>
                    <a:pt x="243" y="29"/>
                  </a:lnTo>
                  <a:lnTo>
                    <a:pt x="243" y="31"/>
                  </a:lnTo>
                  <a:lnTo>
                    <a:pt x="241" y="31"/>
                  </a:lnTo>
                  <a:lnTo>
                    <a:pt x="241" y="33"/>
                  </a:lnTo>
                  <a:lnTo>
                    <a:pt x="240" y="35"/>
                  </a:lnTo>
                  <a:lnTo>
                    <a:pt x="236" y="37"/>
                  </a:lnTo>
                  <a:lnTo>
                    <a:pt x="232" y="39"/>
                  </a:lnTo>
                  <a:lnTo>
                    <a:pt x="226" y="39"/>
                  </a:lnTo>
                  <a:lnTo>
                    <a:pt x="220" y="39"/>
                  </a:lnTo>
                  <a:lnTo>
                    <a:pt x="218" y="37"/>
                  </a:lnTo>
                  <a:lnTo>
                    <a:pt x="218" y="37"/>
                  </a:lnTo>
                  <a:lnTo>
                    <a:pt x="217" y="35"/>
                  </a:lnTo>
                  <a:lnTo>
                    <a:pt x="215" y="35"/>
                  </a:lnTo>
                  <a:lnTo>
                    <a:pt x="213" y="33"/>
                  </a:lnTo>
                  <a:lnTo>
                    <a:pt x="209" y="31"/>
                  </a:lnTo>
                  <a:lnTo>
                    <a:pt x="209" y="29"/>
                  </a:lnTo>
                  <a:lnTo>
                    <a:pt x="207" y="27"/>
                  </a:lnTo>
                  <a:lnTo>
                    <a:pt x="207" y="27"/>
                  </a:lnTo>
                  <a:lnTo>
                    <a:pt x="205" y="25"/>
                  </a:lnTo>
                  <a:lnTo>
                    <a:pt x="205" y="25"/>
                  </a:lnTo>
                  <a:lnTo>
                    <a:pt x="201" y="25"/>
                  </a:lnTo>
                  <a:lnTo>
                    <a:pt x="199" y="23"/>
                  </a:lnTo>
                  <a:lnTo>
                    <a:pt x="195" y="23"/>
                  </a:lnTo>
                  <a:lnTo>
                    <a:pt x="192" y="23"/>
                  </a:lnTo>
                  <a:lnTo>
                    <a:pt x="186" y="25"/>
                  </a:lnTo>
                  <a:lnTo>
                    <a:pt x="182" y="25"/>
                  </a:lnTo>
                  <a:lnTo>
                    <a:pt x="180" y="25"/>
                  </a:lnTo>
                  <a:lnTo>
                    <a:pt x="180" y="25"/>
                  </a:lnTo>
                  <a:lnTo>
                    <a:pt x="180" y="25"/>
                  </a:lnTo>
                  <a:lnTo>
                    <a:pt x="180" y="25"/>
                  </a:lnTo>
                  <a:lnTo>
                    <a:pt x="182" y="23"/>
                  </a:lnTo>
                  <a:lnTo>
                    <a:pt x="184" y="23"/>
                  </a:lnTo>
                  <a:lnTo>
                    <a:pt x="184" y="23"/>
                  </a:lnTo>
                  <a:lnTo>
                    <a:pt x="184" y="23"/>
                  </a:lnTo>
                  <a:lnTo>
                    <a:pt x="182" y="25"/>
                  </a:lnTo>
                  <a:lnTo>
                    <a:pt x="178" y="25"/>
                  </a:lnTo>
                  <a:lnTo>
                    <a:pt x="174" y="27"/>
                  </a:lnTo>
                  <a:lnTo>
                    <a:pt x="169" y="29"/>
                  </a:lnTo>
                  <a:lnTo>
                    <a:pt x="163" y="29"/>
                  </a:lnTo>
                  <a:lnTo>
                    <a:pt x="155" y="29"/>
                  </a:lnTo>
                  <a:lnTo>
                    <a:pt x="146" y="27"/>
                  </a:lnTo>
                  <a:lnTo>
                    <a:pt x="146" y="27"/>
                  </a:lnTo>
                  <a:lnTo>
                    <a:pt x="144" y="25"/>
                  </a:lnTo>
                  <a:lnTo>
                    <a:pt x="142" y="23"/>
                  </a:lnTo>
                  <a:lnTo>
                    <a:pt x="140" y="21"/>
                  </a:lnTo>
                  <a:lnTo>
                    <a:pt x="136" y="19"/>
                  </a:lnTo>
                  <a:lnTo>
                    <a:pt x="130" y="21"/>
                  </a:lnTo>
                  <a:lnTo>
                    <a:pt x="124" y="23"/>
                  </a:lnTo>
                  <a:lnTo>
                    <a:pt x="119" y="29"/>
                  </a:lnTo>
                  <a:lnTo>
                    <a:pt x="119" y="29"/>
                  </a:lnTo>
                  <a:lnTo>
                    <a:pt x="117" y="31"/>
                  </a:lnTo>
                  <a:lnTo>
                    <a:pt x="115" y="31"/>
                  </a:lnTo>
                  <a:lnTo>
                    <a:pt x="111" y="33"/>
                  </a:lnTo>
                  <a:lnTo>
                    <a:pt x="107" y="37"/>
                  </a:lnTo>
                  <a:lnTo>
                    <a:pt x="105" y="39"/>
                  </a:lnTo>
                  <a:lnTo>
                    <a:pt x="101" y="39"/>
                  </a:lnTo>
                  <a:lnTo>
                    <a:pt x="99" y="40"/>
                  </a:lnTo>
                  <a:lnTo>
                    <a:pt x="99" y="40"/>
                  </a:lnTo>
                  <a:lnTo>
                    <a:pt x="98" y="42"/>
                  </a:lnTo>
                  <a:lnTo>
                    <a:pt x="96" y="44"/>
                  </a:lnTo>
                  <a:lnTo>
                    <a:pt x="94" y="46"/>
                  </a:lnTo>
                  <a:lnTo>
                    <a:pt x="92" y="48"/>
                  </a:lnTo>
                  <a:lnTo>
                    <a:pt x="90" y="52"/>
                  </a:lnTo>
                  <a:lnTo>
                    <a:pt x="88" y="54"/>
                  </a:lnTo>
                  <a:lnTo>
                    <a:pt x="86" y="58"/>
                  </a:lnTo>
                  <a:lnTo>
                    <a:pt x="86" y="58"/>
                  </a:lnTo>
                  <a:lnTo>
                    <a:pt x="84" y="58"/>
                  </a:lnTo>
                  <a:lnTo>
                    <a:pt x="82" y="60"/>
                  </a:lnTo>
                  <a:lnTo>
                    <a:pt x="80" y="62"/>
                  </a:lnTo>
                  <a:lnTo>
                    <a:pt x="78" y="63"/>
                  </a:lnTo>
                  <a:lnTo>
                    <a:pt x="76" y="65"/>
                  </a:lnTo>
                  <a:lnTo>
                    <a:pt x="75" y="65"/>
                  </a:lnTo>
                  <a:lnTo>
                    <a:pt x="73" y="65"/>
                  </a:lnTo>
                  <a:lnTo>
                    <a:pt x="73" y="65"/>
                  </a:lnTo>
                  <a:lnTo>
                    <a:pt x="71" y="67"/>
                  </a:lnTo>
                  <a:lnTo>
                    <a:pt x="69" y="67"/>
                  </a:lnTo>
                  <a:lnTo>
                    <a:pt x="67" y="69"/>
                  </a:lnTo>
                  <a:lnTo>
                    <a:pt x="63" y="69"/>
                  </a:lnTo>
                  <a:lnTo>
                    <a:pt x="61" y="71"/>
                  </a:lnTo>
                  <a:lnTo>
                    <a:pt x="57" y="75"/>
                  </a:lnTo>
                  <a:lnTo>
                    <a:pt x="55" y="77"/>
                  </a:lnTo>
                  <a:lnTo>
                    <a:pt x="55" y="77"/>
                  </a:lnTo>
                  <a:lnTo>
                    <a:pt x="53" y="77"/>
                  </a:lnTo>
                  <a:lnTo>
                    <a:pt x="51" y="79"/>
                  </a:lnTo>
                  <a:lnTo>
                    <a:pt x="48" y="81"/>
                  </a:lnTo>
                  <a:lnTo>
                    <a:pt x="46" y="83"/>
                  </a:lnTo>
                  <a:lnTo>
                    <a:pt x="42" y="85"/>
                  </a:lnTo>
                  <a:lnTo>
                    <a:pt x="38" y="87"/>
                  </a:lnTo>
                  <a:lnTo>
                    <a:pt x="34" y="87"/>
                  </a:lnTo>
                  <a:lnTo>
                    <a:pt x="34" y="87"/>
                  </a:lnTo>
                  <a:lnTo>
                    <a:pt x="34" y="88"/>
                  </a:lnTo>
                  <a:lnTo>
                    <a:pt x="32" y="88"/>
                  </a:lnTo>
                  <a:lnTo>
                    <a:pt x="30" y="90"/>
                  </a:lnTo>
                  <a:lnTo>
                    <a:pt x="28" y="92"/>
                  </a:lnTo>
                  <a:lnTo>
                    <a:pt x="27" y="94"/>
                  </a:lnTo>
                  <a:lnTo>
                    <a:pt x="23" y="96"/>
                  </a:lnTo>
                  <a:lnTo>
                    <a:pt x="21" y="100"/>
                  </a:lnTo>
                  <a:lnTo>
                    <a:pt x="21" y="100"/>
                  </a:lnTo>
                  <a:lnTo>
                    <a:pt x="19" y="102"/>
                  </a:lnTo>
                  <a:lnTo>
                    <a:pt x="17" y="104"/>
                  </a:lnTo>
                  <a:lnTo>
                    <a:pt x="15" y="108"/>
                  </a:lnTo>
                  <a:lnTo>
                    <a:pt x="13" y="111"/>
                  </a:lnTo>
                  <a:lnTo>
                    <a:pt x="11" y="113"/>
                  </a:lnTo>
                  <a:lnTo>
                    <a:pt x="7" y="117"/>
                  </a:lnTo>
                  <a:lnTo>
                    <a:pt x="7" y="119"/>
                  </a:lnTo>
                  <a:lnTo>
                    <a:pt x="5" y="119"/>
                  </a:lnTo>
                  <a:lnTo>
                    <a:pt x="4" y="121"/>
                  </a:lnTo>
                  <a:lnTo>
                    <a:pt x="2" y="125"/>
                  </a:lnTo>
                  <a:lnTo>
                    <a:pt x="0" y="127"/>
                  </a:lnTo>
                  <a:lnTo>
                    <a:pt x="0" y="131"/>
                  </a:lnTo>
                  <a:lnTo>
                    <a:pt x="0" y="131"/>
                  </a:lnTo>
                  <a:lnTo>
                    <a:pt x="4" y="131"/>
                  </a:lnTo>
                  <a:lnTo>
                    <a:pt x="9" y="129"/>
                  </a:lnTo>
                  <a:lnTo>
                    <a:pt x="11" y="127"/>
                  </a:lnTo>
                  <a:lnTo>
                    <a:pt x="11" y="125"/>
                  </a:lnTo>
                  <a:lnTo>
                    <a:pt x="15" y="123"/>
                  </a:lnTo>
                  <a:lnTo>
                    <a:pt x="17" y="119"/>
                  </a:lnTo>
                  <a:lnTo>
                    <a:pt x="21" y="117"/>
                  </a:lnTo>
                  <a:lnTo>
                    <a:pt x="25" y="115"/>
                  </a:lnTo>
                  <a:lnTo>
                    <a:pt x="28" y="113"/>
                  </a:lnTo>
                  <a:lnTo>
                    <a:pt x="30" y="113"/>
                  </a:lnTo>
                  <a:lnTo>
                    <a:pt x="32" y="111"/>
                  </a:lnTo>
                  <a:lnTo>
                    <a:pt x="34" y="111"/>
                  </a:lnTo>
                  <a:lnTo>
                    <a:pt x="36" y="111"/>
                  </a:lnTo>
                  <a:lnTo>
                    <a:pt x="40" y="110"/>
                  </a:lnTo>
                  <a:lnTo>
                    <a:pt x="44" y="108"/>
                  </a:lnTo>
                  <a:lnTo>
                    <a:pt x="48" y="106"/>
                  </a:lnTo>
                  <a:lnTo>
                    <a:pt x="53" y="102"/>
                  </a:lnTo>
                  <a:lnTo>
                    <a:pt x="59" y="98"/>
                  </a:lnTo>
                  <a:lnTo>
                    <a:pt x="59" y="98"/>
                  </a:lnTo>
                  <a:lnTo>
                    <a:pt x="61" y="96"/>
                  </a:lnTo>
                  <a:lnTo>
                    <a:pt x="65" y="92"/>
                  </a:lnTo>
                  <a:lnTo>
                    <a:pt x="69" y="90"/>
                  </a:lnTo>
                  <a:lnTo>
                    <a:pt x="73" y="87"/>
                  </a:lnTo>
                  <a:lnTo>
                    <a:pt x="78" y="85"/>
                  </a:lnTo>
                  <a:lnTo>
                    <a:pt x="82" y="83"/>
                  </a:lnTo>
                  <a:lnTo>
                    <a:pt x="84" y="83"/>
                  </a:lnTo>
                  <a:lnTo>
                    <a:pt x="84" y="83"/>
                  </a:lnTo>
                  <a:lnTo>
                    <a:pt x="86" y="83"/>
                  </a:lnTo>
                  <a:lnTo>
                    <a:pt x="86" y="81"/>
                  </a:lnTo>
                  <a:lnTo>
                    <a:pt x="88" y="83"/>
                  </a:lnTo>
                  <a:lnTo>
                    <a:pt x="90" y="83"/>
                  </a:lnTo>
                  <a:lnTo>
                    <a:pt x="92" y="85"/>
                  </a:lnTo>
                  <a:lnTo>
                    <a:pt x="94" y="90"/>
                  </a:lnTo>
                  <a:lnTo>
                    <a:pt x="94" y="96"/>
                  </a:lnTo>
                  <a:lnTo>
                    <a:pt x="94" y="98"/>
                  </a:lnTo>
                  <a:lnTo>
                    <a:pt x="94" y="102"/>
                  </a:lnTo>
                  <a:lnTo>
                    <a:pt x="96" y="110"/>
                  </a:lnTo>
                  <a:lnTo>
                    <a:pt x="96" y="117"/>
                  </a:lnTo>
                  <a:lnTo>
                    <a:pt x="98" y="125"/>
                  </a:lnTo>
                  <a:lnTo>
                    <a:pt x="99" y="131"/>
                  </a:lnTo>
                  <a:lnTo>
                    <a:pt x="101" y="136"/>
                  </a:lnTo>
                  <a:lnTo>
                    <a:pt x="103" y="138"/>
                  </a:lnTo>
                  <a:lnTo>
                    <a:pt x="103" y="138"/>
                  </a:lnTo>
                  <a:lnTo>
                    <a:pt x="105" y="140"/>
                  </a:lnTo>
                  <a:lnTo>
                    <a:pt x="105" y="140"/>
                  </a:lnTo>
                  <a:lnTo>
                    <a:pt x="107" y="142"/>
                  </a:lnTo>
                  <a:lnTo>
                    <a:pt x="109" y="144"/>
                  </a:lnTo>
                  <a:lnTo>
                    <a:pt x="111" y="148"/>
                  </a:lnTo>
                  <a:lnTo>
                    <a:pt x="113" y="152"/>
                  </a:lnTo>
                  <a:lnTo>
                    <a:pt x="113" y="158"/>
                  </a:lnTo>
                  <a:lnTo>
                    <a:pt x="113" y="158"/>
                  </a:lnTo>
                  <a:lnTo>
                    <a:pt x="115" y="159"/>
                  </a:lnTo>
                  <a:lnTo>
                    <a:pt x="115" y="163"/>
                  </a:lnTo>
                  <a:lnTo>
                    <a:pt x="115" y="167"/>
                  </a:lnTo>
                  <a:lnTo>
                    <a:pt x="115" y="171"/>
                  </a:lnTo>
                  <a:lnTo>
                    <a:pt x="113" y="175"/>
                  </a:lnTo>
                  <a:lnTo>
                    <a:pt x="109" y="175"/>
                  </a:lnTo>
                  <a:lnTo>
                    <a:pt x="105" y="175"/>
                  </a:lnTo>
                  <a:lnTo>
                    <a:pt x="103" y="175"/>
                  </a:lnTo>
                  <a:lnTo>
                    <a:pt x="101" y="173"/>
                  </a:lnTo>
                  <a:lnTo>
                    <a:pt x="98" y="173"/>
                  </a:lnTo>
                  <a:lnTo>
                    <a:pt x="94" y="171"/>
                  </a:lnTo>
                  <a:lnTo>
                    <a:pt x="90" y="171"/>
                  </a:lnTo>
                  <a:lnTo>
                    <a:pt x="86" y="175"/>
                  </a:lnTo>
                  <a:lnTo>
                    <a:pt x="84" y="179"/>
                  </a:lnTo>
                  <a:lnTo>
                    <a:pt x="82" y="184"/>
                  </a:lnTo>
                  <a:lnTo>
                    <a:pt x="82" y="186"/>
                  </a:lnTo>
                  <a:lnTo>
                    <a:pt x="82" y="188"/>
                  </a:lnTo>
                  <a:lnTo>
                    <a:pt x="82" y="192"/>
                  </a:lnTo>
                  <a:lnTo>
                    <a:pt x="82" y="196"/>
                  </a:lnTo>
                  <a:lnTo>
                    <a:pt x="82" y="200"/>
                  </a:lnTo>
                  <a:lnTo>
                    <a:pt x="80" y="206"/>
                  </a:lnTo>
                  <a:lnTo>
                    <a:pt x="80" y="209"/>
                  </a:lnTo>
                  <a:lnTo>
                    <a:pt x="78" y="213"/>
                  </a:lnTo>
                  <a:lnTo>
                    <a:pt x="78" y="215"/>
                  </a:lnTo>
                  <a:lnTo>
                    <a:pt x="78" y="217"/>
                  </a:lnTo>
                  <a:lnTo>
                    <a:pt x="76" y="219"/>
                  </a:lnTo>
                  <a:lnTo>
                    <a:pt x="76" y="225"/>
                  </a:lnTo>
                  <a:lnTo>
                    <a:pt x="75" y="229"/>
                  </a:lnTo>
                  <a:lnTo>
                    <a:pt x="75" y="232"/>
                  </a:lnTo>
                  <a:lnTo>
                    <a:pt x="73" y="238"/>
                  </a:lnTo>
                  <a:lnTo>
                    <a:pt x="75" y="242"/>
                  </a:lnTo>
                  <a:lnTo>
                    <a:pt x="75" y="244"/>
                  </a:lnTo>
                  <a:lnTo>
                    <a:pt x="75" y="244"/>
                  </a:lnTo>
                  <a:lnTo>
                    <a:pt x="75" y="248"/>
                  </a:lnTo>
                  <a:lnTo>
                    <a:pt x="75" y="250"/>
                  </a:lnTo>
                  <a:lnTo>
                    <a:pt x="75" y="252"/>
                  </a:lnTo>
                  <a:lnTo>
                    <a:pt x="75" y="255"/>
                  </a:lnTo>
                  <a:lnTo>
                    <a:pt x="75" y="257"/>
                  </a:lnTo>
                  <a:lnTo>
                    <a:pt x="75" y="259"/>
                  </a:lnTo>
                  <a:lnTo>
                    <a:pt x="75" y="259"/>
                  </a:lnTo>
                  <a:lnTo>
                    <a:pt x="75" y="261"/>
                  </a:lnTo>
                  <a:lnTo>
                    <a:pt x="75" y="263"/>
                  </a:lnTo>
                  <a:lnTo>
                    <a:pt x="75" y="265"/>
                  </a:lnTo>
                  <a:lnTo>
                    <a:pt x="75" y="267"/>
                  </a:lnTo>
                  <a:lnTo>
                    <a:pt x="76" y="271"/>
                  </a:lnTo>
                  <a:lnTo>
                    <a:pt x="78" y="273"/>
                  </a:lnTo>
                  <a:lnTo>
                    <a:pt x="80" y="275"/>
                  </a:lnTo>
                  <a:lnTo>
                    <a:pt x="80" y="277"/>
                  </a:lnTo>
                  <a:lnTo>
                    <a:pt x="82" y="278"/>
                  </a:lnTo>
                  <a:lnTo>
                    <a:pt x="84" y="280"/>
                  </a:lnTo>
                  <a:lnTo>
                    <a:pt x="86" y="284"/>
                  </a:lnTo>
                  <a:lnTo>
                    <a:pt x="90" y="288"/>
                  </a:lnTo>
                  <a:lnTo>
                    <a:pt x="92" y="292"/>
                  </a:lnTo>
                  <a:lnTo>
                    <a:pt x="92" y="298"/>
                  </a:lnTo>
                  <a:lnTo>
                    <a:pt x="94" y="302"/>
                  </a:lnTo>
                  <a:lnTo>
                    <a:pt x="94" y="303"/>
                  </a:lnTo>
                  <a:lnTo>
                    <a:pt x="92" y="305"/>
                  </a:lnTo>
                  <a:lnTo>
                    <a:pt x="92" y="309"/>
                  </a:lnTo>
                  <a:lnTo>
                    <a:pt x="92" y="315"/>
                  </a:lnTo>
                  <a:lnTo>
                    <a:pt x="92" y="321"/>
                  </a:lnTo>
                  <a:lnTo>
                    <a:pt x="94" y="325"/>
                  </a:lnTo>
                  <a:lnTo>
                    <a:pt x="96" y="328"/>
                  </a:lnTo>
                  <a:lnTo>
                    <a:pt x="98" y="330"/>
                  </a:lnTo>
                  <a:lnTo>
                    <a:pt x="98" y="332"/>
                  </a:lnTo>
                  <a:lnTo>
                    <a:pt x="99" y="332"/>
                  </a:lnTo>
                  <a:lnTo>
                    <a:pt x="101" y="336"/>
                  </a:lnTo>
                  <a:lnTo>
                    <a:pt x="103" y="338"/>
                  </a:lnTo>
                  <a:lnTo>
                    <a:pt x="107" y="342"/>
                  </a:lnTo>
                  <a:lnTo>
                    <a:pt x="109" y="344"/>
                  </a:lnTo>
                  <a:lnTo>
                    <a:pt x="111" y="348"/>
                  </a:lnTo>
                  <a:lnTo>
                    <a:pt x="113" y="351"/>
                  </a:lnTo>
                  <a:lnTo>
                    <a:pt x="115" y="351"/>
                  </a:lnTo>
                  <a:lnTo>
                    <a:pt x="115" y="355"/>
                  </a:lnTo>
                  <a:lnTo>
                    <a:pt x="119" y="359"/>
                  </a:lnTo>
                  <a:lnTo>
                    <a:pt x="121" y="363"/>
                  </a:lnTo>
                  <a:lnTo>
                    <a:pt x="124" y="365"/>
                  </a:lnTo>
                  <a:lnTo>
                    <a:pt x="128" y="369"/>
                  </a:lnTo>
                  <a:lnTo>
                    <a:pt x="130" y="369"/>
                  </a:lnTo>
                  <a:lnTo>
                    <a:pt x="134" y="369"/>
                  </a:lnTo>
                  <a:lnTo>
                    <a:pt x="134" y="369"/>
                  </a:lnTo>
                  <a:lnTo>
                    <a:pt x="134" y="367"/>
                  </a:lnTo>
                  <a:lnTo>
                    <a:pt x="134" y="367"/>
                  </a:lnTo>
                  <a:lnTo>
                    <a:pt x="134" y="365"/>
                  </a:lnTo>
                  <a:lnTo>
                    <a:pt x="132" y="363"/>
                  </a:lnTo>
                  <a:lnTo>
                    <a:pt x="132" y="359"/>
                  </a:lnTo>
                  <a:lnTo>
                    <a:pt x="128" y="355"/>
                  </a:lnTo>
                  <a:lnTo>
                    <a:pt x="126" y="349"/>
                  </a:lnTo>
                  <a:lnTo>
                    <a:pt x="126" y="349"/>
                  </a:lnTo>
                  <a:lnTo>
                    <a:pt x="124" y="348"/>
                  </a:lnTo>
                  <a:lnTo>
                    <a:pt x="124" y="346"/>
                  </a:lnTo>
                  <a:lnTo>
                    <a:pt x="122" y="344"/>
                  </a:lnTo>
                  <a:lnTo>
                    <a:pt x="121" y="342"/>
                  </a:lnTo>
                  <a:lnTo>
                    <a:pt x="119" y="338"/>
                  </a:lnTo>
                  <a:lnTo>
                    <a:pt x="117" y="336"/>
                  </a:lnTo>
                  <a:lnTo>
                    <a:pt x="115" y="336"/>
                  </a:lnTo>
                  <a:lnTo>
                    <a:pt x="115" y="334"/>
                  </a:lnTo>
                  <a:lnTo>
                    <a:pt x="115" y="332"/>
                  </a:lnTo>
                  <a:lnTo>
                    <a:pt x="115" y="330"/>
                  </a:lnTo>
                  <a:lnTo>
                    <a:pt x="115" y="326"/>
                  </a:lnTo>
                  <a:lnTo>
                    <a:pt x="113" y="323"/>
                  </a:lnTo>
                  <a:lnTo>
                    <a:pt x="113" y="319"/>
                  </a:lnTo>
                  <a:lnTo>
                    <a:pt x="113" y="317"/>
                  </a:lnTo>
                  <a:lnTo>
                    <a:pt x="115" y="315"/>
                  </a:lnTo>
                  <a:lnTo>
                    <a:pt x="115" y="315"/>
                  </a:lnTo>
                  <a:lnTo>
                    <a:pt x="115" y="313"/>
                  </a:lnTo>
                  <a:lnTo>
                    <a:pt x="115" y="309"/>
                  </a:lnTo>
                  <a:lnTo>
                    <a:pt x="115" y="307"/>
                  </a:lnTo>
                  <a:lnTo>
                    <a:pt x="117" y="305"/>
                  </a:lnTo>
                  <a:lnTo>
                    <a:pt x="121" y="303"/>
                  </a:lnTo>
                  <a:lnTo>
                    <a:pt x="124" y="305"/>
                  </a:lnTo>
                  <a:lnTo>
                    <a:pt x="130" y="311"/>
                  </a:lnTo>
                  <a:lnTo>
                    <a:pt x="130" y="311"/>
                  </a:lnTo>
                  <a:lnTo>
                    <a:pt x="130" y="311"/>
                  </a:lnTo>
                  <a:lnTo>
                    <a:pt x="132" y="313"/>
                  </a:lnTo>
                  <a:lnTo>
                    <a:pt x="132" y="315"/>
                  </a:lnTo>
                  <a:lnTo>
                    <a:pt x="134" y="317"/>
                  </a:lnTo>
                  <a:lnTo>
                    <a:pt x="136" y="319"/>
                  </a:lnTo>
                  <a:lnTo>
                    <a:pt x="138" y="323"/>
                  </a:lnTo>
                  <a:lnTo>
                    <a:pt x="138" y="326"/>
                  </a:lnTo>
                  <a:lnTo>
                    <a:pt x="140" y="326"/>
                  </a:lnTo>
                  <a:lnTo>
                    <a:pt x="140" y="330"/>
                  </a:lnTo>
                  <a:lnTo>
                    <a:pt x="142" y="334"/>
                  </a:lnTo>
                  <a:lnTo>
                    <a:pt x="144" y="338"/>
                  </a:lnTo>
                  <a:lnTo>
                    <a:pt x="144" y="344"/>
                  </a:lnTo>
                  <a:lnTo>
                    <a:pt x="146" y="348"/>
                  </a:lnTo>
                  <a:lnTo>
                    <a:pt x="147" y="351"/>
                  </a:lnTo>
                  <a:lnTo>
                    <a:pt x="149" y="353"/>
                  </a:lnTo>
                  <a:lnTo>
                    <a:pt x="151" y="353"/>
                  </a:lnTo>
                  <a:lnTo>
                    <a:pt x="155" y="355"/>
                  </a:lnTo>
                  <a:lnTo>
                    <a:pt x="159" y="361"/>
                  </a:lnTo>
                  <a:lnTo>
                    <a:pt x="165" y="367"/>
                  </a:lnTo>
                  <a:lnTo>
                    <a:pt x="169" y="373"/>
                  </a:lnTo>
                  <a:lnTo>
                    <a:pt x="174" y="380"/>
                  </a:lnTo>
                  <a:lnTo>
                    <a:pt x="178" y="388"/>
                  </a:lnTo>
                  <a:lnTo>
                    <a:pt x="180" y="396"/>
                  </a:lnTo>
                  <a:lnTo>
                    <a:pt x="180" y="396"/>
                  </a:lnTo>
                  <a:lnTo>
                    <a:pt x="180" y="399"/>
                  </a:lnTo>
                  <a:lnTo>
                    <a:pt x="180" y="403"/>
                  </a:lnTo>
                  <a:lnTo>
                    <a:pt x="180" y="409"/>
                  </a:lnTo>
                  <a:lnTo>
                    <a:pt x="184" y="413"/>
                  </a:lnTo>
                  <a:lnTo>
                    <a:pt x="188" y="417"/>
                  </a:lnTo>
                  <a:lnTo>
                    <a:pt x="192" y="419"/>
                  </a:lnTo>
                  <a:lnTo>
                    <a:pt x="199" y="419"/>
                  </a:lnTo>
                  <a:lnTo>
                    <a:pt x="201" y="419"/>
                  </a:lnTo>
                  <a:lnTo>
                    <a:pt x="203" y="417"/>
                  </a:lnTo>
                  <a:lnTo>
                    <a:pt x="205" y="417"/>
                  </a:lnTo>
                  <a:lnTo>
                    <a:pt x="209" y="417"/>
                  </a:lnTo>
                  <a:lnTo>
                    <a:pt x="213" y="417"/>
                  </a:lnTo>
                  <a:lnTo>
                    <a:pt x="217" y="419"/>
                  </a:lnTo>
                  <a:lnTo>
                    <a:pt x="220" y="421"/>
                  </a:lnTo>
                  <a:lnTo>
                    <a:pt x="224" y="424"/>
                  </a:lnTo>
                  <a:lnTo>
                    <a:pt x="224" y="426"/>
                  </a:lnTo>
                  <a:lnTo>
                    <a:pt x="226" y="428"/>
                  </a:lnTo>
                  <a:lnTo>
                    <a:pt x="230" y="432"/>
                  </a:lnTo>
                  <a:lnTo>
                    <a:pt x="234" y="438"/>
                  </a:lnTo>
                  <a:lnTo>
                    <a:pt x="238" y="442"/>
                  </a:lnTo>
                  <a:lnTo>
                    <a:pt x="243" y="444"/>
                  </a:lnTo>
                  <a:lnTo>
                    <a:pt x="247" y="445"/>
                  </a:lnTo>
                  <a:lnTo>
                    <a:pt x="253" y="444"/>
                  </a:lnTo>
                  <a:lnTo>
                    <a:pt x="253" y="444"/>
                  </a:lnTo>
                  <a:lnTo>
                    <a:pt x="255" y="444"/>
                  </a:lnTo>
                  <a:lnTo>
                    <a:pt x="257" y="444"/>
                  </a:lnTo>
                  <a:lnTo>
                    <a:pt x="259" y="442"/>
                  </a:lnTo>
                  <a:lnTo>
                    <a:pt x="261" y="442"/>
                  </a:lnTo>
                  <a:lnTo>
                    <a:pt x="263" y="440"/>
                  </a:lnTo>
                  <a:lnTo>
                    <a:pt x="263" y="440"/>
                  </a:lnTo>
                  <a:lnTo>
                    <a:pt x="264" y="438"/>
                  </a:lnTo>
                  <a:lnTo>
                    <a:pt x="264" y="438"/>
                  </a:lnTo>
                  <a:lnTo>
                    <a:pt x="264" y="436"/>
                  </a:lnTo>
                  <a:lnTo>
                    <a:pt x="266" y="436"/>
                  </a:lnTo>
                  <a:lnTo>
                    <a:pt x="270" y="434"/>
                  </a:lnTo>
                  <a:lnTo>
                    <a:pt x="272" y="434"/>
                  </a:lnTo>
                  <a:lnTo>
                    <a:pt x="276" y="434"/>
                  </a:lnTo>
                  <a:lnTo>
                    <a:pt x="280" y="436"/>
                  </a:lnTo>
                  <a:lnTo>
                    <a:pt x="282" y="438"/>
                  </a:lnTo>
                  <a:lnTo>
                    <a:pt x="284" y="440"/>
                  </a:lnTo>
                  <a:lnTo>
                    <a:pt x="286" y="442"/>
                  </a:lnTo>
                  <a:lnTo>
                    <a:pt x="289" y="445"/>
                  </a:lnTo>
                  <a:lnTo>
                    <a:pt x="293" y="449"/>
                  </a:lnTo>
                  <a:lnTo>
                    <a:pt x="299" y="451"/>
                  </a:lnTo>
                  <a:lnTo>
                    <a:pt x="305" y="453"/>
                  </a:lnTo>
                  <a:lnTo>
                    <a:pt x="312" y="451"/>
                  </a:lnTo>
                  <a:lnTo>
                    <a:pt x="320" y="449"/>
                  </a:lnTo>
                  <a:lnTo>
                    <a:pt x="320" y="449"/>
                  </a:lnTo>
                  <a:lnTo>
                    <a:pt x="324" y="447"/>
                  </a:lnTo>
                  <a:lnTo>
                    <a:pt x="330" y="445"/>
                  </a:lnTo>
                  <a:lnTo>
                    <a:pt x="335" y="445"/>
                  </a:lnTo>
                  <a:lnTo>
                    <a:pt x="343" y="445"/>
                  </a:lnTo>
                  <a:lnTo>
                    <a:pt x="349" y="447"/>
                  </a:lnTo>
                  <a:lnTo>
                    <a:pt x="353" y="449"/>
                  </a:lnTo>
                  <a:lnTo>
                    <a:pt x="355" y="455"/>
                  </a:lnTo>
                  <a:lnTo>
                    <a:pt x="357" y="457"/>
                  </a:lnTo>
                  <a:lnTo>
                    <a:pt x="357" y="459"/>
                  </a:lnTo>
                  <a:lnTo>
                    <a:pt x="357" y="463"/>
                  </a:lnTo>
                  <a:lnTo>
                    <a:pt x="357" y="467"/>
                  </a:lnTo>
                  <a:lnTo>
                    <a:pt x="357" y="472"/>
                  </a:lnTo>
                  <a:lnTo>
                    <a:pt x="357" y="476"/>
                  </a:lnTo>
                  <a:lnTo>
                    <a:pt x="357" y="482"/>
                  </a:lnTo>
                  <a:lnTo>
                    <a:pt x="357" y="484"/>
                  </a:lnTo>
                  <a:lnTo>
                    <a:pt x="357" y="486"/>
                  </a:lnTo>
                  <a:lnTo>
                    <a:pt x="357" y="490"/>
                  </a:lnTo>
                  <a:lnTo>
                    <a:pt x="358" y="493"/>
                  </a:lnTo>
                  <a:lnTo>
                    <a:pt x="360" y="497"/>
                  </a:lnTo>
                  <a:lnTo>
                    <a:pt x="362" y="501"/>
                  </a:lnTo>
                  <a:lnTo>
                    <a:pt x="366" y="503"/>
                  </a:lnTo>
                  <a:lnTo>
                    <a:pt x="374" y="503"/>
                  </a:lnTo>
                  <a:lnTo>
                    <a:pt x="382" y="501"/>
                  </a:lnTo>
                  <a:lnTo>
                    <a:pt x="383" y="501"/>
                  </a:lnTo>
                  <a:lnTo>
                    <a:pt x="385" y="499"/>
                  </a:lnTo>
                  <a:lnTo>
                    <a:pt x="389" y="497"/>
                  </a:lnTo>
                  <a:lnTo>
                    <a:pt x="393" y="495"/>
                  </a:lnTo>
                  <a:lnTo>
                    <a:pt x="397" y="493"/>
                  </a:lnTo>
                  <a:lnTo>
                    <a:pt x="401" y="492"/>
                  </a:lnTo>
                  <a:lnTo>
                    <a:pt x="405" y="488"/>
                  </a:lnTo>
                  <a:lnTo>
                    <a:pt x="408" y="486"/>
                  </a:lnTo>
                  <a:lnTo>
                    <a:pt x="408" y="486"/>
                  </a:lnTo>
                  <a:lnTo>
                    <a:pt x="410" y="484"/>
                  </a:lnTo>
                  <a:lnTo>
                    <a:pt x="412" y="482"/>
                  </a:lnTo>
                  <a:lnTo>
                    <a:pt x="414" y="480"/>
                  </a:lnTo>
                  <a:lnTo>
                    <a:pt x="416" y="480"/>
                  </a:lnTo>
                  <a:lnTo>
                    <a:pt x="420" y="478"/>
                  </a:lnTo>
                  <a:lnTo>
                    <a:pt x="422" y="478"/>
                  </a:lnTo>
                  <a:lnTo>
                    <a:pt x="424" y="478"/>
                  </a:lnTo>
                  <a:lnTo>
                    <a:pt x="424" y="478"/>
                  </a:lnTo>
                  <a:lnTo>
                    <a:pt x="426" y="478"/>
                  </a:lnTo>
                  <a:lnTo>
                    <a:pt x="429" y="478"/>
                  </a:lnTo>
                  <a:lnTo>
                    <a:pt x="433" y="480"/>
                  </a:lnTo>
                  <a:lnTo>
                    <a:pt x="437" y="484"/>
                  </a:lnTo>
                  <a:lnTo>
                    <a:pt x="439" y="488"/>
                  </a:lnTo>
                  <a:lnTo>
                    <a:pt x="439" y="493"/>
                  </a:lnTo>
                  <a:lnTo>
                    <a:pt x="437" y="501"/>
                  </a:lnTo>
                  <a:lnTo>
                    <a:pt x="424" y="528"/>
                  </a:lnTo>
                  <a:lnTo>
                    <a:pt x="422" y="530"/>
                  </a:lnTo>
                  <a:lnTo>
                    <a:pt x="418" y="536"/>
                  </a:lnTo>
                  <a:lnTo>
                    <a:pt x="414" y="545"/>
                  </a:lnTo>
                  <a:lnTo>
                    <a:pt x="410" y="557"/>
                  </a:lnTo>
                  <a:lnTo>
                    <a:pt x="406" y="570"/>
                  </a:lnTo>
                  <a:lnTo>
                    <a:pt x="408" y="584"/>
                  </a:lnTo>
                  <a:lnTo>
                    <a:pt x="410" y="591"/>
                  </a:lnTo>
                  <a:lnTo>
                    <a:pt x="414" y="597"/>
                  </a:lnTo>
                  <a:lnTo>
                    <a:pt x="420" y="603"/>
                  </a:lnTo>
                  <a:lnTo>
                    <a:pt x="426" y="609"/>
                  </a:lnTo>
                  <a:lnTo>
                    <a:pt x="428" y="611"/>
                  </a:lnTo>
                  <a:lnTo>
                    <a:pt x="431" y="612"/>
                  </a:lnTo>
                  <a:lnTo>
                    <a:pt x="435" y="614"/>
                  </a:lnTo>
                  <a:lnTo>
                    <a:pt x="439" y="618"/>
                  </a:lnTo>
                  <a:lnTo>
                    <a:pt x="445" y="624"/>
                  </a:lnTo>
                  <a:lnTo>
                    <a:pt x="451" y="628"/>
                  </a:lnTo>
                  <a:lnTo>
                    <a:pt x="454" y="634"/>
                  </a:lnTo>
                  <a:lnTo>
                    <a:pt x="458" y="639"/>
                  </a:lnTo>
                  <a:lnTo>
                    <a:pt x="458" y="639"/>
                  </a:lnTo>
                  <a:lnTo>
                    <a:pt x="460" y="645"/>
                  </a:lnTo>
                  <a:lnTo>
                    <a:pt x="462" y="651"/>
                  </a:lnTo>
                  <a:lnTo>
                    <a:pt x="464" y="657"/>
                  </a:lnTo>
                  <a:lnTo>
                    <a:pt x="468" y="664"/>
                  </a:lnTo>
                  <a:lnTo>
                    <a:pt x="474" y="670"/>
                  </a:lnTo>
                  <a:lnTo>
                    <a:pt x="479" y="674"/>
                  </a:lnTo>
                  <a:lnTo>
                    <a:pt x="485" y="678"/>
                  </a:lnTo>
                  <a:lnTo>
                    <a:pt x="487" y="678"/>
                  </a:lnTo>
                  <a:lnTo>
                    <a:pt x="489" y="678"/>
                  </a:lnTo>
                  <a:lnTo>
                    <a:pt x="491" y="680"/>
                  </a:lnTo>
                  <a:lnTo>
                    <a:pt x="495" y="680"/>
                  </a:lnTo>
                  <a:lnTo>
                    <a:pt x="500" y="682"/>
                  </a:lnTo>
                  <a:lnTo>
                    <a:pt x="504" y="684"/>
                  </a:lnTo>
                  <a:lnTo>
                    <a:pt x="508" y="685"/>
                  </a:lnTo>
                  <a:lnTo>
                    <a:pt x="512" y="685"/>
                  </a:lnTo>
                  <a:lnTo>
                    <a:pt x="512" y="687"/>
                  </a:lnTo>
                  <a:lnTo>
                    <a:pt x="514" y="689"/>
                  </a:lnTo>
                  <a:lnTo>
                    <a:pt x="516" y="691"/>
                  </a:lnTo>
                  <a:lnTo>
                    <a:pt x="520" y="697"/>
                  </a:lnTo>
                  <a:lnTo>
                    <a:pt x="520" y="703"/>
                  </a:lnTo>
                  <a:lnTo>
                    <a:pt x="520" y="712"/>
                  </a:lnTo>
                  <a:lnTo>
                    <a:pt x="518" y="722"/>
                  </a:lnTo>
                  <a:lnTo>
                    <a:pt x="514" y="732"/>
                  </a:lnTo>
                  <a:lnTo>
                    <a:pt x="514" y="733"/>
                  </a:lnTo>
                  <a:lnTo>
                    <a:pt x="512" y="737"/>
                  </a:lnTo>
                  <a:lnTo>
                    <a:pt x="508" y="745"/>
                  </a:lnTo>
                  <a:lnTo>
                    <a:pt x="504" y="753"/>
                  </a:lnTo>
                  <a:lnTo>
                    <a:pt x="500" y="762"/>
                  </a:lnTo>
                  <a:lnTo>
                    <a:pt x="497" y="772"/>
                  </a:lnTo>
                  <a:lnTo>
                    <a:pt x="493" y="781"/>
                  </a:lnTo>
                  <a:lnTo>
                    <a:pt x="491" y="791"/>
                  </a:lnTo>
                  <a:lnTo>
                    <a:pt x="491" y="793"/>
                  </a:lnTo>
                  <a:lnTo>
                    <a:pt x="491" y="795"/>
                  </a:lnTo>
                  <a:lnTo>
                    <a:pt x="489" y="799"/>
                  </a:lnTo>
                  <a:lnTo>
                    <a:pt x="489" y="804"/>
                  </a:lnTo>
                  <a:lnTo>
                    <a:pt x="487" y="810"/>
                  </a:lnTo>
                  <a:lnTo>
                    <a:pt x="483" y="816"/>
                  </a:lnTo>
                  <a:lnTo>
                    <a:pt x="481" y="820"/>
                  </a:lnTo>
                  <a:lnTo>
                    <a:pt x="477" y="824"/>
                  </a:lnTo>
                  <a:lnTo>
                    <a:pt x="476" y="826"/>
                  </a:lnTo>
                  <a:lnTo>
                    <a:pt x="474" y="826"/>
                  </a:lnTo>
                  <a:lnTo>
                    <a:pt x="470" y="829"/>
                  </a:lnTo>
                  <a:lnTo>
                    <a:pt x="464" y="831"/>
                  </a:lnTo>
                  <a:lnTo>
                    <a:pt x="460" y="837"/>
                  </a:lnTo>
                  <a:lnTo>
                    <a:pt x="454" y="841"/>
                  </a:lnTo>
                  <a:lnTo>
                    <a:pt x="449" y="847"/>
                  </a:lnTo>
                  <a:lnTo>
                    <a:pt x="445" y="852"/>
                  </a:lnTo>
                  <a:lnTo>
                    <a:pt x="443" y="854"/>
                  </a:lnTo>
                  <a:lnTo>
                    <a:pt x="441" y="858"/>
                  </a:lnTo>
                  <a:lnTo>
                    <a:pt x="437" y="864"/>
                  </a:lnTo>
                  <a:lnTo>
                    <a:pt x="431" y="870"/>
                  </a:lnTo>
                  <a:lnTo>
                    <a:pt x="426" y="875"/>
                  </a:lnTo>
                  <a:lnTo>
                    <a:pt x="418" y="881"/>
                  </a:lnTo>
                  <a:lnTo>
                    <a:pt x="410" y="885"/>
                  </a:lnTo>
                  <a:lnTo>
                    <a:pt x="401" y="887"/>
                  </a:lnTo>
                  <a:lnTo>
                    <a:pt x="399" y="887"/>
                  </a:lnTo>
                  <a:lnTo>
                    <a:pt x="395" y="889"/>
                  </a:lnTo>
                  <a:lnTo>
                    <a:pt x="391" y="891"/>
                  </a:lnTo>
                  <a:lnTo>
                    <a:pt x="385" y="893"/>
                  </a:lnTo>
                  <a:lnTo>
                    <a:pt x="382" y="897"/>
                  </a:lnTo>
                  <a:lnTo>
                    <a:pt x="380" y="900"/>
                  </a:lnTo>
                  <a:lnTo>
                    <a:pt x="382" y="906"/>
                  </a:lnTo>
                  <a:lnTo>
                    <a:pt x="387" y="912"/>
                  </a:lnTo>
                  <a:lnTo>
                    <a:pt x="389" y="912"/>
                  </a:lnTo>
                  <a:lnTo>
                    <a:pt x="391" y="912"/>
                  </a:lnTo>
                  <a:lnTo>
                    <a:pt x="393" y="914"/>
                  </a:lnTo>
                  <a:lnTo>
                    <a:pt x="397" y="914"/>
                  </a:lnTo>
                  <a:lnTo>
                    <a:pt x="403" y="914"/>
                  </a:lnTo>
                  <a:lnTo>
                    <a:pt x="410" y="914"/>
                  </a:lnTo>
                  <a:lnTo>
                    <a:pt x="418" y="914"/>
                  </a:lnTo>
                  <a:lnTo>
                    <a:pt x="428" y="914"/>
                  </a:lnTo>
                  <a:lnTo>
                    <a:pt x="426" y="912"/>
                  </a:lnTo>
                  <a:lnTo>
                    <a:pt x="424" y="912"/>
                  </a:lnTo>
                  <a:lnTo>
                    <a:pt x="420" y="908"/>
                  </a:lnTo>
                  <a:lnTo>
                    <a:pt x="416" y="906"/>
                  </a:lnTo>
                  <a:lnTo>
                    <a:pt x="414" y="904"/>
                  </a:lnTo>
                  <a:lnTo>
                    <a:pt x="414" y="900"/>
                  </a:lnTo>
                  <a:lnTo>
                    <a:pt x="416" y="899"/>
                  </a:lnTo>
                  <a:lnTo>
                    <a:pt x="424" y="897"/>
                  </a:lnTo>
                  <a:lnTo>
                    <a:pt x="424" y="897"/>
                  </a:lnTo>
                  <a:lnTo>
                    <a:pt x="426" y="897"/>
                  </a:lnTo>
                  <a:lnTo>
                    <a:pt x="428" y="897"/>
                  </a:lnTo>
                  <a:lnTo>
                    <a:pt x="429" y="895"/>
                  </a:lnTo>
                  <a:lnTo>
                    <a:pt x="431" y="895"/>
                  </a:lnTo>
                  <a:lnTo>
                    <a:pt x="433" y="895"/>
                  </a:lnTo>
                  <a:lnTo>
                    <a:pt x="435" y="897"/>
                  </a:lnTo>
                  <a:lnTo>
                    <a:pt x="439" y="897"/>
                  </a:lnTo>
                  <a:lnTo>
                    <a:pt x="439" y="897"/>
                  </a:lnTo>
                  <a:lnTo>
                    <a:pt x="441" y="897"/>
                  </a:lnTo>
                  <a:lnTo>
                    <a:pt x="443" y="897"/>
                  </a:lnTo>
                  <a:lnTo>
                    <a:pt x="445" y="897"/>
                  </a:lnTo>
                  <a:lnTo>
                    <a:pt x="449" y="895"/>
                  </a:lnTo>
                  <a:lnTo>
                    <a:pt x="451" y="895"/>
                  </a:lnTo>
                  <a:lnTo>
                    <a:pt x="454" y="893"/>
                  </a:lnTo>
                  <a:lnTo>
                    <a:pt x="456" y="889"/>
                  </a:lnTo>
                  <a:lnTo>
                    <a:pt x="458" y="889"/>
                  </a:lnTo>
                  <a:lnTo>
                    <a:pt x="460" y="887"/>
                  </a:lnTo>
                  <a:lnTo>
                    <a:pt x="464" y="883"/>
                  </a:lnTo>
                  <a:lnTo>
                    <a:pt x="468" y="881"/>
                  </a:lnTo>
                  <a:lnTo>
                    <a:pt x="474" y="877"/>
                  </a:lnTo>
                  <a:lnTo>
                    <a:pt x="479" y="875"/>
                  </a:lnTo>
                  <a:lnTo>
                    <a:pt x="487" y="874"/>
                  </a:lnTo>
                  <a:lnTo>
                    <a:pt x="495" y="874"/>
                  </a:lnTo>
                  <a:lnTo>
                    <a:pt x="495" y="874"/>
                  </a:lnTo>
                  <a:lnTo>
                    <a:pt x="499" y="874"/>
                  </a:lnTo>
                  <a:lnTo>
                    <a:pt x="502" y="874"/>
                  </a:lnTo>
                  <a:lnTo>
                    <a:pt x="508" y="874"/>
                  </a:lnTo>
                  <a:lnTo>
                    <a:pt x="516" y="872"/>
                  </a:lnTo>
                  <a:lnTo>
                    <a:pt x="524" y="868"/>
                  </a:lnTo>
                  <a:lnTo>
                    <a:pt x="533" y="860"/>
                  </a:lnTo>
                  <a:lnTo>
                    <a:pt x="545" y="851"/>
                  </a:lnTo>
                  <a:lnTo>
                    <a:pt x="545" y="851"/>
                  </a:lnTo>
                  <a:lnTo>
                    <a:pt x="547" y="847"/>
                  </a:lnTo>
                  <a:lnTo>
                    <a:pt x="550" y="845"/>
                  </a:lnTo>
                  <a:lnTo>
                    <a:pt x="554" y="841"/>
                  </a:lnTo>
                  <a:lnTo>
                    <a:pt x="558" y="839"/>
                  </a:lnTo>
                  <a:lnTo>
                    <a:pt x="562" y="835"/>
                  </a:lnTo>
                  <a:lnTo>
                    <a:pt x="568" y="833"/>
                  </a:lnTo>
                  <a:lnTo>
                    <a:pt x="571" y="833"/>
                  </a:lnTo>
                  <a:lnTo>
                    <a:pt x="571" y="831"/>
                  </a:lnTo>
                  <a:lnTo>
                    <a:pt x="573" y="831"/>
                  </a:lnTo>
                  <a:lnTo>
                    <a:pt x="575" y="829"/>
                  </a:lnTo>
                  <a:lnTo>
                    <a:pt x="577" y="829"/>
                  </a:lnTo>
                  <a:lnTo>
                    <a:pt x="581" y="827"/>
                  </a:lnTo>
                  <a:lnTo>
                    <a:pt x="583" y="826"/>
                  </a:lnTo>
                  <a:lnTo>
                    <a:pt x="587" y="826"/>
                  </a:lnTo>
                  <a:lnTo>
                    <a:pt x="591" y="826"/>
                  </a:lnTo>
                  <a:lnTo>
                    <a:pt x="591" y="826"/>
                  </a:lnTo>
                  <a:lnTo>
                    <a:pt x="593" y="826"/>
                  </a:lnTo>
                  <a:lnTo>
                    <a:pt x="595" y="826"/>
                  </a:lnTo>
                  <a:lnTo>
                    <a:pt x="598" y="824"/>
                  </a:lnTo>
                  <a:lnTo>
                    <a:pt x="600" y="822"/>
                  </a:lnTo>
                  <a:lnTo>
                    <a:pt x="604" y="820"/>
                  </a:lnTo>
                  <a:lnTo>
                    <a:pt x="610" y="814"/>
                  </a:lnTo>
                  <a:lnTo>
                    <a:pt x="614" y="808"/>
                  </a:lnTo>
                  <a:lnTo>
                    <a:pt x="614" y="806"/>
                  </a:lnTo>
                  <a:lnTo>
                    <a:pt x="616" y="804"/>
                  </a:lnTo>
                  <a:lnTo>
                    <a:pt x="619" y="803"/>
                  </a:lnTo>
                  <a:lnTo>
                    <a:pt x="623" y="801"/>
                  </a:lnTo>
                  <a:lnTo>
                    <a:pt x="627" y="797"/>
                  </a:lnTo>
                  <a:lnTo>
                    <a:pt x="633" y="797"/>
                  </a:lnTo>
                  <a:lnTo>
                    <a:pt x="639" y="797"/>
                  </a:lnTo>
                  <a:lnTo>
                    <a:pt x="644" y="799"/>
                  </a:lnTo>
                  <a:lnTo>
                    <a:pt x="644" y="799"/>
                  </a:lnTo>
                  <a:lnTo>
                    <a:pt x="648" y="801"/>
                  </a:lnTo>
                  <a:lnTo>
                    <a:pt x="654" y="801"/>
                  </a:lnTo>
                  <a:lnTo>
                    <a:pt x="660" y="803"/>
                  </a:lnTo>
                  <a:lnTo>
                    <a:pt x="665" y="803"/>
                  </a:lnTo>
                  <a:lnTo>
                    <a:pt x="675" y="799"/>
                  </a:lnTo>
                  <a:lnTo>
                    <a:pt x="683" y="795"/>
                  </a:lnTo>
                  <a:lnTo>
                    <a:pt x="690" y="787"/>
                  </a:lnTo>
                  <a:lnTo>
                    <a:pt x="696" y="779"/>
                  </a:lnTo>
                  <a:lnTo>
                    <a:pt x="700" y="776"/>
                  </a:lnTo>
                  <a:lnTo>
                    <a:pt x="702" y="776"/>
                  </a:lnTo>
                  <a:lnTo>
                    <a:pt x="700" y="776"/>
                  </a:lnTo>
                  <a:lnTo>
                    <a:pt x="698" y="778"/>
                  </a:lnTo>
                  <a:lnTo>
                    <a:pt x="696" y="779"/>
                  </a:lnTo>
                  <a:lnTo>
                    <a:pt x="694" y="781"/>
                  </a:lnTo>
                  <a:lnTo>
                    <a:pt x="692" y="781"/>
                  </a:lnTo>
                  <a:lnTo>
                    <a:pt x="694" y="779"/>
                  </a:lnTo>
                  <a:lnTo>
                    <a:pt x="698" y="776"/>
                  </a:lnTo>
                  <a:lnTo>
                    <a:pt x="702" y="770"/>
                  </a:lnTo>
                  <a:lnTo>
                    <a:pt x="708" y="762"/>
                  </a:lnTo>
                  <a:lnTo>
                    <a:pt x="713" y="753"/>
                  </a:lnTo>
                  <a:lnTo>
                    <a:pt x="717" y="745"/>
                  </a:lnTo>
                  <a:lnTo>
                    <a:pt x="721" y="737"/>
                  </a:lnTo>
                  <a:lnTo>
                    <a:pt x="723" y="732"/>
                  </a:lnTo>
                  <a:lnTo>
                    <a:pt x="725" y="730"/>
                  </a:lnTo>
                  <a:lnTo>
                    <a:pt x="729" y="724"/>
                  </a:lnTo>
                  <a:lnTo>
                    <a:pt x="735" y="716"/>
                  </a:lnTo>
                  <a:lnTo>
                    <a:pt x="742" y="708"/>
                  </a:lnTo>
                  <a:lnTo>
                    <a:pt x="750" y="701"/>
                  </a:lnTo>
                  <a:lnTo>
                    <a:pt x="760" y="693"/>
                  </a:lnTo>
                  <a:lnTo>
                    <a:pt x="771" y="689"/>
                  </a:lnTo>
                  <a:lnTo>
                    <a:pt x="783" y="687"/>
                  </a:lnTo>
                  <a:lnTo>
                    <a:pt x="784" y="687"/>
                  </a:lnTo>
                  <a:lnTo>
                    <a:pt x="790" y="687"/>
                  </a:lnTo>
                  <a:lnTo>
                    <a:pt x="798" y="684"/>
                  </a:lnTo>
                  <a:lnTo>
                    <a:pt x="807" y="678"/>
                  </a:lnTo>
                  <a:lnTo>
                    <a:pt x="819" y="668"/>
                  </a:lnTo>
                  <a:lnTo>
                    <a:pt x="829" y="653"/>
                  </a:lnTo>
                  <a:lnTo>
                    <a:pt x="838" y="630"/>
                  </a:lnTo>
                  <a:lnTo>
                    <a:pt x="846" y="599"/>
                  </a:lnTo>
                  <a:lnTo>
                    <a:pt x="846" y="597"/>
                  </a:lnTo>
                  <a:lnTo>
                    <a:pt x="846" y="593"/>
                  </a:lnTo>
                  <a:lnTo>
                    <a:pt x="846" y="588"/>
                  </a:lnTo>
                  <a:lnTo>
                    <a:pt x="848" y="580"/>
                  </a:lnTo>
                  <a:lnTo>
                    <a:pt x="850" y="570"/>
                  </a:lnTo>
                  <a:lnTo>
                    <a:pt x="852" y="561"/>
                  </a:lnTo>
                  <a:lnTo>
                    <a:pt x="855" y="553"/>
                  </a:lnTo>
                  <a:lnTo>
                    <a:pt x="861" y="545"/>
                  </a:lnTo>
                  <a:lnTo>
                    <a:pt x="861" y="543"/>
                  </a:lnTo>
                  <a:lnTo>
                    <a:pt x="863" y="540"/>
                  </a:lnTo>
                  <a:lnTo>
                    <a:pt x="865" y="536"/>
                  </a:lnTo>
                  <a:lnTo>
                    <a:pt x="867" y="528"/>
                  </a:lnTo>
                  <a:lnTo>
                    <a:pt x="867" y="522"/>
                  </a:lnTo>
                  <a:lnTo>
                    <a:pt x="869" y="515"/>
                  </a:lnTo>
                  <a:lnTo>
                    <a:pt x="869" y="509"/>
                  </a:lnTo>
                  <a:lnTo>
                    <a:pt x="867" y="503"/>
                  </a:lnTo>
                  <a:lnTo>
                    <a:pt x="867" y="503"/>
                  </a:lnTo>
                  <a:lnTo>
                    <a:pt x="867" y="501"/>
                  </a:lnTo>
                  <a:lnTo>
                    <a:pt x="865" y="499"/>
                  </a:lnTo>
                  <a:lnTo>
                    <a:pt x="863" y="497"/>
                  </a:lnTo>
                  <a:lnTo>
                    <a:pt x="861" y="495"/>
                  </a:lnTo>
                  <a:lnTo>
                    <a:pt x="859" y="495"/>
                  </a:lnTo>
                  <a:lnTo>
                    <a:pt x="855" y="495"/>
                  </a:lnTo>
                  <a:lnTo>
                    <a:pt x="852" y="497"/>
                  </a:lnTo>
                  <a:lnTo>
                    <a:pt x="852" y="497"/>
                  </a:lnTo>
                  <a:lnTo>
                    <a:pt x="850" y="497"/>
                  </a:lnTo>
                  <a:lnTo>
                    <a:pt x="848" y="499"/>
                  </a:lnTo>
                  <a:lnTo>
                    <a:pt x="844" y="499"/>
                  </a:lnTo>
                  <a:lnTo>
                    <a:pt x="842" y="499"/>
                  </a:lnTo>
                  <a:lnTo>
                    <a:pt x="840" y="499"/>
                  </a:lnTo>
                  <a:lnTo>
                    <a:pt x="838" y="499"/>
                  </a:lnTo>
                  <a:lnTo>
                    <a:pt x="836" y="497"/>
                  </a:lnTo>
                  <a:lnTo>
                    <a:pt x="834" y="495"/>
                  </a:lnTo>
                  <a:lnTo>
                    <a:pt x="834" y="495"/>
                  </a:lnTo>
                  <a:lnTo>
                    <a:pt x="832" y="493"/>
                  </a:lnTo>
                  <a:lnTo>
                    <a:pt x="829" y="490"/>
                  </a:lnTo>
                  <a:lnTo>
                    <a:pt x="825" y="490"/>
                  </a:lnTo>
                  <a:lnTo>
                    <a:pt x="821" y="488"/>
                  </a:lnTo>
                  <a:lnTo>
                    <a:pt x="815" y="488"/>
                  </a:lnTo>
                  <a:lnTo>
                    <a:pt x="811" y="490"/>
                  </a:lnTo>
                  <a:lnTo>
                    <a:pt x="809" y="490"/>
                  </a:lnTo>
                  <a:lnTo>
                    <a:pt x="806" y="490"/>
                  </a:lnTo>
                  <a:lnTo>
                    <a:pt x="802" y="490"/>
                  </a:lnTo>
                  <a:lnTo>
                    <a:pt x="794" y="490"/>
                  </a:lnTo>
                  <a:lnTo>
                    <a:pt x="788" y="488"/>
                  </a:lnTo>
                  <a:lnTo>
                    <a:pt x="781" y="482"/>
                  </a:lnTo>
                  <a:lnTo>
                    <a:pt x="771" y="476"/>
                  </a:lnTo>
                  <a:lnTo>
                    <a:pt x="763" y="467"/>
                  </a:lnTo>
                  <a:lnTo>
                    <a:pt x="763" y="465"/>
                  </a:lnTo>
                  <a:lnTo>
                    <a:pt x="760" y="459"/>
                  </a:lnTo>
                  <a:lnTo>
                    <a:pt x="756" y="451"/>
                  </a:lnTo>
                  <a:lnTo>
                    <a:pt x="748" y="442"/>
                  </a:lnTo>
                  <a:lnTo>
                    <a:pt x="740" y="434"/>
                  </a:lnTo>
                  <a:lnTo>
                    <a:pt x="729" y="428"/>
                  </a:lnTo>
                  <a:lnTo>
                    <a:pt x="723" y="426"/>
                  </a:lnTo>
                  <a:lnTo>
                    <a:pt x="715" y="426"/>
                  </a:lnTo>
                  <a:lnTo>
                    <a:pt x="710" y="428"/>
                  </a:lnTo>
                  <a:lnTo>
                    <a:pt x="702" y="430"/>
                  </a:lnTo>
                  <a:lnTo>
                    <a:pt x="700" y="430"/>
                  </a:lnTo>
                  <a:lnTo>
                    <a:pt x="694" y="430"/>
                  </a:lnTo>
                  <a:lnTo>
                    <a:pt x="687" y="430"/>
                  </a:lnTo>
                  <a:lnTo>
                    <a:pt x="679" y="428"/>
                  </a:lnTo>
                  <a:lnTo>
                    <a:pt x="669" y="426"/>
                  </a:lnTo>
                  <a:lnTo>
                    <a:pt x="658" y="422"/>
                  </a:lnTo>
                  <a:lnTo>
                    <a:pt x="646" y="417"/>
                  </a:lnTo>
                  <a:lnTo>
                    <a:pt x="637" y="409"/>
                  </a:lnTo>
                  <a:lnTo>
                    <a:pt x="637" y="409"/>
                  </a:lnTo>
                  <a:lnTo>
                    <a:pt x="635" y="405"/>
                  </a:lnTo>
                  <a:lnTo>
                    <a:pt x="629" y="401"/>
                  </a:lnTo>
                  <a:lnTo>
                    <a:pt x="623" y="399"/>
                  </a:lnTo>
                  <a:lnTo>
                    <a:pt x="618" y="397"/>
                  </a:lnTo>
                  <a:lnTo>
                    <a:pt x="608" y="396"/>
                  </a:lnTo>
                  <a:lnTo>
                    <a:pt x="598" y="399"/>
                  </a:lnTo>
                  <a:lnTo>
                    <a:pt x="589" y="405"/>
                  </a:lnTo>
                  <a:lnTo>
                    <a:pt x="589" y="407"/>
                  </a:lnTo>
                  <a:lnTo>
                    <a:pt x="585" y="409"/>
                  </a:lnTo>
                  <a:lnTo>
                    <a:pt x="581" y="415"/>
                  </a:lnTo>
                  <a:lnTo>
                    <a:pt x="575" y="419"/>
                  </a:lnTo>
                  <a:lnTo>
                    <a:pt x="570" y="424"/>
                  </a:lnTo>
                  <a:lnTo>
                    <a:pt x="562" y="426"/>
                  </a:lnTo>
                  <a:lnTo>
                    <a:pt x="556" y="426"/>
                  </a:lnTo>
                  <a:lnTo>
                    <a:pt x="550" y="424"/>
                  </a:lnTo>
                  <a:lnTo>
                    <a:pt x="548" y="422"/>
                  </a:lnTo>
                  <a:lnTo>
                    <a:pt x="547" y="419"/>
                  </a:lnTo>
                  <a:lnTo>
                    <a:pt x="543" y="415"/>
                  </a:lnTo>
                  <a:lnTo>
                    <a:pt x="537" y="413"/>
                  </a:lnTo>
                  <a:lnTo>
                    <a:pt x="529" y="411"/>
                  </a:lnTo>
                  <a:lnTo>
                    <a:pt x="522" y="413"/>
                  </a:lnTo>
                  <a:lnTo>
                    <a:pt x="512" y="419"/>
                  </a:lnTo>
                  <a:lnTo>
                    <a:pt x="504" y="428"/>
                  </a:lnTo>
                  <a:lnTo>
                    <a:pt x="502" y="430"/>
                  </a:lnTo>
                  <a:lnTo>
                    <a:pt x="500" y="432"/>
                  </a:lnTo>
                  <a:lnTo>
                    <a:pt x="497" y="438"/>
                  </a:lnTo>
                  <a:lnTo>
                    <a:pt x="493" y="444"/>
                  </a:lnTo>
                  <a:lnTo>
                    <a:pt x="489" y="447"/>
                  </a:lnTo>
                  <a:lnTo>
                    <a:pt x="483" y="453"/>
                  </a:lnTo>
                  <a:lnTo>
                    <a:pt x="479" y="457"/>
                  </a:lnTo>
                  <a:lnTo>
                    <a:pt x="476" y="461"/>
                  </a:lnTo>
                  <a:lnTo>
                    <a:pt x="474" y="461"/>
                  </a:lnTo>
                  <a:lnTo>
                    <a:pt x="472" y="463"/>
                  </a:lnTo>
                  <a:lnTo>
                    <a:pt x="468" y="465"/>
                  </a:lnTo>
                  <a:lnTo>
                    <a:pt x="462" y="465"/>
                  </a:lnTo>
                  <a:lnTo>
                    <a:pt x="456" y="467"/>
                  </a:lnTo>
                  <a:lnTo>
                    <a:pt x="451" y="467"/>
                  </a:lnTo>
                  <a:lnTo>
                    <a:pt x="445" y="465"/>
                  </a:lnTo>
                  <a:lnTo>
                    <a:pt x="441" y="461"/>
                  </a:lnTo>
                  <a:lnTo>
                    <a:pt x="441" y="459"/>
                  </a:lnTo>
                  <a:lnTo>
                    <a:pt x="439" y="459"/>
                  </a:lnTo>
                  <a:lnTo>
                    <a:pt x="435" y="457"/>
                  </a:lnTo>
                  <a:lnTo>
                    <a:pt x="431" y="455"/>
                  </a:lnTo>
                  <a:lnTo>
                    <a:pt x="428" y="455"/>
                  </a:lnTo>
                  <a:lnTo>
                    <a:pt x="422" y="455"/>
                  </a:lnTo>
                  <a:lnTo>
                    <a:pt x="414" y="457"/>
                  </a:lnTo>
                  <a:lnTo>
                    <a:pt x="408" y="461"/>
                  </a:lnTo>
                  <a:lnTo>
                    <a:pt x="406" y="461"/>
                  </a:lnTo>
                  <a:lnTo>
                    <a:pt x="403" y="465"/>
                  </a:lnTo>
                  <a:lnTo>
                    <a:pt x="399" y="467"/>
                  </a:lnTo>
                  <a:lnTo>
                    <a:pt x="393" y="470"/>
                  </a:lnTo>
                  <a:lnTo>
                    <a:pt x="389" y="472"/>
                  </a:lnTo>
                  <a:lnTo>
                    <a:pt x="383" y="472"/>
                  </a:lnTo>
                  <a:lnTo>
                    <a:pt x="382" y="469"/>
                  </a:lnTo>
                  <a:lnTo>
                    <a:pt x="380" y="461"/>
                  </a:lnTo>
                  <a:lnTo>
                    <a:pt x="380" y="461"/>
                  </a:lnTo>
                  <a:lnTo>
                    <a:pt x="382" y="455"/>
                  </a:lnTo>
                  <a:lnTo>
                    <a:pt x="382" y="449"/>
                  </a:lnTo>
                  <a:lnTo>
                    <a:pt x="380" y="444"/>
                  </a:lnTo>
                  <a:lnTo>
                    <a:pt x="378" y="436"/>
                  </a:lnTo>
                  <a:lnTo>
                    <a:pt x="372" y="430"/>
                  </a:lnTo>
                  <a:lnTo>
                    <a:pt x="366" y="424"/>
                  </a:lnTo>
                  <a:lnTo>
                    <a:pt x="355" y="422"/>
                  </a:lnTo>
                  <a:lnTo>
                    <a:pt x="355" y="422"/>
                  </a:lnTo>
                  <a:lnTo>
                    <a:pt x="351" y="424"/>
                  </a:lnTo>
                  <a:lnTo>
                    <a:pt x="347" y="424"/>
                  </a:lnTo>
                  <a:lnTo>
                    <a:pt x="343" y="424"/>
                  </a:lnTo>
                  <a:lnTo>
                    <a:pt x="339" y="422"/>
                  </a:lnTo>
                  <a:lnTo>
                    <a:pt x="337" y="419"/>
                  </a:lnTo>
                  <a:lnTo>
                    <a:pt x="335" y="413"/>
                  </a:lnTo>
                  <a:lnTo>
                    <a:pt x="337" y="405"/>
                  </a:lnTo>
                  <a:lnTo>
                    <a:pt x="337" y="403"/>
                  </a:lnTo>
                  <a:lnTo>
                    <a:pt x="337" y="397"/>
                  </a:lnTo>
                  <a:lnTo>
                    <a:pt x="339" y="392"/>
                  </a:lnTo>
                  <a:lnTo>
                    <a:pt x="339" y="384"/>
                  </a:lnTo>
                  <a:lnTo>
                    <a:pt x="337" y="376"/>
                  </a:lnTo>
                  <a:lnTo>
                    <a:pt x="335" y="371"/>
                  </a:lnTo>
                  <a:lnTo>
                    <a:pt x="334" y="369"/>
                  </a:lnTo>
                  <a:lnTo>
                    <a:pt x="330" y="367"/>
                  </a:lnTo>
                  <a:lnTo>
                    <a:pt x="326" y="367"/>
                  </a:lnTo>
                  <a:lnTo>
                    <a:pt x="322" y="369"/>
                  </a:lnTo>
                  <a:lnTo>
                    <a:pt x="320" y="369"/>
                  </a:lnTo>
                  <a:lnTo>
                    <a:pt x="318" y="371"/>
                  </a:lnTo>
                  <a:lnTo>
                    <a:pt x="314" y="373"/>
                  </a:lnTo>
                  <a:lnTo>
                    <a:pt x="309" y="374"/>
                  </a:lnTo>
                  <a:lnTo>
                    <a:pt x="303" y="376"/>
                  </a:lnTo>
                  <a:lnTo>
                    <a:pt x="299" y="380"/>
                  </a:lnTo>
                  <a:lnTo>
                    <a:pt x="293" y="384"/>
                  </a:lnTo>
                  <a:lnTo>
                    <a:pt x="289" y="390"/>
                  </a:lnTo>
                  <a:lnTo>
                    <a:pt x="289" y="390"/>
                  </a:lnTo>
                  <a:lnTo>
                    <a:pt x="288" y="392"/>
                  </a:lnTo>
                  <a:lnTo>
                    <a:pt x="286" y="394"/>
                  </a:lnTo>
                  <a:lnTo>
                    <a:pt x="282" y="396"/>
                  </a:lnTo>
                  <a:lnTo>
                    <a:pt x="278" y="397"/>
                  </a:lnTo>
                  <a:lnTo>
                    <a:pt x="274" y="397"/>
                  </a:lnTo>
                  <a:lnTo>
                    <a:pt x="268" y="397"/>
                  </a:lnTo>
                  <a:lnTo>
                    <a:pt x="261" y="394"/>
                  </a:lnTo>
                  <a:lnTo>
                    <a:pt x="261" y="392"/>
                  </a:lnTo>
                  <a:lnTo>
                    <a:pt x="257" y="390"/>
                  </a:lnTo>
                  <a:lnTo>
                    <a:pt x="253" y="386"/>
                  </a:lnTo>
                  <a:lnTo>
                    <a:pt x="249" y="380"/>
                  </a:lnTo>
                  <a:lnTo>
                    <a:pt x="243" y="373"/>
                  </a:lnTo>
                  <a:lnTo>
                    <a:pt x="241" y="361"/>
                  </a:lnTo>
                  <a:lnTo>
                    <a:pt x="240" y="348"/>
                  </a:lnTo>
                  <a:lnTo>
                    <a:pt x="240" y="332"/>
                  </a:lnTo>
                  <a:close/>
                </a:path>
              </a:pathLst>
            </a:custGeom>
            <a:solidFill>
              <a:srgbClr val="FFBF00"/>
            </a:solidFill>
            <a:ln w="9525">
              <a:noFill/>
              <a:round/>
              <a:headEnd/>
              <a:tailEnd/>
            </a:ln>
          </p:spPr>
          <p:txBody>
            <a:bodyPr/>
            <a:lstStyle/>
            <a:p>
              <a:endParaRPr lang="en-US"/>
            </a:p>
          </p:txBody>
        </p:sp>
        <p:sp>
          <p:nvSpPr>
            <p:cNvPr id="350882" name="Freeform 674"/>
            <p:cNvSpPr>
              <a:spLocks/>
            </p:cNvSpPr>
            <p:nvPr/>
          </p:nvSpPr>
          <p:spPr bwMode="auto">
            <a:xfrm>
              <a:off x="3744" y="1855"/>
              <a:ext cx="42" cy="30"/>
            </a:xfrm>
            <a:custGeom>
              <a:avLst/>
              <a:gdLst/>
              <a:ahLst/>
              <a:cxnLst>
                <a:cxn ang="0">
                  <a:pos x="42" y="1"/>
                </a:cxn>
                <a:cxn ang="0">
                  <a:pos x="40" y="0"/>
                </a:cxn>
                <a:cxn ang="0">
                  <a:pos x="27" y="1"/>
                </a:cxn>
                <a:cxn ang="0">
                  <a:pos x="17" y="5"/>
                </a:cxn>
                <a:cxn ang="0">
                  <a:pos x="11" y="9"/>
                </a:cxn>
                <a:cxn ang="0">
                  <a:pos x="6" y="15"/>
                </a:cxn>
                <a:cxn ang="0">
                  <a:pos x="2" y="21"/>
                </a:cxn>
                <a:cxn ang="0">
                  <a:pos x="2" y="24"/>
                </a:cxn>
                <a:cxn ang="0">
                  <a:pos x="0" y="28"/>
                </a:cxn>
                <a:cxn ang="0">
                  <a:pos x="0" y="30"/>
                </a:cxn>
                <a:cxn ang="0">
                  <a:pos x="13" y="30"/>
                </a:cxn>
                <a:cxn ang="0">
                  <a:pos x="13" y="28"/>
                </a:cxn>
                <a:cxn ang="0">
                  <a:pos x="13" y="26"/>
                </a:cxn>
                <a:cxn ang="0">
                  <a:pos x="15" y="23"/>
                </a:cxn>
                <a:cxn ang="0">
                  <a:pos x="19" y="19"/>
                </a:cxn>
                <a:cxn ang="0">
                  <a:pos x="23" y="17"/>
                </a:cxn>
                <a:cxn ang="0">
                  <a:pos x="30" y="13"/>
                </a:cxn>
                <a:cxn ang="0">
                  <a:pos x="40" y="13"/>
                </a:cxn>
                <a:cxn ang="0">
                  <a:pos x="38" y="11"/>
                </a:cxn>
                <a:cxn ang="0">
                  <a:pos x="42" y="1"/>
                </a:cxn>
              </a:cxnLst>
              <a:rect l="0" t="0" r="r" b="b"/>
              <a:pathLst>
                <a:path w="42" h="30">
                  <a:moveTo>
                    <a:pt x="42" y="1"/>
                  </a:moveTo>
                  <a:lnTo>
                    <a:pt x="40" y="0"/>
                  </a:lnTo>
                  <a:lnTo>
                    <a:pt x="27" y="1"/>
                  </a:lnTo>
                  <a:lnTo>
                    <a:pt x="17" y="5"/>
                  </a:lnTo>
                  <a:lnTo>
                    <a:pt x="11" y="9"/>
                  </a:lnTo>
                  <a:lnTo>
                    <a:pt x="6" y="15"/>
                  </a:lnTo>
                  <a:lnTo>
                    <a:pt x="2" y="21"/>
                  </a:lnTo>
                  <a:lnTo>
                    <a:pt x="2" y="24"/>
                  </a:lnTo>
                  <a:lnTo>
                    <a:pt x="0" y="28"/>
                  </a:lnTo>
                  <a:lnTo>
                    <a:pt x="0" y="30"/>
                  </a:lnTo>
                  <a:lnTo>
                    <a:pt x="13" y="30"/>
                  </a:lnTo>
                  <a:lnTo>
                    <a:pt x="13" y="28"/>
                  </a:lnTo>
                  <a:lnTo>
                    <a:pt x="13" y="26"/>
                  </a:lnTo>
                  <a:lnTo>
                    <a:pt x="15" y="23"/>
                  </a:lnTo>
                  <a:lnTo>
                    <a:pt x="19" y="19"/>
                  </a:lnTo>
                  <a:lnTo>
                    <a:pt x="23" y="17"/>
                  </a:lnTo>
                  <a:lnTo>
                    <a:pt x="30" y="13"/>
                  </a:lnTo>
                  <a:lnTo>
                    <a:pt x="40" y="13"/>
                  </a:lnTo>
                  <a:lnTo>
                    <a:pt x="38" y="11"/>
                  </a:lnTo>
                  <a:lnTo>
                    <a:pt x="42" y="1"/>
                  </a:lnTo>
                  <a:close/>
                </a:path>
              </a:pathLst>
            </a:custGeom>
            <a:solidFill>
              <a:srgbClr val="000000"/>
            </a:solidFill>
            <a:ln w="9525">
              <a:noFill/>
              <a:round/>
              <a:headEnd/>
              <a:tailEnd/>
            </a:ln>
          </p:spPr>
          <p:txBody>
            <a:bodyPr/>
            <a:lstStyle/>
            <a:p>
              <a:endParaRPr lang="en-US"/>
            </a:p>
          </p:txBody>
        </p:sp>
        <p:sp>
          <p:nvSpPr>
            <p:cNvPr id="350883" name="Freeform 675"/>
            <p:cNvSpPr>
              <a:spLocks/>
            </p:cNvSpPr>
            <p:nvPr/>
          </p:nvSpPr>
          <p:spPr bwMode="auto">
            <a:xfrm>
              <a:off x="3782" y="1853"/>
              <a:ext cx="39" cy="17"/>
            </a:xfrm>
            <a:custGeom>
              <a:avLst/>
              <a:gdLst/>
              <a:ahLst/>
              <a:cxnLst>
                <a:cxn ang="0">
                  <a:pos x="29" y="2"/>
                </a:cxn>
                <a:cxn ang="0">
                  <a:pos x="31" y="0"/>
                </a:cxn>
                <a:cxn ang="0">
                  <a:pos x="25" y="2"/>
                </a:cxn>
                <a:cxn ang="0">
                  <a:pos x="21" y="3"/>
                </a:cxn>
                <a:cxn ang="0">
                  <a:pos x="16" y="3"/>
                </a:cxn>
                <a:cxn ang="0">
                  <a:pos x="12" y="3"/>
                </a:cxn>
                <a:cxn ang="0">
                  <a:pos x="8" y="3"/>
                </a:cxn>
                <a:cxn ang="0">
                  <a:pos x="6" y="3"/>
                </a:cxn>
                <a:cxn ang="0">
                  <a:pos x="4" y="3"/>
                </a:cxn>
                <a:cxn ang="0">
                  <a:pos x="0" y="13"/>
                </a:cxn>
                <a:cxn ang="0">
                  <a:pos x="0" y="15"/>
                </a:cxn>
                <a:cxn ang="0">
                  <a:pos x="4" y="15"/>
                </a:cxn>
                <a:cxn ang="0">
                  <a:pos x="6" y="15"/>
                </a:cxn>
                <a:cxn ang="0">
                  <a:pos x="12" y="17"/>
                </a:cxn>
                <a:cxn ang="0">
                  <a:pos x="17" y="17"/>
                </a:cxn>
                <a:cxn ang="0">
                  <a:pos x="23" y="15"/>
                </a:cxn>
                <a:cxn ang="0">
                  <a:pos x="29" y="13"/>
                </a:cxn>
                <a:cxn ang="0">
                  <a:pos x="37" y="9"/>
                </a:cxn>
                <a:cxn ang="0">
                  <a:pos x="39" y="7"/>
                </a:cxn>
                <a:cxn ang="0">
                  <a:pos x="29" y="2"/>
                </a:cxn>
              </a:cxnLst>
              <a:rect l="0" t="0" r="r" b="b"/>
              <a:pathLst>
                <a:path w="39" h="17">
                  <a:moveTo>
                    <a:pt x="29" y="2"/>
                  </a:moveTo>
                  <a:lnTo>
                    <a:pt x="31" y="0"/>
                  </a:lnTo>
                  <a:lnTo>
                    <a:pt x="25" y="2"/>
                  </a:lnTo>
                  <a:lnTo>
                    <a:pt x="21" y="3"/>
                  </a:lnTo>
                  <a:lnTo>
                    <a:pt x="16" y="3"/>
                  </a:lnTo>
                  <a:lnTo>
                    <a:pt x="12" y="3"/>
                  </a:lnTo>
                  <a:lnTo>
                    <a:pt x="8" y="3"/>
                  </a:lnTo>
                  <a:lnTo>
                    <a:pt x="6" y="3"/>
                  </a:lnTo>
                  <a:lnTo>
                    <a:pt x="4" y="3"/>
                  </a:lnTo>
                  <a:lnTo>
                    <a:pt x="0" y="13"/>
                  </a:lnTo>
                  <a:lnTo>
                    <a:pt x="0" y="15"/>
                  </a:lnTo>
                  <a:lnTo>
                    <a:pt x="4" y="15"/>
                  </a:lnTo>
                  <a:lnTo>
                    <a:pt x="6" y="15"/>
                  </a:lnTo>
                  <a:lnTo>
                    <a:pt x="12" y="17"/>
                  </a:lnTo>
                  <a:lnTo>
                    <a:pt x="17" y="17"/>
                  </a:lnTo>
                  <a:lnTo>
                    <a:pt x="23" y="15"/>
                  </a:lnTo>
                  <a:lnTo>
                    <a:pt x="29" y="13"/>
                  </a:lnTo>
                  <a:lnTo>
                    <a:pt x="37" y="9"/>
                  </a:lnTo>
                  <a:lnTo>
                    <a:pt x="39" y="7"/>
                  </a:lnTo>
                  <a:lnTo>
                    <a:pt x="29" y="2"/>
                  </a:lnTo>
                  <a:close/>
                </a:path>
              </a:pathLst>
            </a:custGeom>
            <a:solidFill>
              <a:srgbClr val="000000"/>
            </a:solidFill>
            <a:ln w="9525">
              <a:noFill/>
              <a:round/>
              <a:headEnd/>
              <a:tailEnd/>
            </a:ln>
          </p:spPr>
          <p:txBody>
            <a:bodyPr/>
            <a:lstStyle/>
            <a:p>
              <a:endParaRPr lang="en-US"/>
            </a:p>
          </p:txBody>
        </p:sp>
        <p:sp>
          <p:nvSpPr>
            <p:cNvPr id="350884" name="Freeform 676"/>
            <p:cNvSpPr>
              <a:spLocks/>
            </p:cNvSpPr>
            <p:nvPr/>
          </p:nvSpPr>
          <p:spPr bwMode="auto">
            <a:xfrm>
              <a:off x="3811" y="1841"/>
              <a:ext cx="25" cy="19"/>
            </a:xfrm>
            <a:custGeom>
              <a:avLst/>
              <a:gdLst/>
              <a:ahLst/>
              <a:cxnLst>
                <a:cxn ang="0">
                  <a:pos x="21" y="0"/>
                </a:cxn>
                <a:cxn ang="0">
                  <a:pos x="23" y="0"/>
                </a:cxn>
                <a:cxn ang="0">
                  <a:pos x="17" y="0"/>
                </a:cxn>
                <a:cxn ang="0">
                  <a:pos x="11" y="2"/>
                </a:cxn>
                <a:cxn ang="0">
                  <a:pos x="8" y="4"/>
                </a:cxn>
                <a:cxn ang="0">
                  <a:pos x="6" y="6"/>
                </a:cxn>
                <a:cxn ang="0">
                  <a:pos x="2" y="10"/>
                </a:cxn>
                <a:cxn ang="0">
                  <a:pos x="0" y="12"/>
                </a:cxn>
                <a:cxn ang="0">
                  <a:pos x="0" y="14"/>
                </a:cxn>
                <a:cxn ang="0">
                  <a:pos x="10" y="19"/>
                </a:cxn>
                <a:cxn ang="0">
                  <a:pos x="11" y="17"/>
                </a:cxn>
                <a:cxn ang="0">
                  <a:pos x="13" y="15"/>
                </a:cxn>
                <a:cxn ang="0">
                  <a:pos x="15" y="14"/>
                </a:cxn>
                <a:cxn ang="0">
                  <a:pos x="17" y="12"/>
                </a:cxn>
                <a:cxn ang="0">
                  <a:pos x="19" y="12"/>
                </a:cxn>
                <a:cxn ang="0">
                  <a:pos x="23" y="12"/>
                </a:cxn>
                <a:cxn ang="0">
                  <a:pos x="25" y="12"/>
                </a:cxn>
                <a:cxn ang="0">
                  <a:pos x="21" y="0"/>
                </a:cxn>
              </a:cxnLst>
              <a:rect l="0" t="0" r="r" b="b"/>
              <a:pathLst>
                <a:path w="25" h="19">
                  <a:moveTo>
                    <a:pt x="21" y="0"/>
                  </a:moveTo>
                  <a:lnTo>
                    <a:pt x="23" y="0"/>
                  </a:lnTo>
                  <a:lnTo>
                    <a:pt x="17" y="0"/>
                  </a:lnTo>
                  <a:lnTo>
                    <a:pt x="11" y="2"/>
                  </a:lnTo>
                  <a:lnTo>
                    <a:pt x="8" y="4"/>
                  </a:lnTo>
                  <a:lnTo>
                    <a:pt x="6" y="6"/>
                  </a:lnTo>
                  <a:lnTo>
                    <a:pt x="2" y="10"/>
                  </a:lnTo>
                  <a:lnTo>
                    <a:pt x="0" y="12"/>
                  </a:lnTo>
                  <a:lnTo>
                    <a:pt x="0" y="14"/>
                  </a:lnTo>
                  <a:lnTo>
                    <a:pt x="10" y="19"/>
                  </a:lnTo>
                  <a:lnTo>
                    <a:pt x="11" y="17"/>
                  </a:lnTo>
                  <a:lnTo>
                    <a:pt x="13" y="15"/>
                  </a:lnTo>
                  <a:lnTo>
                    <a:pt x="15" y="14"/>
                  </a:lnTo>
                  <a:lnTo>
                    <a:pt x="17" y="12"/>
                  </a:lnTo>
                  <a:lnTo>
                    <a:pt x="19" y="12"/>
                  </a:lnTo>
                  <a:lnTo>
                    <a:pt x="23" y="12"/>
                  </a:lnTo>
                  <a:lnTo>
                    <a:pt x="25" y="12"/>
                  </a:lnTo>
                  <a:lnTo>
                    <a:pt x="21" y="0"/>
                  </a:lnTo>
                  <a:close/>
                </a:path>
              </a:pathLst>
            </a:custGeom>
            <a:solidFill>
              <a:srgbClr val="000000"/>
            </a:solidFill>
            <a:ln w="9525">
              <a:noFill/>
              <a:round/>
              <a:headEnd/>
              <a:tailEnd/>
            </a:ln>
          </p:spPr>
          <p:txBody>
            <a:bodyPr/>
            <a:lstStyle/>
            <a:p>
              <a:endParaRPr lang="en-US"/>
            </a:p>
          </p:txBody>
        </p:sp>
        <p:sp>
          <p:nvSpPr>
            <p:cNvPr id="350885" name="Freeform 677"/>
            <p:cNvSpPr>
              <a:spLocks/>
            </p:cNvSpPr>
            <p:nvPr/>
          </p:nvSpPr>
          <p:spPr bwMode="auto">
            <a:xfrm>
              <a:off x="3832" y="1837"/>
              <a:ext cx="36" cy="16"/>
            </a:xfrm>
            <a:custGeom>
              <a:avLst/>
              <a:gdLst/>
              <a:ahLst/>
              <a:cxnLst>
                <a:cxn ang="0">
                  <a:pos x="36" y="14"/>
                </a:cxn>
                <a:cxn ang="0">
                  <a:pos x="35" y="6"/>
                </a:cxn>
                <a:cxn ang="0">
                  <a:pos x="29" y="2"/>
                </a:cxn>
                <a:cxn ang="0">
                  <a:pos x="21" y="0"/>
                </a:cxn>
                <a:cxn ang="0">
                  <a:pos x="15" y="0"/>
                </a:cxn>
                <a:cxn ang="0">
                  <a:pos x="10" y="2"/>
                </a:cxn>
                <a:cxn ang="0">
                  <a:pos x="4" y="2"/>
                </a:cxn>
                <a:cxn ang="0">
                  <a:pos x="2" y="4"/>
                </a:cxn>
                <a:cxn ang="0">
                  <a:pos x="0" y="4"/>
                </a:cxn>
                <a:cxn ang="0">
                  <a:pos x="4" y="16"/>
                </a:cxn>
                <a:cxn ang="0">
                  <a:pos x="8" y="14"/>
                </a:cxn>
                <a:cxn ang="0">
                  <a:pos x="12" y="14"/>
                </a:cxn>
                <a:cxn ang="0">
                  <a:pos x="17" y="14"/>
                </a:cxn>
                <a:cxn ang="0">
                  <a:pos x="21" y="14"/>
                </a:cxn>
                <a:cxn ang="0">
                  <a:pos x="25" y="14"/>
                </a:cxn>
                <a:cxn ang="0">
                  <a:pos x="36" y="14"/>
                </a:cxn>
              </a:cxnLst>
              <a:rect l="0" t="0" r="r" b="b"/>
              <a:pathLst>
                <a:path w="36" h="16">
                  <a:moveTo>
                    <a:pt x="36" y="14"/>
                  </a:moveTo>
                  <a:lnTo>
                    <a:pt x="35" y="6"/>
                  </a:lnTo>
                  <a:lnTo>
                    <a:pt x="29" y="2"/>
                  </a:lnTo>
                  <a:lnTo>
                    <a:pt x="21" y="0"/>
                  </a:lnTo>
                  <a:lnTo>
                    <a:pt x="15" y="0"/>
                  </a:lnTo>
                  <a:lnTo>
                    <a:pt x="10" y="2"/>
                  </a:lnTo>
                  <a:lnTo>
                    <a:pt x="4" y="2"/>
                  </a:lnTo>
                  <a:lnTo>
                    <a:pt x="2" y="4"/>
                  </a:lnTo>
                  <a:lnTo>
                    <a:pt x="0" y="4"/>
                  </a:lnTo>
                  <a:lnTo>
                    <a:pt x="4" y="16"/>
                  </a:lnTo>
                  <a:lnTo>
                    <a:pt x="8" y="14"/>
                  </a:lnTo>
                  <a:lnTo>
                    <a:pt x="12" y="14"/>
                  </a:lnTo>
                  <a:lnTo>
                    <a:pt x="17" y="14"/>
                  </a:lnTo>
                  <a:lnTo>
                    <a:pt x="21" y="14"/>
                  </a:lnTo>
                  <a:lnTo>
                    <a:pt x="25" y="14"/>
                  </a:lnTo>
                  <a:lnTo>
                    <a:pt x="36" y="14"/>
                  </a:lnTo>
                  <a:close/>
                </a:path>
              </a:pathLst>
            </a:custGeom>
            <a:solidFill>
              <a:srgbClr val="000000"/>
            </a:solidFill>
            <a:ln w="9525">
              <a:noFill/>
              <a:round/>
              <a:headEnd/>
              <a:tailEnd/>
            </a:ln>
          </p:spPr>
          <p:txBody>
            <a:bodyPr/>
            <a:lstStyle/>
            <a:p>
              <a:endParaRPr lang="en-US"/>
            </a:p>
          </p:txBody>
        </p:sp>
        <p:sp>
          <p:nvSpPr>
            <p:cNvPr id="350886" name="Freeform 678"/>
            <p:cNvSpPr>
              <a:spLocks/>
            </p:cNvSpPr>
            <p:nvPr/>
          </p:nvSpPr>
          <p:spPr bwMode="auto">
            <a:xfrm>
              <a:off x="3857" y="1851"/>
              <a:ext cx="19" cy="30"/>
            </a:xfrm>
            <a:custGeom>
              <a:avLst/>
              <a:gdLst/>
              <a:ahLst/>
              <a:cxnLst>
                <a:cxn ang="0">
                  <a:pos x="19" y="23"/>
                </a:cxn>
                <a:cxn ang="0">
                  <a:pos x="17" y="21"/>
                </a:cxn>
                <a:cxn ang="0">
                  <a:pos x="15" y="17"/>
                </a:cxn>
                <a:cxn ang="0">
                  <a:pos x="13" y="13"/>
                </a:cxn>
                <a:cxn ang="0">
                  <a:pos x="13" y="9"/>
                </a:cxn>
                <a:cxn ang="0">
                  <a:pos x="13" y="5"/>
                </a:cxn>
                <a:cxn ang="0">
                  <a:pos x="13" y="2"/>
                </a:cxn>
                <a:cxn ang="0">
                  <a:pos x="11" y="0"/>
                </a:cxn>
                <a:cxn ang="0">
                  <a:pos x="0" y="0"/>
                </a:cxn>
                <a:cxn ang="0">
                  <a:pos x="0" y="4"/>
                </a:cxn>
                <a:cxn ang="0">
                  <a:pos x="0" y="7"/>
                </a:cxn>
                <a:cxn ang="0">
                  <a:pos x="2" y="11"/>
                </a:cxn>
                <a:cxn ang="0">
                  <a:pos x="2" y="17"/>
                </a:cxn>
                <a:cxn ang="0">
                  <a:pos x="4" y="23"/>
                </a:cxn>
                <a:cxn ang="0">
                  <a:pos x="6" y="27"/>
                </a:cxn>
                <a:cxn ang="0">
                  <a:pos x="10" y="30"/>
                </a:cxn>
                <a:cxn ang="0">
                  <a:pos x="19" y="23"/>
                </a:cxn>
              </a:cxnLst>
              <a:rect l="0" t="0" r="r" b="b"/>
              <a:pathLst>
                <a:path w="19" h="30">
                  <a:moveTo>
                    <a:pt x="19" y="23"/>
                  </a:moveTo>
                  <a:lnTo>
                    <a:pt x="17" y="21"/>
                  </a:lnTo>
                  <a:lnTo>
                    <a:pt x="15" y="17"/>
                  </a:lnTo>
                  <a:lnTo>
                    <a:pt x="13" y="13"/>
                  </a:lnTo>
                  <a:lnTo>
                    <a:pt x="13" y="9"/>
                  </a:lnTo>
                  <a:lnTo>
                    <a:pt x="13" y="5"/>
                  </a:lnTo>
                  <a:lnTo>
                    <a:pt x="13" y="2"/>
                  </a:lnTo>
                  <a:lnTo>
                    <a:pt x="11" y="0"/>
                  </a:lnTo>
                  <a:lnTo>
                    <a:pt x="0" y="0"/>
                  </a:lnTo>
                  <a:lnTo>
                    <a:pt x="0" y="4"/>
                  </a:lnTo>
                  <a:lnTo>
                    <a:pt x="0" y="7"/>
                  </a:lnTo>
                  <a:lnTo>
                    <a:pt x="2" y="11"/>
                  </a:lnTo>
                  <a:lnTo>
                    <a:pt x="2" y="17"/>
                  </a:lnTo>
                  <a:lnTo>
                    <a:pt x="4" y="23"/>
                  </a:lnTo>
                  <a:lnTo>
                    <a:pt x="6" y="27"/>
                  </a:lnTo>
                  <a:lnTo>
                    <a:pt x="10" y="30"/>
                  </a:lnTo>
                  <a:lnTo>
                    <a:pt x="19" y="23"/>
                  </a:lnTo>
                  <a:close/>
                </a:path>
              </a:pathLst>
            </a:custGeom>
            <a:solidFill>
              <a:srgbClr val="000000"/>
            </a:solidFill>
            <a:ln w="9525">
              <a:noFill/>
              <a:round/>
              <a:headEnd/>
              <a:tailEnd/>
            </a:ln>
          </p:spPr>
          <p:txBody>
            <a:bodyPr/>
            <a:lstStyle/>
            <a:p>
              <a:endParaRPr lang="en-US"/>
            </a:p>
          </p:txBody>
        </p:sp>
        <p:sp>
          <p:nvSpPr>
            <p:cNvPr id="350887" name="Freeform 679"/>
            <p:cNvSpPr>
              <a:spLocks/>
            </p:cNvSpPr>
            <p:nvPr/>
          </p:nvSpPr>
          <p:spPr bwMode="auto">
            <a:xfrm>
              <a:off x="3867" y="1874"/>
              <a:ext cx="17" cy="17"/>
            </a:xfrm>
            <a:custGeom>
              <a:avLst/>
              <a:gdLst/>
              <a:ahLst/>
              <a:cxnLst>
                <a:cxn ang="0">
                  <a:pos x="15" y="9"/>
                </a:cxn>
                <a:cxn ang="0">
                  <a:pos x="17" y="13"/>
                </a:cxn>
                <a:cxn ang="0">
                  <a:pos x="15" y="9"/>
                </a:cxn>
                <a:cxn ang="0">
                  <a:pos x="15" y="7"/>
                </a:cxn>
                <a:cxn ang="0">
                  <a:pos x="13" y="5"/>
                </a:cxn>
                <a:cxn ang="0">
                  <a:pos x="11" y="4"/>
                </a:cxn>
                <a:cxn ang="0">
                  <a:pos x="11" y="2"/>
                </a:cxn>
                <a:cxn ang="0">
                  <a:pos x="9" y="0"/>
                </a:cxn>
                <a:cxn ang="0">
                  <a:pos x="0" y="7"/>
                </a:cxn>
                <a:cxn ang="0">
                  <a:pos x="1" y="9"/>
                </a:cxn>
                <a:cxn ang="0">
                  <a:pos x="1" y="11"/>
                </a:cxn>
                <a:cxn ang="0">
                  <a:pos x="3" y="11"/>
                </a:cxn>
                <a:cxn ang="0">
                  <a:pos x="3" y="13"/>
                </a:cxn>
                <a:cxn ang="0">
                  <a:pos x="5" y="15"/>
                </a:cxn>
                <a:cxn ang="0">
                  <a:pos x="5" y="17"/>
                </a:cxn>
                <a:cxn ang="0">
                  <a:pos x="15" y="9"/>
                </a:cxn>
              </a:cxnLst>
              <a:rect l="0" t="0" r="r" b="b"/>
              <a:pathLst>
                <a:path w="17" h="17">
                  <a:moveTo>
                    <a:pt x="15" y="9"/>
                  </a:moveTo>
                  <a:lnTo>
                    <a:pt x="17" y="13"/>
                  </a:lnTo>
                  <a:lnTo>
                    <a:pt x="15" y="9"/>
                  </a:lnTo>
                  <a:lnTo>
                    <a:pt x="15" y="7"/>
                  </a:lnTo>
                  <a:lnTo>
                    <a:pt x="13" y="5"/>
                  </a:lnTo>
                  <a:lnTo>
                    <a:pt x="11" y="4"/>
                  </a:lnTo>
                  <a:lnTo>
                    <a:pt x="11" y="2"/>
                  </a:lnTo>
                  <a:lnTo>
                    <a:pt x="9" y="0"/>
                  </a:lnTo>
                  <a:lnTo>
                    <a:pt x="0" y="7"/>
                  </a:lnTo>
                  <a:lnTo>
                    <a:pt x="1" y="9"/>
                  </a:lnTo>
                  <a:lnTo>
                    <a:pt x="1" y="11"/>
                  </a:lnTo>
                  <a:lnTo>
                    <a:pt x="3" y="11"/>
                  </a:lnTo>
                  <a:lnTo>
                    <a:pt x="3" y="13"/>
                  </a:lnTo>
                  <a:lnTo>
                    <a:pt x="5" y="15"/>
                  </a:lnTo>
                  <a:lnTo>
                    <a:pt x="5" y="17"/>
                  </a:lnTo>
                  <a:lnTo>
                    <a:pt x="15" y="9"/>
                  </a:lnTo>
                  <a:close/>
                </a:path>
              </a:pathLst>
            </a:custGeom>
            <a:solidFill>
              <a:srgbClr val="000000"/>
            </a:solidFill>
            <a:ln w="9525">
              <a:noFill/>
              <a:round/>
              <a:headEnd/>
              <a:tailEnd/>
            </a:ln>
          </p:spPr>
          <p:txBody>
            <a:bodyPr/>
            <a:lstStyle/>
            <a:p>
              <a:endParaRPr lang="en-US"/>
            </a:p>
          </p:txBody>
        </p:sp>
        <p:sp>
          <p:nvSpPr>
            <p:cNvPr id="350888" name="Freeform 680"/>
            <p:cNvSpPr>
              <a:spLocks/>
            </p:cNvSpPr>
            <p:nvPr/>
          </p:nvSpPr>
          <p:spPr bwMode="auto">
            <a:xfrm>
              <a:off x="3872" y="1883"/>
              <a:ext cx="25" cy="14"/>
            </a:xfrm>
            <a:custGeom>
              <a:avLst/>
              <a:gdLst/>
              <a:ahLst/>
              <a:cxnLst>
                <a:cxn ang="0">
                  <a:pos x="14" y="4"/>
                </a:cxn>
                <a:cxn ang="0">
                  <a:pos x="14" y="0"/>
                </a:cxn>
                <a:cxn ang="0">
                  <a:pos x="14" y="2"/>
                </a:cxn>
                <a:cxn ang="0">
                  <a:pos x="12" y="2"/>
                </a:cxn>
                <a:cxn ang="0">
                  <a:pos x="10" y="0"/>
                </a:cxn>
                <a:cxn ang="0">
                  <a:pos x="0" y="8"/>
                </a:cxn>
                <a:cxn ang="0">
                  <a:pos x="2" y="10"/>
                </a:cxn>
                <a:cxn ang="0">
                  <a:pos x="4" y="12"/>
                </a:cxn>
                <a:cxn ang="0">
                  <a:pos x="8" y="14"/>
                </a:cxn>
                <a:cxn ang="0">
                  <a:pos x="12" y="14"/>
                </a:cxn>
                <a:cxn ang="0">
                  <a:pos x="16" y="14"/>
                </a:cxn>
                <a:cxn ang="0">
                  <a:pos x="21" y="12"/>
                </a:cxn>
                <a:cxn ang="0">
                  <a:pos x="23" y="8"/>
                </a:cxn>
                <a:cxn ang="0">
                  <a:pos x="25" y="4"/>
                </a:cxn>
                <a:cxn ang="0">
                  <a:pos x="14" y="4"/>
                </a:cxn>
              </a:cxnLst>
              <a:rect l="0" t="0" r="r" b="b"/>
              <a:pathLst>
                <a:path w="25" h="14">
                  <a:moveTo>
                    <a:pt x="14" y="4"/>
                  </a:moveTo>
                  <a:lnTo>
                    <a:pt x="14" y="0"/>
                  </a:lnTo>
                  <a:lnTo>
                    <a:pt x="14" y="2"/>
                  </a:lnTo>
                  <a:lnTo>
                    <a:pt x="12" y="2"/>
                  </a:lnTo>
                  <a:lnTo>
                    <a:pt x="10" y="0"/>
                  </a:lnTo>
                  <a:lnTo>
                    <a:pt x="0" y="8"/>
                  </a:lnTo>
                  <a:lnTo>
                    <a:pt x="2" y="10"/>
                  </a:lnTo>
                  <a:lnTo>
                    <a:pt x="4" y="12"/>
                  </a:lnTo>
                  <a:lnTo>
                    <a:pt x="8" y="14"/>
                  </a:lnTo>
                  <a:lnTo>
                    <a:pt x="12" y="14"/>
                  </a:lnTo>
                  <a:lnTo>
                    <a:pt x="16" y="14"/>
                  </a:lnTo>
                  <a:lnTo>
                    <a:pt x="21" y="12"/>
                  </a:lnTo>
                  <a:lnTo>
                    <a:pt x="23" y="8"/>
                  </a:lnTo>
                  <a:lnTo>
                    <a:pt x="25" y="4"/>
                  </a:lnTo>
                  <a:lnTo>
                    <a:pt x="14" y="4"/>
                  </a:lnTo>
                  <a:close/>
                </a:path>
              </a:pathLst>
            </a:custGeom>
            <a:solidFill>
              <a:srgbClr val="000000"/>
            </a:solidFill>
            <a:ln w="9525">
              <a:noFill/>
              <a:round/>
              <a:headEnd/>
              <a:tailEnd/>
            </a:ln>
          </p:spPr>
          <p:txBody>
            <a:bodyPr/>
            <a:lstStyle/>
            <a:p>
              <a:endParaRPr lang="en-US"/>
            </a:p>
          </p:txBody>
        </p:sp>
        <p:sp>
          <p:nvSpPr>
            <p:cNvPr id="350889" name="Freeform 681"/>
            <p:cNvSpPr>
              <a:spLocks/>
            </p:cNvSpPr>
            <p:nvPr/>
          </p:nvSpPr>
          <p:spPr bwMode="auto">
            <a:xfrm>
              <a:off x="3874" y="1851"/>
              <a:ext cx="23" cy="36"/>
            </a:xfrm>
            <a:custGeom>
              <a:avLst/>
              <a:gdLst/>
              <a:ahLst/>
              <a:cxnLst>
                <a:cxn ang="0">
                  <a:pos x="4" y="9"/>
                </a:cxn>
                <a:cxn ang="0">
                  <a:pos x="0" y="7"/>
                </a:cxn>
                <a:cxn ang="0">
                  <a:pos x="4" y="15"/>
                </a:cxn>
                <a:cxn ang="0">
                  <a:pos x="6" y="21"/>
                </a:cxn>
                <a:cxn ang="0">
                  <a:pos x="8" y="27"/>
                </a:cxn>
                <a:cxn ang="0">
                  <a:pos x="10" y="30"/>
                </a:cxn>
                <a:cxn ang="0">
                  <a:pos x="10" y="34"/>
                </a:cxn>
                <a:cxn ang="0">
                  <a:pos x="10" y="36"/>
                </a:cxn>
                <a:cxn ang="0">
                  <a:pos x="12" y="36"/>
                </a:cxn>
                <a:cxn ang="0">
                  <a:pos x="23" y="36"/>
                </a:cxn>
                <a:cxn ang="0">
                  <a:pos x="23" y="34"/>
                </a:cxn>
                <a:cxn ang="0">
                  <a:pos x="21" y="30"/>
                </a:cxn>
                <a:cxn ang="0">
                  <a:pos x="21" y="27"/>
                </a:cxn>
                <a:cxn ang="0">
                  <a:pos x="19" y="23"/>
                </a:cxn>
                <a:cxn ang="0">
                  <a:pos x="18" y="17"/>
                </a:cxn>
                <a:cxn ang="0">
                  <a:pos x="16" y="9"/>
                </a:cxn>
                <a:cxn ang="0">
                  <a:pos x="12" y="2"/>
                </a:cxn>
                <a:cxn ang="0">
                  <a:pos x="10" y="0"/>
                </a:cxn>
                <a:cxn ang="0">
                  <a:pos x="4" y="9"/>
                </a:cxn>
              </a:cxnLst>
              <a:rect l="0" t="0" r="r" b="b"/>
              <a:pathLst>
                <a:path w="23" h="36">
                  <a:moveTo>
                    <a:pt x="4" y="9"/>
                  </a:moveTo>
                  <a:lnTo>
                    <a:pt x="0" y="7"/>
                  </a:lnTo>
                  <a:lnTo>
                    <a:pt x="4" y="15"/>
                  </a:lnTo>
                  <a:lnTo>
                    <a:pt x="6" y="21"/>
                  </a:lnTo>
                  <a:lnTo>
                    <a:pt x="8" y="27"/>
                  </a:lnTo>
                  <a:lnTo>
                    <a:pt x="10" y="30"/>
                  </a:lnTo>
                  <a:lnTo>
                    <a:pt x="10" y="34"/>
                  </a:lnTo>
                  <a:lnTo>
                    <a:pt x="10" y="36"/>
                  </a:lnTo>
                  <a:lnTo>
                    <a:pt x="12" y="36"/>
                  </a:lnTo>
                  <a:lnTo>
                    <a:pt x="23" y="36"/>
                  </a:lnTo>
                  <a:lnTo>
                    <a:pt x="23" y="34"/>
                  </a:lnTo>
                  <a:lnTo>
                    <a:pt x="21" y="30"/>
                  </a:lnTo>
                  <a:lnTo>
                    <a:pt x="21" y="27"/>
                  </a:lnTo>
                  <a:lnTo>
                    <a:pt x="19" y="23"/>
                  </a:lnTo>
                  <a:lnTo>
                    <a:pt x="18" y="17"/>
                  </a:lnTo>
                  <a:lnTo>
                    <a:pt x="16" y="9"/>
                  </a:lnTo>
                  <a:lnTo>
                    <a:pt x="12" y="2"/>
                  </a:lnTo>
                  <a:lnTo>
                    <a:pt x="10" y="0"/>
                  </a:lnTo>
                  <a:lnTo>
                    <a:pt x="4" y="9"/>
                  </a:lnTo>
                  <a:close/>
                </a:path>
              </a:pathLst>
            </a:custGeom>
            <a:solidFill>
              <a:srgbClr val="000000"/>
            </a:solidFill>
            <a:ln w="9525">
              <a:noFill/>
              <a:round/>
              <a:headEnd/>
              <a:tailEnd/>
            </a:ln>
          </p:spPr>
          <p:txBody>
            <a:bodyPr/>
            <a:lstStyle/>
            <a:p>
              <a:endParaRPr lang="en-US"/>
            </a:p>
          </p:txBody>
        </p:sp>
        <p:sp>
          <p:nvSpPr>
            <p:cNvPr id="350890" name="Freeform 682"/>
            <p:cNvSpPr>
              <a:spLocks/>
            </p:cNvSpPr>
            <p:nvPr/>
          </p:nvSpPr>
          <p:spPr bwMode="auto">
            <a:xfrm>
              <a:off x="3870" y="1824"/>
              <a:ext cx="18" cy="36"/>
            </a:xfrm>
            <a:custGeom>
              <a:avLst/>
              <a:gdLst/>
              <a:ahLst/>
              <a:cxnLst>
                <a:cxn ang="0">
                  <a:pos x="12" y="0"/>
                </a:cxn>
                <a:cxn ang="0">
                  <a:pos x="8" y="2"/>
                </a:cxn>
                <a:cxn ang="0">
                  <a:pos x="2" y="9"/>
                </a:cxn>
                <a:cxn ang="0">
                  <a:pos x="0" y="17"/>
                </a:cxn>
                <a:cxn ang="0">
                  <a:pos x="0" y="23"/>
                </a:cxn>
                <a:cxn ang="0">
                  <a:pos x="0" y="27"/>
                </a:cxn>
                <a:cxn ang="0">
                  <a:pos x="2" y="31"/>
                </a:cxn>
                <a:cxn ang="0">
                  <a:pos x="4" y="34"/>
                </a:cxn>
                <a:cxn ang="0">
                  <a:pos x="6" y="36"/>
                </a:cxn>
                <a:cxn ang="0">
                  <a:pos x="8" y="36"/>
                </a:cxn>
                <a:cxn ang="0">
                  <a:pos x="14" y="27"/>
                </a:cxn>
                <a:cxn ang="0">
                  <a:pos x="12" y="25"/>
                </a:cxn>
                <a:cxn ang="0">
                  <a:pos x="12" y="23"/>
                </a:cxn>
                <a:cxn ang="0">
                  <a:pos x="12" y="19"/>
                </a:cxn>
                <a:cxn ang="0">
                  <a:pos x="14" y="15"/>
                </a:cxn>
                <a:cxn ang="0">
                  <a:pos x="18" y="9"/>
                </a:cxn>
                <a:cxn ang="0">
                  <a:pos x="14" y="11"/>
                </a:cxn>
                <a:cxn ang="0">
                  <a:pos x="12" y="0"/>
                </a:cxn>
              </a:cxnLst>
              <a:rect l="0" t="0" r="r" b="b"/>
              <a:pathLst>
                <a:path w="18" h="36">
                  <a:moveTo>
                    <a:pt x="12" y="0"/>
                  </a:moveTo>
                  <a:lnTo>
                    <a:pt x="8" y="2"/>
                  </a:lnTo>
                  <a:lnTo>
                    <a:pt x="2" y="9"/>
                  </a:lnTo>
                  <a:lnTo>
                    <a:pt x="0" y="17"/>
                  </a:lnTo>
                  <a:lnTo>
                    <a:pt x="0" y="23"/>
                  </a:lnTo>
                  <a:lnTo>
                    <a:pt x="0" y="27"/>
                  </a:lnTo>
                  <a:lnTo>
                    <a:pt x="2" y="31"/>
                  </a:lnTo>
                  <a:lnTo>
                    <a:pt x="4" y="34"/>
                  </a:lnTo>
                  <a:lnTo>
                    <a:pt x="6" y="36"/>
                  </a:lnTo>
                  <a:lnTo>
                    <a:pt x="8" y="36"/>
                  </a:lnTo>
                  <a:lnTo>
                    <a:pt x="14" y="27"/>
                  </a:lnTo>
                  <a:lnTo>
                    <a:pt x="12" y="25"/>
                  </a:lnTo>
                  <a:lnTo>
                    <a:pt x="12" y="23"/>
                  </a:lnTo>
                  <a:lnTo>
                    <a:pt x="12" y="19"/>
                  </a:lnTo>
                  <a:lnTo>
                    <a:pt x="14" y="15"/>
                  </a:lnTo>
                  <a:lnTo>
                    <a:pt x="18" y="9"/>
                  </a:lnTo>
                  <a:lnTo>
                    <a:pt x="14" y="11"/>
                  </a:lnTo>
                  <a:lnTo>
                    <a:pt x="12" y="0"/>
                  </a:lnTo>
                  <a:close/>
                </a:path>
              </a:pathLst>
            </a:custGeom>
            <a:solidFill>
              <a:srgbClr val="000000"/>
            </a:solidFill>
            <a:ln w="9525">
              <a:noFill/>
              <a:round/>
              <a:headEnd/>
              <a:tailEnd/>
            </a:ln>
          </p:spPr>
          <p:txBody>
            <a:bodyPr/>
            <a:lstStyle/>
            <a:p>
              <a:endParaRPr lang="en-US"/>
            </a:p>
          </p:txBody>
        </p:sp>
        <p:sp>
          <p:nvSpPr>
            <p:cNvPr id="350891" name="Freeform 683"/>
            <p:cNvSpPr>
              <a:spLocks/>
            </p:cNvSpPr>
            <p:nvPr/>
          </p:nvSpPr>
          <p:spPr bwMode="auto">
            <a:xfrm>
              <a:off x="3882" y="1789"/>
              <a:ext cx="27" cy="46"/>
            </a:xfrm>
            <a:custGeom>
              <a:avLst/>
              <a:gdLst/>
              <a:ahLst/>
              <a:cxnLst>
                <a:cxn ang="0">
                  <a:pos x="13" y="0"/>
                </a:cxn>
                <a:cxn ang="0">
                  <a:pos x="13" y="12"/>
                </a:cxn>
                <a:cxn ang="0">
                  <a:pos x="11" y="21"/>
                </a:cxn>
                <a:cxn ang="0">
                  <a:pos x="8" y="27"/>
                </a:cxn>
                <a:cxn ang="0">
                  <a:pos x="6" y="31"/>
                </a:cxn>
                <a:cxn ang="0">
                  <a:pos x="2" y="33"/>
                </a:cxn>
                <a:cxn ang="0">
                  <a:pos x="0" y="35"/>
                </a:cxn>
                <a:cxn ang="0">
                  <a:pos x="2" y="46"/>
                </a:cxn>
                <a:cxn ang="0">
                  <a:pos x="4" y="46"/>
                </a:cxn>
                <a:cxn ang="0">
                  <a:pos x="6" y="46"/>
                </a:cxn>
                <a:cxn ang="0">
                  <a:pos x="10" y="42"/>
                </a:cxn>
                <a:cxn ang="0">
                  <a:pos x="15" y="39"/>
                </a:cxn>
                <a:cxn ang="0">
                  <a:pos x="19" y="33"/>
                </a:cxn>
                <a:cxn ang="0">
                  <a:pos x="23" y="25"/>
                </a:cxn>
                <a:cxn ang="0">
                  <a:pos x="25" y="14"/>
                </a:cxn>
                <a:cxn ang="0">
                  <a:pos x="27" y="0"/>
                </a:cxn>
                <a:cxn ang="0">
                  <a:pos x="13" y="0"/>
                </a:cxn>
              </a:cxnLst>
              <a:rect l="0" t="0" r="r" b="b"/>
              <a:pathLst>
                <a:path w="27" h="46">
                  <a:moveTo>
                    <a:pt x="13" y="0"/>
                  </a:moveTo>
                  <a:lnTo>
                    <a:pt x="13" y="12"/>
                  </a:lnTo>
                  <a:lnTo>
                    <a:pt x="11" y="21"/>
                  </a:lnTo>
                  <a:lnTo>
                    <a:pt x="8" y="27"/>
                  </a:lnTo>
                  <a:lnTo>
                    <a:pt x="6" y="31"/>
                  </a:lnTo>
                  <a:lnTo>
                    <a:pt x="2" y="33"/>
                  </a:lnTo>
                  <a:lnTo>
                    <a:pt x="0" y="35"/>
                  </a:lnTo>
                  <a:lnTo>
                    <a:pt x="2" y="46"/>
                  </a:lnTo>
                  <a:lnTo>
                    <a:pt x="4" y="46"/>
                  </a:lnTo>
                  <a:lnTo>
                    <a:pt x="6" y="46"/>
                  </a:lnTo>
                  <a:lnTo>
                    <a:pt x="10" y="42"/>
                  </a:lnTo>
                  <a:lnTo>
                    <a:pt x="15" y="39"/>
                  </a:lnTo>
                  <a:lnTo>
                    <a:pt x="19" y="33"/>
                  </a:lnTo>
                  <a:lnTo>
                    <a:pt x="23" y="25"/>
                  </a:lnTo>
                  <a:lnTo>
                    <a:pt x="25" y="14"/>
                  </a:lnTo>
                  <a:lnTo>
                    <a:pt x="27" y="0"/>
                  </a:lnTo>
                  <a:lnTo>
                    <a:pt x="13" y="0"/>
                  </a:lnTo>
                  <a:close/>
                </a:path>
              </a:pathLst>
            </a:custGeom>
            <a:solidFill>
              <a:srgbClr val="000000"/>
            </a:solidFill>
            <a:ln w="9525">
              <a:noFill/>
              <a:round/>
              <a:headEnd/>
              <a:tailEnd/>
            </a:ln>
          </p:spPr>
          <p:txBody>
            <a:bodyPr/>
            <a:lstStyle/>
            <a:p>
              <a:endParaRPr lang="en-US"/>
            </a:p>
          </p:txBody>
        </p:sp>
        <p:sp>
          <p:nvSpPr>
            <p:cNvPr id="350892" name="Freeform 684"/>
            <p:cNvSpPr>
              <a:spLocks/>
            </p:cNvSpPr>
            <p:nvPr/>
          </p:nvSpPr>
          <p:spPr bwMode="auto">
            <a:xfrm>
              <a:off x="3895" y="1730"/>
              <a:ext cx="27" cy="59"/>
            </a:xfrm>
            <a:custGeom>
              <a:avLst/>
              <a:gdLst/>
              <a:ahLst/>
              <a:cxnLst>
                <a:cxn ang="0">
                  <a:pos x="20" y="0"/>
                </a:cxn>
                <a:cxn ang="0">
                  <a:pos x="14" y="7"/>
                </a:cxn>
                <a:cxn ang="0">
                  <a:pos x="10" y="15"/>
                </a:cxn>
                <a:cxn ang="0">
                  <a:pos x="6" y="25"/>
                </a:cxn>
                <a:cxn ang="0">
                  <a:pos x="4" y="34"/>
                </a:cxn>
                <a:cxn ang="0">
                  <a:pos x="2" y="44"/>
                </a:cxn>
                <a:cxn ang="0">
                  <a:pos x="2" y="52"/>
                </a:cxn>
                <a:cxn ang="0">
                  <a:pos x="2" y="57"/>
                </a:cxn>
                <a:cxn ang="0">
                  <a:pos x="0" y="59"/>
                </a:cxn>
                <a:cxn ang="0">
                  <a:pos x="14" y="59"/>
                </a:cxn>
                <a:cxn ang="0">
                  <a:pos x="14" y="57"/>
                </a:cxn>
                <a:cxn ang="0">
                  <a:pos x="14" y="53"/>
                </a:cxn>
                <a:cxn ang="0">
                  <a:pos x="16" y="46"/>
                </a:cxn>
                <a:cxn ang="0">
                  <a:pos x="16" y="36"/>
                </a:cxn>
                <a:cxn ang="0">
                  <a:pos x="18" y="29"/>
                </a:cxn>
                <a:cxn ang="0">
                  <a:pos x="21" y="21"/>
                </a:cxn>
                <a:cxn ang="0">
                  <a:pos x="23" y="13"/>
                </a:cxn>
                <a:cxn ang="0">
                  <a:pos x="27" y="9"/>
                </a:cxn>
                <a:cxn ang="0">
                  <a:pos x="20" y="0"/>
                </a:cxn>
              </a:cxnLst>
              <a:rect l="0" t="0" r="r" b="b"/>
              <a:pathLst>
                <a:path w="27" h="59">
                  <a:moveTo>
                    <a:pt x="20" y="0"/>
                  </a:moveTo>
                  <a:lnTo>
                    <a:pt x="14" y="7"/>
                  </a:lnTo>
                  <a:lnTo>
                    <a:pt x="10" y="15"/>
                  </a:lnTo>
                  <a:lnTo>
                    <a:pt x="6" y="25"/>
                  </a:lnTo>
                  <a:lnTo>
                    <a:pt x="4" y="34"/>
                  </a:lnTo>
                  <a:lnTo>
                    <a:pt x="2" y="44"/>
                  </a:lnTo>
                  <a:lnTo>
                    <a:pt x="2" y="52"/>
                  </a:lnTo>
                  <a:lnTo>
                    <a:pt x="2" y="57"/>
                  </a:lnTo>
                  <a:lnTo>
                    <a:pt x="0" y="59"/>
                  </a:lnTo>
                  <a:lnTo>
                    <a:pt x="14" y="59"/>
                  </a:lnTo>
                  <a:lnTo>
                    <a:pt x="14" y="57"/>
                  </a:lnTo>
                  <a:lnTo>
                    <a:pt x="14" y="53"/>
                  </a:lnTo>
                  <a:lnTo>
                    <a:pt x="16" y="46"/>
                  </a:lnTo>
                  <a:lnTo>
                    <a:pt x="16" y="36"/>
                  </a:lnTo>
                  <a:lnTo>
                    <a:pt x="18" y="29"/>
                  </a:lnTo>
                  <a:lnTo>
                    <a:pt x="21" y="21"/>
                  </a:lnTo>
                  <a:lnTo>
                    <a:pt x="23" y="13"/>
                  </a:lnTo>
                  <a:lnTo>
                    <a:pt x="27" y="9"/>
                  </a:lnTo>
                  <a:lnTo>
                    <a:pt x="20" y="0"/>
                  </a:lnTo>
                  <a:close/>
                </a:path>
              </a:pathLst>
            </a:custGeom>
            <a:solidFill>
              <a:srgbClr val="000000"/>
            </a:solidFill>
            <a:ln w="9525">
              <a:noFill/>
              <a:round/>
              <a:headEnd/>
              <a:tailEnd/>
            </a:ln>
          </p:spPr>
          <p:txBody>
            <a:bodyPr/>
            <a:lstStyle/>
            <a:p>
              <a:endParaRPr lang="en-US"/>
            </a:p>
          </p:txBody>
        </p:sp>
        <p:sp>
          <p:nvSpPr>
            <p:cNvPr id="350893" name="Freeform 685"/>
            <p:cNvSpPr>
              <a:spLocks/>
            </p:cNvSpPr>
            <p:nvPr/>
          </p:nvSpPr>
          <p:spPr bwMode="auto">
            <a:xfrm>
              <a:off x="3915" y="1712"/>
              <a:ext cx="23" cy="27"/>
            </a:xfrm>
            <a:custGeom>
              <a:avLst/>
              <a:gdLst/>
              <a:ahLst/>
              <a:cxnLst>
                <a:cxn ang="0">
                  <a:pos x="13" y="0"/>
                </a:cxn>
                <a:cxn ang="0">
                  <a:pos x="11" y="4"/>
                </a:cxn>
                <a:cxn ang="0">
                  <a:pos x="9" y="8"/>
                </a:cxn>
                <a:cxn ang="0">
                  <a:pos x="7" y="10"/>
                </a:cxn>
                <a:cxn ang="0">
                  <a:pos x="3" y="14"/>
                </a:cxn>
                <a:cxn ang="0">
                  <a:pos x="1" y="16"/>
                </a:cxn>
                <a:cxn ang="0">
                  <a:pos x="0" y="18"/>
                </a:cxn>
                <a:cxn ang="0">
                  <a:pos x="7" y="27"/>
                </a:cxn>
                <a:cxn ang="0">
                  <a:pos x="9" y="25"/>
                </a:cxn>
                <a:cxn ang="0">
                  <a:pos x="11" y="23"/>
                </a:cxn>
                <a:cxn ang="0">
                  <a:pos x="13" y="22"/>
                </a:cxn>
                <a:cxn ang="0">
                  <a:pos x="17" y="18"/>
                </a:cxn>
                <a:cxn ang="0">
                  <a:pos x="19" y="14"/>
                </a:cxn>
                <a:cxn ang="0">
                  <a:pos x="21" y="10"/>
                </a:cxn>
                <a:cxn ang="0">
                  <a:pos x="23" y="6"/>
                </a:cxn>
                <a:cxn ang="0">
                  <a:pos x="13" y="0"/>
                </a:cxn>
              </a:cxnLst>
              <a:rect l="0" t="0" r="r" b="b"/>
              <a:pathLst>
                <a:path w="23" h="27">
                  <a:moveTo>
                    <a:pt x="13" y="0"/>
                  </a:moveTo>
                  <a:lnTo>
                    <a:pt x="11" y="4"/>
                  </a:lnTo>
                  <a:lnTo>
                    <a:pt x="9" y="8"/>
                  </a:lnTo>
                  <a:lnTo>
                    <a:pt x="7" y="10"/>
                  </a:lnTo>
                  <a:lnTo>
                    <a:pt x="3" y="14"/>
                  </a:lnTo>
                  <a:lnTo>
                    <a:pt x="1" y="16"/>
                  </a:lnTo>
                  <a:lnTo>
                    <a:pt x="0" y="18"/>
                  </a:lnTo>
                  <a:lnTo>
                    <a:pt x="7" y="27"/>
                  </a:lnTo>
                  <a:lnTo>
                    <a:pt x="9" y="25"/>
                  </a:lnTo>
                  <a:lnTo>
                    <a:pt x="11" y="23"/>
                  </a:lnTo>
                  <a:lnTo>
                    <a:pt x="13" y="22"/>
                  </a:lnTo>
                  <a:lnTo>
                    <a:pt x="17" y="18"/>
                  </a:lnTo>
                  <a:lnTo>
                    <a:pt x="19" y="14"/>
                  </a:lnTo>
                  <a:lnTo>
                    <a:pt x="21" y="10"/>
                  </a:lnTo>
                  <a:lnTo>
                    <a:pt x="23" y="6"/>
                  </a:lnTo>
                  <a:lnTo>
                    <a:pt x="13" y="0"/>
                  </a:lnTo>
                  <a:close/>
                </a:path>
              </a:pathLst>
            </a:custGeom>
            <a:solidFill>
              <a:srgbClr val="000000"/>
            </a:solidFill>
            <a:ln w="9525">
              <a:noFill/>
              <a:round/>
              <a:headEnd/>
              <a:tailEnd/>
            </a:ln>
          </p:spPr>
          <p:txBody>
            <a:bodyPr/>
            <a:lstStyle/>
            <a:p>
              <a:endParaRPr lang="en-US"/>
            </a:p>
          </p:txBody>
        </p:sp>
        <p:sp>
          <p:nvSpPr>
            <p:cNvPr id="350894" name="Freeform 686"/>
            <p:cNvSpPr>
              <a:spLocks/>
            </p:cNvSpPr>
            <p:nvPr/>
          </p:nvSpPr>
          <p:spPr bwMode="auto">
            <a:xfrm>
              <a:off x="3928" y="1699"/>
              <a:ext cx="27" cy="19"/>
            </a:xfrm>
            <a:custGeom>
              <a:avLst/>
              <a:gdLst/>
              <a:ahLst/>
              <a:cxnLst>
                <a:cxn ang="0">
                  <a:pos x="25" y="15"/>
                </a:cxn>
                <a:cxn ang="0">
                  <a:pos x="27" y="13"/>
                </a:cxn>
                <a:cxn ang="0">
                  <a:pos x="27" y="6"/>
                </a:cxn>
                <a:cxn ang="0">
                  <a:pos x="21" y="0"/>
                </a:cxn>
                <a:cxn ang="0">
                  <a:pos x="13" y="0"/>
                </a:cxn>
                <a:cxn ang="0">
                  <a:pos x="10" y="2"/>
                </a:cxn>
                <a:cxn ang="0">
                  <a:pos x="6" y="6"/>
                </a:cxn>
                <a:cxn ang="0">
                  <a:pos x="4" y="10"/>
                </a:cxn>
                <a:cxn ang="0">
                  <a:pos x="0" y="12"/>
                </a:cxn>
                <a:cxn ang="0">
                  <a:pos x="0" y="13"/>
                </a:cxn>
                <a:cxn ang="0">
                  <a:pos x="10" y="19"/>
                </a:cxn>
                <a:cxn ang="0">
                  <a:pos x="11" y="17"/>
                </a:cxn>
                <a:cxn ang="0">
                  <a:pos x="15" y="13"/>
                </a:cxn>
                <a:cxn ang="0">
                  <a:pos x="17" y="12"/>
                </a:cxn>
                <a:cxn ang="0">
                  <a:pos x="19" y="10"/>
                </a:cxn>
                <a:cxn ang="0">
                  <a:pos x="17" y="10"/>
                </a:cxn>
                <a:cxn ang="0">
                  <a:pos x="15" y="8"/>
                </a:cxn>
                <a:cxn ang="0">
                  <a:pos x="15" y="12"/>
                </a:cxn>
                <a:cxn ang="0">
                  <a:pos x="15" y="10"/>
                </a:cxn>
                <a:cxn ang="0">
                  <a:pos x="25" y="15"/>
                </a:cxn>
              </a:cxnLst>
              <a:rect l="0" t="0" r="r" b="b"/>
              <a:pathLst>
                <a:path w="27" h="19">
                  <a:moveTo>
                    <a:pt x="25" y="15"/>
                  </a:moveTo>
                  <a:lnTo>
                    <a:pt x="27" y="13"/>
                  </a:lnTo>
                  <a:lnTo>
                    <a:pt x="27" y="6"/>
                  </a:lnTo>
                  <a:lnTo>
                    <a:pt x="21" y="0"/>
                  </a:lnTo>
                  <a:lnTo>
                    <a:pt x="13" y="0"/>
                  </a:lnTo>
                  <a:lnTo>
                    <a:pt x="10" y="2"/>
                  </a:lnTo>
                  <a:lnTo>
                    <a:pt x="6" y="6"/>
                  </a:lnTo>
                  <a:lnTo>
                    <a:pt x="4" y="10"/>
                  </a:lnTo>
                  <a:lnTo>
                    <a:pt x="0" y="12"/>
                  </a:lnTo>
                  <a:lnTo>
                    <a:pt x="0" y="13"/>
                  </a:lnTo>
                  <a:lnTo>
                    <a:pt x="10" y="19"/>
                  </a:lnTo>
                  <a:lnTo>
                    <a:pt x="11" y="17"/>
                  </a:lnTo>
                  <a:lnTo>
                    <a:pt x="15" y="13"/>
                  </a:lnTo>
                  <a:lnTo>
                    <a:pt x="17" y="12"/>
                  </a:lnTo>
                  <a:lnTo>
                    <a:pt x="19" y="10"/>
                  </a:lnTo>
                  <a:lnTo>
                    <a:pt x="17" y="10"/>
                  </a:lnTo>
                  <a:lnTo>
                    <a:pt x="15" y="8"/>
                  </a:lnTo>
                  <a:lnTo>
                    <a:pt x="15" y="12"/>
                  </a:lnTo>
                  <a:lnTo>
                    <a:pt x="15" y="10"/>
                  </a:lnTo>
                  <a:lnTo>
                    <a:pt x="25" y="15"/>
                  </a:lnTo>
                  <a:close/>
                </a:path>
              </a:pathLst>
            </a:custGeom>
            <a:solidFill>
              <a:srgbClr val="000000"/>
            </a:solidFill>
            <a:ln w="9525">
              <a:noFill/>
              <a:round/>
              <a:headEnd/>
              <a:tailEnd/>
            </a:ln>
          </p:spPr>
          <p:txBody>
            <a:bodyPr/>
            <a:lstStyle/>
            <a:p>
              <a:endParaRPr lang="en-US"/>
            </a:p>
          </p:txBody>
        </p:sp>
        <p:sp>
          <p:nvSpPr>
            <p:cNvPr id="350895" name="Freeform 687"/>
            <p:cNvSpPr>
              <a:spLocks/>
            </p:cNvSpPr>
            <p:nvPr/>
          </p:nvSpPr>
          <p:spPr bwMode="auto">
            <a:xfrm>
              <a:off x="3938" y="1709"/>
              <a:ext cx="25" cy="30"/>
            </a:xfrm>
            <a:custGeom>
              <a:avLst/>
              <a:gdLst/>
              <a:ahLst/>
              <a:cxnLst>
                <a:cxn ang="0">
                  <a:pos x="13" y="21"/>
                </a:cxn>
                <a:cxn ang="0">
                  <a:pos x="17" y="17"/>
                </a:cxn>
                <a:cxn ang="0">
                  <a:pos x="11" y="17"/>
                </a:cxn>
                <a:cxn ang="0">
                  <a:pos x="11" y="19"/>
                </a:cxn>
                <a:cxn ang="0">
                  <a:pos x="11" y="17"/>
                </a:cxn>
                <a:cxn ang="0">
                  <a:pos x="13" y="13"/>
                </a:cxn>
                <a:cxn ang="0">
                  <a:pos x="13" y="9"/>
                </a:cxn>
                <a:cxn ang="0">
                  <a:pos x="15" y="5"/>
                </a:cxn>
                <a:cxn ang="0">
                  <a:pos x="5" y="0"/>
                </a:cxn>
                <a:cxn ang="0">
                  <a:pos x="5" y="2"/>
                </a:cxn>
                <a:cxn ang="0">
                  <a:pos x="3" y="3"/>
                </a:cxn>
                <a:cxn ang="0">
                  <a:pos x="1" y="9"/>
                </a:cxn>
                <a:cxn ang="0">
                  <a:pos x="0" y="15"/>
                </a:cxn>
                <a:cxn ang="0">
                  <a:pos x="0" y="21"/>
                </a:cxn>
                <a:cxn ang="0">
                  <a:pos x="3" y="28"/>
                </a:cxn>
                <a:cxn ang="0">
                  <a:pos x="11" y="30"/>
                </a:cxn>
                <a:cxn ang="0">
                  <a:pos x="21" y="28"/>
                </a:cxn>
                <a:cxn ang="0">
                  <a:pos x="25" y="25"/>
                </a:cxn>
                <a:cxn ang="0">
                  <a:pos x="13" y="21"/>
                </a:cxn>
              </a:cxnLst>
              <a:rect l="0" t="0" r="r" b="b"/>
              <a:pathLst>
                <a:path w="25" h="30">
                  <a:moveTo>
                    <a:pt x="13" y="21"/>
                  </a:moveTo>
                  <a:lnTo>
                    <a:pt x="17" y="17"/>
                  </a:lnTo>
                  <a:lnTo>
                    <a:pt x="11" y="17"/>
                  </a:lnTo>
                  <a:lnTo>
                    <a:pt x="11" y="19"/>
                  </a:lnTo>
                  <a:lnTo>
                    <a:pt x="11" y="17"/>
                  </a:lnTo>
                  <a:lnTo>
                    <a:pt x="13" y="13"/>
                  </a:lnTo>
                  <a:lnTo>
                    <a:pt x="13" y="9"/>
                  </a:lnTo>
                  <a:lnTo>
                    <a:pt x="15" y="5"/>
                  </a:lnTo>
                  <a:lnTo>
                    <a:pt x="5" y="0"/>
                  </a:lnTo>
                  <a:lnTo>
                    <a:pt x="5" y="2"/>
                  </a:lnTo>
                  <a:lnTo>
                    <a:pt x="3" y="3"/>
                  </a:lnTo>
                  <a:lnTo>
                    <a:pt x="1" y="9"/>
                  </a:lnTo>
                  <a:lnTo>
                    <a:pt x="0" y="15"/>
                  </a:lnTo>
                  <a:lnTo>
                    <a:pt x="0" y="21"/>
                  </a:lnTo>
                  <a:lnTo>
                    <a:pt x="3" y="28"/>
                  </a:lnTo>
                  <a:lnTo>
                    <a:pt x="11" y="30"/>
                  </a:lnTo>
                  <a:lnTo>
                    <a:pt x="21" y="28"/>
                  </a:lnTo>
                  <a:lnTo>
                    <a:pt x="25" y="25"/>
                  </a:lnTo>
                  <a:lnTo>
                    <a:pt x="13" y="21"/>
                  </a:lnTo>
                  <a:close/>
                </a:path>
              </a:pathLst>
            </a:custGeom>
            <a:solidFill>
              <a:srgbClr val="000000"/>
            </a:solidFill>
            <a:ln w="9525">
              <a:noFill/>
              <a:round/>
              <a:headEnd/>
              <a:tailEnd/>
            </a:ln>
          </p:spPr>
          <p:txBody>
            <a:bodyPr/>
            <a:lstStyle/>
            <a:p>
              <a:endParaRPr lang="en-US"/>
            </a:p>
          </p:txBody>
        </p:sp>
        <p:sp>
          <p:nvSpPr>
            <p:cNvPr id="350896" name="Freeform 688"/>
            <p:cNvSpPr>
              <a:spLocks/>
            </p:cNvSpPr>
            <p:nvPr/>
          </p:nvSpPr>
          <p:spPr bwMode="auto">
            <a:xfrm>
              <a:off x="3951" y="1703"/>
              <a:ext cx="31" cy="31"/>
            </a:xfrm>
            <a:custGeom>
              <a:avLst/>
              <a:gdLst/>
              <a:ahLst/>
              <a:cxnLst>
                <a:cxn ang="0">
                  <a:pos x="21" y="0"/>
                </a:cxn>
                <a:cxn ang="0">
                  <a:pos x="23" y="0"/>
                </a:cxn>
                <a:cxn ang="0">
                  <a:pos x="17" y="4"/>
                </a:cxn>
                <a:cxn ang="0">
                  <a:pos x="12" y="8"/>
                </a:cxn>
                <a:cxn ang="0">
                  <a:pos x="8" y="13"/>
                </a:cxn>
                <a:cxn ang="0">
                  <a:pos x="6" y="17"/>
                </a:cxn>
                <a:cxn ang="0">
                  <a:pos x="4" y="21"/>
                </a:cxn>
                <a:cxn ang="0">
                  <a:pos x="2" y="23"/>
                </a:cxn>
                <a:cxn ang="0">
                  <a:pos x="0" y="25"/>
                </a:cxn>
                <a:cxn ang="0">
                  <a:pos x="0" y="27"/>
                </a:cxn>
                <a:cxn ang="0">
                  <a:pos x="12" y="31"/>
                </a:cxn>
                <a:cxn ang="0">
                  <a:pos x="12" y="29"/>
                </a:cxn>
                <a:cxn ang="0">
                  <a:pos x="13" y="27"/>
                </a:cxn>
                <a:cxn ang="0">
                  <a:pos x="15" y="23"/>
                </a:cxn>
                <a:cxn ang="0">
                  <a:pos x="17" y="21"/>
                </a:cxn>
                <a:cxn ang="0">
                  <a:pos x="21" y="17"/>
                </a:cxn>
                <a:cxn ang="0">
                  <a:pos x="25" y="13"/>
                </a:cxn>
                <a:cxn ang="0">
                  <a:pos x="29" y="9"/>
                </a:cxn>
                <a:cxn ang="0">
                  <a:pos x="31" y="9"/>
                </a:cxn>
                <a:cxn ang="0">
                  <a:pos x="21" y="0"/>
                </a:cxn>
              </a:cxnLst>
              <a:rect l="0" t="0" r="r" b="b"/>
              <a:pathLst>
                <a:path w="31" h="31">
                  <a:moveTo>
                    <a:pt x="21" y="0"/>
                  </a:moveTo>
                  <a:lnTo>
                    <a:pt x="23" y="0"/>
                  </a:lnTo>
                  <a:lnTo>
                    <a:pt x="17" y="4"/>
                  </a:lnTo>
                  <a:lnTo>
                    <a:pt x="12" y="8"/>
                  </a:lnTo>
                  <a:lnTo>
                    <a:pt x="8" y="13"/>
                  </a:lnTo>
                  <a:lnTo>
                    <a:pt x="6" y="17"/>
                  </a:lnTo>
                  <a:lnTo>
                    <a:pt x="4" y="21"/>
                  </a:lnTo>
                  <a:lnTo>
                    <a:pt x="2" y="23"/>
                  </a:lnTo>
                  <a:lnTo>
                    <a:pt x="0" y="25"/>
                  </a:lnTo>
                  <a:lnTo>
                    <a:pt x="0" y="27"/>
                  </a:lnTo>
                  <a:lnTo>
                    <a:pt x="12" y="31"/>
                  </a:lnTo>
                  <a:lnTo>
                    <a:pt x="12" y="29"/>
                  </a:lnTo>
                  <a:lnTo>
                    <a:pt x="13" y="27"/>
                  </a:lnTo>
                  <a:lnTo>
                    <a:pt x="15" y="23"/>
                  </a:lnTo>
                  <a:lnTo>
                    <a:pt x="17" y="21"/>
                  </a:lnTo>
                  <a:lnTo>
                    <a:pt x="21" y="17"/>
                  </a:lnTo>
                  <a:lnTo>
                    <a:pt x="25" y="13"/>
                  </a:lnTo>
                  <a:lnTo>
                    <a:pt x="29" y="9"/>
                  </a:lnTo>
                  <a:lnTo>
                    <a:pt x="31" y="9"/>
                  </a:lnTo>
                  <a:lnTo>
                    <a:pt x="21" y="0"/>
                  </a:lnTo>
                  <a:close/>
                </a:path>
              </a:pathLst>
            </a:custGeom>
            <a:solidFill>
              <a:srgbClr val="000000"/>
            </a:solidFill>
            <a:ln w="9525">
              <a:noFill/>
              <a:round/>
              <a:headEnd/>
              <a:tailEnd/>
            </a:ln>
          </p:spPr>
          <p:txBody>
            <a:bodyPr/>
            <a:lstStyle/>
            <a:p>
              <a:endParaRPr lang="en-US"/>
            </a:p>
          </p:txBody>
        </p:sp>
        <p:sp>
          <p:nvSpPr>
            <p:cNvPr id="350897" name="Freeform 689"/>
            <p:cNvSpPr>
              <a:spLocks/>
            </p:cNvSpPr>
            <p:nvPr/>
          </p:nvSpPr>
          <p:spPr bwMode="auto">
            <a:xfrm>
              <a:off x="3972" y="1686"/>
              <a:ext cx="17" cy="26"/>
            </a:xfrm>
            <a:custGeom>
              <a:avLst/>
              <a:gdLst/>
              <a:ahLst/>
              <a:cxnLst>
                <a:cxn ang="0">
                  <a:pos x="4" y="11"/>
                </a:cxn>
                <a:cxn ang="0">
                  <a:pos x="2" y="11"/>
                </a:cxn>
                <a:cxn ang="0">
                  <a:pos x="6" y="11"/>
                </a:cxn>
                <a:cxn ang="0">
                  <a:pos x="4" y="13"/>
                </a:cxn>
                <a:cxn ang="0">
                  <a:pos x="2" y="15"/>
                </a:cxn>
                <a:cxn ang="0">
                  <a:pos x="2" y="17"/>
                </a:cxn>
                <a:cxn ang="0">
                  <a:pos x="0" y="17"/>
                </a:cxn>
                <a:cxn ang="0">
                  <a:pos x="10" y="26"/>
                </a:cxn>
                <a:cxn ang="0">
                  <a:pos x="10" y="25"/>
                </a:cxn>
                <a:cxn ang="0">
                  <a:pos x="12" y="23"/>
                </a:cxn>
                <a:cxn ang="0">
                  <a:pos x="14" y="19"/>
                </a:cxn>
                <a:cxn ang="0">
                  <a:pos x="15" y="15"/>
                </a:cxn>
                <a:cxn ang="0">
                  <a:pos x="17" y="11"/>
                </a:cxn>
                <a:cxn ang="0">
                  <a:pos x="15" y="3"/>
                </a:cxn>
                <a:cxn ang="0">
                  <a:pos x="10" y="0"/>
                </a:cxn>
                <a:cxn ang="0">
                  <a:pos x="2" y="0"/>
                </a:cxn>
                <a:cxn ang="0">
                  <a:pos x="0" y="0"/>
                </a:cxn>
                <a:cxn ang="0">
                  <a:pos x="4" y="11"/>
                </a:cxn>
              </a:cxnLst>
              <a:rect l="0" t="0" r="r" b="b"/>
              <a:pathLst>
                <a:path w="17" h="26">
                  <a:moveTo>
                    <a:pt x="4" y="11"/>
                  </a:moveTo>
                  <a:lnTo>
                    <a:pt x="2" y="11"/>
                  </a:lnTo>
                  <a:lnTo>
                    <a:pt x="6" y="11"/>
                  </a:lnTo>
                  <a:lnTo>
                    <a:pt x="4" y="13"/>
                  </a:lnTo>
                  <a:lnTo>
                    <a:pt x="2" y="15"/>
                  </a:lnTo>
                  <a:lnTo>
                    <a:pt x="2" y="17"/>
                  </a:lnTo>
                  <a:lnTo>
                    <a:pt x="0" y="17"/>
                  </a:lnTo>
                  <a:lnTo>
                    <a:pt x="10" y="26"/>
                  </a:lnTo>
                  <a:lnTo>
                    <a:pt x="10" y="25"/>
                  </a:lnTo>
                  <a:lnTo>
                    <a:pt x="12" y="23"/>
                  </a:lnTo>
                  <a:lnTo>
                    <a:pt x="14" y="19"/>
                  </a:lnTo>
                  <a:lnTo>
                    <a:pt x="15" y="15"/>
                  </a:lnTo>
                  <a:lnTo>
                    <a:pt x="17" y="11"/>
                  </a:lnTo>
                  <a:lnTo>
                    <a:pt x="15" y="3"/>
                  </a:lnTo>
                  <a:lnTo>
                    <a:pt x="10" y="0"/>
                  </a:lnTo>
                  <a:lnTo>
                    <a:pt x="2" y="0"/>
                  </a:lnTo>
                  <a:lnTo>
                    <a:pt x="0" y="0"/>
                  </a:lnTo>
                  <a:lnTo>
                    <a:pt x="4" y="11"/>
                  </a:lnTo>
                  <a:close/>
                </a:path>
              </a:pathLst>
            </a:custGeom>
            <a:solidFill>
              <a:srgbClr val="000000"/>
            </a:solidFill>
            <a:ln w="9525">
              <a:noFill/>
              <a:round/>
              <a:headEnd/>
              <a:tailEnd/>
            </a:ln>
          </p:spPr>
          <p:txBody>
            <a:bodyPr/>
            <a:lstStyle/>
            <a:p>
              <a:endParaRPr lang="en-US"/>
            </a:p>
          </p:txBody>
        </p:sp>
        <p:sp>
          <p:nvSpPr>
            <p:cNvPr id="350898" name="Freeform 690"/>
            <p:cNvSpPr>
              <a:spLocks/>
            </p:cNvSpPr>
            <p:nvPr/>
          </p:nvSpPr>
          <p:spPr bwMode="auto">
            <a:xfrm>
              <a:off x="3945" y="1686"/>
              <a:ext cx="31" cy="15"/>
            </a:xfrm>
            <a:custGeom>
              <a:avLst/>
              <a:gdLst/>
              <a:ahLst/>
              <a:cxnLst>
                <a:cxn ang="0">
                  <a:pos x="0" y="3"/>
                </a:cxn>
                <a:cxn ang="0">
                  <a:pos x="2" y="0"/>
                </a:cxn>
                <a:cxn ang="0">
                  <a:pos x="0" y="7"/>
                </a:cxn>
                <a:cxn ang="0">
                  <a:pos x="4" y="15"/>
                </a:cxn>
                <a:cxn ang="0">
                  <a:pos x="10" y="15"/>
                </a:cxn>
                <a:cxn ang="0">
                  <a:pos x="16" y="15"/>
                </a:cxn>
                <a:cxn ang="0">
                  <a:pos x="21" y="13"/>
                </a:cxn>
                <a:cxn ang="0">
                  <a:pos x="27" y="13"/>
                </a:cxn>
                <a:cxn ang="0">
                  <a:pos x="29" y="11"/>
                </a:cxn>
                <a:cxn ang="0">
                  <a:pos x="31" y="11"/>
                </a:cxn>
                <a:cxn ang="0">
                  <a:pos x="27" y="0"/>
                </a:cxn>
                <a:cxn ang="0">
                  <a:pos x="25" y="0"/>
                </a:cxn>
                <a:cxn ang="0">
                  <a:pos x="23" y="1"/>
                </a:cxn>
                <a:cxn ang="0">
                  <a:pos x="19" y="1"/>
                </a:cxn>
                <a:cxn ang="0">
                  <a:pos x="14" y="3"/>
                </a:cxn>
                <a:cxn ang="0">
                  <a:pos x="10" y="3"/>
                </a:cxn>
                <a:cxn ang="0">
                  <a:pos x="12" y="5"/>
                </a:cxn>
                <a:cxn ang="0">
                  <a:pos x="12" y="7"/>
                </a:cxn>
                <a:cxn ang="0">
                  <a:pos x="12" y="3"/>
                </a:cxn>
                <a:cxn ang="0">
                  <a:pos x="0" y="3"/>
                </a:cxn>
              </a:cxnLst>
              <a:rect l="0" t="0" r="r" b="b"/>
              <a:pathLst>
                <a:path w="31" h="15">
                  <a:moveTo>
                    <a:pt x="0" y="3"/>
                  </a:moveTo>
                  <a:lnTo>
                    <a:pt x="2" y="0"/>
                  </a:lnTo>
                  <a:lnTo>
                    <a:pt x="0" y="7"/>
                  </a:lnTo>
                  <a:lnTo>
                    <a:pt x="4" y="15"/>
                  </a:lnTo>
                  <a:lnTo>
                    <a:pt x="10" y="15"/>
                  </a:lnTo>
                  <a:lnTo>
                    <a:pt x="16" y="15"/>
                  </a:lnTo>
                  <a:lnTo>
                    <a:pt x="21" y="13"/>
                  </a:lnTo>
                  <a:lnTo>
                    <a:pt x="27" y="13"/>
                  </a:lnTo>
                  <a:lnTo>
                    <a:pt x="29" y="11"/>
                  </a:lnTo>
                  <a:lnTo>
                    <a:pt x="31" y="11"/>
                  </a:lnTo>
                  <a:lnTo>
                    <a:pt x="27" y="0"/>
                  </a:lnTo>
                  <a:lnTo>
                    <a:pt x="25" y="0"/>
                  </a:lnTo>
                  <a:lnTo>
                    <a:pt x="23" y="1"/>
                  </a:lnTo>
                  <a:lnTo>
                    <a:pt x="19" y="1"/>
                  </a:lnTo>
                  <a:lnTo>
                    <a:pt x="14" y="3"/>
                  </a:lnTo>
                  <a:lnTo>
                    <a:pt x="10" y="3"/>
                  </a:lnTo>
                  <a:lnTo>
                    <a:pt x="12" y="5"/>
                  </a:lnTo>
                  <a:lnTo>
                    <a:pt x="12" y="7"/>
                  </a:lnTo>
                  <a:lnTo>
                    <a:pt x="12" y="3"/>
                  </a:lnTo>
                  <a:lnTo>
                    <a:pt x="0" y="3"/>
                  </a:lnTo>
                  <a:close/>
                </a:path>
              </a:pathLst>
            </a:custGeom>
            <a:solidFill>
              <a:srgbClr val="000000"/>
            </a:solidFill>
            <a:ln w="9525">
              <a:noFill/>
              <a:round/>
              <a:headEnd/>
              <a:tailEnd/>
            </a:ln>
          </p:spPr>
          <p:txBody>
            <a:bodyPr/>
            <a:lstStyle/>
            <a:p>
              <a:endParaRPr lang="en-US"/>
            </a:p>
          </p:txBody>
        </p:sp>
        <p:sp>
          <p:nvSpPr>
            <p:cNvPr id="350899" name="Freeform 691"/>
            <p:cNvSpPr>
              <a:spLocks/>
            </p:cNvSpPr>
            <p:nvPr/>
          </p:nvSpPr>
          <p:spPr bwMode="auto">
            <a:xfrm>
              <a:off x="3941" y="1668"/>
              <a:ext cx="16" cy="21"/>
            </a:xfrm>
            <a:custGeom>
              <a:avLst/>
              <a:gdLst/>
              <a:ahLst/>
              <a:cxnLst>
                <a:cxn ang="0">
                  <a:pos x="2" y="12"/>
                </a:cxn>
                <a:cxn ang="0">
                  <a:pos x="0" y="12"/>
                </a:cxn>
                <a:cxn ang="0">
                  <a:pos x="0" y="14"/>
                </a:cxn>
                <a:cxn ang="0">
                  <a:pos x="2" y="14"/>
                </a:cxn>
                <a:cxn ang="0">
                  <a:pos x="2" y="16"/>
                </a:cxn>
                <a:cxn ang="0">
                  <a:pos x="4" y="18"/>
                </a:cxn>
                <a:cxn ang="0">
                  <a:pos x="4" y="19"/>
                </a:cxn>
                <a:cxn ang="0">
                  <a:pos x="4" y="21"/>
                </a:cxn>
                <a:cxn ang="0">
                  <a:pos x="16" y="21"/>
                </a:cxn>
                <a:cxn ang="0">
                  <a:pos x="16" y="19"/>
                </a:cxn>
                <a:cxn ang="0">
                  <a:pos x="16" y="16"/>
                </a:cxn>
                <a:cxn ang="0">
                  <a:pos x="16" y="14"/>
                </a:cxn>
                <a:cxn ang="0">
                  <a:pos x="14" y="10"/>
                </a:cxn>
                <a:cxn ang="0">
                  <a:pos x="12" y="6"/>
                </a:cxn>
                <a:cxn ang="0">
                  <a:pos x="8" y="2"/>
                </a:cxn>
                <a:cxn ang="0">
                  <a:pos x="2" y="0"/>
                </a:cxn>
                <a:cxn ang="0">
                  <a:pos x="2" y="12"/>
                </a:cxn>
              </a:cxnLst>
              <a:rect l="0" t="0" r="r" b="b"/>
              <a:pathLst>
                <a:path w="16" h="21">
                  <a:moveTo>
                    <a:pt x="2" y="12"/>
                  </a:moveTo>
                  <a:lnTo>
                    <a:pt x="0" y="12"/>
                  </a:lnTo>
                  <a:lnTo>
                    <a:pt x="0" y="14"/>
                  </a:lnTo>
                  <a:lnTo>
                    <a:pt x="2" y="14"/>
                  </a:lnTo>
                  <a:lnTo>
                    <a:pt x="2" y="16"/>
                  </a:lnTo>
                  <a:lnTo>
                    <a:pt x="4" y="18"/>
                  </a:lnTo>
                  <a:lnTo>
                    <a:pt x="4" y="19"/>
                  </a:lnTo>
                  <a:lnTo>
                    <a:pt x="4" y="21"/>
                  </a:lnTo>
                  <a:lnTo>
                    <a:pt x="16" y="21"/>
                  </a:lnTo>
                  <a:lnTo>
                    <a:pt x="16" y="19"/>
                  </a:lnTo>
                  <a:lnTo>
                    <a:pt x="16" y="16"/>
                  </a:lnTo>
                  <a:lnTo>
                    <a:pt x="16" y="14"/>
                  </a:lnTo>
                  <a:lnTo>
                    <a:pt x="14" y="10"/>
                  </a:lnTo>
                  <a:lnTo>
                    <a:pt x="12" y="6"/>
                  </a:lnTo>
                  <a:lnTo>
                    <a:pt x="8" y="2"/>
                  </a:lnTo>
                  <a:lnTo>
                    <a:pt x="2" y="0"/>
                  </a:lnTo>
                  <a:lnTo>
                    <a:pt x="2" y="12"/>
                  </a:lnTo>
                  <a:close/>
                </a:path>
              </a:pathLst>
            </a:custGeom>
            <a:solidFill>
              <a:srgbClr val="000000"/>
            </a:solidFill>
            <a:ln w="9525">
              <a:noFill/>
              <a:round/>
              <a:headEnd/>
              <a:tailEnd/>
            </a:ln>
          </p:spPr>
          <p:txBody>
            <a:bodyPr/>
            <a:lstStyle/>
            <a:p>
              <a:endParaRPr lang="en-US"/>
            </a:p>
          </p:txBody>
        </p:sp>
        <p:sp>
          <p:nvSpPr>
            <p:cNvPr id="350900" name="Freeform 692"/>
            <p:cNvSpPr>
              <a:spLocks/>
            </p:cNvSpPr>
            <p:nvPr/>
          </p:nvSpPr>
          <p:spPr bwMode="auto">
            <a:xfrm>
              <a:off x="3909" y="1668"/>
              <a:ext cx="34" cy="18"/>
            </a:xfrm>
            <a:custGeom>
              <a:avLst/>
              <a:gdLst/>
              <a:ahLst/>
              <a:cxnLst>
                <a:cxn ang="0">
                  <a:pos x="0" y="12"/>
                </a:cxn>
                <a:cxn ang="0">
                  <a:pos x="11" y="18"/>
                </a:cxn>
                <a:cxn ang="0">
                  <a:pos x="11" y="16"/>
                </a:cxn>
                <a:cxn ang="0">
                  <a:pos x="15" y="16"/>
                </a:cxn>
                <a:cxn ang="0">
                  <a:pos x="17" y="14"/>
                </a:cxn>
                <a:cxn ang="0">
                  <a:pos x="23" y="14"/>
                </a:cxn>
                <a:cxn ang="0">
                  <a:pos x="27" y="12"/>
                </a:cxn>
                <a:cxn ang="0">
                  <a:pos x="30" y="12"/>
                </a:cxn>
                <a:cxn ang="0">
                  <a:pos x="32" y="12"/>
                </a:cxn>
                <a:cxn ang="0">
                  <a:pos x="34" y="12"/>
                </a:cxn>
                <a:cxn ang="0">
                  <a:pos x="34" y="0"/>
                </a:cxn>
                <a:cxn ang="0">
                  <a:pos x="32" y="0"/>
                </a:cxn>
                <a:cxn ang="0">
                  <a:pos x="30" y="0"/>
                </a:cxn>
                <a:cxn ang="0">
                  <a:pos x="25" y="0"/>
                </a:cxn>
                <a:cxn ang="0">
                  <a:pos x="21" y="0"/>
                </a:cxn>
                <a:cxn ang="0">
                  <a:pos x="15" y="2"/>
                </a:cxn>
                <a:cxn ang="0">
                  <a:pos x="9" y="4"/>
                </a:cxn>
                <a:cxn ang="0">
                  <a:pos x="6" y="6"/>
                </a:cxn>
                <a:cxn ang="0">
                  <a:pos x="0" y="12"/>
                </a:cxn>
                <a:cxn ang="0">
                  <a:pos x="11" y="18"/>
                </a:cxn>
                <a:cxn ang="0">
                  <a:pos x="0" y="12"/>
                </a:cxn>
              </a:cxnLst>
              <a:rect l="0" t="0" r="r" b="b"/>
              <a:pathLst>
                <a:path w="34" h="18">
                  <a:moveTo>
                    <a:pt x="0" y="12"/>
                  </a:moveTo>
                  <a:lnTo>
                    <a:pt x="11" y="18"/>
                  </a:lnTo>
                  <a:lnTo>
                    <a:pt x="11" y="16"/>
                  </a:lnTo>
                  <a:lnTo>
                    <a:pt x="15" y="16"/>
                  </a:lnTo>
                  <a:lnTo>
                    <a:pt x="17" y="14"/>
                  </a:lnTo>
                  <a:lnTo>
                    <a:pt x="23" y="14"/>
                  </a:lnTo>
                  <a:lnTo>
                    <a:pt x="27" y="12"/>
                  </a:lnTo>
                  <a:lnTo>
                    <a:pt x="30" y="12"/>
                  </a:lnTo>
                  <a:lnTo>
                    <a:pt x="32" y="12"/>
                  </a:lnTo>
                  <a:lnTo>
                    <a:pt x="34" y="12"/>
                  </a:lnTo>
                  <a:lnTo>
                    <a:pt x="34" y="0"/>
                  </a:lnTo>
                  <a:lnTo>
                    <a:pt x="32" y="0"/>
                  </a:lnTo>
                  <a:lnTo>
                    <a:pt x="30" y="0"/>
                  </a:lnTo>
                  <a:lnTo>
                    <a:pt x="25" y="0"/>
                  </a:lnTo>
                  <a:lnTo>
                    <a:pt x="21" y="0"/>
                  </a:lnTo>
                  <a:lnTo>
                    <a:pt x="15" y="2"/>
                  </a:lnTo>
                  <a:lnTo>
                    <a:pt x="9" y="4"/>
                  </a:lnTo>
                  <a:lnTo>
                    <a:pt x="6" y="6"/>
                  </a:lnTo>
                  <a:lnTo>
                    <a:pt x="0" y="12"/>
                  </a:lnTo>
                  <a:lnTo>
                    <a:pt x="11" y="18"/>
                  </a:lnTo>
                  <a:lnTo>
                    <a:pt x="0" y="12"/>
                  </a:lnTo>
                  <a:close/>
                </a:path>
              </a:pathLst>
            </a:custGeom>
            <a:solidFill>
              <a:srgbClr val="000000"/>
            </a:solidFill>
            <a:ln w="9525">
              <a:noFill/>
              <a:round/>
              <a:headEnd/>
              <a:tailEnd/>
            </a:ln>
          </p:spPr>
          <p:txBody>
            <a:bodyPr/>
            <a:lstStyle/>
            <a:p>
              <a:endParaRPr lang="en-US"/>
            </a:p>
          </p:txBody>
        </p:sp>
        <p:sp>
          <p:nvSpPr>
            <p:cNvPr id="350901" name="Freeform 693"/>
            <p:cNvSpPr>
              <a:spLocks/>
            </p:cNvSpPr>
            <p:nvPr/>
          </p:nvSpPr>
          <p:spPr bwMode="auto">
            <a:xfrm>
              <a:off x="3909" y="1645"/>
              <a:ext cx="46" cy="41"/>
            </a:xfrm>
            <a:custGeom>
              <a:avLst/>
              <a:gdLst/>
              <a:ahLst/>
              <a:cxnLst>
                <a:cxn ang="0">
                  <a:pos x="40" y="2"/>
                </a:cxn>
                <a:cxn ang="0">
                  <a:pos x="42" y="0"/>
                </a:cxn>
                <a:cxn ang="0">
                  <a:pos x="32" y="4"/>
                </a:cxn>
                <a:cxn ang="0">
                  <a:pos x="25" y="8"/>
                </a:cxn>
                <a:cxn ang="0">
                  <a:pos x="17" y="14"/>
                </a:cxn>
                <a:cxn ang="0">
                  <a:pos x="11" y="19"/>
                </a:cxn>
                <a:cxn ang="0">
                  <a:pos x="7" y="25"/>
                </a:cxn>
                <a:cxn ang="0">
                  <a:pos x="4" y="29"/>
                </a:cxn>
                <a:cxn ang="0">
                  <a:pos x="2" y="33"/>
                </a:cxn>
                <a:cxn ang="0">
                  <a:pos x="0" y="35"/>
                </a:cxn>
                <a:cxn ang="0">
                  <a:pos x="11" y="41"/>
                </a:cxn>
                <a:cxn ang="0">
                  <a:pos x="11" y="39"/>
                </a:cxn>
                <a:cxn ang="0">
                  <a:pos x="13" y="37"/>
                </a:cxn>
                <a:cxn ang="0">
                  <a:pos x="17" y="33"/>
                </a:cxn>
                <a:cxn ang="0">
                  <a:pos x="21" y="27"/>
                </a:cxn>
                <a:cxn ang="0">
                  <a:pos x="25" y="23"/>
                </a:cxn>
                <a:cxn ang="0">
                  <a:pos x="30" y="19"/>
                </a:cxn>
                <a:cxn ang="0">
                  <a:pos x="36" y="16"/>
                </a:cxn>
                <a:cxn ang="0">
                  <a:pos x="44" y="14"/>
                </a:cxn>
                <a:cxn ang="0">
                  <a:pos x="46" y="12"/>
                </a:cxn>
                <a:cxn ang="0">
                  <a:pos x="40" y="2"/>
                </a:cxn>
              </a:cxnLst>
              <a:rect l="0" t="0" r="r" b="b"/>
              <a:pathLst>
                <a:path w="46" h="41">
                  <a:moveTo>
                    <a:pt x="40" y="2"/>
                  </a:moveTo>
                  <a:lnTo>
                    <a:pt x="42" y="0"/>
                  </a:lnTo>
                  <a:lnTo>
                    <a:pt x="32" y="4"/>
                  </a:lnTo>
                  <a:lnTo>
                    <a:pt x="25" y="8"/>
                  </a:lnTo>
                  <a:lnTo>
                    <a:pt x="17" y="14"/>
                  </a:lnTo>
                  <a:lnTo>
                    <a:pt x="11" y="19"/>
                  </a:lnTo>
                  <a:lnTo>
                    <a:pt x="7" y="25"/>
                  </a:lnTo>
                  <a:lnTo>
                    <a:pt x="4" y="29"/>
                  </a:lnTo>
                  <a:lnTo>
                    <a:pt x="2" y="33"/>
                  </a:lnTo>
                  <a:lnTo>
                    <a:pt x="0" y="35"/>
                  </a:lnTo>
                  <a:lnTo>
                    <a:pt x="11" y="41"/>
                  </a:lnTo>
                  <a:lnTo>
                    <a:pt x="11" y="39"/>
                  </a:lnTo>
                  <a:lnTo>
                    <a:pt x="13" y="37"/>
                  </a:lnTo>
                  <a:lnTo>
                    <a:pt x="17" y="33"/>
                  </a:lnTo>
                  <a:lnTo>
                    <a:pt x="21" y="27"/>
                  </a:lnTo>
                  <a:lnTo>
                    <a:pt x="25" y="23"/>
                  </a:lnTo>
                  <a:lnTo>
                    <a:pt x="30" y="19"/>
                  </a:lnTo>
                  <a:lnTo>
                    <a:pt x="36" y="16"/>
                  </a:lnTo>
                  <a:lnTo>
                    <a:pt x="44" y="14"/>
                  </a:lnTo>
                  <a:lnTo>
                    <a:pt x="46" y="12"/>
                  </a:lnTo>
                  <a:lnTo>
                    <a:pt x="40" y="2"/>
                  </a:lnTo>
                  <a:close/>
                </a:path>
              </a:pathLst>
            </a:custGeom>
            <a:solidFill>
              <a:srgbClr val="000000"/>
            </a:solidFill>
            <a:ln w="9525">
              <a:noFill/>
              <a:round/>
              <a:headEnd/>
              <a:tailEnd/>
            </a:ln>
          </p:spPr>
          <p:txBody>
            <a:bodyPr/>
            <a:lstStyle/>
            <a:p>
              <a:endParaRPr lang="en-US"/>
            </a:p>
          </p:txBody>
        </p:sp>
        <p:sp>
          <p:nvSpPr>
            <p:cNvPr id="350902" name="Freeform 694"/>
            <p:cNvSpPr>
              <a:spLocks/>
            </p:cNvSpPr>
            <p:nvPr/>
          </p:nvSpPr>
          <p:spPr bwMode="auto">
            <a:xfrm>
              <a:off x="3949" y="1643"/>
              <a:ext cx="25" cy="16"/>
            </a:xfrm>
            <a:custGeom>
              <a:avLst/>
              <a:gdLst/>
              <a:ahLst/>
              <a:cxnLst>
                <a:cxn ang="0">
                  <a:pos x="25" y="16"/>
                </a:cxn>
                <a:cxn ang="0">
                  <a:pos x="25" y="14"/>
                </a:cxn>
                <a:cxn ang="0">
                  <a:pos x="25" y="8"/>
                </a:cxn>
                <a:cxn ang="0">
                  <a:pos x="21" y="2"/>
                </a:cxn>
                <a:cxn ang="0">
                  <a:pos x="15" y="0"/>
                </a:cxn>
                <a:cxn ang="0">
                  <a:pos x="12" y="0"/>
                </a:cxn>
                <a:cxn ang="0">
                  <a:pos x="8" y="2"/>
                </a:cxn>
                <a:cxn ang="0">
                  <a:pos x="4" y="2"/>
                </a:cxn>
                <a:cxn ang="0">
                  <a:pos x="2" y="2"/>
                </a:cxn>
                <a:cxn ang="0">
                  <a:pos x="0" y="4"/>
                </a:cxn>
                <a:cxn ang="0">
                  <a:pos x="6" y="14"/>
                </a:cxn>
                <a:cxn ang="0">
                  <a:pos x="8" y="14"/>
                </a:cxn>
                <a:cxn ang="0">
                  <a:pos x="10" y="14"/>
                </a:cxn>
                <a:cxn ang="0">
                  <a:pos x="12" y="14"/>
                </a:cxn>
                <a:cxn ang="0">
                  <a:pos x="14" y="14"/>
                </a:cxn>
                <a:cxn ang="0">
                  <a:pos x="14" y="12"/>
                </a:cxn>
                <a:cxn ang="0">
                  <a:pos x="25" y="16"/>
                </a:cxn>
              </a:cxnLst>
              <a:rect l="0" t="0" r="r" b="b"/>
              <a:pathLst>
                <a:path w="25" h="16">
                  <a:moveTo>
                    <a:pt x="25" y="16"/>
                  </a:moveTo>
                  <a:lnTo>
                    <a:pt x="25" y="14"/>
                  </a:lnTo>
                  <a:lnTo>
                    <a:pt x="25" y="8"/>
                  </a:lnTo>
                  <a:lnTo>
                    <a:pt x="21" y="2"/>
                  </a:lnTo>
                  <a:lnTo>
                    <a:pt x="15" y="0"/>
                  </a:lnTo>
                  <a:lnTo>
                    <a:pt x="12" y="0"/>
                  </a:lnTo>
                  <a:lnTo>
                    <a:pt x="8" y="2"/>
                  </a:lnTo>
                  <a:lnTo>
                    <a:pt x="4" y="2"/>
                  </a:lnTo>
                  <a:lnTo>
                    <a:pt x="2" y="2"/>
                  </a:lnTo>
                  <a:lnTo>
                    <a:pt x="0" y="4"/>
                  </a:lnTo>
                  <a:lnTo>
                    <a:pt x="6" y="14"/>
                  </a:lnTo>
                  <a:lnTo>
                    <a:pt x="8" y="14"/>
                  </a:lnTo>
                  <a:lnTo>
                    <a:pt x="10" y="14"/>
                  </a:lnTo>
                  <a:lnTo>
                    <a:pt x="12" y="14"/>
                  </a:lnTo>
                  <a:lnTo>
                    <a:pt x="14" y="14"/>
                  </a:lnTo>
                  <a:lnTo>
                    <a:pt x="14" y="12"/>
                  </a:lnTo>
                  <a:lnTo>
                    <a:pt x="25" y="16"/>
                  </a:lnTo>
                  <a:close/>
                </a:path>
              </a:pathLst>
            </a:custGeom>
            <a:solidFill>
              <a:srgbClr val="000000"/>
            </a:solidFill>
            <a:ln w="9525">
              <a:noFill/>
              <a:round/>
              <a:headEnd/>
              <a:tailEnd/>
            </a:ln>
          </p:spPr>
          <p:txBody>
            <a:bodyPr/>
            <a:lstStyle/>
            <a:p>
              <a:endParaRPr lang="en-US"/>
            </a:p>
          </p:txBody>
        </p:sp>
        <p:sp>
          <p:nvSpPr>
            <p:cNvPr id="350903" name="Freeform 695"/>
            <p:cNvSpPr>
              <a:spLocks/>
            </p:cNvSpPr>
            <p:nvPr/>
          </p:nvSpPr>
          <p:spPr bwMode="auto">
            <a:xfrm>
              <a:off x="3961" y="1655"/>
              <a:ext cx="26" cy="31"/>
            </a:xfrm>
            <a:custGeom>
              <a:avLst/>
              <a:gdLst/>
              <a:ahLst/>
              <a:cxnLst>
                <a:cxn ang="0">
                  <a:pos x="15" y="17"/>
                </a:cxn>
                <a:cxn ang="0">
                  <a:pos x="17" y="15"/>
                </a:cxn>
                <a:cxn ang="0">
                  <a:pos x="11" y="19"/>
                </a:cxn>
                <a:cxn ang="0">
                  <a:pos x="11" y="21"/>
                </a:cxn>
                <a:cxn ang="0">
                  <a:pos x="11" y="17"/>
                </a:cxn>
                <a:cxn ang="0">
                  <a:pos x="11" y="13"/>
                </a:cxn>
                <a:cxn ang="0">
                  <a:pos x="13" y="9"/>
                </a:cxn>
                <a:cxn ang="0">
                  <a:pos x="13" y="6"/>
                </a:cxn>
                <a:cxn ang="0">
                  <a:pos x="13" y="4"/>
                </a:cxn>
                <a:cxn ang="0">
                  <a:pos x="2" y="0"/>
                </a:cxn>
                <a:cxn ang="0">
                  <a:pos x="2" y="2"/>
                </a:cxn>
                <a:cxn ang="0">
                  <a:pos x="2" y="8"/>
                </a:cxn>
                <a:cxn ang="0">
                  <a:pos x="0" y="13"/>
                </a:cxn>
                <a:cxn ang="0">
                  <a:pos x="0" y="19"/>
                </a:cxn>
                <a:cxn ang="0">
                  <a:pos x="2" y="25"/>
                </a:cxn>
                <a:cxn ang="0">
                  <a:pos x="7" y="31"/>
                </a:cxn>
                <a:cxn ang="0">
                  <a:pos x="17" y="31"/>
                </a:cxn>
                <a:cxn ang="0">
                  <a:pos x="25" y="25"/>
                </a:cxn>
                <a:cxn ang="0">
                  <a:pos x="26" y="23"/>
                </a:cxn>
                <a:cxn ang="0">
                  <a:pos x="15" y="17"/>
                </a:cxn>
              </a:cxnLst>
              <a:rect l="0" t="0" r="r" b="b"/>
              <a:pathLst>
                <a:path w="26" h="31">
                  <a:moveTo>
                    <a:pt x="15" y="17"/>
                  </a:moveTo>
                  <a:lnTo>
                    <a:pt x="17" y="15"/>
                  </a:lnTo>
                  <a:lnTo>
                    <a:pt x="11" y="19"/>
                  </a:lnTo>
                  <a:lnTo>
                    <a:pt x="11" y="21"/>
                  </a:lnTo>
                  <a:lnTo>
                    <a:pt x="11" y="17"/>
                  </a:lnTo>
                  <a:lnTo>
                    <a:pt x="11" y="13"/>
                  </a:lnTo>
                  <a:lnTo>
                    <a:pt x="13" y="9"/>
                  </a:lnTo>
                  <a:lnTo>
                    <a:pt x="13" y="6"/>
                  </a:lnTo>
                  <a:lnTo>
                    <a:pt x="13" y="4"/>
                  </a:lnTo>
                  <a:lnTo>
                    <a:pt x="2" y="0"/>
                  </a:lnTo>
                  <a:lnTo>
                    <a:pt x="2" y="2"/>
                  </a:lnTo>
                  <a:lnTo>
                    <a:pt x="2" y="8"/>
                  </a:lnTo>
                  <a:lnTo>
                    <a:pt x="0" y="13"/>
                  </a:lnTo>
                  <a:lnTo>
                    <a:pt x="0" y="19"/>
                  </a:lnTo>
                  <a:lnTo>
                    <a:pt x="2" y="25"/>
                  </a:lnTo>
                  <a:lnTo>
                    <a:pt x="7" y="31"/>
                  </a:lnTo>
                  <a:lnTo>
                    <a:pt x="17" y="31"/>
                  </a:lnTo>
                  <a:lnTo>
                    <a:pt x="25" y="25"/>
                  </a:lnTo>
                  <a:lnTo>
                    <a:pt x="26" y="23"/>
                  </a:lnTo>
                  <a:lnTo>
                    <a:pt x="15" y="17"/>
                  </a:lnTo>
                  <a:close/>
                </a:path>
              </a:pathLst>
            </a:custGeom>
            <a:solidFill>
              <a:srgbClr val="000000"/>
            </a:solidFill>
            <a:ln w="9525">
              <a:noFill/>
              <a:round/>
              <a:headEnd/>
              <a:tailEnd/>
            </a:ln>
          </p:spPr>
          <p:txBody>
            <a:bodyPr/>
            <a:lstStyle/>
            <a:p>
              <a:endParaRPr lang="en-US"/>
            </a:p>
          </p:txBody>
        </p:sp>
        <p:sp>
          <p:nvSpPr>
            <p:cNvPr id="350904" name="Freeform 696"/>
            <p:cNvSpPr>
              <a:spLocks/>
            </p:cNvSpPr>
            <p:nvPr/>
          </p:nvSpPr>
          <p:spPr bwMode="auto">
            <a:xfrm>
              <a:off x="3976" y="1663"/>
              <a:ext cx="23" cy="17"/>
            </a:xfrm>
            <a:custGeom>
              <a:avLst/>
              <a:gdLst/>
              <a:ahLst/>
              <a:cxnLst>
                <a:cxn ang="0">
                  <a:pos x="21" y="5"/>
                </a:cxn>
                <a:cxn ang="0">
                  <a:pos x="23" y="7"/>
                </a:cxn>
                <a:cxn ang="0">
                  <a:pos x="19" y="3"/>
                </a:cxn>
                <a:cxn ang="0">
                  <a:pos x="15" y="0"/>
                </a:cxn>
                <a:cxn ang="0">
                  <a:pos x="10" y="0"/>
                </a:cxn>
                <a:cxn ang="0">
                  <a:pos x="6" y="1"/>
                </a:cxn>
                <a:cxn ang="0">
                  <a:pos x="4" y="3"/>
                </a:cxn>
                <a:cxn ang="0">
                  <a:pos x="2" y="5"/>
                </a:cxn>
                <a:cxn ang="0">
                  <a:pos x="0" y="7"/>
                </a:cxn>
                <a:cxn ang="0">
                  <a:pos x="0" y="9"/>
                </a:cxn>
                <a:cxn ang="0">
                  <a:pos x="11" y="15"/>
                </a:cxn>
                <a:cxn ang="0">
                  <a:pos x="11" y="13"/>
                </a:cxn>
                <a:cxn ang="0">
                  <a:pos x="13" y="11"/>
                </a:cxn>
                <a:cxn ang="0">
                  <a:pos x="11" y="11"/>
                </a:cxn>
                <a:cxn ang="0">
                  <a:pos x="13" y="13"/>
                </a:cxn>
                <a:cxn ang="0">
                  <a:pos x="15" y="17"/>
                </a:cxn>
                <a:cxn ang="0">
                  <a:pos x="21" y="5"/>
                </a:cxn>
              </a:cxnLst>
              <a:rect l="0" t="0" r="r" b="b"/>
              <a:pathLst>
                <a:path w="23" h="17">
                  <a:moveTo>
                    <a:pt x="21" y="5"/>
                  </a:moveTo>
                  <a:lnTo>
                    <a:pt x="23" y="7"/>
                  </a:lnTo>
                  <a:lnTo>
                    <a:pt x="19" y="3"/>
                  </a:lnTo>
                  <a:lnTo>
                    <a:pt x="15" y="0"/>
                  </a:lnTo>
                  <a:lnTo>
                    <a:pt x="10" y="0"/>
                  </a:lnTo>
                  <a:lnTo>
                    <a:pt x="6" y="1"/>
                  </a:lnTo>
                  <a:lnTo>
                    <a:pt x="4" y="3"/>
                  </a:lnTo>
                  <a:lnTo>
                    <a:pt x="2" y="5"/>
                  </a:lnTo>
                  <a:lnTo>
                    <a:pt x="0" y="7"/>
                  </a:lnTo>
                  <a:lnTo>
                    <a:pt x="0" y="9"/>
                  </a:lnTo>
                  <a:lnTo>
                    <a:pt x="11" y="15"/>
                  </a:lnTo>
                  <a:lnTo>
                    <a:pt x="11" y="13"/>
                  </a:lnTo>
                  <a:lnTo>
                    <a:pt x="13" y="11"/>
                  </a:lnTo>
                  <a:lnTo>
                    <a:pt x="11" y="11"/>
                  </a:lnTo>
                  <a:lnTo>
                    <a:pt x="13" y="13"/>
                  </a:lnTo>
                  <a:lnTo>
                    <a:pt x="15" y="17"/>
                  </a:lnTo>
                  <a:lnTo>
                    <a:pt x="21" y="5"/>
                  </a:lnTo>
                  <a:close/>
                </a:path>
              </a:pathLst>
            </a:custGeom>
            <a:solidFill>
              <a:srgbClr val="000000"/>
            </a:solidFill>
            <a:ln w="9525">
              <a:noFill/>
              <a:round/>
              <a:headEnd/>
              <a:tailEnd/>
            </a:ln>
          </p:spPr>
          <p:txBody>
            <a:bodyPr/>
            <a:lstStyle/>
            <a:p>
              <a:endParaRPr lang="en-US"/>
            </a:p>
          </p:txBody>
        </p:sp>
        <p:sp>
          <p:nvSpPr>
            <p:cNvPr id="350905" name="Freeform 697"/>
            <p:cNvSpPr>
              <a:spLocks/>
            </p:cNvSpPr>
            <p:nvPr/>
          </p:nvSpPr>
          <p:spPr bwMode="auto">
            <a:xfrm>
              <a:off x="3991" y="1668"/>
              <a:ext cx="33" cy="16"/>
            </a:xfrm>
            <a:custGeom>
              <a:avLst/>
              <a:gdLst/>
              <a:ahLst/>
              <a:cxnLst>
                <a:cxn ang="0">
                  <a:pos x="21" y="0"/>
                </a:cxn>
                <a:cxn ang="0">
                  <a:pos x="23" y="0"/>
                </a:cxn>
                <a:cxn ang="0">
                  <a:pos x="19" y="2"/>
                </a:cxn>
                <a:cxn ang="0">
                  <a:pos x="18" y="2"/>
                </a:cxn>
                <a:cxn ang="0">
                  <a:pos x="16" y="2"/>
                </a:cxn>
                <a:cxn ang="0">
                  <a:pos x="12" y="2"/>
                </a:cxn>
                <a:cxn ang="0">
                  <a:pos x="10" y="2"/>
                </a:cxn>
                <a:cxn ang="0">
                  <a:pos x="8" y="0"/>
                </a:cxn>
                <a:cxn ang="0">
                  <a:pos x="6" y="0"/>
                </a:cxn>
                <a:cxn ang="0">
                  <a:pos x="0" y="12"/>
                </a:cxn>
                <a:cxn ang="0">
                  <a:pos x="2" y="12"/>
                </a:cxn>
                <a:cxn ang="0">
                  <a:pos x="4" y="12"/>
                </a:cxn>
                <a:cxn ang="0">
                  <a:pos x="6" y="14"/>
                </a:cxn>
                <a:cxn ang="0">
                  <a:pos x="10" y="14"/>
                </a:cxn>
                <a:cxn ang="0">
                  <a:pos x="16" y="16"/>
                </a:cxn>
                <a:cxn ang="0">
                  <a:pos x="19" y="14"/>
                </a:cxn>
                <a:cxn ang="0">
                  <a:pos x="25" y="12"/>
                </a:cxn>
                <a:cxn ang="0">
                  <a:pos x="31" y="8"/>
                </a:cxn>
                <a:cxn ang="0">
                  <a:pos x="33" y="8"/>
                </a:cxn>
                <a:cxn ang="0">
                  <a:pos x="21" y="0"/>
                </a:cxn>
              </a:cxnLst>
              <a:rect l="0" t="0" r="r" b="b"/>
              <a:pathLst>
                <a:path w="33" h="16">
                  <a:moveTo>
                    <a:pt x="21" y="0"/>
                  </a:moveTo>
                  <a:lnTo>
                    <a:pt x="23" y="0"/>
                  </a:lnTo>
                  <a:lnTo>
                    <a:pt x="19" y="2"/>
                  </a:lnTo>
                  <a:lnTo>
                    <a:pt x="18" y="2"/>
                  </a:lnTo>
                  <a:lnTo>
                    <a:pt x="16" y="2"/>
                  </a:lnTo>
                  <a:lnTo>
                    <a:pt x="12" y="2"/>
                  </a:lnTo>
                  <a:lnTo>
                    <a:pt x="10" y="2"/>
                  </a:lnTo>
                  <a:lnTo>
                    <a:pt x="8" y="0"/>
                  </a:lnTo>
                  <a:lnTo>
                    <a:pt x="6" y="0"/>
                  </a:lnTo>
                  <a:lnTo>
                    <a:pt x="0" y="12"/>
                  </a:lnTo>
                  <a:lnTo>
                    <a:pt x="2" y="12"/>
                  </a:lnTo>
                  <a:lnTo>
                    <a:pt x="4" y="12"/>
                  </a:lnTo>
                  <a:lnTo>
                    <a:pt x="6" y="14"/>
                  </a:lnTo>
                  <a:lnTo>
                    <a:pt x="10" y="14"/>
                  </a:lnTo>
                  <a:lnTo>
                    <a:pt x="16" y="16"/>
                  </a:lnTo>
                  <a:lnTo>
                    <a:pt x="19" y="14"/>
                  </a:lnTo>
                  <a:lnTo>
                    <a:pt x="25" y="12"/>
                  </a:lnTo>
                  <a:lnTo>
                    <a:pt x="31" y="8"/>
                  </a:lnTo>
                  <a:lnTo>
                    <a:pt x="33" y="8"/>
                  </a:lnTo>
                  <a:lnTo>
                    <a:pt x="21" y="0"/>
                  </a:lnTo>
                  <a:close/>
                </a:path>
              </a:pathLst>
            </a:custGeom>
            <a:solidFill>
              <a:srgbClr val="000000"/>
            </a:solidFill>
            <a:ln w="9525">
              <a:noFill/>
              <a:round/>
              <a:headEnd/>
              <a:tailEnd/>
            </a:ln>
          </p:spPr>
          <p:txBody>
            <a:bodyPr/>
            <a:lstStyle/>
            <a:p>
              <a:endParaRPr lang="en-US"/>
            </a:p>
          </p:txBody>
        </p:sp>
        <p:sp>
          <p:nvSpPr>
            <p:cNvPr id="350906" name="Freeform 698"/>
            <p:cNvSpPr>
              <a:spLocks/>
            </p:cNvSpPr>
            <p:nvPr/>
          </p:nvSpPr>
          <p:spPr bwMode="auto">
            <a:xfrm>
              <a:off x="4009" y="1651"/>
              <a:ext cx="17" cy="25"/>
            </a:xfrm>
            <a:custGeom>
              <a:avLst/>
              <a:gdLst/>
              <a:ahLst/>
              <a:cxnLst>
                <a:cxn ang="0">
                  <a:pos x="7" y="10"/>
                </a:cxn>
                <a:cxn ang="0">
                  <a:pos x="1" y="12"/>
                </a:cxn>
                <a:cxn ang="0">
                  <a:pos x="3" y="13"/>
                </a:cxn>
                <a:cxn ang="0">
                  <a:pos x="5" y="15"/>
                </a:cxn>
                <a:cxn ang="0">
                  <a:pos x="5" y="17"/>
                </a:cxn>
                <a:cxn ang="0">
                  <a:pos x="3" y="17"/>
                </a:cxn>
                <a:cxn ang="0">
                  <a:pos x="15" y="25"/>
                </a:cxn>
                <a:cxn ang="0">
                  <a:pos x="15" y="23"/>
                </a:cxn>
                <a:cxn ang="0">
                  <a:pos x="15" y="21"/>
                </a:cxn>
                <a:cxn ang="0">
                  <a:pos x="17" y="19"/>
                </a:cxn>
                <a:cxn ang="0">
                  <a:pos x="17" y="15"/>
                </a:cxn>
                <a:cxn ang="0">
                  <a:pos x="17" y="12"/>
                </a:cxn>
                <a:cxn ang="0">
                  <a:pos x="15" y="8"/>
                </a:cxn>
                <a:cxn ang="0">
                  <a:pos x="11" y="4"/>
                </a:cxn>
                <a:cxn ang="0">
                  <a:pos x="7" y="0"/>
                </a:cxn>
                <a:cxn ang="0">
                  <a:pos x="0" y="2"/>
                </a:cxn>
                <a:cxn ang="0">
                  <a:pos x="7" y="10"/>
                </a:cxn>
              </a:cxnLst>
              <a:rect l="0" t="0" r="r" b="b"/>
              <a:pathLst>
                <a:path w="17" h="25">
                  <a:moveTo>
                    <a:pt x="7" y="10"/>
                  </a:moveTo>
                  <a:lnTo>
                    <a:pt x="1" y="12"/>
                  </a:lnTo>
                  <a:lnTo>
                    <a:pt x="3" y="13"/>
                  </a:lnTo>
                  <a:lnTo>
                    <a:pt x="5" y="15"/>
                  </a:lnTo>
                  <a:lnTo>
                    <a:pt x="5" y="17"/>
                  </a:lnTo>
                  <a:lnTo>
                    <a:pt x="3" y="17"/>
                  </a:lnTo>
                  <a:lnTo>
                    <a:pt x="15" y="25"/>
                  </a:lnTo>
                  <a:lnTo>
                    <a:pt x="15" y="23"/>
                  </a:lnTo>
                  <a:lnTo>
                    <a:pt x="15" y="21"/>
                  </a:lnTo>
                  <a:lnTo>
                    <a:pt x="17" y="19"/>
                  </a:lnTo>
                  <a:lnTo>
                    <a:pt x="17" y="15"/>
                  </a:lnTo>
                  <a:lnTo>
                    <a:pt x="17" y="12"/>
                  </a:lnTo>
                  <a:lnTo>
                    <a:pt x="15" y="8"/>
                  </a:lnTo>
                  <a:lnTo>
                    <a:pt x="11" y="4"/>
                  </a:lnTo>
                  <a:lnTo>
                    <a:pt x="7" y="0"/>
                  </a:lnTo>
                  <a:lnTo>
                    <a:pt x="0" y="2"/>
                  </a:lnTo>
                  <a:lnTo>
                    <a:pt x="7" y="10"/>
                  </a:lnTo>
                  <a:close/>
                </a:path>
              </a:pathLst>
            </a:custGeom>
            <a:solidFill>
              <a:srgbClr val="000000"/>
            </a:solidFill>
            <a:ln w="9525">
              <a:noFill/>
              <a:round/>
              <a:headEnd/>
              <a:tailEnd/>
            </a:ln>
          </p:spPr>
          <p:txBody>
            <a:bodyPr/>
            <a:lstStyle/>
            <a:p>
              <a:endParaRPr lang="en-US"/>
            </a:p>
          </p:txBody>
        </p:sp>
        <p:sp>
          <p:nvSpPr>
            <p:cNvPr id="350907" name="Freeform 699"/>
            <p:cNvSpPr>
              <a:spLocks/>
            </p:cNvSpPr>
            <p:nvPr/>
          </p:nvSpPr>
          <p:spPr bwMode="auto">
            <a:xfrm>
              <a:off x="3982" y="1640"/>
              <a:ext cx="34" cy="23"/>
            </a:xfrm>
            <a:custGeom>
              <a:avLst/>
              <a:gdLst/>
              <a:ahLst/>
              <a:cxnLst>
                <a:cxn ang="0">
                  <a:pos x="0" y="5"/>
                </a:cxn>
                <a:cxn ang="0">
                  <a:pos x="2" y="9"/>
                </a:cxn>
                <a:cxn ang="0">
                  <a:pos x="9" y="15"/>
                </a:cxn>
                <a:cxn ang="0">
                  <a:pos x="15" y="19"/>
                </a:cxn>
                <a:cxn ang="0">
                  <a:pos x="21" y="21"/>
                </a:cxn>
                <a:cxn ang="0">
                  <a:pos x="25" y="23"/>
                </a:cxn>
                <a:cxn ang="0">
                  <a:pos x="28" y="23"/>
                </a:cxn>
                <a:cxn ang="0">
                  <a:pos x="30" y="23"/>
                </a:cxn>
                <a:cxn ang="0">
                  <a:pos x="32" y="23"/>
                </a:cxn>
                <a:cxn ang="0">
                  <a:pos x="34" y="21"/>
                </a:cxn>
                <a:cxn ang="0">
                  <a:pos x="27" y="13"/>
                </a:cxn>
                <a:cxn ang="0">
                  <a:pos x="28" y="11"/>
                </a:cxn>
                <a:cxn ang="0">
                  <a:pos x="27" y="11"/>
                </a:cxn>
                <a:cxn ang="0">
                  <a:pos x="25" y="11"/>
                </a:cxn>
                <a:cxn ang="0">
                  <a:pos x="21" y="9"/>
                </a:cxn>
                <a:cxn ang="0">
                  <a:pos x="15" y="5"/>
                </a:cxn>
                <a:cxn ang="0">
                  <a:pos x="9" y="0"/>
                </a:cxn>
                <a:cxn ang="0">
                  <a:pos x="11" y="3"/>
                </a:cxn>
                <a:cxn ang="0">
                  <a:pos x="0" y="5"/>
                </a:cxn>
              </a:cxnLst>
              <a:rect l="0" t="0" r="r" b="b"/>
              <a:pathLst>
                <a:path w="34" h="23">
                  <a:moveTo>
                    <a:pt x="0" y="5"/>
                  </a:moveTo>
                  <a:lnTo>
                    <a:pt x="2" y="9"/>
                  </a:lnTo>
                  <a:lnTo>
                    <a:pt x="9" y="15"/>
                  </a:lnTo>
                  <a:lnTo>
                    <a:pt x="15" y="19"/>
                  </a:lnTo>
                  <a:lnTo>
                    <a:pt x="21" y="21"/>
                  </a:lnTo>
                  <a:lnTo>
                    <a:pt x="25" y="23"/>
                  </a:lnTo>
                  <a:lnTo>
                    <a:pt x="28" y="23"/>
                  </a:lnTo>
                  <a:lnTo>
                    <a:pt x="30" y="23"/>
                  </a:lnTo>
                  <a:lnTo>
                    <a:pt x="32" y="23"/>
                  </a:lnTo>
                  <a:lnTo>
                    <a:pt x="34" y="21"/>
                  </a:lnTo>
                  <a:lnTo>
                    <a:pt x="27" y="13"/>
                  </a:lnTo>
                  <a:lnTo>
                    <a:pt x="28" y="11"/>
                  </a:lnTo>
                  <a:lnTo>
                    <a:pt x="27" y="11"/>
                  </a:lnTo>
                  <a:lnTo>
                    <a:pt x="25" y="11"/>
                  </a:lnTo>
                  <a:lnTo>
                    <a:pt x="21" y="9"/>
                  </a:lnTo>
                  <a:lnTo>
                    <a:pt x="15" y="5"/>
                  </a:lnTo>
                  <a:lnTo>
                    <a:pt x="9" y="0"/>
                  </a:lnTo>
                  <a:lnTo>
                    <a:pt x="11" y="3"/>
                  </a:lnTo>
                  <a:lnTo>
                    <a:pt x="0" y="5"/>
                  </a:lnTo>
                  <a:close/>
                </a:path>
              </a:pathLst>
            </a:custGeom>
            <a:solidFill>
              <a:srgbClr val="000000"/>
            </a:solidFill>
            <a:ln w="9525">
              <a:noFill/>
              <a:round/>
              <a:headEnd/>
              <a:tailEnd/>
            </a:ln>
          </p:spPr>
          <p:txBody>
            <a:bodyPr/>
            <a:lstStyle/>
            <a:p>
              <a:endParaRPr lang="en-US"/>
            </a:p>
          </p:txBody>
        </p:sp>
        <p:sp>
          <p:nvSpPr>
            <p:cNvPr id="350908" name="Freeform 700"/>
            <p:cNvSpPr>
              <a:spLocks/>
            </p:cNvSpPr>
            <p:nvPr/>
          </p:nvSpPr>
          <p:spPr bwMode="auto">
            <a:xfrm>
              <a:off x="3959" y="1618"/>
              <a:ext cx="34" cy="27"/>
            </a:xfrm>
            <a:custGeom>
              <a:avLst/>
              <a:gdLst/>
              <a:ahLst/>
              <a:cxnLst>
                <a:cxn ang="0">
                  <a:pos x="2" y="12"/>
                </a:cxn>
                <a:cxn ang="0">
                  <a:pos x="9" y="12"/>
                </a:cxn>
                <a:cxn ang="0">
                  <a:pos x="13" y="14"/>
                </a:cxn>
                <a:cxn ang="0">
                  <a:pos x="17" y="16"/>
                </a:cxn>
                <a:cxn ang="0">
                  <a:pos x="19" y="18"/>
                </a:cxn>
                <a:cxn ang="0">
                  <a:pos x="21" y="22"/>
                </a:cxn>
                <a:cxn ang="0">
                  <a:pos x="23" y="25"/>
                </a:cxn>
                <a:cxn ang="0">
                  <a:pos x="23" y="27"/>
                </a:cxn>
                <a:cxn ang="0">
                  <a:pos x="34" y="25"/>
                </a:cxn>
                <a:cxn ang="0">
                  <a:pos x="34" y="23"/>
                </a:cxn>
                <a:cxn ang="0">
                  <a:pos x="34" y="22"/>
                </a:cxn>
                <a:cxn ang="0">
                  <a:pos x="32" y="18"/>
                </a:cxn>
                <a:cxn ang="0">
                  <a:pos x="28" y="12"/>
                </a:cxn>
                <a:cxn ang="0">
                  <a:pos x="25" y="6"/>
                </a:cxn>
                <a:cxn ang="0">
                  <a:pos x="19" y="2"/>
                </a:cxn>
                <a:cxn ang="0">
                  <a:pos x="9" y="0"/>
                </a:cxn>
                <a:cxn ang="0">
                  <a:pos x="0" y="0"/>
                </a:cxn>
                <a:cxn ang="0">
                  <a:pos x="2" y="12"/>
                </a:cxn>
              </a:cxnLst>
              <a:rect l="0" t="0" r="r" b="b"/>
              <a:pathLst>
                <a:path w="34" h="27">
                  <a:moveTo>
                    <a:pt x="2" y="12"/>
                  </a:moveTo>
                  <a:lnTo>
                    <a:pt x="9" y="12"/>
                  </a:lnTo>
                  <a:lnTo>
                    <a:pt x="13" y="14"/>
                  </a:lnTo>
                  <a:lnTo>
                    <a:pt x="17" y="16"/>
                  </a:lnTo>
                  <a:lnTo>
                    <a:pt x="19" y="18"/>
                  </a:lnTo>
                  <a:lnTo>
                    <a:pt x="21" y="22"/>
                  </a:lnTo>
                  <a:lnTo>
                    <a:pt x="23" y="25"/>
                  </a:lnTo>
                  <a:lnTo>
                    <a:pt x="23" y="27"/>
                  </a:lnTo>
                  <a:lnTo>
                    <a:pt x="34" y="25"/>
                  </a:lnTo>
                  <a:lnTo>
                    <a:pt x="34" y="23"/>
                  </a:lnTo>
                  <a:lnTo>
                    <a:pt x="34" y="22"/>
                  </a:lnTo>
                  <a:lnTo>
                    <a:pt x="32" y="18"/>
                  </a:lnTo>
                  <a:lnTo>
                    <a:pt x="28" y="12"/>
                  </a:lnTo>
                  <a:lnTo>
                    <a:pt x="25" y="6"/>
                  </a:lnTo>
                  <a:lnTo>
                    <a:pt x="19" y="2"/>
                  </a:lnTo>
                  <a:lnTo>
                    <a:pt x="9" y="0"/>
                  </a:lnTo>
                  <a:lnTo>
                    <a:pt x="0" y="0"/>
                  </a:lnTo>
                  <a:lnTo>
                    <a:pt x="2" y="12"/>
                  </a:lnTo>
                  <a:close/>
                </a:path>
              </a:pathLst>
            </a:custGeom>
            <a:solidFill>
              <a:srgbClr val="000000"/>
            </a:solidFill>
            <a:ln w="9525">
              <a:noFill/>
              <a:round/>
              <a:headEnd/>
              <a:tailEnd/>
            </a:ln>
          </p:spPr>
          <p:txBody>
            <a:bodyPr/>
            <a:lstStyle/>
            <a:p>
              <a:endParaRPr lang="en-US"/>
            </a:p>
          </p:txBody>
        </p:sp>
        <p:sp>
          <p:nvSpPr>
            <p:cNvPr id="350909" name="Freeform 701"/>
            <p:cNvSpPr>
              <a:spLocks/>
            </p:cNvSpPr>
            <p:nvPr/>
          </p:nvSpPr>
          <p:spPr bwMode="auto">
            <a:xfrm>
              <a:off x="3922" y="1616"/>
              <a:ext cx="39" cy="16"/>
            </a:xfrm>
            <a:custGeom>
              <a:avLst/>
              <a:gdLst/>
              <a:ahLst/>
              <a:cxnLst>
                <a:cxn ang="0">
                  <a:pos x="0" y="6"/>
                </a:cxn>
                <a:cxn ang="0">
                  <a:pos x="0" y="10"/>
                </a:cxn>
                <a:cxn ang="0">
                  <a:pos x="6" y="12"/>
                </a:cxn>
                <a:cxn ang="0">
                  <a:pos x="14" y="14"/>
                </a:cxn>
                <a:cxn ang="0">
                  <a:pos x="19" y="16"/>
                </a:cxn>
                <a:cxn ang="0">
                  <a:pos x="25" y="16"/>
                </a:cxn>
                <a:cxn ang="0">
                  <a:pos x="31" y="16"/>
                </a:cxn>
                <a:cxn ang="0">
                  <a:pos x="35" y="16"/>
                </a:cxn>
                <a:cxn ang="0">
                  <a:pos x="39" y="14"/>
                </a:cxn>
                <a:cxn ang="0">
                  <a:pos x="37" y="2"/>
                </a:cxn>
                <a:cxn ang="0">
                  <a:pos x="33" y="2"/>
                </a:cxn>
                <a:cxn ang="0">
                  <a:pos x="29" y="4"/>
                </a:cxn>
                <a:cxn ang="0">
                  <a:pos x="25" y="4"/>
                </a:cxn>
                <a:cxn ang="0">
                  <a:pos x="19" y="4"/>
                </a:cxn>
                <a:cxn ang="0">
                  <a:pos x="16" y="2"/>
                </a:cxn>
                <a:cxn ang="0">
                  <a:pos x="12" y="2"/>
                </a:cxn>
                <a:cxn ang="0">
                  <a:pos x="8" y="0"/>
                </a:cxn>
                <a:cxn ang="0">
                  <a:pos x="10" y="2"/>
                </a:cxn>
                <a:cxn ang="0">
                  <a:pos x="0" y="6"/>
                </a:cxn>
              </a:cxnLst>
              <a:rect l="0" t="0" r="r" b="b"/>
              <a:pathLst>
                <a:path w="39" h="16">
                  <a:moveTo>
                    <a:pt x="0" y="6"/>
                  </a:moveTo>
                  <a:lnTo>
                    <a:pt x="0" y="10"/>
                  </a:lnTo>
                  <a:lnTo>
                    <a:pt x="6" y="12"/>
                  </a:lnTo>
                  <a:lnTo>
                    <a:pt x="14" y="14"/>
                  </a:lnTo>
                  <a:lnTo>
                    <a:pt x="19" y="16"/>
                  </a:lnTo>
                  <a:lnTo>
                    <a:pt x="25" y="16"/>
                  </a:lnTo>
                  <a:lnTo>
                    <a:pt x="31" y="16"/>
                  </a:lnTo>
                  <a:lnTo>
                    <a:pt x="35" y="16"/>
                  </a:lnTo>
                  <a:lnTo>
                    <a:pt x="39" y="14"/>
                  </a:lnTo>
                  <a:lnTo>
                    <a:pt x="37" y="2"/>
                  </a:lnTo>
                  <a:lnTo>
                    <a:pt x="33" y="2"/>
                  </a:lnTo>
                  <a:lnTo>
                    <a:pt x="29" y="4"/>
                  </a:lnTo>
                  <a:lnTo>
                    <a:pt x="25" y="4"/>
                  </a:lnTo>
                  <a:lnTo>
                    <a:pt x="19" y="4"/>
                  </a:lnTo>
                  <a:lnTo>
                    <a:pt x="16" y="2"/>
                  </a:lnTo>
                  <a:lnTo>
                    <a:pt x="12" y="2"/>
                  </a:lnTo>
                  <a:lnTo>
                    <a:pt x="8" y="0"/>
                  </a:lnTo>
                  <a:lnTo>
                    <a:pt x="10" y="2"/>
                  </a:lnTo>
                  <a:lnTo>
                    <a:pt x="0" y="6"/>
                  </a:lnTo>
                  <a:close/>
                </a:path>
              </a:pathLst>
            </a:custGeom>
            <a:solidFill>
              <a:srgbClr val="000000"/>
            </a:solidFill>
            <a:ln w="9525">
              <a:noFill/>
              <a:round/>
              <a:headEnd/>
              <a:tailEnd/>
            </a:ln>
          </p:spPr>
          <p:txBody>
            <a:bodyPr/>
            <a:lstStyle/>
            <a:p>
              <a:endParaRPr lang="en-US"/>
            </a:p>
          </p:txBody>
        </p:sp>
        <p:sp>
          <p:nvSpPr>
            <p:cNvPr id="350910" name="Freeform 702"/>
            <p:cNvSpPr>
              <a:spLocks/>
            </p:cNvSpPr>
            <p:nvPr/>
          </p:nvSpPr>
          <p:spPr bwMode="auto">
            <a:xfrm>
              <a:off x="3911" y="1601"/>
              <a:ext cx="21" cy="21"/>
            </a:xfrm>
            <a:custGeom>
              <a:avLst/>
              <a:gdLst/>
              <a:ahLst/>
              <a:cxnLst>
                <a:cxn ang="0">
                  <a:pos x="0" y="10"/>
                </a:cxn>
                <a:cxn ang="0">
                  <a:pos x="5" y="12"/>
                </a:cxn>
                <a:cxn ang="0">
                  <a:pos x="4" y="12"/>
                </a:cxn>
                <a:cxn ang="0">
                  <a:pos x="5" y="14"/>
                </a:cxn>
                <a:cxn ang="0">
                  <a:pos x="7" y="15"/>
                </a:cxn>
                <a:cxn ang="0">
                  <a:pos x="7" y="17"/>
                </a:cxn>
                <a:cxn ang="0">
                  <a:pos x="9" y="19"/>
                </a:cxn>
                <a:cxn ang="0">
                  <a:pos x="9" y="21"/>
                </a:cxn>
                <a:cxn ang="0">
                  <a:pos x="11" y="21"/>
                </a:cxn>
                <a:cxn ang="0">
                  <a:pos x="21" y="17"/>
                </a:cxn>
                <a:cxn ang="0">
                  <a:pos x="21" y="15"/>
                </a:cxn>
                <a:cxn ang="0">
                  <a:pos x="19" y="12"/>
                </a:cxn>
                <a:cxn ang="0">
                  <a:pos x="17" y="10"/>
                </a:cxn>
                <a:cxn ang="0">
                  <a:pos x="15" y="6"/>
                </a:cxn>
                <a:cxn ang="0">
                  <a:pos x="11" y="2"/>
                </a:cxn>
                <a:cxn ang="0">
                  <a:pos x="9" y="0"/>
                </a:cxn>
                <a:cxn ang="0">
                  <a:pos x="4" y="0"/>
                </a:cxn>
                <a:cxn ang="0">
                  <a:pos x="9" y="2"/>
                </a:cxn>
                <a:cxn ang="0">
                  <a:pos x="0" y="10"/>
                </a:cxn>
              </a:cxnLst>
              <a:rect l="0" t="0" r="r" b="b"/>
              <a:pathLst>
                <a:path w="21" h="21">
                  <a:moveTo>
                    <a:pt x="0" y="10"/>
                  </a:moveTo>
                  <a:lnTo>
                    <a:pt x="5" y="12"/>
                  </a:lnTo>
                  <a:lnTo>
                    <a:pt x="4" y="12"/>
                  </a:lnTo>
                  <a:lnTo>
                    <a:pt x="5" y="14"/>
                  </a:lnTo>
                  <a:lnTo>
                    <a:pt x="7" y="15"/>
                  </a:lnTo>
                  <a:lnTo>
                    <a:pt x="7" y="17"/>
                  </a:lnTo>
                  <a:lnTo>
                    <a:pt x="9" y="19"/>
                  </a:lnTo>
                  <a:lnTo>
                    <a:pt x="9" y="21"/>
                  </a:lnTo>
                  <a:lnTo>
                    <a:pt x="11" y="21"/>
                  </a:lnTo>
                  <a:lnTo>
                    <a:pt x="21" y="17"/>
                  </a:lnTo>
                  <a:lnTo>
                    <a:pt x="21" y="15"/>
                  </a:lnTo>
                  <a:lnTo>
                    <a:pt x="19" y="12"/>
                  </a:lnTo>
                  <a:lnTo>
                    <a:pt x="17" y="10"/>
                  </a:lnTo>
                  <a:lnTo>
                    <a:pt x="15" y="6"/>
                  </a:lnTo>
                  <a:lnTo>
                    <a:pt x="11" y="2"/>
                  </a:lnTo>
                  <a:lnTo>
                    <a:pt x="9" y="0"/>
                  </a:lnTo>
                  <a:lnTo>
                    <a:pt x="4" y="0"/>
                  </a:lnTo>
                  <a:lnTo>
                    <a:pt x="9" y="2"/>
                  </a:lnTo>
                  <a:lnTo>
                    <a:pt x="0" y="10"/>
                  </a:lnTo>
                  <a:close/>
                </a:path>
              </a:pathLst>
            </a:custGeom>
            <a:solidFill>
              <a:srgbClr val="000000"/>
            </a:solidFill>
            <a:ln w="9525">
              <a:noFill/>
              <a:round/>
              <a:headEnd/>
              <a:tailEnd/>
            </a:ln>
          </p:spPr>
          <p:txBody>
            <a:bodyPr/>
            <a:lstStyle/>
            <a:p>
              <a:endParaRPr lang="en-US"/>
            </a:p>
          </p:txBody>
        </p:sp>
        <p:sp>
          <p:nvSpPr>
            <p:cNvPr id="350911" name="Freeform 703"/>
            <p:cNvSpPr>
              <a:spLocks/>
            </p:cNvSpPr>
            <p:nvPr/>
          </p:nvSpPr>
          <p:spPr bwMode="auto">
            <a:xfrm>
              <a:off x="3892" y="1597"/>
              <a:ext cx="28" cy="21"/>
            </a:xfrm>
            <a:custGeom>
              <a:avLst/>
              <a:gdLst/>
              <a:ahLst/>
              <a:cxnLst>
                <a:cxn ang="0">
                  <a:pos x="13" y="19"/>
                </a:cxn>
                <a:cxn ang="0">
                  <a:pos x="13" y="21"/>
                </a:cxn>
                <a:cxn ang="0">
                  <a:pos x="15" y="16"/>
                </a:cxn>
                <a:cxn ang="0">
                  <a:pos x="17" y="14"/>
                </a:cxn>
                <a:cxn ang="0">
                  <a:pos x="19" y="14"/>
                </a:cxn>
                <a:cxn ang="0">
                  <a:pos x="28" y="6"/>
                </a:cxn>
                <a:cxn ang="0">
                  <a:pos x="26" y="4"/>
                </a:cxn>
                <a:cxn ang="0">
                  <a:pos x="24" y="2"/>
                </a:cxn>
                <a:cxn ang="0">
                  <a:pos x="23" y="2"/>
                </a:cxn>
                <a:cxn ang="0">
                  <a:pos x="17" y="0"/>
                </a:cxn>
                <a:cxn ang="0">
                  <a:pos x="13" y="2"/>
                </a:cxn>
                <a:cxn ang="0">
                  <a:pos x="9" y="6"/>
                </a:cxn>
                <a:cxn ang="0">
                  <a:pos x="5" y="10"/>
                </a:cxn>
                <a:cxn ang="0">
                  <a:pos x="1" y="18"/>
                </a:cxn>
                <a:cxn ang="0">
                  <a:pos x="0" y="19"/>
                </a:cxn>
                <a:cxn ang="0">
                  <a:pos x="13" y="19"/>
                </a:cxn>
              </a:cxnLst>
              <a:rect l="0" t="0" r="r" b="b"/>
              <a:pathLst>
                <a:path w="28" h="21">
                  <a:moveTo>
                    <a:pt x="13" y="19"/>
                  </a:moveTo>
                  <a:lnTo>
                    <a:pt x="13" y="21"/>
                  </a:lnTo>
                  <a:lnTo>
                    <a:pt x="15" y="16"/>
                  </a:lnTo>
                  <a:lnTo>
                    <a:pt x="17" y="14"/>
                  </a:lnTo>
                  <a:lnTo>
                    <a:pt x="19" y="14"/>
                  </a:lnTo>
                  <a:lnTo>
                    <a:pt x="28" y="6"/>
                  </a:lnTo>
                  <a:lnTo>
                    <a:pt x="26" y="4"/>
                  </a:lnTo>
                  <a:lnTo>
                    <a:pt x="24" y="2"/>
                  </a:lnTo>
                  <a:lnTo>
                    <a:pt x="23" y="2"/>
                  </a:lnTo>
                  <a:lnTo>
                    <a:pt x="17" y="0"/>
                  </a:lnTo>
                  <a:lnTo>
                    <a:pt x="13" y="2"/>
                  </a:lnTo>
                  <a:lnTo>
                    <a:pt x="9" y="6"/>
                  </a:lnTo>
                  <a:lnTo>
                    <a:pt x="5" y="10"/>
                  </a:lnTo>
                  <a:lnTo>
                    <a:pt x="1" y="18"/>
                  </a:lnTo>
                  <a:lnTo>
                    <a:pt x="0" y="19"/>
                  </a:lnTo>
                  <a:lnTo>
                    <a:pt x="13" y="19"/>
                  </a:lnTo>
                  <a:close/>
                </a:path>
              </a:pathLst>
            </a:custGeom>
            <a:solidFill>
              <a:srgbClr val="000000"/>
            </a:solidFill>
            <a:ln w="9525">
              <a:noFill/>
              <a:round/>
              <a:headEnd/>
              <a:tailEnd/>
            </a:ln>
          </p:spPr>
          <p:txBody>
            <a:bodyPr/>
            <a:lstStyle/>
            <a:p>
              <a:endParaRPr lang="en-US"/>
            </a:p>
          </p:txBody>
        </p:sp>
        <p:sp>
          <p:nvSpPr>
            <p:cNvPr id="350912" name="Freeform 704"/>
            <p:cNvSpPr>
              <a:spLocks/>
            </p:cNvSpPr>
            <p:nvPr/>
          </p:nvSpPr>
          <p:spPr bwMode="auto">
            <a:xfrm>
              <a:off x="3882" y="1615"/>
              <a:ext cx="23" cy="11"/>
            </a:xfrm>
            <a:custGeom>
              <a:avLst/>
              <a:gdLst/>
              <a:ahLst/>
              <a:cxnLst>
                <a:cxn ang="0">
                  <a:pos x="0" y="9"/>
                </a:cxn>
                <a:cxn ang="0">
                  <a:pos x="2" y="9"/>
                </a:cxn>
                <a:cxn ang="0">
                  <a:pos x="8" y="11"/>
                </a:cxn>
                <a:cxn ang="0">
                  <a:pos x="11" y="11"/>
                </a:cxn>
                <a:cxn ang="0">
                  <a:pos x="15" y="11"/>
                </a:cxn>
                <a:cxn ang="0">
                  <a:pos x="19" y="9"/>
                </a:cxn>
                <a:cxn ang="0">
                  <a:pos x="21" y="7"/>
                </a:cxn>
                <a:cxn ang="0">
                  <a:pos x="21" y="5"/>
                </a:cxn>
                <a:cxn ang="0">
                  <a:pos x="23" y="3"/>
                </a:cxn>
                <a:cxn ang="0">
                  <a:pos x="23" y="1"/>
                </a:cxn>
                <a:cxn ang="0">
                  <a:pos x="10" y="1"/>
                </a:cxn>
                <a:cxn ang="0">
                  <a:pos x="11" y="0"/>
                </a:cxn>
                <a:cxn ang="0">
                  <a:pos x="10" y="0"/>
                </a:cxn>
                <a:cxn ang="0">
                  <a:pos x="8" y="0"/>
                </a:cxn>
                <a:cxn ang="0">
                  <a:pos x="10" y="0"/>
                </a:cxn>
                <a:cxn ang="0">
                  <a:pos x="0" y="9"/>
                </a:cxn>
              </a:cxnLst>
              <a:rect l="0" t="0" r="r" b="b"/>
              <a:pathLst>
                <a:path w="23" h="11">
                  <a:moveTo>
                    <a:pt x="0" y="9"/>
                  </a:moveTo>
                  <a:lnTo>
                    <a:pt x="2" y="9"/>
                  </a:lnTo>
                  <a:lnTo>
                    <a:pt x="8" y="11"/>
                  </a:lnTo>
                  <a:lnTo>
                    <a:pt x="11" y="11"/>
                  </a:lnTo>
                  <a:lnTo>
                    <a:pt x="15" y="11"/>
                  </a:lnTo>
                  <a:lnTo>
                    <a:pt x="19" y="9"/>
                  </a:lnTo>
                  <a:lnTo>
                    <a:pt x="21" y="7"/>
                  </a:lnTo>
                  <a:lnTo>
                    <a:pt x="21" y="5"/>
                  </a:lnTo>
                  <a:lnTo>
                    <a:pt x="23" y="3"/>
                  </a:lnTo>
                  <a:lnTo>
                    <a:pt x="23" y="1"/>
                  </a:lnTo>
                  <a:lnTo>
                    <a:pt x="10" y="1"/>
                  </a:lnTo>
                  <a:lnTo>
                    <a:pt x="11" y="0"/>
                  </a:lnTo>
                  <a:lnTo>
                    <a:pt x="10" y="0"/>
                  </a:lnTo>
                  <a:lnTo>
                    <a:pt x="8" y="0"/>
                  </a:lnTo>
                  <a:lnTo>
                    <a:pt x="10" y="0"/>
                  </a:lnTo>
                  <a:lnTo>
                    <a:pt x="0" y="9"/>
                  </a:lnTo>
                  <a:close/>
                </a:path>
              </a:pathLst>
            </a:custGeom>
            <a:solidFill>
              <a:srgbClr val="000000"/>
            </a:solidFill>
            <a:ln w="9525">
              <a:noFill/>
              <a:round/>
              <a:headEnd/>
              <a:tailEnd/>
            </a:ln>
          </p:spPr>
          <p:txBody>
            <a:bodyPr/>
            <a:lstStyle/>
            <a:p>
              <a:endParaRPr lang="en-US"/>
            </a:p>
          </p:txBody>
        </p:sp>
        <p:sp>
          <p:nvSpPr>
            <p:cNvPr id="350913" name="Freeform 705"/>
            <p:cNvSpPr>
              <a:spLocks/>
            </p:cNvSpPr>
            <p:nvPr/>
          </p:nvSpPr>
          <p:spPr bwMode="auto">
            <a:xfrm>
              <a:off x="3859" y="1603"/>
              <a:ext cx="33" cy="21"/>
            </a:xfrm>
            <a:custGeom>
              <a:avLst/>
              <a:gdLst/>
              <a:ahLst/>
              <a:cxnLst>
                <a:cxn ang="0">
                  <a:pos x="0" y="12"/>
                </a:cxn>
                <a:cxn ang="0">
                  <a:pos x="2" y="12"/>
                </a:cxn>
                <a:cxn ang="0">
                  <a:pos x="8" y="13"/>
                </a:cxn>
                <a:cxn ang="0">
                  <a:pos x="11" y="13"/>
                </a:cxn>
                <a:cxn ang="0">
                  <a:pos x="15" y="15"/>
                </a:cxn>
                <a:cxn ang="0">
                  <a:pos x="19" y="17"/>
                </a:cxn>
                <a:cxn ang="0">
                  <a:pos x="21" y="19"/>
                </a:cxn>
                <a:cxn ang="0">
                  <a:pos x="23" y="19"/>
                </a:cxn>
                <a:cxn ang="0">
                  <a:pos x="23" y="21"/>
                </a:cxn>
                <a:cxn ang="0">
                  <a:pos x="33" y="12"/>
                </a:cxn>
                <a:cxn ang="0">
                  <a:pos x="31" y="12"/>
                </a:cxn>
                <a:cxn ang="0">
                  <a:pos x="31" y="10"/>
                </a:cxn>
                <a:cxn ang="0">
                  <a:pos x="27" y="8"/>
                </a:cxn>
                <a:cxn ang="0">
                  <a:pos x="25" y="6"/>
                </a:cxn>
                <a:cxn ang="0">
                  <a:pos x="21" y="4"/>
                </a:cxn>
                <a:cxn ang="0">
                  <a:pos x="15" y="2"/>
                </a:cxn>
                <a:cxn ang="0">
                  <a:pos x="9" y="0"/>
                </a:cxn>
                <a:cxn ang="0">
                  <a:pos x="4" y="0"/>
                </a:cxn>
                <a:cxn ang="0">
                  <a:pos x="0" y="12"/>
                </a:cxn>
              </a:cxnLst>
              <a:rect l="0" t="0" r="r" b="b"/>
              <a:pathLst>
                <a:path w="33" h="21">
                  <a:moveTo>
                    <a:pt x="0" y="12"/>
                  </a:moveTo>
                  <a:lnTo>
                    <a:pt x="2" y="12"/>
                  </a:lnTo>
                  <a:lnTo>
                    <a:pt x="8" y="13"/>
                  </a:lnTo>
                  <a:lnTo>
                    <a:pt x="11" y="13"/>
                  </a:lnTo>
                  <a:lnTo>
                    <a:pt x="15" y="15"/>
                  </a:lnTo>
                  <a:lnTo>
                    <a:pt x="19" y="17"/>
                  </a:lnTo>
                  <a:lnTo>
                    <a:pt x="21" y="19"/>
                  </a:lnTo>
                  <a:lnTo>
                    <a:pt x="23" y="19"/>
                  </a:lnTo>
                  <a:lnTo>
                    <a:pt x="23" y="21"/>
                  </a:lnTo>
                  <a:lnTo>
                    <a:pt x="33" y="12"/>
                  </a:lnTo>
                  <a:lnTo>
                    <a:pt x="31" y="12"/>
                  </a:lnTo>
                  <a:lnTo>
                    <a:pt x="31" y="10"/>
                  </a:lnTo>
                  <a:lnTo>
                    <a:pt x="27" y="8"/>
                  </a:lnTo>
                  <a:lnTo>
                    <a:pt x="25" y="6"/>
                  </a:lnTo>
                  <a:lnTo>
                    <a:pt x="21" y="4"/>
                  </a:lnTo>
                  <a:lnTo>
                    <a:pt x="15" y="2"/>
                  </a:lnTo>
                  <a:lnTo>
                    <a:pt x="9" y="0"/>
                  </a:lnTo>
                  <a:lnTo>
                    <a:pt x="4" y="0"/>
                  </a:lnTo>
                  <a:lnTo>
                    <a:pt x="0" y="12"/>
                  </a:lnTo>
                  <a:close/>
                </a:path>
              </a:pathLst>
            </a:custGeom>
            <a:solidFill>
              <a:srgbClr val="000000"/>
            </a:solidFill>
            <a:ln w="9525">
              <a:noFill/>
              <a:round/>
              <a:headEnd/>
              <a:tailEnd/>
            </a:ln>
          </p:spPr>
          <p:txBody>
            <a:bodyPr/>
            <a:lstStyle/>
            <a:p>
              <a:endParaRPr lang="en-US"/>
            </a:p>
          </p:txBody>
        </p:sp>
        <p:sp>
          <p:nvSpPr>
            <p:cNvPr id="350914" name="Freeform 706"/>
            <p:cNvSpPr>
              <a:spLocks/>
            </p:cNvSpPr>
            <p:nvPr/>
          </p:nvSpPr>
          <p:spPr bwMode="auto">
            <a:xfrm>
              <a:off x="3836" y="1601"/>
              <a:ext cx="27" cy="25"/>
            </a:xfrm>
            <a:custGeom>
              <a:avLst/>
              <a:gdLst/>
              <a:ahLst/>
              <a:cxnLst>
                <a:cxn ang="0">
                  <a:pos x="11" y="17"/>
                </a:cxn>
                <a:cxn ang="0">
                  <a:pos x="13" y="19"/>
                </a:cxn>
                <a:cxn ang="0">
                  <a:pos x="11" y="14"/>
                </a:cxn>
                <a:cxn ang="0">
                  <a:pos x="11" y="12"/>
                </a:cxn>
                <a:cxn ang="0">
                  <a:pos x="13" y="12"/>
                </a:cxn>
                <a:cxn ang="0">
                  <a:pos x="15" y="12"/>
                </a:cxn>
                <a:cxn ang="0">
                  <a:pos x="19" y="12"/>
                </a:cxn>
                <a:cxn ang="0">
                  <a:pos x="23" y="14"/>
                </a:cxn>
                <a:cxn ang="0">
                  <a:pos x="27" y="2"/>
                </a:cxn>
                <a:cxn ang="0">
                  <a:pos x="25" y="2"/>
                </a:cxn>
                <a:cxn ang="0">
                  <a:pos x="23" y="0"/>
                </a:cxn>
                <a:cxn ang="0">
                  <a:pos x="17" y="0"/>
                </a:cxn>
                <a:cxn ang="0">
                  <a:pos x="11" y="0"/>
                </a:cxn>
                <a:cxn ang="0">
                  <a:pos x="6" y="0"/>
                </a:cxn>
                <a:cxn ang="0">
                  <a:pos x="0" y="6"/>
                </a:cxn>
                <a:cxn ang="0">
                  <a:pos x="0" y="14"/>
                </a:cxn>
                <a:cxn ang="0">
                  <a:pos x="2" y="23"/>
                </a:cxn>
                <a:cxn ang="0">
                  <a:pos x="4" y="25"/>
                </a:cxn>
                <a:cxn ang="0">
                  <a:pos x="11" y="17"/>
                </a:cxn>
              </a:cxnLst>
              <a:rect l="0" t="0" r="r" b="b"/>
              <a:pathLst>
                <a:path w="27" h="25">
                  <a:moveTo>
                    <a:pt x="11" y="17"/>
                  </a:moveTo>
                  <a:lnTo>
                    <a:pt x="13" y="19"/>
                  </a:lnTo>
                  <a:lnTo>
                    <a:pt x="11" y="14"/>
                  </a:lnTo>
                  <a:lnTo>
                    <a:pt x="11" y="12"/>
                  </a:lnTo>
                  <a:lnTo>
                    <a:pt x="13" y="12"/>
                  </a:lnTo>
                  <a:lnTo>
                    <a:pt x="15" y="12"/>
                  </a:lnTo>
                  <a:lnTo>
                    <a:pt x="19" y="12"/>
                  </a:lnTo>
                  <a:lnTo>
                    <a:pt x="23" y="14"/>
                  </a:lnTo>
                  <a:lnTo>
                    <a:pt x="27" y="2"/>
                  </a:lnTo>
                  <a:lnTo>
                    <a:pt x="25" y="2"/>
                  </a:lnTo>
                  <a:lnTo>
                    <a:pt x="23" y="0"/>
                  </a:lnTo>
                  <a:lnTo>
                    <a:pt x="17" y="0"/>
                  </a:lnTo>
                  <a:lnTo>
                    <a:pt x="11" y="0"/>
                  </a:lnTo>
                  <a:lnTo>
                    <a:pt x="6" y="0"/>
                  </a:lnTo>
                  <a:lnTo>
                    <a:pt x="0" y="6"/>
                  </a:lnTo>
                  <a:lnTo>
                    <a:pt x="0" y="14"/>
                  </a:lnTo>
                  <a:lnTo>
                    <a:pt x="2" y="23"/>
                  </a:lnTo>
                  <a:lnTo>
                    <a:pt x="4" y="25"/>
                  </a:lnTo>
                  <a:lnTo>
                    <a:pt x="11" y="17"/>
                  </a:lnTo>
                  <a:close/>
                </a:path>
              </a:pathLst>
            </a:custGeom>
            <a:solidFill>
              <a:srgbClr val="000000"/>
            </a:solidFill>
            <a:ln w="9525">
              <a:noFill/>
              <a:round/>
              <a:headEnd/>
              <a:tailEnd/>
            </a:ln>
          </p:spPr>
          <p:txBody>
            <a:bodyPr/>
            <a:lstStyle/>
            <a:p>
              <a:endParaRPr lang="en-US"/>
            </a:p>
          </p:txBody>
        </p:sp>
        <p:sp>
          <p:nvSpPr>
            <p:cNvPr id="350915" name="Freeform 707"/>
            <p:cNvSpPr>
              <a:spLocks/>
            </p:cNvSpPr>
            <p:nvPr/>
          </p:nvSpPr>
          <p:spPr bwMode="auto">
            <a:xfrm>
              <a:off x="3840" y="1618"/>
              <a:ext cx="19" cy="23"/>
            </a:xfrm>
            <a:custGeom>
              <a:avLst/>
              <a:gdLst/>
              <a:ahLst/>
              <a:cxnLst>
                <a:cxn ang="0">
                  <a:pos x="17" y="18"/>
                </a:cxn>
                <a:cxn ang="0">
                  <a:pos x="19" y="20"/>
                </a:cxn>
                <a:cxn ang="0">
                  <a:pos x="17" y="16"/>
                </a:cxn>
                <a:cxn ang="0">
                  <a:pos x="15" y="12"/>
                </a:cxn>
                <a:cxn ang="0">
                  <a:pos x="15" y="8"/>
                </a:cxn>
                <a:cxn ang="0">
                  <a:pos x="13" y="6"/>
                </a:cxn>
                <a:cxn ang="0">
                  <a:pos x="11" y="4"/>
                </a:cxn>
                <a:cxn ang="0">
                  <a:pos x="9" y="2"/>
                </a:cxn>
                <a:cxn ang="0">
                  <a:pos x="7" y="0"/>
                </a:cxn>
                <a:cxn ang="0">
                  <a:pos x="0" y="8"/>
                </a:cxn>
                <a:cxn ang="0">
                  <a:pos x="0" y="10"/>
                </a:cxn>
                <a:cxn ang="0">
                  <a:pos x="2" y="10"/>
                </a:cxn>
                <a:cxn ang="0">
                  <a:pos x="2" y="12"/>
                </a:cxn>
                <a:cxn ang="0">
                  <a:pos x="4" y="14"/>
                </a:cxn>
                <a:cxn ang="0">
                  <a:pos x="5" y="18"/>
                </a:cxn>
                <a:cxn ang="0">
                  <a:pos x="5" y="20"/>
                </a:cxn>
                <a:cxn ang="0">
                  <a:pos x="7" y="23"/>
                </a:cxn>
                <a:cxn ang="0">
                  <a:pos x="17" y="18"/>
                </a:cxn>
              </a:cxnLst>
              <a:rect l="0" t="0" r="r" b="b"/>
              <a:pathLst>
                <a:path w="19" h="23">
                  <a:moveTo>
                    <a:pt x="17" y="18"/>
                  </a:moveTo>
                  <a:lnTo>
                    <a:pt x="19" y="20"/>
                  </a:lnTo>
                  <a:lnTo>
                    <a:pt x="17" y="16"/>
                  </a:lnTo>
                  <a:lnTo>
                    <a:pt x="15" y="12"/>
                  </a:lnTo>
                  <a:lnTo>
                    <a:pt x="15" y="8"/>
                  </a:lnTo>
                  <a:lnTo>
                    <a:pt x="13" y="6"/>
                  </a:lnTo>
                  <a:lnTo>
                    <a:pt x="11" y="4"/>
                  </a:lnTo>
                  <a:lnTo>
                    <a:pt x="9" y="2"/>
                  </a:lnTo>
                  <a:lnTo>
                    <a:pt x="7" y="0"/>
                  </a:lnTo>
                  <a:lnTo>
                    <a:pt x="0" y="8"/>
                  </a:lnTo>
                  <a:lnTo>
                    <a:pt x="0" y="10"/>
                  </a:lnTo>
                  <a:lnTo>
                    <a:pt x="2" y="10"/>
                  </a:lnTo>
                  <a:lnTo>
                    <a:pt x="2" y="12"/>
                  </a:lnTo>
                  <a:lnTo>
                    <a:pt x="4" y="14"/>
                  </a:lnTo>
                  <a:lnTo>
                    <a:pt x="5" y="18"/>
                  </a:lnTo>
                  <a:lnTo>
                    <a:pt x="5" y="20"/>
                  </a:lnTo>
                  <a:lnTo>
                    <a:pt x="7" y="23"/>
                  </a:lnTo>
                  <a:lnTo>
                    <a:pt x="17" y="18"/>
                  </a:lnTo>
                  <a:close/>
                </a:path>
              </a:pathLst>
            </a:custGeom>
            <a:solidFill>
              <a:srgbClr val="000000"/>
            </a:solidFill>
            <a:ln w="9525">
              <a:noFill/>
              <a:round/>
              <a:headEnd/>
              <a:tailEnd/>
            </a:ln>
          </p:spPr>
          <p:txBody>
            <a:bodyPr/>
            <a:lstStyle/>
            <a:p>
              <a:endParaRPr lang="en-US"/>
            </a:p>
          </p:txBody>
        </p:sp>
        <p:sp>
          <p:nvSpPr>
            <p:cNvPr id="350916" name="Freeform 708"/>
            <p:cNvSpPr>
              <a:spLocks/>
            </p:cNvSpPr>
            <p:nvPr/>
          </p:nvSpPr>
          <p:spPr bwMode="auto">
            <a:xfrm>
              <a:off x="3847" y="1636"/>
              <a:ext cx="14" cy="25"/>
            </a:xfrm>
            <a:custGeom>
              <a:avLst/>
              <a:gdLst/>
              <a:ahLst/>
              <a:cxnLst>
                <a:cxn ang="0">
                  <a:pos x="0" y="25"/>
                </a:cxn>
                <a:cxn ang="0">
                  <a:pos x="2" y="25"/>
                </a:cxn>
                <a:cxn ang="0">
                  <a:pos x="8" y="23"/>
                </a:cxn>
                <a:cxn ang="0">
                  <a:pos x="12" y="19"/>
                </a:cxn>
                <a:cxn ang="0">
                  <a:pos x="14" y="13"/>
                </a:cxn>
                <a:cxn ang="0">
                  <a:pos x="14" y="9"/>
                </a:cxn>
                <a:cxn ang="0">
                  <a:pos x="14" y="5"/>
                </a:cxn>
                <a:cxn ang="0">
                  <a:pos x="12" y="2"/>
                </a:cxn>
                <a:cxn ang="0">
                  <a:pos x="12" y="0"/>
                </a:cxn>
                <a:cxn ang="0">
                  <a:pos x="10" y="0"/>
                </a:cxn>
                <a:cxn ang="0">
                  <a:pos x="0" y="5"/>
                </a:cxn>
                <a:cxn ang="0">
                  <a:pos x="0" y="7"/>
                </a:cxn>
                <a:cxn ang="0">
                  <a:pos x="0" y="9"/>
                </a:cxn>
                <a:cxn ang="0">
                  <a:pos x="2" y="11"/>
                </a:cxn>
                <a:cxn ang="0">
                  <a:pos x="2" y="13"/>
                </a:cxn>
                <a:cxn ang="0">
                  <a:pos x="2" y="11"/>
                </a:cxn>
                <a:cxn ang="0">
                  <a:pos x="0" y="13"/>
                </a:cxn>
                <a:cxn ang="0">
                  <a:pos x="2" y="13"/>
                </a:cxn>
                <a:cxn ang="0">
                  <a:pos x="0" y="25"/>
                </a:cxn>
              </a:cxnLst>
              <a:rect l="0" t="0" r="r" b="b"/>
              <a:pathLst>
                <a:path w="14" h="25">
                  <a:moveTo>
                    <a:pt x="0" y="25"/>
                  </a:moveTo>
                  <a:lnTo>
                    <a:pt x="2" y="25"/>
                  </a:lnTo>
                  <a:lnTo>
                    <a:pt x="8" y="23"/>
                  </a:lnTo>
                  <a:lnTo>
                    <a:pt x="12" y="19"/>
                  </a:lnTo>
                  <a:lnTo>
                    <a:pt x="14" y="13"/>
                  </a:lnTo>
                  <a:lnTo>
                    <a:pt x="14" y="9"/>
                  </a:lnTo>
                  <a:lnTo>
                    <a:pt x="14" y="5"/>
                  </a:lnTo>
                  <a:lnTo>
                    <a:pt x="12" y="2"/>
                  </a:lnTo>
                  <a:lnTo>
                    <a:pt x="12" y="0"/>
                  </a:lnTo>
                  <a:lnTo>
                    <a:pt x="10" y="0"/>
                  </a:lnTo>
                  <a:lnTo>
                    <a:pt x="0" y="5"/>
                  </a:lnTo>
                  <a:lnTo>
                    <a:pt x="0" y="7"/>
                  </a:lnTo>
                  <a:lnTo>
                    <a:pt x="0" y="9"/>
                  </a:lnTo>
                  <a:lnTo>
                    <a:pt x="2" y="11"/>
                  </a:lnTo>
                  <a:lnTo>
                    <a:pt x="2" y="13"/>
                  </a:lnTo>
                  <a:lnTo>
                    <a:pt x="2" y="11"/>
                  </a:lnTo>
                  <a:lnTo>
                    <a:pt x="0" y="13"/>
                  </a:lnTo>
                  <a:lnTo>
                    <a:pt x="2" y="13"/>
                  </a:lnTo>
                  <a:lnTo>
                    <a:pt x="0" y="25"/>
                  </a:lnTo>
                  <a:close/>
                </a:path>
              </a:pathLst>
            </a:custGeom>
            <a:solidFill>
              <a:srgbClr val="000000"/>
            </a:solidFill>
            <a:ln w="9525">
              <a:noFill/>
              <a:round/>
              <a:headEnd/>
              <a:tailEnd/>
            </a:ln>
          </p:spPr>
          <p:txBody>
            <a:bodyPr/>
            <a:lstStyle/>
            <a:p>
              <a:endParaRPr lang="en-US"/>
            </a:p>
          </p:txBody>
        </p:sp>
        <p:sp>
          <p:nvSpPr>
            <p:cNvPr id="350917" name="Freeform 709"/>
            <p:cNvSpPr>
              <a:spLocks/>
            </p:cNvSpPr>
            <p:nvPr/>
          </p:nvSpPr>
          <p:spPr bwMode="auto">
            <a:xfrm>
              <a:off x="3840" y="1649"/>
              <a:ext cx="11" cy="15"/>
            </a:xfrm>
            <a:custGeom>
              <a:avLst/>
              <a:gdLst/>
              <a:ahLst/>
              <a:cxnLst>
                <a:cxn ang="0">
                  <a:pos x="11" y="14"/>
                </a:cxn>
                <a:cxn ang="0">
                  <a:pos x="11" y="12"/>
                </a:cxn>
                <a:cxn ang="0">
                  <a:pos x="11" y="10"/>
                </a:cxn>
                <a:cxn ang="0">
                  <a:pos x="9" y="12"/>
                </a:cxn>
                <a:cxn ang="0">
                  <a:pos x="7" y="12"/>
                </a:cxn>
                <a:cxn ang="0">
                  <a:pos x="9" y="0"/>
                </a:cxn>
                <a:cxn ang="0">
                  <a:pos x="7" y="0"/>
                </a:cxn>
                <a:cxn ang="0">
                  <a:pos x="5" y="0"/>
                </a:cxn>
                <a:cxn ang="0">
                  <a:pos x="4" y="0"/>
                </a:cxn>
                <a:cxn ang="0">
                  <a:pos x="2" y="2"/>
                </a:cxn>
                <a:cxn ang="0">
                  <a:pos x="0" y="6"/>
                </a:cxn>
                <a:cxn ang="0">
                  <a:pos x="0" y="8"/>
                </a:cxn>
                <a:cxn ang="0">
                  <a:pos x="0" y="12"/>
                </a:cxn>
                <a:cxn ang="0">
                  <a:pos x="0" y="15"/>
                </a:cxn>
                <a:cxn ang="0">
                  <a:pos x="11" y="14"/>
                </a:cxn>
              </a:cxnLst>
              <a:rect l="0" t="0" r="r" b="b"/>
              <a:pathLst>
                <a:path w="11" h="15">
                  <a:moveTo>
                    <a:pt x="11" y="14"/>
                  </a:moveTo>
                  <a:lnTo>
                    <a:pt x="11" y="12"/>
                  </a:lnTo>
                  <a:lnTo>
                    <a:pt x="11" y="10"/>
                  </a:lnTo>
                  <a:lnTo>
                    <a:pt x="9" y="12"/>
                  </a:lnTo>
                  <a:lnTo>
                    <a:pt x="7" y="12"/>
                  </a:lnTo>
                  <a:lnTo>
                    <a:pt x="9" y="0"/>
                  </a:lnTo>
                  <a:lnTo>
                    <a:pt x="7" y="0"/>
                  </a:lnTo>
                  <a:lnTo>
                    <a:pt x="5" y="0"/>
                  </a:lnTo>
                  <a:lnTo>
                    <a:pt x="4" y="0"/>
                  </a:lnTo>
                  <a:lnTo>
                    <a:pt x="2" y="2"/>
                  </a:lnTo>
                  <a:lnTo>
                    <a:pt x="0" y="6"/>
                  </a:lnTo>
                  <a:lnTo>
                    <a:pt x="0" y="8"/>
                  </a:lnTo>
                  <a:lnTo>
                    <a:pt x="0" y="12"/>
                  </a:lnTo>
                  <a:lnTo>
                    <a:pt x="0" y="15"/>
                  </a:lnTo>
                  <a:lnTo>
                    <a:pt x="11" y="14"/>
                  </a:lnTo>
                  <a:close/>
                </a:path>
              </a:pathLst>
            </a:custGeom>
            <a:solidFill>
              <a:srgbClr val="000000"/>
            </a:solidFill>
            <a:ln w="9525">
              <a:noFill/>
              <a:round/>
              <a:headEnd/>
              <a:tailEnd/>
            </a:ln>
          </p:spPr>
          <p:txBody>
            <a:bodyPr/>
            <a:lstStyle/>
            <a:p>
              <a:endParaRPr lang="en-US"/>
            </a:p>
          </p:txBody>
        </p:sp>
        <p:sp>
          <p:nvSpPr>
            <p:cNvPr id="350918" name="Freeform 710"/>
            <p:cNvSpPr>
              <a:spLocks/>
            </p:cNvSpPr>
            <p:nvPr/>
          </p:nvSpPr>
          <p:spPr bwMode="auto">
            <a:xfrm>
              <a:off x="3832" y="1663"/>
              <a:ext cx="21" cy="15"/>
            </a:xfrm>
            <a:custGeom>
              <a:avLst/>
              <a:gdLst/>
              <a:ahLst/>
              <a:cxnLst>
                <a:cxn ang="0">
                  <a:pos x="0" y="7"/>
                </a:cxn>
                <a:cxn ang="0">
                  <a:pos x="2" y="9"/>
                </a:cxn>
                <a:cxn ang="0">
                  <a:pos x="6" y="13"/>
                </a:cxn>
                <a:cxn ang="0">
                  <a:pos x="12" y="15"/>
                </a:cxn>
                <a:cxn ang="0">
                  <a:pos x="17" y="13"/>
                </a:cxn>
                <a:cxn ang="0">
                  <a:pos x="19" y="9"/>
                </a:cxn>
                <a:cxn ang="0">
                  <a:pos x="21" y="5"/>
                </a:cxn>
                <a:cxn ang="0">
                  <a:pos x="21" y="1"/>
                </a:cxn>
                <a:cxn ang="0">
                  <a:pos x="21" y="0"/>
                </a:cxn>
                <a:cxn ang="0">
                  <a:pos x="19" y="0"/>
                </a:cxn>
                <a:cxn ang="0">
                  <a:pos x="8" y="1"/>
                </a:cxn>
                <a:cxn ang="0">
                  <a:pos x="8" y="3"/>
                </a:cxn>
                <a:cxn ang="0">
                  <a:pos x="8" y="5"/>
                </a:cxn>
                <a:cxn ang="0">
                  <a:pos x="10" y="3"/>
                </a:cxn>
                <a:cxn ang="0">
                  <a:pos x="12" y="3"/>
                </a:cxn>
                <a:cxn ang="0">
                  <a:pos x="10" y="1"/>
                </a:cxn>
                <a:cxn ang="0">
                  <a:pos x="12" y="3"/>
                </a:cxn>
                <a:cxn ang="0">
                  <a:pos x="0" y="7"/>
                </a:cxn>
              </a:cxnLst>
              <a:rect l="0" t="0" r="r" b="b"/>
              <a:pathLst>
                <a:path w="21" h="15">
                  <a:moveTo>
                    <a:pt x="0" y="7"/>
                  </a:moveTo>
                  <a:lnTo>
                    <a:pt x="2" y="9"/>
                  </a:lnTo>
                  <a:lnTo>
                    <a:pt x="6" y="13"/>
                  </a:lnTo>
                  <a:lnTo>
                    <a:pt x="12" y="15"/>
                  </a:lnTo>
                  <a:lnTo>
                    <a:pt x="17" y="13"/>
                  </a:lnTo>
                  <a:lnTo>
                    <a:pt x="19" y="9"/>
                  </a:lnTo>
                  <a:lnTo>
                    <a:pt x="21" y="5"/>
                  </a:lnTo>
                  <a:lnTo>
                    <a:pt x="21" y="1"/>
                  </a:lnTo>
                  <a:lnTo>
                    <a:pt x="21" y="0"/>
                  </a:lnTo>
                  <a:lnTo>
                    <a:pt x="19" y="0"/>
                  </a:lnTo>
                  <a:lnTo>
                    <a:pt x="8" y="1"/>
                  </a:lnTo>
                  <a:lnTo>
                    <a:pt x="8" y="3"/>
                  </a:lnTo>
                  <a:lnTo>
                    <a:pt x="8" y="5"/>
                  </a:lnTo>
                  <a:lnTo>
                    <a:pt x="10" y="3"/>
                  </a:lnTo>
                  <a:lnTo>
                    <a:pt x="12" y="3"/>
                  </a:lnTo>
                  <a:lnTo>
                    <a:pt x="10" y="1"/>
                  </a:lnTo>
                  <a:lnTo>
                    <a:pt x="12" y="3"/>
                  </a:lnTo>
                  <a:lnTo>
                    <a:pt x="0" y="7"/>
                  </a:lnTo>
                  <a:close/>
                </a:path>
              </a:pathLst>
            </a:custGeom>
            <a:solidFill>
              <a:srgbClr val="000000"/>
            </a:solidFill>
            <a:ln w="9525">
              <a:noFill/>
              <a:round/>
              <a:headEnd/>
              <a:tailEnd/>
            </a:ln>
          </p:spPr>
          <p:txBody>
            <a:bodyPr/>
            <a:lstStyle/>
            <a:p>
              <a:endParaRPr lang="en-US"/>
            </a:p>
          </p:txBody>
        </p:sp>
        <p:sp>
          <p:nvSpPr>
            <p:cNvPr id="350919" name="Freeform 711"/>
            <p:cNvSpPr>
              <a:spLocks/>
            </p:cNvSpPr>
            <p:nvPr/>
          </p:nvSpPr>
          <p:spPr bwMode="auto">
            <a:xfrm>
              <a:off x="3821" y="1638"/>
              <a:ext cx="23" cy="32"/>
            </a:xfrm>
            <a:custGeom>
              <a:avLst/>
              <a:gdLst/>
              <a:ahLst/>
              <a:cxnLst>
                <a:cxn ang="0">
                  <a:pos x="0" y="11"/>
                </a:cxn>
                <a:cxn ang="0">
                  <a:pos x="1" y="11"/>
                </a:cxn>
                <a:cxn ang="0">
                  <a:pos x="3" y="13"/>
                </a:cxn>
                <a:cxn ang="0">
                  <a:pos x="5" y="17"/>
                </a:cxn>
                <a:cxn ang="0">
                  <a:pos x="7" y="21"/>
                </a:cxn>
                <a:cxn ang="0">
                  <a:pos x="9" y="25"/>
                </a:cxn>
                <a:cxn ang="0">
                  <a:pos x="9" y="28"/>
                </a:cxn>
                <a:cxn ang="0">
                  <a:pos x="11" y="32"/>
                </a:cxn>
                <a:cxn ang="0">
                  <a:pos x="23" y="28"/>
                </a:cxn>
                <a:cxn ang="0">
                  <a:pos x="21" y="25"/>
                </a:cxn>
                <a:cxn ang="0">
                  <a:pos x="21" y="21"/>
                </a:cxn>
                <a:cxn ang="0">
                  <a:pos x="19" y="17"/>
                </a:cxn>
                <a:cxn ang="0">
                  <a:pos x="15" y="11"/>
                </a:cxn>
                <a:cxn ang="0">
                  <a:pos x="13" y="5"/>
                </a:cxn>
                <a:cxn ang="0">
                  <a:pos x="9" y="2"/>
                </a:cxn>
                <a:cxn ang="0">
                  <a:pos x="3" y="0"/>
                </a:cxn>
                <a:cxn ang="0">
                  <a:pos x="5" y="0"/>
                </a:cxn>
                <a:cxn ang="0">
                  <a:pos x="0" y="11"/>
                </a:cxn>
              </a:cxnLst>
              <a:rect l="0" t="0" r="r" b="b"/>
              <a:pathLst>
                <a:path w="23" h="32">
                  <a:moveTo>
                    <a:pt x="0" y="11"/>
                  </a:moveTo>
                  <a:lnTo>
                    <a:pt x="1" y="11"/>
                  </a:lnTo>
                  <a:lnTo>
                    <a:pt x="3" y="13"/>
                  </a:lnTo>
                  <a:lnTo>
                    <a:pt x="5" y="17"/>
                  </a:lnTo>
                  <a:lnTo>
                    <a:pt x="7" y="21"/>
                  </a:lnTo>
                  <a:lnTo>
                    <a:pt x="9" y="25"/>
                  </a:lnTo>
                  <a:lnTo>
                    <a:pt x="9" y="28"/>
                  </a:lnTo>
                  <a:lnTo>
                    <a:pt x="11" y="32"/>
                  </a:lnTo>
                  <a:lnTo>
                    <a:pt x="23" y="28"/>
                  </a:lnTo>
                  <a:lnTo>
                    <a:pt x="21" y="25"/>
                  </a:lnTo>
                  <a:lnTo>
                    <a:pt x="21" y="21"/>
                  </a:lnTo>
                  <a:lnTo>
                    <a:pt x="19" y="17"/>
                  </a:lnTo>
                  <a:lnTo>
                    <a:pt x="15" y="11"/>
                  </a:lnTo>
                  <a:lnTo>
                    <a:pt x="13" y="5"/>
                  </a:lnTo>
                  <a:lnTo>
                    <a:pt x="9" y="2"/>
                  </a:lnTo>
                  <a:lnTo>
                    <a:pt x="3" y="0"/>
                  </a:lnTo>
                  <a:lnTo>
                    <a:pt x="5" y="0"/>
                  </a:lnTo>
                  <a:lnTo>
                    <a:pt x="0" y="11"/>
                  </a:lnTo>
                  <a:close/>
                </a:path>
              </a:pathLst>
            </a:custGeom>
            <a:solidFill>
              <a:srgbClr val="000000"/>
            </a:solidFill>
            <a:ln w="9525">
              <a:noFill/>
              <a:round/>
              <a:headEnd/>
              <a:tailEnd/>
            </a:ln>
          </p:spPr>
          <p:txBody>
            <a:bodyPr/>
            <a:lstStyle/>
            <a:p>
              <a:endParaRPr lang="en-US"/>
            </a:p>
          </p:txBody>
        </p:sp>
        <p:sp>
          <p:nvSpPr>
            <p:cNvPr id="350920" name="Freeform 712"/>
            <p:cNvSpPr>
              <a:spLocks/>
            </p:cNvSpPr>
            <p:nvPr/>
          </p:nvSpPr>
          <p:spPr bwMode="auto">
            <a:xfrm>
              <a:off x="3794" y="1630"/>
              <a:ext cx="32" cy="19"/>
            </a:xfrm>
            <a:custGeom>
              <a:avLst/>
              <a:gdLst/>
              <a:ahLst/>
              <a:cxnLst>
                <a:cxn ang="0">
                  <a:pos x="4" y="13"/>
                </a:cxn>
                <a:cxn ang="0">
                  <a:pos x="9" y="11"/>
                </a:cxn>
                <a:cxn ang="0">
                  <a:pos x="7" y="13"/>
                </a:cxn>
                <a:cxn ang="0">
                  <a:pos x="9" y="13"/>
                </a:cxn>
                <a:cxn ang="0">
                  <a:pos x="13" y="13"/>
                </a:cxn>
                <a:cxn ang="0">
                  <a:pos x="17" y="13"/>
                </a:cxn>
                <a:cxn ang="0">
                  <a:pos x="21" y="15"/>
                </a:cxn>
                <a:cxn ang="0">
                  <a:pos x="23" y="17"/>
                </a:cxn>
                <a:cxn ang="0">
                  <a:pos x="25" y="17"/>
                </a:cxn>
                <a:cxn ang="0">
                  <a:pos x="27" y="19"/>
                </a:cxn>
                <a:cxn ang="0">
                  <a:pos x="32" y="8"/>
                </a:cxn>
                <a:cxn ang="0">
                  <a:pos x="30" y="8"/>
                </a:cxn>
                <a:cxn ang="0">
                  <a:pos x="28" y="6"/>
                </a:cxn>
                <a:cxn ang="0">
                  <a:pos x="25" y="4"/>
                </a:cxn>
                <a:cxn ang="0">
                  <a:pos x="21" y="4"/>
                </a:cxn>
                <a:cxn ang="0">
                  <a:pos x="15" y="2"/>
                </a:cxn>
                <a:cxn ang="0">
                  <a:pos x="11" y="0"/>
                </a:cxn>
                <a:cxn ang="0">
                  <a:pos x="5" y="0"/>
                </a:cxn>
                <a:cxn ang="0">
                  <a:pos x="0" y="4"/>
                </a:cxn>
                <a:cxn ang="0">
                  <a:pos x="5" y="2"/>
                </a:cxn>
                <a:cxn ang="0">
                  <a:pos x="4" y="13"/>
                </a:cxn>
              </a:cxnLst>
              <a:rect l="0" t="0" r="r" b="b"/>
              <a:pathLst>
                <a:path w="32" h="19">
                  <a:moveTo>
                    <a:pt x="4" y="13"/>
                  </a:moveTo>
                  <a:lnTo>
                    <a:pt x="9" y="11"/>
                  </a:lnTo>
                  <a:lnTo>
                    <a:pt x="7" y="13"/>
                  </a:lnTo>
                  <a:lnTo>
                    <a:pt x="9" y="13"/>
                  </a:lnTo>
                  <a:lnTo>
                    <a:pt x="13" y="13"/>
                  </a:lnTo>
                  <a:lnTo>
                    <a:pt x="17" y="13"/>
                  </a:lnTo>
                  <a:lnTo>
                    <a:pt x="21" y="15"/>
                  </a:lnTo>
                  <a:lnTo>
                    <a:pt x="23" y="17"/>
                  </a:lnTo>
                  <a:lnTo>
                    <a:pt x="25" y="17"/>
                  </a:lnTo>
                  <a:lnTo>
                    <a:pt x="27" y="19"/>
                  </a:lnTo>
                  <a:lnTo>
                    <a:pt x="32" y="8"/>
                  </a:lnTo>
                  <a:lnTo>
                    <a:pt x="30" y="8"/>
                  </a:lnTo>
                  <a:lnTo>
                    <a:pt x="28" y="6"/>
                  </a:lnTo>
                  <a:lnTo>
                    <a:pt x="25" y="4"/>
                  </a:lnTo>
                  <a:lnTo>
                    <a:pt x="21" y="4"/>
                  </a:lnTo>
                  <a:lnTo>
                    <a:pt x="15" y="2"/>
                  </a:lnTo>
                  <a:lnTo>
                    <a:pt x="11" y="0"/>
                  </a:lnTo>
                  <a:lnTo>
                    <a:pt x="5" y="0"/>
                  </a:lnTo>
                  <a:lnTo>
                    <a:pt x="0" y="4"/>
                  </a:lnTo>
                  <a:lnTo>
                    <a:pt x="5" y="2"/>
                  </a:lnTo>
                  <a:lnTo>
                    <a:pt x="4" y="13"/>
                  </a:lnTo>
                  <a:close/>
                </a:path>
              </a:pathLst>
            </a:custGeom>
            <a:solidFill>
              <a:srgbClr val="000000"/>
            </a:solidFill>
            <a:ln w="9525">
              <a:noFill/>
              <a:round/>
              <a:headEnd/>
              <a:tailEnd/>
            </a:ln>
          </p:spPr>
          <p:txBody>
            <a:bodyPr/>
            <a:lstStyle/>
            <a:p>
              <a:endParaRPr lang="en-US"/>
            </a:p>
          </p:txBody>
        </p:sp>
        <p:sp>
          <p:nvSpPr>
            <p:cNvPr id="350921" name="Freeform 713"/>
            <p:cNvSpPr>
              <a:spLocks/>
            </p:cNvSpPr>
            <p:nvPr/>
          </p:nvSpPr>
          <p:spPr bwMode="auto">
            <a:xfrm>
              <a:off x="3776" y="1624"/>
              <a:ext cx="23" cy="19"/>
            </a:xfrm>
            <a:custGeom>
              <a:avLst/>
              <a:gdLst/>
              <a:ahLst/>
              <a:cxnLst>
                <a:cxn ang="0">
                  <a:pos x="0" y="6"/>
                </a:cxn>
                <a:cxn ang="0">
                  <a:pos x="0" y="4"/>
                </a:cxn>
                <a:cxn ang="0">
                  <a:pos x="2" y="10"/>
                </a:cxn>
                <a:cxn ang="0">
                  <a:pos x="6" y="14"/>
                </a:cxn>
                <a:cxn ang="0">
                  <a:pos x="10" y="16"/>
                </a:cxn>
                <a:cxn ang="0">
                  <a:pos x="14" y="17"/>
                </a:cxn>
                <a:cxn ang="0">
                  <a:pos x="16" y="19"/>
                </a:cxn>
                <a:cxn ang="0">
                  <a:pos x="20" y="19"/>
                </a:cxn>
                <a:cxn ang="0">
                  <a:pos x="22" y="19"/>
                </a:cxn>
                <a:cxn ang="0">
                  <a:pos x="23" y="8"/>
                </a:cxn>
                <a:cxn ang="0">
                  <a:pos x="22" y="8"/>
                </a:cxn>
                <a:cxn ang="0">
                  <a:pos x="20" y="8"/>
                </a:cxn>
                <a:cxn ang="0">
                  <a:pos x="18" y="6"/>
                </a:cxn>
                <a:cxn ang="0">
                  <a:pos x="16" y="6"/>
                </a:cxn>
                <a:cxn ang="0">
                  <a:pos x="14" y="4"/>
                </a:cxn>
                <a:cxn ang="0">
                  <a:pos x="12" y="2"/>
                </a:cxn>
                <a:cxn ang="0">
                  <a:pos x="12" y="0"/>
                </a:cxn>
                <a:cxn ang="0">
                  <a:pos x="0" y="6"/>
                </a:cxn>
              </a:cxnLst>
              <a:rect l="0" t="0" r="r" b="b"/>
              <a:pathLst>
                <a:path w="23" h="19">
                  <a:moveTo>
                    <a:pt x="0" y="6"/>
                  </a:moveTo>
                  <a:lnTo>
                    <a:pt x="0" y="4"/>
                  </a:lnTo>
                  <a:lnTo>
                    <a:pt x="2" y="10"/>
                  </a:lnTo>
                  <a:lnTo>
                    <a:pt x="6" y="14"/>
                  </a:lnTo>
                  <a:lnTo>
                    <a:pt x="10" y="16"/>
                  </a:lnTo>
                  <a:lnTo>
                    <a:pt x="14" y="17"/>
                  </a:lnTo>
                  <a:lnTo>
                    <a:pt x="16" y="19"/>
                  </a:lnTo>
                  <a:lnTo>
                    <a:pt x="20" y="19"/>
                  </a:lnTo>
                  <a:lnTo>
                    <a:pt x="22" y="19"/>
                  </a:lnTo>
                  <a:lnTo>
                    <a:pt x="23" y="8"/>
                  </a:lnTo>
                  <a:lnTo>
                    <a:pt x="22" y="8"/>
                  </a:lnTo>
                  <a:lnTo>
                    <a:pt x="20" y="8"/>
                  </a:lnTo>
                  <a:lnTo>
                    <a:pt x="18" y="6"/>
                  </a:lnTo>
                  <a:lnTo>
                    <a:pt x="16" y="6"/>
                  </a:lnTo>
                  <a:lnTo>
                    <a:pt x="14" y="4"/>
                  </a:lnTo>
                  <a:lnTo>
                    <a:pt x="12" y="2"/>
                  </a:lnTo>
                  <a:lnTo>
                    <a:pt x="12" y="0"/>
                  </a:lnTo>
                  <a:lnTo>
                    <a:pt x="0" y="6"/>
                  </a:lnTo>
                  <a:close/>
                </a:path>
              </a:pathLst>
            </a:custGeom>
            <a:solidFill>
              <a:srgbClr val="000000"/>
            </a:solidFill>
            <a:ln w="9525">
              <a:noFill/>
              <a:round/>
              <a:headEnd/>
              <a:tailEnd/>
            </a:ln>
          </p:spPr>
          <p:txBody>
            <a:bodyPr/>
            <a:lstStyle/>
            <a:p>
              <a:endParaRPr lang="en-US"/>
            </a:p>
          </p:txBody>
        </p:sp>
        <p:sp>
          <p:nvSpPr>
            <p:cNvPr id="350922" name="Freeform 714"/>
            <p:cNvSpPr>
              <a:spLocks/>
            </p:cNvSpPr>
            <p:nvPr/>
          </p:nvSpPr>
          <p:spPr bwMode="auto">
            <a:xfrm>
              <a:off x="3773" y="1601"/>
              <a:ext cx="19" cy="29"/>
            </a:xfrm>
            <a:custGeom>
              <a:avLst/>
              <a:gdLst/>
              <a:ahLst/>
              <a:cxnLst>
                <a:cxn ang="0">
                  <a:pos x="19" y="2"/>
                </a:cxn>
                <a:cxn ang="0">
                  <a:pos x="19" y="0"/>
                </a:cxn>
                <a:cxn ang="0">
                  <a:pos x="11" y="2"/>
                </a:cxn>
                <a:cxn ang="0">
                  <a:pos x="3" y="4"/>
                </a:cxn>
                <a:cxn ang="0">
                  <a:pos x="1" y="10"/>
                </a:cxn>
                <a:cxn ang="0">
                  <a:pos x="0" y="15"/>
                </a:cxn>
                <a:cxn ang="0">
                  <a:pos x="1" y="21"/>
                </a:cxn>
                <a:cxn ang="0">
                  <a:pos x="1" y="25"/>
                </a:cxn>
                <a:cxn ang="0">
                  <a:pos x="3" y="27"/>
                </a:cxn>
                <a:cxn ang="0">
                  <a:pos x="3" y="29"/>
                </a:cxn>
                <a:cxn ang="0">
                  <a:pos x="15" y="23"/>
                </a:cxn>
                <a:cxn ang="0">
                  <a:pos x="13" y="21"/>
                </a:cxn>
                <a:cxn ang="0">
                  <a:pos x="13" y="17"/>
                </a:cxn>
                <a:cxn ang="0">
                  <a:pos x="13" y="15"/>
                </a:cxn>
                <a:cxn ang="0">
                  <a:pos x="13" y="14"/>
                </a:cxn>
                <a:cxn ang="0">
                  <a:pos x="17" y="14"/>
                </a:cxn>
                <a:cxn ang="0">
                  <a:pos x="19" y="2"/>
                </a:cxn>
              </a:cxnLst>
              <a:rect l="0" t="0" r="r" b="b"/>
              <a:pathLst>
                <a:path w="19" h="29">
                  <a:moveTo>
                    <a:pt x="19" y="2"/>
                  </a:moveTo>
                  <a:lnTo>
                    <a:pt x="19" y="0"/>
                  </a:lnTo>
                  <a:lnTo>
                    <a:pt x="11" y="2"/>
                  </a:lnTo>
                  <a:lnTo>
                    <a:pt x="3" y="4"/>
                  </a:lnTo>
                  <a:lnTo>
                    <a:pt x="1" y="10"/>
                  </a:lnTo>
                  <a:lnTo>
                    <a:pt x="0" y="15"/>
                  </a:lnTo>
                  <a:lnTo>
                    <a:pt x="1" y="21"/>
                  </a:lnTo>
                  <a:lnTo>
                    <a:pt x="1" y="25"/>
                  </a:lnTo>
                  <a:lnTo>
                    <a:pt x="3" y="27"/>
                  </a:lnTo>
                  <a:lnTo>
                    <a:pt x="3" y="29"/>
                  </a:lnTo>
                  <a:lnTo>
                    <a:pt x="15" y="23"/>
                  </a:lnTo>
                  <a:lnTo>
                    <a:pt x="13" y="21"/>
                  </a:lnTo>
                  <a:lnTo>
                    <a:pt x="13" y="17"/>
                  </a:lnTo>
                  <a:lnTo>
                    <a:pt x="13" y="15"/>
                  </a:lnTo>
                  <a:lnTo>
                    <a:pt x="13" y="14"/>
                  </a:lnTo>
                  <a:lnTo>
                    <a:pt x="17" y="14"/>
                  </a:lnTo>
                  <a:lnTo>
                    <a:pt x="19" y="2"/>
                  </a:lnTo>
                  <a:close/>
                </a:path>
              </a:pathLst>
            </a:custGeom>
            <a:solidFill>
              <a:srgbClr val="000000"/>
            </a:solidFill>
            <a:ln w="9525">
              <a:noFill/>
              <a:round/>
              <a:headEnd/>
              <a:tailEnd/>
            </a:ln>
          </p:spPr>
          <p:txBody>
            <a:bodyPr/>
            <a:lstStyle/>
            <a:p>
              <a:endParaRPr lang="en-US"/>
            </a:p>
          </p:txBody>
        </p:sp>
        <p:sp>
          <p:nvSpPr>
            <p:cNvPr id="350923" name="Freeform 715"/>
            <p:cNvSpPr>
              <a:spLocks/>
            </p:cNvSpPr>
            <p:nvPr/>
          </p:nvSpPr>
          <p:spPr bwMode="auto">
            <a:xfrm>
              <a:off x="3790" y="1603"/>
              <a:ext cx="32" cy="13"/>
            </a:xfrm>
            <a:custGeom>
              <a:avLst/>
              <a:gdLst/>
              <a:ahLst/>
              <a:cxnLst>
                <a:cxn ang="0">
                  <a:pos x="21" y="2"/>
                </a:cxn>
                <a:cxn ang="0">
                  <a:pos x="21" y="0"/>
                </a:cxn>
                <a:cxn ang="0">
                  <a:pos x="19" y="0"/>
                </a:cxn>
                <a:cxn ang="0">
                  <a:pos x="15" y="2"/>
                </a:cxn>
                <a:cxn ang="0">
                  <a:pos x="13" y="2"/>
                </a:cxn>
                <a:cxn ang="0">
                  <a:pos x="9" y="0"/>
                </a:cxn>
                <a:cxn ang="0">
                  <a:pos x="6" y="0"/>
                </a:cxn>
                <a:cxn ang="0">
                  <a:pos x="4" y="0"/>
                </a:cxn>
                <a:cxn ang="0">
                  <a:pos x="2" y="0"/>
                </a:cxn>
                <a:cxn ang="0">
                  <a:pos x="0" y="12"/>
                </a:cxn>
                <a:cxn ang="0">
                  <a:pos x="4" y="12"/>
                </a:cxn>
                <a:cxn ang="0">
                  <a:pos x="8" y="13"/>
                </a:cxn>
                <a:cxn ang="0">
                  <a:pos x="11" y="13"/>
                </a:cxn>
                <a:cxn ang="0">
                  <a:pos x="17" y="13"/>
                </a:cxn>
                <a:cxn ang="0">
                  <a:pos x="23" y="12"/>
                </a:cxn>
                <a:cxn ang="0">
                  <a:pos x="29" y="10"/>
                </a:cxn>
                <a:cxn ang="0">
                  <a:pos x="32" y="4"/>
                </a:cxn>
                <a:cxn ang="0">
                  <a:pos x="32" y="2"/>
                </a:cxn>
                <a:cxn ang="0">
                  <a:pos x="21" y="2"/>
                </a:cxn>
              </a:cxnLst>
              <a:rect l="0" t="0" r="r" b="b"/>
              <a:pathLst>
                <a:path w="32" h="13">
                  <a:moveTo>
                    <a:pt x="21" y="2"/>
                  </a:moveTo>
                  <a:lnTo>
                    <a:pt x="21" y="0"/>
                  </a:lnTo>
                  <a:lnTo>
                    <a:pt x="19" y="0"/>
                  </a:lnTo>
                  <a:lnTo>
                    <a:pt x="15" y="2"/>
                  </a:lnTo>
                  <a:lnTo>
                    <a:pt x="13" y="2"/>
                  </a:lnTo>
                  <a:lnTo>
                    <a:pt x="9" y="0"/>
                  </a:lnTo>
                  <a:lnTo>
                    <a:pt x="6" y="0"/>
                  </a:lnTo>
                  <a:lnTo>
                    <a:pt x="4" y="0"/>
                  </a:lnTo>
                  <a:lnTo>
                    <a:pt x="2" y="0"/>
                  </a:lnTo>
                  <a:lnTo>
                    <a:pt x="0" y="12"/>
                  </a:lnTo>
                  <a:lnTo>
                    <a:pt x="4" y="12"/>
                  </a:lnTo>
                  <a:lnTo>
                    <a:pt x="8" y="13"/>
                  </a:lnTo>
                  <a:lnTo>
                    <a:pt x="11" y="13"/>
                  </a:lnTo>
                  <a:lnTo>
                    <a:pt x="17" y="13"/>
                  </a:lnTo>
                  <a:lnTo>
                    <a:pt x="23" y="12"/>
                  </a:lnTo>
                  <a:lnTo>
                    <a:pt x="29" y="10"/>
                  </a:lnTo>
                  <a:lnTo>
                    <a:pt x="32" y="4"/>
                  </a:lnTo>
                  <a:lnTo>
                    <a:pt x="32" y="2"/>
                  </a:lnTo>
                  <a:lnTo>
                    <a:pt x="21" y="2"/>
                  </a:lnTo>
                  <a:close/>
                </a:path>
              </a:pathLst>
            </a:custGeom>
            <a:solidFill>
              <a:srgbClr val="000000"/>
            </a:solidFill>
            <a:ln w="9525">
              <a:noFill/>
              <a:round/>
              <a:headEnd/>
              <a:tailEnd/>
            </a:ln>
          </p:spPr>
          <p:txBody>
            <a:bodyPr/>
            <a:lstStyle/>
            <a:p>
              <a:endParaRPr lang="en-US"/>
            </a:p>
          </p:txBody>
        </p:sp>
        <p:sp>
          <p:nvSpPr>
            <p:cNvPr id="350924" name="Freeform 716"/>
            <p:cNvSpPr>
              <a:spLocks/>
            </p:cNvSpPr>
            <p:nvPr/>
          </p:nvSpPr>
          <p:spPr bwMode="auto">
            <a:xfrm>
              <a:off x="3805" y="1584"/>
              <a:ext cx="17" cy="21"/>
            </a:xfrm>
            <a:custGeom>
              <a:avLst/>
              <a:gdLst/>
              <a:ahLst/>
              <a:cxnLst>
                <a:cxn ang="0">
                  <a:pos x="0" y="4"/>
                </a:cxn>
                <a:cxn ang="0">
                  <a:pos x="2" y="8"/>
                </a:cxn>
                <a:cxn ang="0">
                  <a:pos x="4" y="9"/>
                </a:cxn>
                <a:cxn ang="0">
                  <a:pos x="4" y="11"/>
                </a:cxn>
                <a:cxn ang="0">
                  <a:pos x="6" y="13"/>
                </a:cxn>
                <a:cxn ang="0">
                  <a:pos x="6" y="15"/>
                </a:cxn>
                <a:cxn ang="0">
                  <a:pos x="6" y="17"/>
                </a:cxn>
                <a:cxn ang="0">
                  <a:pos x="6" y="19"/>
                </a:cxn>
                <a:cxn ang="0">
                  <a:pos x="6" y="21"/>
                </a:cxn>
                <a:cxn ang="0">
                  <a:pos x="17" y="21"/>
                </a:cxn>
                <a:cxn ang="0">
                  <a:pos x="17" y="19"/>
                </a:cxn>
                <a:cxn ang="0">
                  <a:pos x="17" y="17"/>
                </a:cxn>
                <a:cxn ang="0">
                  <a:pos x="17" y="13"/>
                </a:cxn>
                <a:cxn ang="0">
                  <a:pos x="17" y="9"/>
                </a:cxn>
                <a:cxn ang="0">
                  <a:pos x="16" y="8"/>
                </a:cxn>
                <a:cxn ang="0">
                  <a:pos x="14" y="4"/>
                </a:cxn>
                <a:cxn ang="0">
                  <a:pos x="12" y="0"/>
                </a:cxn>
                <a:cxn ang="0">
                  <a:pos x="14" y="4"/>
                </a:cxn>
                <a:cxn ang="0">
                  <a:pos x="0" y="4"/>
                </a:cxn>
              </a:cxnLst>
              <a:rect l="0" t="0" r="r" b="b"/>
              <a:pathLst>
                <a:path w="17" h="21">
                  <a:moveTo>
                    <a:pt x="0" y="4"/>
                  </a:moveTo>
                  <a:lnTo>
                    <a:pt x="2" y="8"/>
                  </a:lnTo>
                  <a:lnTo>
                    <a:pt x="4" y="9"/>
                  </a:lnTo>
                  <a:lnTo>
                    <a:pt x="4" y="11"/>
                  </a:lnTo>
                  <a:lnTo>
                    <a:pt x="6" y="13"/>
                  </a:lnTo>
                  <a:lnTo>
                    <a:pt x="6" y="15"/>
                  </a:lnTo>
                  <a:lnTo>
                    <a:pt x="6" y="17"/>
                  </a:lnTo>
                  <a:lnTo>
                    <a:pt x="6" y="19"/>
                  </a:lnTo>
                  <a:lnTo>
                    <a:pt x="6" y="21"/>
                  </a:lnTo>
                  <a:lnTo>
                    <a:pt x="17" y="21"/>
                  </a:lnTo>
                  <a:lnTo>
                    <a:pt x="17" y="19"/>
                  </a:lnTo>
                  <a:lnTo>
                    <a:pt x="17" y="17"/>
                  </a:lnTo>
                  <a:lnTo>
                    <a:pt x="17" y="13"/>
                  </a:lnTo>
                  <a:lnTo>
                    <a:pt x="17" y="9"/>
                  </a:lnTo>
                  <a:lnTo>
                    <a:pt x="16" y="8"/>
                  </a:lnTo>
                  <a:lnTo>
                    <a:pt x="14" y="4"/>
                  </a:lnTo>
                  <a:lnTo>
                    <a:pt x="12" y="0"/>
                  </a:lnTo>
                  <a:lnTo>
                    <a:pt x="14" y="4"/>
                  </a:lnTo>
                  <a:lnTo>
                    <a:pt x="0" y="4"/>
                  </a:lnTo>
                  <a:close/>
                </a:path>
              </a:pathLst>
            </a:custGeom>
            <a:solidFill>
              <a:srgbClr val="000000"/>
            </a:solidFill>
            <a:ln w="9525">
              <a:noFill/>
              <a:round/>
              <a:headEnd/>
              <a:tailEnd/>
            </a:ln>
          </p:spPr>
          <p:txBody>
            <a:bodyPr/>
            <a:lstStyle/>
            <a:p>
              <a:endParaRPr lang="en-US"/>
            </a:p>
          </p:txBody>
        </p:sp>
        <p:sp>
          <p:nvSpPr>
            <p:cNvPr id="350925" name="Freeform 717"/>
            <p:cNvSpPr>
              <a:spLocks/>
            </p:cNvSpPr>
            <p:nvPr/>
          </p:nvSpPr>
          <p:spPr bwMode="auto">
            <a:xfrm>
              <a:off x="3805" y="1563"/>
              <a:ext cx="17" cy="25"/>
            </a:xfrm>
            <a:custGeom>
              <a:avLst/>
              <a:gdLst/>
              <a:ahLst/>
              <a:cxnLst>
                <a:cxn ang="0">
                  <a:pos x="17" y="2"/>
                </a:cxn>
                <a:cxn ang="0">
                  <a:pos x="12" y="0"/>
                </a:cxn>
                <a:cxn ang="0">
                  <a:pos x="6" y="4"/>
                </a:cxn>
                <a:cxn ang="0">
                  <a:pos x="2" y="7"/>
                </a:cxn>
                <a:cxn ang="0">
                  <a:pos x="0" y="13"/>
                </a:cxn>
                <a:cxn ang="0">
                  <a:pos x="0" y="17"/>
                </a:cxn>
                <a:cxn ang="0">
                  <a:pos x="0" y="21"/>
                </a:cxn>
                <a:cxn ang="0">
                  <a:pos x="0" y="25"/>
                </a:cxn>
                <a:cxn ang="0">
                  <a:pos x="14" y="25"/>
                </a:cxn>
                <a:cxn ang="0">
                  <a:pos x="14" y="23"/>
                </a:cxn>
                <a:cxn ang="0">
                  <a:pos x="12" y="21"/>
                </a:cxn>
                <a:cxn ang="0">
                  <a:pos x="12" y="19"/>
                </a:cxn>
                <a:cxn ang="0">
                  <a:pos x="14" y="15"/>
                </a:cxn>
                <a:cxn ang="0">
                  <a:pos x="14" y="13"/>
                </a:cxn>
                <a:cxn ang="0">
                  <a:pos x="14" y="11"/>
                </a:cxn>
                <a:cxn ang="0">
                  <a:pos x="14" y="13"/>
                </a:cxn>
                <a:cxn ang="0">
                  <a:pos x="17" y="2"/>
                </a:cxn>
              </a:cxnLst>
              <a:rect l="0" t="0" r="r" b="b"/>
              <a:pathLst>
                <a:path w="17" h="25">
                  <a:moveTo>
                    <a:pt x="17" y="2"/>
                  </a:moveTo>
                  <a:lnTo>
                    <a:pt x="12" y="0"/>
                  </a:lnTo>
                  <a:lnTo>
                    <a:pt x="6" y="4"/>
                  </a:lnTo>
                  <a:lnTo>
                    <a:pt x="2" y="7"/>
                  </a:lnTo>
                  <a:lnTo>
                    <a:pt x="0" y="13"/>
                  </a:lnTo>
                  <a:lnTo>
                    <a:pt x="0" y="17"/>
                  </a:lnTo>
                  <a:lnTo>
                    <a:pt x="0" y="21"/>
                  </a:lnTo>
                  <a:lnTo>
                    <a:pt x="0" y="25"/>
                  </a:lnTo>
                  <a:lnTo>
                    <a:pt x="14" y="25"/>
                  </a:lnTo>
                  <a:lnTo>
                    <a:pt x="14" y="23"/>
                  </a:lnTo>
                  <a:lnTo>
                    <a:pt x="12" y="21"/>
                  </a:lnTo>
                  <a:lnTo>
                    <a:pt x="12" y="19"/>
                  </a:lnTo>
                  <a:lnTo>
                    <a:pt x="14" y="15"/>
                  </a:lnTo>
                  <a:lnTo>
                    <a:pt x="14" y="13"/>
                  </a:lnTo>
                  <a:lnTo>
                    <a:pt x="14" y="11"/>
                  </a:lnTo>
                  <a:lnTo>
                    <a:pt x="14" y="13"/>
                  </a:lnTo>
                  <a:lnTo>
                    <a:pt x="17" y="2"/>
                  </a:lnTo>
                  <a:close/>
                </a:path>
              </a:pathLst>
            </a:custGeom>
            <a:solidFill>
              <a:srgbClr val="000000"/>
            </a:solidFill>
            <a:ln w="9525">
              <a:noFill/>
              <a:round/>
              <a:headEnd/>
              <a:tailEnd/>
            </a:ln>
          </p:spPr>
          <p:txBody>
            <a:bodyPr/>
            <a:lstStyle/>
            <a:p>
              <a:endParaRPr lang="en-US"/>
            </a:p>
          </p:txBody>
        </p:sp>
        <p:sp>
          <p:nvSpPr>
            <p:cNvPr id="350926" name="Freeform 718"/>
            <p:cNvSpPr>
              <a:spLocks/>
            </p:cNvSpPr>
            <p:nvPr/>
          </p:nvSpPr>
          <p:spPr bwMode="auto">
            <a:xfrm>
              <a:off x="3819" y="1565"/>
              <a:ext cx="19" cy="17"/>
            </a:xfrm>
            <a:custGeom>
              <a:avLst/>
              <a:gdLst/>
              <a:ahLst/>
              <a:cxnLst>
                <a:cxn ang="0">
                  <a:pos x="19" y="13"/>
                </a:cxn>
                <a:cxn ang="0">
                  <a:pos x="17" y="9"/>
                </a:cxn>
                <a:cxn ang="0">
                  <a:pos x="15" y="5"/>
                </a:cxn>
                <a:cxn ang="0">
                  <a:pos x="13" y="3"/>
                </a:cxn>
                <a:cxn ang="0">
                  <a:pos x="9" y="2"/>
                </a:cxn>
                <a:cxn ang="0">
                  <a:pos x="7" y="0"/>
                </a:cxn>
                <a:cxn ang="0">
                  <a:pos x="5" y="0"/>
                </a:cxn>
                <a:cxn ang="0">
                  <a:pos x="3" y="0"/>
                </a:cxn>
                <a:cxn ang="0">
                  <a:pos x="0" y="11"/>
                </a:cxn>
                <a:cxn ang="0">
                  <a:pos x="2" y="11"/>
                </a:cxn>
                <a:cxn ang="0">
                  <a:pos x="3" y="11"/>
                </a:cxn>
                <a:cxn ang="0">
                  <a:pos x="5" y="13"/>
                </a:cxn>
                <a:cxn ang="0">
                  <a:pos x="5" y="15"/>
                </a:cxn>
                <a:cxn ang="0">
                  <a:pos x="7" y="15"/>
                </a:cxn>
                <a:cxn ang="0">
                  <a:pos x="7" y="17"/>
                </a:cxn>
                <a:cxn ang="0">
                  <a:pos x="19" y="13"/>
                </a:cxn>
              </a:cxnLst>
              <a:rect l="0" t="0" r="r" b="b"/>
              <a:pathLst>
                <a:path w="19" h="17">
                  <a:moveTo>
                    <a:pt x="19" y="13"/>
                  </a:moveTo>
                  <a:lnTo>
                    <a:pt x="17" y="9"/>
                  </a:lnTo>
                  <a:lnTo>
                    <a:pt x="15" y="5"/>
                  </a:lnTo>
                  <a:lnTo>
                    <a:pt x="13" y="3"/>
                  </a:lnTo>
                  <a:lnTo>
                    <a:pt x="9" y="2"/>
                  </a:lnTo>
                  <a:lnTo>
                    <a:pt x="7" y="0"/>
                  </a:lnTo>
                  <a:lnTo>
                    <a:pt x="5" y="0"/>
                  </a:lnTo>
                  <a:lnTo>
                    <a:pt x="3" y="0"/>
                  </a:lnTo>
                  <a:lnTo>
                    <a:pt x="0" y="11"/>
                  </a:lnTo>
                  <a:lnTo>
                    <a:pt x="2" y="11"/>
                  </a:lnTo>
                  <a:lnTo>
                    <a:pt x="3" y="11"/>
                  </a:lnTo>
                  <a:lnTo>
                    <a:pt x="5" y="13"/>
                  </a:lnTo>
                  <a:lnTo>
                    <a:pt x="5" y="15"/>
                  </a:lnTo>
                  <a:lnTo>
                    <a:pt x="7" y="15"/>
                  </a:lnTo>
                  <a:lnTo>
                    <a:pt x="7" y="17"/>
                  </a:lnTo>
                  <a:lnTo>
                    <a:pt x="19" y="13"/>
                  </a:lnTo>
                  <a:close/>
                </a:path>
              </a:pathLst>
            </a:custGeom>
            <a:solidFill>
              <a:srgbClr val="000000"/>
            </a:solidFill>
            <a:ln w="9525">
              <a:noFill/>
              <a:round/>
              <a:headEnd/>
              <a:tailEnd/>
            </a:ln>
          </p:spPr>
          <p:txBody>
            <a:bodyPr/>
            <a:lstStyle/>
            <a:p>
              <a:endParaRPr lang="en-US"/>
            </a:p>
          </p:txBody>
        </p:sp>
        <p:sp>
          <p:nvSpPr>
            <p:cNvPr id="350927" name="Freeform 719"/>
            <p:cNvSpPr>
              <a:spLocks/>
            </p:cNvSpPr>
            <p:nvPr/>
          </p:nvSpPr>
          <p:spPr bwMode="auto">
            <a:xfrm>
              <a:off x="3826" y="1578"/>
              <a:ext cx="25" cy="15"/>
            </a:xfrm>
            <a:custGeom>
              <a:avLst/>
              <a:gdLst/>
              <a:ahLst/>
              <a:cxnLst>
                <a:cxn ang="0">
                  <a:pos x="21" y="2"/>
                </a:cxn>
                <a:cxn ang="0">
                  <a:pos x="18" y="2"/>
                </a:cxn>
                <a:cxn ang="0">
                  <a:pos x="16" y="2"/>
                </a:cxn>
                <a:cxn ang="0">
                  <a:pos x="14" y="2"/>
                </a:cxn>
                <a:cxn ang="0">
                  <a:pos x="14" y="0"/>
                </a:cxn>
                <a:cxn ang="0">
                  <a:pos x="12" y="0"/>
                </a:cxn>
                <a:cxn ang="0">
                  <a:pos x="0" y="4"/>
                </a:cxn>
                <a:cxn ang="0">
                  <a:pos x="2" y="6"/>
                </a:cxn>
                <a:cxn ang="0">
                  <a:pos x="2" y="8"/>
                </a:cxn>
                <a:cxn ang="0">
                  <a:pos x="4" y="10"/>
                </a:cxn>
                <a:cxn ang="0">
                  <a:pos x="6" y="12"/>
                </a:cxn>
                <a:cxn ang="0">
                  <a:pos x="10" y="14"/>
                </a:cxn>
                <a:cxn ang="0">
                  <a:pos x="14" y="15"/>
                </a:cxn>
                <a:cxn ang="0">
                  <a:pos x="19" y="15"/>
                </a:cxn>
                <a:cxn ang="0">
                  <a:pos x="25" y="14"/>
                </a:cxn>
                <a:cxn ang="0">
                  <a:pos x="21" y="2"/>
                </a:cxn>
              </a:cxnLst>
              <a:rect l="0" t="0" r="r" b="b"/>
              <a:pathLst>
                <a:path w="25" h="15">
                  <a:moveTo>
                    <a:pt x="21" y="2"/>
                  </a:moveTo>
                  <a:lnTo>
                    <a:pt x="18" y="2"/>
                  </a:lnTo>
                  <a:lnTo>
                    <a:pt x="16" y="2"/>
                  </a:lnTo>
                  <a:lnTo>
                    <a:pt x="14" y="2"/>
                  </a:lnTo>
                  <a:lnTo>
                    <a:pt x="14" y="0"/>
                  </a:lnTo>
                  <a:lnTo>
                    <a:pt x="12" y="0"/>
                  </a:lnTo>
                  <a:lnTo>
                    <a:pt x="0" y="4"/>
                  </a:lnTo>
                  <a:lnTo>
                    <a:pt x="2" y="6"/>
                  </a:lnTo>
                  <a:lnTo>
                    <a:pt x="2" y="8"/>
                  </a:lnTo>
                  <a:lnTo>
                    <a:pt x="4" y="10"/>
                  </a:lnTo>
                  <a:lnTo>
                    <a:pt x="6" y="12"/>
                  </a:lnTo>
                  <a:lnTo>
                    <a:pt x="10" y="14"/>
                  </a:lnTo>
                  <a:lnTo>
                    <a:pt x="14" y="15"/>
                  </a:lnTo>
                  <a:lnTo>
                    <a:pt x="19" y="15"/>
                  </a:lnTo>
                  <a:lnTo>
                    <a:pt x="25" y="14"/>
                  </a:lnTo>
                  <a:lnTo>
                    <a:pt x="21" y="2"/>
                  </a:lnTo>
                  <a:close/>
                </a:path>
              </a:pathLst>
            </a:custGeom>
            <a:solidFill>
              <a:srgbClr val="000000"/>
            </a:solidFill>
            <a:ln w="9525">
              <a:noFill/>
              <a:round/>
              <a:headEnd/>
              <a:tailEnd/>
            </a:ln>
          </p:spPr>
          <p:txBody>
            <a:bodyPr/>
            <a:lstStyle/>
            <a:p>
              <a:endParaRPr lang="en-US"/>
            </a:p>
          </p:txBody>
        </p:sp>
        <p:sp>
          <p:nvSpPr>
            <p:cNvPr id="350928" name="Freeform 720"/>
            <p:cNvSpPr>
              <a:spLocks/>
            </p:cNvSpPr>
            <p:nvPr/>
          </p:nvSpPr>
          <p:spPr bwMode="auto">
            <a:xfrm>
              <a:off x="3847" y="1578"/>
              <a:ext cx="27" cy="15"/>
            </a:xfrm>
            <a:custGeom>
              <a:avLst/>
              <a:gdLst/>
              <a:ahLst/>
              <a:cxnLst>
                <a:cxn ang="0">
                  <a:pos x="27" y="10"/>
                </a:cxn>
                <a:cxn ang="0">
                  <a:pos x="25" y="8"/>
                </a:cxn>
                <a:cxn ang="0">
                  <a:pos x="21" y="4"/>
                </a:cxn>
                <a:cxn ang="0">
                  <a:pos x="18" y="2"/>
                </a:cxn>
                <a:cxn ang="0">
                  <a:pos x="14" y="2"/>
                </a:cxn>
                <a:cxn ang="0">
                  <a:pos x="8" y="0"/>
                </a:cxn>
                <a:cxn ang="0">
                  <a:pos x="6" y="0"/>
                </a:cxn>
                <a:cxn ang="0">
                  <a:pos x="2" y="2"/>
                </a:cxn>
                <a:cxn ang="0">
                  <a:pos x="0" y="2"/>
                </a:cxn>
                <a:cxn ang="0">
                  <a:pos x="4" y="14"/>
                </a:cxn>
                <a:cxn ang="0">
                  <a:pos x="6" y="14"/>
                </a:cxn>
                <a:cxn ang="0">
                  <a:pos x="8" y="14"/>
                </a:cxn>
                <a:cxn ang="0">
                  <a:pos x="10" y="14"/>
                </a:cxn>
                <a:cxn ang="0">
                  <a:pos x="14" y="14"/>
                </a:cxn>
                <a:cxn ang="0">
                  <a:pos x="16" y="15"/>
                </a:cxn>
                <a:cxn ang="0">
                  <a:pos x="18" y="15"/>
                </a:cxn>
                <a:cxn ang="0">
                  <a:pos x="16" y="15"/>
                </a:cxn>
                <a:cxn ang="0">
                  <a:pos x="27" y="10"/>
                </a:cxn>
              </a:cxnLst>
              <a:rect l="0" t="0" r="r" b="b"/>
              <a:pathLst>
                <a:path w="27" h="15">
                  <a:moveTo>
                    <a:pt x="27" y="10"/>
                  </a:moveTo>
                  <a:lnTo>
                    <a:pt x="25" y="8"/>
                  </a:lnTo>
                  <a:lnTo>
                    <a:pt x="21" y="4"/>
                  </a:lnTo>
                  <a:lnTo>
                    <a:pt x="18" y="2"/>
                  </a:lnTo>
                  <a:lnTo>
                    <a:pt x="14" y="2"/>
                  </a:lnTo>
                  <a:lnTo>
                    <a:pt x="8" y="0"/>
                  </a:lnTo>
                  <a:lnTo>
                    <a:pt x="6" y="0"/>
                  </a:lnTo>
                  <a:lnTo>
                    <a:pt x="2" y="2"/>
                  </a:lnTo>
                  <a:lnTo>
                    <a:pt x="0" y="2"/>
                  </a:lnTo>
                  <a:lnTo>
                    <a:pt x="4" y="14"/>
                  </a:lnTo>
                  <a:lnTo>
                    <a:pt x="6" y="14"/>
                  </a:lnTo>
                  <a:lnTo>
                    <a:pt x="8" y="14"/>
                  </a:lnTo>
                  <a:lnTo>
                    <a:pt x="10" y="14"/>
                  </a:lnTo>
                  <a:lnTo>
                    <a:pt x="14" y="14"/>
                  </a:lnTo>
                  <a:lnTo>
                    <a:pt x="16" y="15"/>
                  </a:lnTo>
                  <a:lnTo>
                    <a:pt x="18" y="15"/>
                  </a:lnTo>
                  <a:lnTo>
                    <a:pt x="16" y="15"/>
                  </a:lnTo>
                  <a:lnTo>
                    <a:pt x="27" y="10"/>
                  </a:lnTo>
                  <a:close/>
                </a:path>
              </a:pathLst>
            </a:custGeom>
            <a:solidFill>
              <a:srgbClr val="000000"/>
            </a:solidFill>
            <a:ln w="9525">
              <a:noFill/>
              <a:round/>
              <a:headEnd/>
              <a:tailEnd/>
            </a:ln>
          </p:spPr>
          <p:txBody>
            <a:bodyPr/>
            <a:lstStyle/>
            <a:p>
              <a:endParaRPr lang="en-US"/>
            </a:p>
          </p:txBody>
        </p:sp>
        <p:sp>
          <p:nvSpPr>
            <p:cNvPr id="350929" name="Freeform 721"/>
            <p:cNvSpPr>
              <a:spLocks/>
            </p:cNvSpPr>
            <p:nvPr/>
          </p:nvSpPr>
          <p:spPr bwMode="auto">
            <a:xfrm>
              <a:off x="3863" y="1588"/>
              <a:ext cx="30" cy="17"/>
            </a:xfrm>
            <a:custGeom>
              <a:avLst/>
              <a:gdLst/>
              <a:ahLst/>
              <a:cxnLst>
                <a:cxn ang="0">
                  <a:pos x="21" y="4"/>
                </a:cxn>
                <a:cxn ang="0">
                  <a:pos x="19" y="5"/>
                </a:cxn>
                <a:cxn ang="0">
                  <a:pos x="17" y="5"/>
                </a:cxn>
                <a:cxn ang="0">
                  <a:pos x="15" y="4"/>
                </a:cxn>
                <a:cxn ang="0">
                  <a:pos x="13" y="2"/>
                </a:cxn>
                <a:cxn ang="0">
                  <a:pos x="11" y="0"/>
                </a:cxn>
                <a:cxn ang="0">
                  <a:pos x="0" y="5"/>
                </a:cxn>
                <a:cxn ang="0">
                  <a:pos x="2" y="5"/>
                </a:cxn>
                <a:cxn ang="0">
                  <a:pos x="4" y="9"/>
                </a:cxn>
                <a:cxn ang="0">
                  <a:pos x="5" y="11"/>
                </a:cxn>
                <a:cxn ang="0">
                  <a:pos x="9" y="13"/>
                </a:cxn>
                <a:cxn ang="0">
                  <a:pos x="13" y="17"/>
                </a:cxn>
                <a:cxn ang="0">
                  <a:pos x="19" y="17"/>
                </a:cxn>
                <a:cxn ang="0">
                  <a:pos x="25" y="15"/>
                </a:cxn>
                <a:cxn ang="0">
                  <a:pos x="30" y="11"/>
                </a:cxn>
                <a:cxn ang="0">
                  <a:pos x="30" y="9"/>
                </a:cxn>
                <a:cxn ang="0">
                  <a:pos x="21" y="4"/>
                </a:cxn>
              </a:cxnLst>
              <a:rect l="0" t="0" r="r" b="b"/>
              <a:pathLst>
                <a:path w="30" h="17">
                  <a:moveTo>
                    <a:pt x="21" y="4"/>
                  </a:moveTo>
                  <a:lnTo>
                    <a:pt x="19" y="5"/>
                  </a:lnTo>
                  <a:lnTo>
                    <a:pt x="17" y="5"/>
                  </a:lnTo>
                  <a:lnTo>
                    <a:pt x="15" y="4"/>
                  </a:lnTo>
                  <a:lnTo>
                    <a:pt x="13" y="2"/>
                  </a:lnTo>
                  <a:lnTo>
                    <a:pt x="11" y="0"/>
                  </a:lnTo>
                  <a:lnTo>
                    <a:pt x="0" y="5"/>
                  </a:lnTo>
                  <a:lnTo>
                    <a:pt x="2" y="5"/>
                  </a:lnTo>
                  <a:lnTo>
                    <a:pt x="4" y="9"/>
                  </a:lnTo>
                  <a:lnTo>
                    <a:pt x="5" y="11"/>
                  </a:lnTo>
                  <a:lnTo>
                    <a:pt x="9" y="13"/>
                  </a:lnTo>
                  <a:lnTo>
                    <a:pt x="13" y="17"/>
                  </a:lnTo>
                  <a:lnTo>
                    <a:pt x="19" y="17"/>
                  </a:lnTo>
                  <a:lnTo>
                    <a:pt x="25" y="15"/>
                  </a:lnTo>
                  <a:lnTo>
                    <a:pt x="30" y="11"/>
                  </a:lnTo>
                  <a:lnTo>
                    <a:pt x="30" y="9"/>
                  </a:lnTo>
                  <a:lnTo>
                    <a:pt x="21" y="4"/>
                  </a:lnTo>
                  <a:close/>
                </a:path>
              </a:pathLst>
            </a:custGeom>
            <a:solidFill>
              <a:srgbClr val="000000"/>
            </a:solidFill>
            <a:ln w="9525">
              <a:noFill/>
              <a:round/>
              <a:headEnd/>
              <a:tailEnd/>
            </a:ln>
          </p:spPr>
          <p:txBody>
            <a:bodyPr/>
            <a:lstStyle/>
            <a:p>
              <a:endParaRPr lang="en-US"/>
            </a:p>
          </p:txBody>
        </p:sp>
        <p:sp>
          <p:nvSpPr>
            <p:cNvPr id="350930" name="Freeform 722"/>
            <p:cNvSpPr>
              <a:spLocks/>
            </p:cNvSpPr>
            <p:nvPr/>
          </p:nvSpPr>
          <p:spPr bwMode="auto">
            <a:xfrm>
              <a:off x="3884" y="1574"/>
              <a:ext cx="15" cy="23"/>
            </a:xfrm>
            <a:custGeom>
              <a:avLst/>
              <a:gdLst/>
              <a:ahLst/>
              <a:cxnLst>
                <a:cxn ang="0">
                  <a:pos x="2" y="8"/>
                </a:cxn>
                <a:cxn ang="0">
                  <a:pos x="2" y="6"/>
                </a:cxn>
                <a:cxn ang="0">
                  <a:pos x="2" y="8"/>
                </a:cxn>
                <a:cxn ang="0">
                  <a:pos x="2" y="10"/>
                </a:cxn>
                <a:cxn ang="0">
                  <a:pos x="2" y="14"/>
                </a:cxn>
                <a:cxn ang="0">
                  <a:pos x="0" y="16"/>
                </a:cxn>
                <a:cxn ang="0">
                  <a:pos x="0" y="18"/>
                </a:cxn>
                <a:cxn ang="0">
                  <a:pos x="9" y="23"/>
                </a:cxn>
                <a:cxn ang="0">
                  <a:pos x="11" y="21"/>
                </a:cxn>
                <a:cxn ang="0">
                  <a:pos x="11" y="19"/>
                </a:cxn>
                <a:cxn ang="0">
                  <a:pos x="13" y="16"/>
                </a:cxn>
                <a:cxn ang="0">
                  <a:pos x="13" y="12"/>
                </a:cxn>
                <a:cxn ang="0">
                  <a:pos x="15" y="10"/>
                </a:cxn>
                <a:cxn ang="0">
                  <a:pos x="13" y="4"/>
                </a:cxn>
                <a:cxn ang="0">
                  <a:pos x="11" y="0"/>
                </a:cxn>
                <a:cxn ang="0">
                  <a:pos x="2" y="8"/>
                </a:cxn>
              </a:cxnLst>
              <a:rect l="0" t="0" r="r" b="b"/>
              <a:pathLst>
                <a:path w="15" h="23">
                  <a:moveTo>
                    <a:pt x="2" y="8"/>
                  </a:moveTo>
                  <a:lnTo>
                    <a:pt x="2" y="6"/>
                  </a:lnTo>
                  <a:lnTo>
                    <a:pt x="2" y="8"/>
                  </a:lnTo>
                  <a:lnTo>
                    <a:pt x="2" y="10"/>
                  </a:lnTo>
                  <a:lnTo>
                    <a:pt x="2" y="14"/>
                  </a:lnTo>
                  <a:lnTo>
                    <a:pt x="0" y="16"/>
                  </a:lnTo>
                  <a:lnTo>
                    <a:pt x="0" y="18"/>
                  </a:lnTo>
                  <a:lnTo>
                    <a:pt x="9" y="23"/>
                  </a:lnTo>
                  <a:lnTo>
                    <a:pt x="11" y="21"/>
                  </a:lnTo>
                  <a:lnTo>
                    <a:pt x="11" y="19"/>
                  </a:lnTo>
                  <a:lnTo>
                    <a:pt x="13" y="16"/>
                  </a:lnTo>
                  <a:lnTo>
                    <a:pt x="13" y="12"/>
                  </a:lnTo>
                  <a:lnTo>
                    <a:pt x="15" y="10"/>
                  </a:lnTo>
                  <a:lnTo>
                    <a:pt x="13" y="4"/>
                  </a:lnTo>
                  <a:lnTo>
                    <a:pt x="11" y="0"/>
                  </a:lnTo>
                  <a:lnTo>
                    <a:pt x="2" y="8"/>
                  </a:lnTo>
                  <a:close/>
                </a:path>
              </a:pathLst>
            </a:custGeom>
            <a:solidFill>
              <a:srgbClr val="000000"/>
            </a:solidFill>
            <a:ln w="9525">
              <a:noFill/>
              <a:round/>
              <a:headEnd/>
              <a:tailEnd/>
            </a:ln>
          </p:spPr>
          <p:txBody>
            <a:bodyPr/>
            <a:lstStyle/>
            <a:p>
              <a:endParaRPr lang="en-US"/>
            </a:p>
          </p:txBody>
        </p:sp>
        <p:sp>
          <p:nvSpPr>
            <p:cNvPr id="350931" name="Freeform 723"/>
            <p:cNvSpPr>
              <a:spLocks/>
            </p:cNvSpPr>
            <p:nvPr/>
          </p:nvSpPr>
          <p:spPr bwMode="auto">
            <a:xfrm>
              <a:off x="3865" y="1561"/>
              <a:ext cx="30" cy="21"/>
            </a:xfrm>
            <a:custGeom>
              <a:avLst/>
              <a:gdLst/>
              <a:ahLst/>
              <a:cxnLst>
                <a:cxn ang="0">
                  <a:pos x="2" y="11"/>
                </a:cxn>
                <a:cxn ang="0">
                  <a:pos x="0" y="11"/>
                </a:cxn>
                <a:cxn ang="0">
                  <a:pos x="5" y="13"/>
                </a:cxn>
                <a:cxn ang="0">
                  <a:pos x="11" y="13"/>
                </a:cxn>
                <a:cxn ang="0">
                  <a:pos x="13" y="15"/>
                </a:cxn>
                <a:cxn ang="0">
                  <a:pos x="17" y="17"/>
                </a:cxn>
                <a:cxn ang="0">
                  <a:pos x="19" y="19"/>
                </a:cxn>
                <a:cxn ang="0">
                  <a:pos x="21" y="19"/>
                </a:cxn>
                <a:cxn ang="0">
                  <a:pos x="21" y="21"/>
                </a:cxn>
                <a:cxn ang="0">
                  <a:pos x="30" y="13"/>
                </a:cxn>
                <a:cxn ang="0">
                  <a:pos x="30" y="11"/>
                </a:cxn>
                <a:cxn ang="0">
                  <a:pos x="28" y="9"/>
                </a:cxn>
                <a:cxn ang="0">
                  <a:pos x="27" y="9"/>
                </a:cxn>
                <a:cxn ang="0">
                  <a:pos x="23" y="6"/>
                </a:cxn>
                <a:cxn ang="0">
                  <a:pos x="19" y="4"/>
                </a:cxn>
                <a:cxn ang="0">
                  <a:pos x="13" y="2"/>
                </a:cxn>
                <a:cxn ang="0">
                  <a:pos x="7" y="2"/>
                </a:cxn>
                <a:cxn ang="0">
                  <a:pos x="2" y="0"/>
                </a:cxn>
                <a:cxn ang="0">
                  <a:pos x="0" y="0"/>
                </a:cxn>
                <a:cxn ang="0">
                  <a:pos x="2" y="11"/>
                </a:cxn>
              </a:cxnLst>
              <a:rect l="0" t="0" r="r" b="b"/>
              <a:pathLst>
                <a:path w="30" h="21">
                  <a:moveTo>
                    <a:pt x="2" y="11"/>
                  </a:moveTo>
                  <a:lnTo>
                    <a:pt x="0" y="11"/>
                  </a:lnTo>
                  <a:lnTo>
                    <a:pt x="5" y="13"/>
                  </a:lnTo>
                  <a:lnTo>
                    <a:pt x="11" y="13"/>
                  </a:lnTo>
                  <a:lnTo>
                    <a:pt x="13" y="15"/>
                  </a:lnTo>
                  <a:lnTo>
                    <a:pt x="17" y="17"/>
                  </a:lnTo>
                  <a:lnTo>
                    <a:pt x="19" y="19"/>
                  </a:lnTo>
                  <a:lnTo>
                    <a:pt x="21" y="19"/>
                  </a:lnTo>
                  <a:lnTo>
                    <a:pt x="21" y="21"/>
                  </a:lnTo>
                  <a:lnTo>
                    <a:pt x="30" y="13"/>
                  </a:lnTo>
                  <a:lnTo>
                    <a:pt x="30" y="11"/>
                  </a:lnTo>
                  <a:lnTo>
                    <a:pt x="28" y="9"/>
                  </a:lnTo>
                  <a:lnTo>
                    <a:pt x="27" y="9"/>
                  </a:lnTo>
                  <a:lnTo>
                    <a:pt x="23" y="6"/>
                  </a:lnTo>
                  <a:lnTo>
                    <a:pt x="19" y="4"/>
                  </a:lnTo>
                  <a:lnTo>
                    <a:pt x="13" y="2"/>
                  </a:lnTo>
                  <a:lnTo>
                    <a:pt x="7" y="2"/>
                  </a:lnTo>
                  <a:lnTo>
                    <a:pt x="2" y="0"/>
                  </a:lnTo>
                  <a:lnTo>
                    <a:pt x="0" y="0"/>
                  </a:lnTo>
                  <a:lnTo>
                    <a:pt x="2" y="11"/>
                  </a:lnTo>
                  <a:close/>
                </a:path>
              </a:pathLst>
            </a:custGeom>
            <a:solidFill>
              <a:srgbClr val="000000"/>
            </a:solidFill>
            <a:ln w="9525">
              <a:noFill/>
              <a:round/>
              <a:headEnd/>
              <a:tailEnd/>
            </a:ln>
          </p:spPr>
          <p:txBody>
            <a:bodyPr/>
            <a:lstStyle/>
            <a:p>
              <a:endParaRPr lang="en-US"/>
            </a:p>
          </p:txBody>
        </p:sp>
        <p:sp>
          <p:nvSpPr>
            <p:cNvPr id="350932" name="Freeform 724"/>
            <p:cNvSpPr>
              <a:spLocks/>
            </p:cNvSpPr>
            <p:nvPr/>
          </p:nvSpPr>
          <p:spPr bwMode="auto">
            <a:xfrm>
              <a:off x="3838" y="1561"/>
              <a:ext cx="29" cy="13"/>
            </a:xfrm>
            <a:custGeom>
              <a:avLst/>
              <a:gdLst/>
              <a:ahLst/>
              <a:cxnLst>
                <a:cxn ang="0">
                  <a:pos x="0" y="2"/>
                </a:cxn>
                <a:cxn ang="0">
                  <a:pos x="0" y="6"/>
                </a:cxn>
                <a:cxn ang="0">
                  <a:pos x="4" y="9"/>
                </a:cxn>
                <a:cxn ang="0">
                  <a:pos x="9" y="11"/>
                </a:cxn>
                <a:cxn ang="0">
                  <a:pos x="13" y="13"/>
                </a:cxn>
                <a:cxn ang="0">
                  <a:pos x="19" y="13"/>
                </a:cxn>
                <a:cxn ang="0">
                  <a:pos x="23" y="13"/>
                </a:cxn>
                <a:cxn ang="0">
                  <a:pos x="27" y="13"/>
                </a:cxn>
                <a:cxn ang="0">
                  <a:pos x="29" y="11"/>
                </a:cxn>
                <a:cxn ang="0">
                  <a:pos x="27" y="0"/>
                </a:cxn>
                <a:cxn ang="0">
                  <a:pos x="25" y="0"/>
                </a:cxn>
                <a:cxn ang="0">
                  <a:pos x="21" y="2"/>
                </a:cxn>
                <a:cxn ang="0">
                  <a:pos x="19" y="2"/>
                </a:cxn>
                <a:cxn ang="0">
                  <a:pos x="15" y="2"/>
                </a:cxn>
                <a:cxn ang="0">
                  <a:pos x="13" y="0"/>
                </a:cxn>
                <a:cxn ang="0">
                  <a:pos x="11" y="0"/>
                </a:cxn>
                <a:cxn ang="0">
                  <a:pos x="9" y="0"/>
                </a:cxn>
                <a:cxn ang="0">
                  <a:pos x="11" y="2"/>
                </a:cxn>
                <a:cxn ang="0">
                  <a:pos x="0" y="2"/>
                </a:cxn>
              </a:cxnLst>
              <a:rect l="0" t="0" r="r" b="b"/>
              <a:pathLst>
                <a:path w="29" h="13">
                  <a:moveTo>
                    <a:pt x="0" y="2"/>
                  </a:moveTo>
                  <a:lnTo>
                    <a:pt x="0" y="6"/>
                  </a:lnTo>
                  <a:lnTo>
                    <a:pt x="4" y="9"/>
                  </a:lnTo>
                  <a:lnTo>
                    <a:pt x="9" y="11"/>
                  </a:lnTo>
                  <a:lnTo>
                    <a:pt x="13" y="13"/>
                  </a:lnTo>
                  <a:lnTo>
                    <a:pt x="19" y="13"/>
                  </a:lnTo>
                  <a:lnTo>
                    <a:pt x="23" y="13"/>
                  </a:lnTo>
                  <a:lnTo>
                    <a:pt x="27" y="13"/>
                  </a:lnTo>
                  <a:lnTo>
                    <a:pt x="29" y="11"/>
                  </a:lnTo>
                  <a:lnTo>
                    <a:pt x="27" y="0"/>
                  </a:lnTo>
                  <a:lnTo>
                    <a:pt x="25" y="0"/>
                  </a:lnTo>
                  <a:lnTo>
                    <a:pt x="21" y="2"/>
                  </a:lnTo>
                  <a:lnTo>
                    <a:pt x="19" y="2"/>
                  </a:lnTo>
                  <a:lnTo>
                    <a:pt x="15" y="2"/>
                  </a:lnTo>
                  <a:lnTo>
                    <a:pt x="13" y="0"/>
                  </a:lnTo>
                  <a:lnTo>
                    <a:pt x="11" y="0"/>
                  </a:lnTo>
                  <a:lnTo>
                    <a:pt x="9" y="0"/>
                  </a:lnTo>
                  <a:lnTo>
                    <a:pt x="11" y="2"/>
                  </a:lnTo>
                  <a:lnTo>
                    <a:pt x="0" y="2"/>
                  </a:lnTo>
                  <a:close/>
                </a:path>
              </a:pathLst>
            </a:custGeom>
            <a:solidFill>
              <a:srgbClr val="000000"/>
            </a:solidFill>
            <a:ln w="9525">
              <a:noFill/>
              <a:round/>
              <a:headEnd/>
              <a:tailEnd/>
            </a:ln>
          </p:spPr>
          <p:txBody>
            <a:bodyPr/>
            <a:lstStyle/>
            <a:p>
              <a:endParaRPr lang="en-US"/>
            </a:p>
          </p:txBody>
        </p:sp>
        <p:sp>
          <p:nvSpPr>
            <p:cNvPr id="350933" name="Freeform 725"/>
            <p:cNvSpPr>
              <a:spLocks/>
            </p:cNvSpPr>
            <p:nvPr/>
          </p:nvSpPr>
          <p:spPr bwMode="auto">
            <a:xfrm>
              <a:off x="3822" y="1547"/>
              <a:ext cx="27" cy="18"/>
            </a:xfrm>
            <a:custGeom>
              <a:avLst/>
              <a:gdLst/>
              <a:ahLst/>
              <a:cxnLst>
                <a:cxn ang="0">
                  <a:pos x="2" y="12"/>
                </a:cxn>
                <a:cxn ang="0">
                  <a:pos x="0" y="12"/>
                </a:cxn>
                <a:cxn ang="0">
                  <a:pos x="6" y="12"/>
                </a:cxn>
                <a:cxn ang="0">
                  <a:pos x="10" y="12"/>
                </a:cxn>
                <a:cxn ang="0">
                  <a:pos x="12" y="14"/>
                </a:cxn>
                <a:cxn ang="0">
                  <a:pos x="14" y="16"/>
                </a:cxn>
                <a:cxn ang="0">
                  <a:pos x="16" y="16"/>
                </a:cxn>
                <a:cxn ang="0">
                  <a:pos x="16" y="18"/>
                </a:cxn>
                <a:cxn ang="0">
                  <a:pos x="16" y="16"/>
                </a:cxn>
                <a:cxn ang="0">
                  <a:pos x="27" y="16"/>
                </a:cxn>
                <a:cxn ang="0">
                  <a:pos x="27" y="14"/>
                </a:cxn>
                <a:cxn ang="0">
                  <a:pos x="25" y="12"/>
                </a:cxn>
                <a:cxn ang="0">
                  <a:pos x="25" y="10"/>
                </a:cxn>
                <a:cxn ang="0">
                  <a:pos x="23" y="6"/>
                </a:cxn>
                <a:cxn ang="0">
                  <a:pos x="20" y="4"/>
                </a:cxn>
                <a:cxn ang="0">
                  <a:pos x="14" y="0"/>
                </a:cxn>
                <a:cxn ang="0">
                  <a:pos x="8" y="0"/>
                </a:cxn>
                <a:cxn ang="0">
                  <a:pos x="0" y="0"/>
                </a:cxn>
                <a:cxn ang="0">
                  <a:pos x="2" y="12"/>
                </a:cxn>
              </a:cxnLst>
              <a:rect l="0" t="0" r="r" b="b"/>
              <a:pathLst>
                <a:path w="27" h="18">
                  <a:moveTo>
                    <a:pt x="2" y="12"/>
                  </a:moveTo>
                  <a:lnTo>
                    <a:pt x="0" y="12"/>
                  </a:lnTo>
                  <a:lnTo>
                    <a:pt x="6" y="12"/>
                  </a:lnTo>
                  <a:lnTo>
                    <a:pt x="10" y="12"/>
                  </a:lnTo>
                  <a:lnTo>
                    <a:pt x="12" y="14"/>
                  </a:lnTo>
                  <a:lnTo>
                    <a:pt x="14" y="16"/>
                  </a:lnTo>
                  <a:lnTo>
                    <a:pt x="16" y="16"/>
                  </a:lnTo>
                  <a:lnTo>
                    <a:pt x="16" y="18"/>
                  </a:lnTo>
                  <a:lnTo>
                    <a:pt x="16" y="16"/>
                  </a:lnTo>
                  <a:lnTo>
                    <a:pt x="27" y="16"/>
                  </a:lnTo>
                  <a:lnTo>
                    <a:pt x="27" y="14"/>
                  </a:lnTo>
                  <a:lnTo>
                    <a:pt x="25" y="12"/>
                  </a:lnTo>
                  <a:lnTo>
                    <a:pt x="25" y="10"/>
                  </a:lnTo>
                  <a:lnTo>
                    <a:pt x="23" y="6"/>
                  </a:lnTo>
                  <a:lnTo>
                    <a:pt x="20" y="4"/>
                  </a:lnTo>
                  <a:lnTo>
                    <a:pt x="14" y="0"/>
                  </a:lnTo>
                  <a:lnTo>
                    <a:pt x="8" y="0"/>
                  </a:lnTo>
                  <a:lnTo>
                    <a:pt x="0" y="0"/>
                  </a:lnTo>
                  <a:lnTo>
                    <a:pt x="2" y="12"/>
                  </a:lnTo>
                  <a:close/>
                </a:path>
              </a:pathLst>
            </a:custGeom>
            <a:solidFill>
              <a:srgbClr val="000000"/>
            </a:solidFill>
            <a:ln w="9525">
              <a:noFill/>
              <a:round/>
              <a:headEnd/>
              <a:tailEnd/>
            </a:ln>
          </p:spPr>
          <p:txBody>
            <a:bodyPr/>
            <a:lstStyle/>
            <a:p>
              <a:endParaRPr lang="en-US"/>
            </a:p>
          </p:txBody>
        </p:sp>
        <p:sp>
          <p:nvSpPr>
            <p:cNvPr id="350934" name="Freeform 726"/>
            <p:cNvSpPr>
              <a:spLocks/>
            </p:cNvSpPr>
            <p:nvPr/>
          </p:nvSpPr>
          <p:spPr bwMode="auto">
            <a:xfrm>
              <a:off x="3798" y="1547"/>
              <a:ext cx="26" cy="16"/>
            </a:xfrm>
            <a:custGeom>
              <a:avLst/>
              <a:gdLst/>
              <a:ahLst/>
              <a:cxnLst>
                <a:cxn ang="0">
                  <a:pos x="0" y="16"/>
                </a:cxn>
                <a:cxn ang="0">
                  <a:pos x="1" y="16"/>
                </a:cxn>
                <a:cxn ang="0">
                  <a:pos x="5" y="16"/>
                </a:cxn>
                <a:cxn ang="0">
                  <a:pos x="9" y="16"/>
                </a:cxn>
                <a:cxn ang="0">
                  <a:pos x="13" y="14"/>
                </a:cxn>
                <a:cxn ang="0">
                  <a:pos x="17" y="14"/>
                </a:cxn>
                <a:cxn ang="0">
                  <a:pos x="21" y="14"/>
                </a:cxn>
                <a:cxn ang="0">
                  <a:pos x="23" y="12"/>
                </a:cxn>
                <a:cxn ang="0">
                  <a:pos x="26" y="12"/>
                </a:cxn>
                <a:cxn ang="0">
                  <a:pos x="24" y="0"/>
                </a:cxn>
                <a:cxn ang="0">
                  <a:pos x="23" y="0"/>
                </a:cxn>
                <a:cxn ang="0">
                  <a:pos x="21" y="0"/>
                </a:cxn>
                <a:cxn ang="0">
                  <a:pos x="19" y="0"/>
                </a:cxn>
                <a:cxn ang="0">
                  <a:pos x="15" y="2"/>
                </a:cxn>
                <a:cxn ang="0">
                  <a:pos x="11" y="2"/>
                </a:cxn>
                <a:cxn ang="0">
                  <a:pos x="7" y="2"/>
                </a:cxn>
                <a:cxn ang="0">
                  <a:pos x="5" y="4"/>
                </a:cxn>
                <a:cxn ang="0">
                  <a:pos x="3" y="4"/>
                </a:cxn>
                <a:cxn ang="0">
                  <a:pos x="5" y="4"/>
                </a:cxn>
                <a:cxn ang="0">
                  <a:pos x="0" y="16"/>
                </a:cxn>
              </a:cxnLst>
              <a:rect l="0" t="0" r="r" b="b"/>
              <a:pathLst>
                <a:path w="26" h="16">
                  <a:moveTo>
                    <a:pt x="0" y="16"/>
                  </a:moveTo>
                  <a:lnTo>
                    <a:pt x="1" y="16"/>
                  </a:lnTo>
                  <a:lnTo>
                    <a:pt x="5" y="16"/>
                  </a:lnTo>
                  <a:lnTo>
                    <a:pt x="9" y="16"/>
                  </a:lnTo>
                  <a:lnTo>
                    <a:pt x="13" y="14"/>
                  </a:lnTo>
                  <a:lnTo>
                    <a:pt x="17" y="14"/>
                  </a:lnTo>
                  <a:lnTo>
                    <a:pt x="21" y="14"/>
                  </a:lnTo>
                  <a:lnTo>
                    <a:pt x="23" y="12"/>
                  </a:lnTo>
                  <a:lnTo>
                    <a:pt x="26" y="12"/>
                  </a:lnTo>
                  <a:lnTo>
                    <a:pt x="24" y="0"/>
                  </a:lnTo>
                  <a:lnTo>
                    <a:pt x="23" y="0"/>
                  </a:lnTo>
                  <a:lnTo>
                    <a:pt x="21" y="0"/>
                  </a:lnTo>
                  <a:lnTo>
                    <a:pt x="19" y="0"/>
                  </a:lnTo>
                  <a:lnTo>
                    <a:pt x="15" y="2"/>
                  </a:lnTo>
                  <a:lnTo>
                    <a:pt x="11" y="2"/>
                  </a:lnTo>
                  <a:lnTo>
                    <a:pt x="7" y="2"/>
                  </a:lnTo>
                  <a:lnTo>
                    <a:pt x="5" y="4"/>
                  </a:lnTo>
                  <a:lnTo>
                    <a:pt x="3" y="4"/>
                  </a:lnTo>
                  <a:lnTo>
                    <a:pt x="5" y="4"/>
                  </a:lnTo>
                  <a:lnTo>
                    <a:pt x="0" y="16"/>
                  </a:lnTo>
                  <a:close/>
                </a:path>
              </a:pathLst>
            </a:custGeom>
            <a:solidFill>
              <a:srgbClr val="000000"/>
            </a:solidFill>
            <a:ln w="9525">
              <a:noFill/>
              <a:round/>
              <a:headEnd/>
              <a:tailEnd/>
            </a:ln>
          </p:spPr>
          <p:txBody>
            <a:bodyPr/>
            <a:lstStyle/>
            <a:p>
              <a:endParaRPr lang="en-US"/>
            </a:p>
          </p:txBody>
        </p:sp>
        <p:sp>
          <p:nvSpPr>
            <p:cNvPr id="350935" name="Freeform 727"/>
            <p:cNvSpPr>
              <a:spLocks/>
            </p:cNvSpPr>
            <p:nvPr/>
          </p:nvSpPr>
          <p:spPr bwMode="auto">
            <a:xfrm>
              <a:off x="3782" y="1549"/>
              <a:ext cx="21" cy="23"/>
            </a:xfrm>
            <a:custGeom>
              <a:avLst/>
              <a:gdLst/>
              <a:ahLst/>
              <a:cxnLst>
                <a:cxn ang="0">
                  <a:pos x="14" y="21"/>
                </a:cxn>
                <a:cxn ang="0">
                  <a:pos x="14" y="19"/>
                </a:cxn>
                <a:cxn ang="0">
                  <a:pos x="14" y="14"/>
                </a:cxn>
                <a:cxn ang="0">
                  <a:pos x="14" y="12"/>
                </a:cxn>
                <a:cxn ang="0">
                  <a:pos x="16" y="12"/>
                </a:cxn>
                <a:cxn ang="0">
                  <a:pos x="16" y="14"/>
                </a:cxn>
                <a:cxn ang="0">
                  <a:pos x="21" y="2"/>
                </a:cxn>
                <a:cxn ang="0">
                  <a:pos x="19" y="2"/>
                </a:cxn>
                <a:cxn ang="0">
                  <a:pos x="17" y="0"/>
                </a:cxn>
                <a:cxn ang="0">
                  <a:pos x="14" y="0"/>
                </a:cxn>
                <a:cxn ang="0">
                  <a:pos x="10" y="0"/>
                </a:cxn>
                <a:cxn ang="0">
                  <a:pos x="4" y="4"/>
                </a:cxn>
                <a:cxn ang="0">
                  <a:pos x="2" y="8"/>
                </a:cxn>
                <a:cxn ang="0">
                  <a:pos x="0" y="16"/>
                </a:cxn>
                <a:cxn ang="0">
                  <a:pos x="2" y="23"/>
                </a:cxn>
                <a:cxn ang="0">
                  <a:pos x="2" y="21"/>
                </a:cxn>
                <a:cxn ang="0">
                  <a:pos x="14" y="21"/>
                </a:cxn>
              </a:cxnLst>
              <a:rect l="0" t="0" r="r" b="b"/>
              <a:pathLst>
                <a:path w="21" h="23">
                  <a:moveTo>
                    <a:pt x="14" y="21"/>
                  </a:moveTo>
                  <a:lnTo>
                    <a:pt x="14" y="19"/>
                  </a:lnTo>
                  <a:lnTo>
                    <a:pt x="14" y="14"/>
                  </a:lnTo>
                  <a:lnTo>
                    <a:pt x="14" y="12"/>
                  </a:lnTo>
                  <a:lnTo>
                    <a:pt x="16" y="12"/>
                  </a:lnTo>
                  <a:lnTo>
                    <a:pt x="16" y="14"/>
                  </a:lnTo>
                  <a:lnTo>
                    <a:pt x="21" y="2"/>
                  </a:lnTo>
                  <a:lnTo>
                    <a:pt x="19" y="2"/>
                  </a:lnTo>
                  <a:lnTo>
                    <a:pt x="17" y="0"/>
                  </a:lnTo>
                  <a:lnTo>
                    <a:pt x="14" y="0"/>
                  </a:lnTo>
                  <a:lnTo>
                    <a:pt x="10" y="0"/>
                  </a:lnTo>
                  <a:lnTo>
                    <a:pt x="4" y="4"/>
                  </a:lnTo>
                  <a:lnTo>
                    <a:pt x="2" y="8"/>
                  </a:lnTo>
                  <a:lnTo>
                    <a:pt x="0" y="16"/>
                  </a:lnTo>
                  <a:lnTo>
                    <a:pt x="2" y="23"/>
                  </a:lnTo>
                  <a:lnTo>
                    <a:pt x="2" y="21"/>
                  </a:lnTo>
                  <a:lnTo>
                    <a:pt x="14" y="21"/>
                  </a:lnTo>
                  <a:close/>
                </a:path>
              </a:pathLst>
            </a:custGeom>
            <a:solidFill>
              <a:srgbClr val="000000"/>
            </a:solidFill>
            <a:ln w="9525">
              <a:noFill/>
              <a:round/>
              <a:headEnd/>
              <a:tailEnd/>
            </a:ln>
          </p:spPr>
          <p:txBody>
            <a:bodyPr/>
            <a:lstStyle/>
            <a:p>
              <a:endParaRPr lang="en-US"/>
            </a:p>
          </p:txBody>
        </p:sp>
        <p:sp>
          <p:nvSpPr>
            <p:cNvPr id="350936" name="Freeform 728"/>
            <p:cNvSpPr>
              <a:spLocks/>
            </p:cNvSpPr>
            <p:nvPr/>
          </p:nvSpPr>
          <p:spPr bwMode="auto">
            <a:xfrm>
              <a:off x="3773" y="1570"/>
              <a:ext cx="23" cy="16"/>
            </a:xfrm>
            <a:custGeom>
              <a:avLst/>
              <a:gdLst/>
              <a:ahLst/>
              <a:cxnLst>
                <a:cxn ang="0">
                  <a:pos x="0" y="10"/>
                </a:cxn>
                <a:cxn ang="0">
                  <a:pos x="1" y="12"/>
                </a:cxn>
                <a:cxn ang="0">
                  <a:pos x="7" y="14"/>
                </a:cxn>
                <a:cxn ang="0">
                  <a:pos x="13" y="16"/>
                </a:cxn>
                <a:cxn ang="0">
                  <a:pos x="17" y="14"/>
                </a:cxn>
                <a:cxn ang="0">
                  <a:pos x="21" y="10"/>
                </a:cxn>
                <a:cxn ang="0">
                  <a:pos x="23" y="6"/>
                </a:cxn>
                <a:cxn ang="0">
                  <a:pos x="23" y="4"/>
                </a:cxn>
                <a:cxn ang="0">
                  <a:pos x="23" y="2"/>
                </a:cxn>
                <a:cxn ang="0">
                  <a:pos x="23" y="0"/>
                </a:cxn>
                <a:cxn ang="0">
                  <a:pos x="11" y="0"/>
                </a:cxn>
                <a:cxn ang="0">
                  <a:pos x="11" y="2"/>
                </a:cxn>
                <a:cxn ang="0">
                  <a:pos x="11" y="4"/>
                </a:cxn>
                <a:cxn ang="0">
                  <a:pos x="7" y="2"/>
                </a:cxn>
                <a:cxn ang="0">
                  <a:pos x="9" y="2"/>
                </a:cxn>
                <a:cxn ang="0">
                  <a:pos x="0" y="10"/>
                </a:cxn>
              </a:cxnLst>
              <a:rect l="0" t="0" r="r" b="b"/>
              <a:pathLst>
                <a:path w="23" h="16">
                  <a:moveTo>
                    <a:pt x="0" y="10"/>
                  </a:moveTo>
                  <a:lnTo>
                    <a:pt x="1" y="12"/>
                  </a:lnTo>
                  <a:lnTo>
                    <a:pt x="7" y="14"/>
                  </a:lnTo>
                  <a:lnTo>
                    <a:pt x="13" y="16"/>
                  </a:lnTo>
                  <a:lnTo>
                    <a:pt x="17" y="14"/>
                  </a:lnTo>
                  <a:lnTo>
                    <a:pt x="21" y="10"/>
                  </a:lnTo>
                  <a:lnTo>
                    <a:pt x="23" y="6"/>
                  </a:lnTo>
                  <a:lnTo>
                    <a:pt x="23" y="4"/>
                  </a:lnTo>
                  <a:lnTo>
                    <a:pt x="23" y="2"/>
                  </a:lnTo>
                  <a:lnTo>
                    <a:pt x="23" y="0"/>
                  </a:lnTo>
                  <a:lnTo>
                    <a:pt x="11" y="0"/>
                  </a:lnTo>
                  <a:lnTo>
                    <a:pt x="11" y="2"/>
                  </a:lnTo>
                  <a:lnTo>
                    <a:pt x="11" y="4"/>
                  </a:lnTo>
                  <a:lnTo>
                    <a:pt x="7" y="2"/>
                  </a:lnTo>
                  <a:lnTo>
                    <a:pt x="9" y="2"/>
                  </a:lnTo>
                  <a:lnTo>
                    <a:pt x="0" y="10"/>
                  </a:lnTo>
                  <a:close/>
                </a:path>
              </a:pathLst>
            </a:custGeom>
            <a:solidFill>
              <a:srgbClr val="000000"/>
            </a:solidFill>
            <a:ln w="9525">
              <a:noFill/>
              <a:round/>
              <a:headEnd/>
              <a:tailEnd/>
            </a:ln>
          </p:spPr>
          <p:txBody>
            <a:bodyPr/>
            <a:lstStyle/>
            <a:p>
              <a:endParaRPr lang="en-US"/>
            </a:p>
          </p:txBody>
        </p:sp>
        <p:sp>
          <p:nvSpPr>
            <p:cNvPr id="350937" name="Freeform 729"/>
            <p:cNvSpPr>
              <a:spLocks/>
            </p:cNvSpPr>
            <p:nvPr/>
          </p:nvSpPr>
          <p:spPr bwMode="auto">
            <a:xfrm>
              <a:off x="3748" y="1565"/>
              <a:ext cx="34" cy="21"/>
            </a:xfrm>
            <a:custGeom>
              <a:avLst/>
              <a:gdLst/>
              <a:ahLst/>
              <a:cxnLst>
                <a:cxn ang="0">
                  <a:pos x="11" y="19"/>
                </a:cxn>
                <a:cxn ang="0">
                  <a:pos x="9" y="21"/>
                </a:cxn>
                <a:cxn ang="0">
                  <a:pos x="13" y="15"/>
                </a:cxn>
                <a:cxn ang="0">
                  <a:pos x="17" y="13"/>
                </a:cxn>
                <a:cxn ang="0">
                  <a:pos x="19" y="11"/>
                </a:cxn>
                <a:cxn ang="0">
                  <a:pos x="21" y="11"/>
                </a:cxn>
                <a:cxn ang="0">
                  <a:pos x="23" y="13"/>
                </a:cxn>
                <a:cxn ang="0">
                  <a:pos x="25" y="15"/>
                </a:cxn>
                <a:cxn ang="0">
                  <a:pos x="34" y="7"/>
                </a:cxn>
                <a:cxn ang="0">
                  <a:pos x="32" y="7"/>
                </a:cxn>
                <a:cxn ang="0">
                  <a:pos x="30" y="5"/>
                </a:cxn>
                <a:cxn ang="0">
                  <a:pos x="28" y="2"/>
                </a:cxn>
                <a:cxn ang="0">
                  <a:pos x="23" y="0"/>
                </a:cxn>
                <a:cxn ang="0">
                  <a:pos x="17" y="0"/>
                </a:cxn>
                <a:cxn ang="0">
                  <a:pos x="11" y="2"/>
                </a:cxn>
                <a:cxn ang="0">
                  <a:pos x="5" y="7"/>
                </a:cxn>
                <a:cxn ang="0">
                  <a:pos x="0" y="15"/>
                </a:cxn>
                <a:cxn ang="0">
                  <a:pos x="0" y="17"/>
                </a:cxn>
                <a:cxn ang="0">
                  <a:pos x="11" y="19"/>
                </a:cxn>
              </a:cxnLst>
              <a:rect l="0" t="0" r="r" b="b"/>
              <a:pathLst>
                <a:path w="34" h="21">
                  <a:moveTo>
                    <a:pt x="11" y="19"/>
                  </a:moveTo>
                  <a:lnTo>
                    <a:pt x="9" y="21"/>
                  </a:lnTo>
                  <a:lnTo>
                    <a:pt x="13" y="15"/>
                  </a:lnTo>
                  <a:lnTo>
                    <a:pt x="17" y="13"/>
                  </a:lnTo>
                  <a:lnTo>
                    <a:pt x="19" y="11"/>
                  </a:lnTo>
                  <a:lnTo>
                    <a:pt x="21" y="11"/>
                  </a:lnTo>
                  <a:lnTo>
                    <a:pt x="23" y="13"/>
                  </a:lnTo>
                  <a:lnTo>
                    <a:pt x="25" y="15"/>
                  </a:lnTo>
                  <a:lnTo>
                    <a:pt x="34" y="7"/>
                  </a:lnTo>
                  <a:lnTo>
                    <a:pt x="32" y="7"/>
                  </a:lnTo>
                  <a:lnTo>
                    <a:pt x="30" y="5"/>
                  </a:lnTo>
                  <a:lnTo>
                    <a:pt x="28" y="2"/>
                  </a:lnTo>
                  <a:lnTo>
                    <a:pt x="23" y="0"/>
                  </a:lnTo>
                  <a:lnTo>
                    <a:pt x="17" y="0"/>
                  </a:lnTo>
                  <a:lnTo>
                    <a:pt x="11" y="2"/>
                  </a:lnTo>
                  <a:lnTo>
                    <a:pt x="5" y="7"/>
                  </a:lnTo>
                  <a:lnTo>
                    <a:pt x="0" y="15"/>
                  </a:lnTo>
                  <a:lnTo>
                    <a:pt x="0" y="17"/>
                  </a:lnTo>
                  <a:lnTo>
                    <a:pt x="11" y="19"/>
                  </a:lnTo>
                  <a:close/>
                </a:path>
              </a:pathLst>
            </a:custGeom>
            <a:solidFill>
              <a:srgbClr val="000000"/>
            </a:solidFill>
            <a:ln w="9525">
              <a:noFill/>
              <a:round/>
              <a:headEnd/>
              <a:tailEnd/>
            </a:ln>
          </p:spPr>
          <p:txBody>
            <a:bodyPr/>
            <a:lstStyle/>
            <a:p>
              <a:endParaRPr lang="en-US"/>
            </a:p>
          </p:txBody>
        </p:sp>
        <p:sp>
          <p:nvSpPr>
            <p:cNvPr id="350938" name="Freeform 730"/>
            <p:cNvSpPr>
              <a:spLocks/>
            </p:cNvSpPr>
            <p:nvPr/>
          </p:nvSpPr>
          <p:spPr bwMode="auto">
            <a:xfrm>
              <a:off x="3727" y="1580"/>
              <a:ext cx="32" cy="17"/>
            </a:xfrm>
            <a:custGeom>
              <a:avLst/>
              <a:gdLst/>
              <a:ahLst/>
              <a:cxnLst>
                <a:cxn ang="0">
                  <a:pos x="0" y="15"/>
                </a:cxn>
                <a:cxn ang="0">
                  <a:pos x="1" y="17"/>
                </a:cxn>
                <a:cxn ang="0">
                  <a:pos x="9" y="17"/>
                </a:cxn>
                <a:cxn ang="0">
                  <a:pos x="17" y="17"/>
                </a:cxn>
                <a:cxn ang="0">
                  <a:pos x="21" y="15"/>
                </a:cxn>
                <a:cxn ang="0">
                  <a:pos x="26" y="13"/>
                </a:cxn>
                <a:cxn ang="0">
                  <a:pos x="28" y="10"/>
                </a:cxn>
                <a:cxn ang="0">
                  <a:pos x="30" y="8"/>
                </a:cxn>
                <a:cxn ang="0">
                  <a:pos x="30" y="6"/>
                </a:cxn>
                <a:cxn ang="0">
                  <a:pos x="32" y="4"/>
                </a:cxn>
                <a:cxn ang="0">
                  <a:pos x="21" y="2"/>
                </a:cxn>
                <a:cxn ang="0">
                  <a:pos x="21" y="0"/>
                </a:cxn>
                <a:cxn ang="0">
                  <a:pos x="21" y="2"/>
                </a:cxn>
                <a:cxn ang="0">
                  <a:pos x="19" y="2"/>
                </a:cxn>
                <a:cxn ang="0">
                  <a:pos x="19" y="4"/>
                </a:cxn>
                <a:cxn ang="0">
                  <a:pos x="17" y="4"/>
                </a:cxn>
                <a:cxn ang="0">
                  <a:pos x="13" y="6"/>
                </a:cxn>
                <a:cxn ang="0">
                  <a:pos x="9" y="6"/>
                </a:cxn>
                <a:cxn ang="0">
                  <a:pos x="3" y="4"/>
                </a:cxn>
                <a:cxn ang="0">
                  <a:pos x="5" y="6"/>
                </a:cxn>
                <a:cxn ang="0">
                  <a:pos x="0" y="15"/>
                </a:cxn>
              </a:cxnLst>
              <a:rect l="0" t="0" r="r" b="b"/>
              <a:pathLst>
                <a:path w="32" h="17">
                  <a:moveTo>
                    <a:pt x="0" y="15"/>
                  </a:moveTo>
                  <a:lnTo>
                    <a:pt x="1" y="17"/>
                  </a:lnTo>
                  <a:lnTo>
                    <a:pt x="9" y="17"/>
                  </a:lnTo>
                  <a:lnTo>
                    <a:pt x="17" y="17"/>
                  </a:lnTo>
                  <a:lnTo>
                    <a:pt x="21" y="15"/>
                  </a:lnTo>
                  <a:lnTo>
                    <a:pt x="26" y="13"/>
                  </a:lnTo>
                  <a:lnTo>
                    <a:pt x="28" y="10"/>
                  </a:lnTo>
                  <a:lnTo>
                    <a:pt x="30" y="8"/>
                  </a:lnTo>
                  <a:lnTo>
                    <a:pt x="30" y="6"/>
                  </a:lnTo>
                  <a:lnTo>
                    <a:pt x="32" y="4"/>
                  </a:lnTo>
                  <a:lnTo>
                    <a:pt x="21" y="2"/>
                  </a:lnTo>
                  <a:lnTo>
                    <a:pt x="21" y="0"/>
                  </a:lnTo>
                  <a:lnTo>
                    <a:pt x="21" y="2"/>
                  </a:lnTo>
                  <a:lnTo>
                    <a:pt x="19" y="2"/>
                  </a:lnTo>
                  <a:lnTo>
                    <a:pt x="19" y="4"/>
                  </a:lnTo>
                  <a:lnTo>
                    <a:pt x="17" y="4"/>
                  </a:lnTo>
                  <a:lnTo>
                    <a:pt x="13" y="6"/>
                  </a:lnTo>
                  <a:lnTo>
                    <a:pt x="9" y="6"/>
                  </a:lnTo>
                  <a:lnTo>
                    <a:pt x="3" y="4"/>
                  </a:lnTo>
                  <a:lnTo>
                    <a:pt x="5" y="6"/>
                  </a:lnTo>
                  <a:lnTo>
                    <a:pt x="0" y="15"/>
                  </a:lnTo>
                  <a:close/>
                </a:path>
              </a:pathLst>
            </a:custGeom>
            <a:solidFill>
              <a:srgbClr val="000000"/>
            </a:solidFill>
            <a:ln w="9525">
              <a:noFill/>
              <a:round/>
              <a:headEnd/>
              <a:tailEnd/>
            </a:ln>
          </p:spPr>
          <p:txBody>
            <a:bodyPr/>
            <a:lstStyle/>
            <a:p>
              <a:endParaRPr lang="en-US"/>
            </a:p>
          </p:txBody>
        </p:sp>
        <p:sp>
          <p:nvSpPr>
            <p:cNvPr id="350939" name="Freeform 731"/>
            <p:cNvSpPr>
              <a:spLocks/>
            </p:cNvSpPr>
            <p:nvPr/>
          </p:nvSpPr>
          <p:spPr bwMode="auto">
            <a:xfrm>
              <a:off x="3711" y="1574"/>
              <a:ext cx="21" cy="21"/>
            </a:xfrm>
            <a:custGeom>
              <a:avLst/>
              <a:gdLst/>
              <a:ahLst/>
              <a:cxnLst>
                <a:cxn ang="0">
                  <a:pos x="2" y="10"/>
                </a:cxn>
                <a:cxn ang="0">
                  <a:pos x="0" y="8"/>
                </a:cxn>
                <a:cxn ang="0">
                  <a:pos x="2" y="12"/>
                </a:cxn>
                <a:cxn ang="0">
                  <a:pos x="4" y="14"/>
                </a:cxn>
                <a:cxn ang="0">
                  <a:pos x="8" y="16"/>
                </a:cxn>
                <a:cxn ang="0">
                  <a:pos x="10" y="18"/>
                </a:cxn>
                <a:cxn ang="0">
                  <a:pos x="12" y="19"/>
                </a:cxn>
                <a:cxn ang="0">
                  <a:pos x="14" y="21"/>
                </a:cxn>
                <a:cxn ang="0">
                  <a:pos x="16" y="21"/>
                </a:cxn>
                <a:cxn ang="0">
                  <a:pos x="21" y="12"/>
                </a:cxn>
                <a:cxn ang="0">
                  <a:pos x="19" y="10"/>
                </a:cxn>
                <a:cxn ang="0">
                  <a:pos x="17" y="8"/>
                </a:cxn>
                <a:cxn ang="0">
                  <a:pos x="16" y="6"/>
                </a:cxn>
                <a:cxn ang="0">
                  <a:pos x="14" y="6"/>
                </a:cxn>
                <a:cxn ang="0">
                  <a:pos x="12" y="4"/>
                </a:cxn>
                <a:cxn ang="0">
                  <a:pos x="10" y="0"/>
                </a:cxn>
                <a:cxn ang="0">
                  <a:pos x="2" y="10"/>
                </a:cxn>
              </a:cxnLst>
              <a:rect l="0" t="0" r="r" b="b"/>
              <a:pathLst>
                <a:path w="21" h="21">
                  <a:moveTo>
                    <a:pt x="2" y="10"/>
                  </a:moveTo>
                  <a:lnTo>
                    <a:pt x="0" y="8"/>
                  </a:lnTo>
                  <a:lnTo>
                    <a:pt x="2" y="12"/>
                  </a:lnTo>
                  <a:lnTo>
                    <a:pt x="4" y="14"/>
                  </a:lnTo>
                  <a:lnTo>
                    <a:pt x="8" y="16"/>
                  </a:lnTo>
                  <a:lnTo>
                    <a:pt x="10" y="18"/>
                  </a:lnTo>
                  <a:lnTo>
                    <a:pt x="12" y="19"/>
                  </a:lnTo>
                  <a:lnTo>
                    <a:pt x="14" y="21"/>
                  </a:lnTo>
                  <a:lnTo>
                    <a:pt x="16" y="21"/>
                  </a:lnTo>
                  <a:lnTo>
                    <a:pt x="21" y="12"/>
                  </a:lnTo>
                  <a:lnTo>
                    <a:pt x="19" y="10"/>
                  </a:lnTo>
                  <a:lnTo>
                    <a:pt x="17" y="8"/>
                  </a:lnTo>
                  <a:lnTo>
                    <a:pt x="16" y="6"/>
                  </a:lnTo>
                  <a:lnTo>
                    <a:pt x="14" y="6"/>
                  </a:lnTo>
                  <a:lnTo>
                    <a:pt x="12" y="4"/>
                  </a:lnTo>
                  <a:lnTo>
                    <a:pt x="10" y="0"/>
                  </a:lnTo>
                  <a:lnTo>
                    <a:pt x="2" y="10"/>
                  </a:lnTo>
                  <a:close/>
                </a:path>
              </a:pathLst>
            </a:custGeom>
            <a:solidFill>
              <a:srgbClr val="000000"/>
            </a:solidFill>
            <a:ln w="9525">
              <a:noFill/>
              <a:round/>
              <a:headEnd/>
              <a:tailEnd/>
            </a:ln>
          </p:spPr>
          <p:txBody>
            <a:bodyPr/>
            <a:lstStyle/>
            <a:p>
              <a:endParaRPr lang="en-US"/>
            </a:p>
          </p:txBody>
        </p:sp>
        <p:sp>
          <p:nvSpPr>
            <p:cNvPr id="350940" name="Freeform 732"/>
            <p:cNvSpPr>
              <a:spLocks/>
            </p:cNvSpPr>
            <p:nvPr/>
          </p:nvSpPr>
          <p:spPr bwMode="auto">
            <a:xfrm>
              <a:off x="3696" y="1570"/>
              <a:ext cx="25" cy="14"/>
            </a:xfrm>
            <a:custGeom>
              <a:avLst/>
              <a:gdLst/>
              <a:ahLst/>
              <a:cxnLst>
                <a:cxn ang="0">
                  <a:pos x="2" y="14"/>
                </a:cxn>
                <a:cxn ang="0">
                  <a:pos x="6" y="12"/>
                </a:cxn>
                <a:cxn ang="0">
                  <a:pos x="9" y="12"/>
                </a:cxn>
                <a:cxn ang="0">
                  <a:pos x="13" y="12"/>
                </a:cxn>
                <a:cxn ang="0">
                  <a:pos x="15" y="14"/>
                </a:cxn>
                <a:cxn ang="0">
                  <a:pos x="17" y="14"/>
                </a:cxn>
                <a:cxn ang="0">
                  <a:pos x="25" y="4"/>
                </a:cxn>
                <a:cxn ang="0">
                  <a:pos x="23" y="4"/>
                </a:cxn>
                <a:cxn ang="0">
                  <a:pos x="21" y="2"/>
                </a:cxn>
                <a:cxn ang="0">
                  <a:pos x="17" y="2"/>
                </a:cxn>
                <a:cxn ang="0">
                  <a:pos x="13" y="0"/>
                </a:cxn>
                <a:cxn ang="0">
                  <a:pos x="9" y="0"/>
                </a:cxn>
                <a:cxn ang="0">
                  <a:pos x="6" y="0"/>
                </a:cxn>
                <a:cxn ang="0">
                  <a:pos x="0" y="2"/>
                </a:cxn>
                <a:cxn ang="0">
                  <a:pos x="2" y="14"/>
                </a:cxn>
              </a:cxnLst>
              <a:rect l="0" t="0" r="r" b="b"/>
              <a:pathLst>
                <a:path w="25" h="14">
                  <a:moveTo>
                    <a:pt x="2" y="14"/>
                  </a:moveTo>
                  <a:lnTo>
                    <a:pt x="6" y="12"/>
                  </a:lnTo>
                  <a:lnTo>
                    <a:pt x="9" y="12"/>
                  </a:lnTo>
                  <a:lnTo>
                    <a:pt x="13" y="12"/>
                  </a:lnTo>
                  <a:lnTo>
                    <a:pt x="15" y="14"/>
                  </a:lnTo>
                  <a:lnTo>
                    <a:pt x="17" y="14"/>
                  </a:lnTo>
                  <a:lnTo>
                    <a:pt x="25" y="4"/>
                  </a:lnTo>
                  <a:lnTo>
                    <a:pt x="23" y="4"/>
                  </a:lnTo>
                  <a:lnTo>
                    <a:pt x="21" y="2"/>
                  </a:lnTo>
                  <a:lnTo>
                    <a:pt x="17" y="2"/>
                  </a:lnTo>
                  <a:lnTo>
                    <a:pt x="13" y="0"/>
                  </a:lnTo>
                  <a:lnTo>
                    <a:pt x="9" y="0"/>
                  </a:lnTo>
                  <a:lnTo>
                    <a:pt x="6" y="0"/>
                  </a:lnTo>
                  <a:lnTo>
                    <a:pt x="0" y="2"/>
                  </a:lnTo>
                  <a:lnTo>
                    <a:pt x="2" y="14"/>
                  </a:lnTo>
                  <a:close/>
                </a:path>
              </a:pathLst>
            </a:custGeom>
            <a:solidFill>
              <a:srgbClr val="000000"/>
            </a:solidFill>
            <a:ln w="9525">
              <a:noFill/>
              <a:round/>
              <a:headEnd/>
              <a:tailEnd/>
            </a:ln>
          </p:spPr>
          <p:txBody>
            <a:bodyPr/>
            <a:lstStyle/>
            <a:p>
              <a:endParaRPr lang="en-US"/>
            </a:p>
          </p:txBody>
        </p:sp>
        <p:sp>
          <p:nvSpPr>
            <p:cNvPr id="350941" name="Freeform 733"/>
            <p:cNvSpPr>
              <a:spLocks/>
            </p:cNvSpPr>
            <p:nvPr/>
          </p:nvSpPr>
          <p:spPr bwMode="auto">
            <a:xfrm>
              <a:off x="3684" y="1570"/>
              <a:ext cx="14" cy="14"/>
            </a:xfrm>
            <a:custGeom>
              <a:avLst/>
              <a:gdLst/>
              <a:ahLst/>
              <a:cxnLst>
                <a:cxn ang="0">
                  <a:pos x="14" y="12"/>
                </a:cxn>
                <a:cxn ang="0">
                  <a:pos x="8" y="0"/>
                </a:cxn>
                <a:cxn ang="0">
                  <a:pos x="6" y="2"/>
                </a:cxn>
                <a:cxn ang="0">
                  <a:pos x="4" y="2"/>
                </a:cxn>
                <a:cxn ang="0">
                  <a:pos x="2" y="2"/>
                </a:cxn>
                <a:cxn ang="0">
                  <a:pos x="0" y="12"/>
                </a:cxn>
                <a:cxn ang="0">
                  <a:pos x="6" y="14"/>
                </a:cxn>
                <a:cxn ang="0">
                  <a:pos x="10" y="14"/>
                </a:cxn>
                <a:cxn ang="0">
                  <a:pos x="14" y="14"/>
                </a:cxn>
                <a:cxn ang="0">
                  <a:pos x="12" y="2"/>
                </a:cxn>
                <a:cxn ang="0">
                  <a:pos x="8" y="2"/>
                </a:cxn>
                <a:cxn ang="0">
                  <a:pos x="6" y="2"/>
                </a:cxn>
                <a:cxn ang="0">
                  <a:pos x="10" y="4"/>
                </a:cxn>
                <a:cxn ang="0">
                  <a:pos x="8" y="14"/>
                </a:cxn>
                <a:cxn ang="0">
                  <a:pos x="10" y="14"/>
                </a:cxn>
                <a:cxn ang="0">
                  <a:pos x="10" y="12"/>
                </a:cxn>
                <a:cxn ang="0">
                  <a:pos x="12" y="12"/>
                </a:cxn>
                <a:cxn ang="0">
                  <a:pos x="6" y="2"/>
                </a:cxn>
                <a:cxn ang="0">
                  <a:pos x="14" y="12"/>
                </a:cxn>
              </a:cxnLst>
              <a:rect l="0" t="0" r="r" b="b"/>
              <a:pathLst>
                <a:path w="14" h="14">
                  <a:moveTo>
                    <a:pt x="14" y="12"/>
                  </a:moveTo>
                  <a:lnTo>
                    <a:pt x="8" y="0"/>
                  </a:lnTo>
                  <a:lnTo>
                    <a:pt x="6" y="2"/>
                  </a:lnTo>
                  <a:lnTo>
                    <a:pt x="4" y="2"/>
                  </a:lnTo>
                  <a:lnTo>
                    <a:pt x="2" y="2"/>
                  </a:lnTo>
                  <a:lnTo>
                    <a:pt x="0" y="12"/>
                  </a:lnTo>
                  <a:lnTo>
                    <a:pt x="6" y="14"/>
                  </a:lnTo>
                  <a:lnTo>
                    <a:pt x="10" y="14"/>
                  </a:lnTo>
                  <a:lnTo>
                    <a:pt x="14" y="14"/>
                  </a:lnTo>
                  <a:lnTo>
                    <a:pt x="12" y="2"/>
                  </a:lnTo>
                  <a:lnTo>
                    <a:pt x="8" y="2"/>
                  </a:lnTo>
                  <a:lnTo>
                    <a:pt x="6" y="2"/>
                  </a:lnTo>
                  <a:lnTo>
                    <a:pt x="10" y="4"/>
                  </a:lnTo>
                  <a:lnTo>
                    <a:pt x="8" y="14"/>
                  </a:lnTo>
                  <a:lnTo>
                    <a:pt x="10" y="14"/>
                  </a:lnTo>
                  <a:lnTo>
                    <a:pt x="10" y="12"/>
                  </a:lnTo>
                  <a:lnTo>
                    <a:pt x="12" y="12"/>
                  </a:lnTo>
                  <a:lnTo>
                    <a:pt x="6" y="2"/>
                  </a:lnTo>
                  <a:lnTo>
                    <a:pt x="14" y="12"/>
                  </a:lnTo>
                  <a:close/>
                </a:path>
              </a:pathLst>
            </a:custGeom>
            <a:solidFill>
              <a:srgbClr val="000000"/>
            </a:solidFill>
            <a:ln w="9525">
              <a:noFill/>
              <a:round/>
              <a:headEnd/>
              <a:tailEnd/>
            </a:ln>
          </p:spPr>
          <p:txBody>
            <a:bodyPr/>
            <a:lstStyle/>
            <a:p>
              <a:endParaRPr lang="en-US"/>
            </a:p>
          </p:txBody>
        </p:sp>
        <p:sp>
          <p:nvSpPr>
            <p:cNvPr id="350942" name="Freeform 734"/>
            <p:cNvSpPr>
              <a:spLocks/>
            </p:cNvSpPr>
            <p:nvPr/>
          </p:nvSpPr>
          <p:spPr bwMode="auto">
            <a:xfrm>
              <a:off x="3652" y="1572"/>
              <a:ext cx="46" cy="16"/>
            </a:xfrm>
            <a:custGeom>
              <a:avLst/>
              <a:gdLst/>
              <a:ahLst/>
              <a:cxnLst>
                <a:cxn ang="0">
                  <a:pos x="0" y="12"/>
                </a:cxn>
                <a:cxn ang="0">
                  <a:pos x="4" y="14"/>
                </a:cxn>
                <a:cxn ang="0">
                  <a:pos x="13" y="16"/>
                </a:cxn>
                <a:cxn ang="0">
                  <a:pos x="21" y="16"/>
                </a:cxn>
                <a:cxn ang="0">
                  <a:pos x="28" y="16"/>
                </a:cxn>
                <a:cxn ang="0">
                  <a:pos x="34" y="14"/>
                </a:cxn>
                <a:cxn ang="0">
                  <a:pos x="38" y="12"/>
                </a:cxn>
                <a:cxn ang="0">
                  <a:pos x="42" y="12"/>
                </a:cxn>
                <a:cxn ang="0">
                  <a:pos x="44" y="10"/>
                </a:cxn>
                <a:cxn ang="0">
                  <a:pos x="46" y="10"/>
                </a:cxn>
                <a:cxn ang="0">
                  <a:pos x="38" y="0"/>
                </a:cxn>
                <a:cxn ang="0">
                  <a:pos x="36" y="0"/>
                </a:cxn>
                <a:cxn ang="0">
                  <a:pos x="34" y="0"/>
                </a:cxn>
                <a:cxn ang="0">
                  <a:pos x="30" y="2"/>
                </a:cxn>
                <a:cxn ang="0">
                  <a:pos x="27" y="2"/>
                </a:cxn>
                <a:cxn ang="0">
                  <a:pos x="21" y="4"/>
                </a:cxn>
                <a:cxn ang="0">
                  <a:pos x="13" y="4"/>
                </a:cxn>
                <a:cxn ang="0">
                  <a:pos x="5" y="2"/>
                </a:cxn>
                <a:cxn ang="0">
                  <a:pos x="9" y="6"/>
                </a:cxn>
                <a:cxn ang="0">
                  <a:pos x="0" y="12"/>
                </a:cxn>
              </a:cxnLst>
              <a:rect l="0" t="0" r="r" b="b"/>
              <a:pathLst>
                <a:path w="46" h="16">
                  <a:moveTo>
                    <a:pt x="0" y="12"/>
                  </a:moveTo>
                  <a:lnTo>
                    <a:pt x="4" y="14"/>
                  </a:lnTo>
                  <a:lnTo>
                    <a:pt x="13" y="16"/>
                  </a:lnTo>
                  <a:lnTo>
                    <a:pt x="21" y="16"/>
                  </a:lnTo>
                  <a:lnTo>
                    <a:pt x="28" y="16"/>
                  </a:lnTo>
                  <a:lnTo>
                    <a:pt x="34" y="14"/>
                  </a:lnTo>
                  <a:lnTo>
                    <a:pt x="38" y="12"/>
                  </a:lnTo>
                  <a:lnTo>
                    <a:pt x="42" y="12"/>
                  </a:lnTo>
                  <a:lnTo>
                    <a:pt x="44" y="10"/>
                  </a:lnTo>
                  <a:lnTo>
                    <a:pt x="46" y="10"/>
                  </a:lnTo>
                  <a:lnTo>
                    <a:pt x="38" y="0"/>
                  </a:lnTo>
                  <a:lnTo>
                    <a:pt x="36" y="0"/>
                  </a:lnTo>
                  <a:lnTo>
                    <a:pt x="34" y="0"/>
                  </a:lnTo>
                  <a:lnTo>
                    <a:pt x="30" y="2"/>
                  </a:lnTo>
                  <a:lnTo>
                    <a:pt x="27" y="2"/>
                  </a:lnTo>
                  <a:lnTo>
                    <a:pt x="21" y="4"/>
                  </a:lnTo>
                  <a:lnTo>
                    <a:pt x="13" y="4"/>
                  </a:lnTo>
                  <a:lnTo>
                    <a:pt x="5" y="2"/>
                  </a:lnTo>
                  <a:lnTo>
                    <a:pt x="9" y="6"/>
                  </a:lnTo>
                  <a:lnTo>
                    <a:pt x="0" y="12"/>
                  </a:lnTo>
                  <a:close/>
                </a:path>
              </a:pathLst>
            </a:custGeom>
            <a:solidFill>
              <a:srgbClr val="000000"/>
            </a:solidFill>
            <a:ln w="9525">
              <a:noFill/>
              <a:round/>
              <a:headEnd/>
              <a:tailEnd/>
            </a:ln>
          </p:spPr>
          <p:txBody>
            <a:bodyPr/>
            <a:lstStyle/>
            <a:p>
              <a:endParaRPr lang="en-US"/>
            </a:p>
          </p:txBody>
        </p:sp>
        <p:sp>
          <p:nvSpPr>
            <p:cNvPr id="350943" name="Freeform 735"/>
            <p:cNvSpPr>
              <a:spLocks/>
            </p:cNvSpPr>
            <p:nvPr/>
          </p:nvSpPr>
          <p:spPr bwMode="auto">
            <a:xfrm>
              <a:off x="3625" y="1567"/>
              <a:ext cx="36" cy="21"/>
            </a:xfrm>
            <a:custGeom>
              <a:avLst/>
              <a:gdLst/>
              <a:ahLst/>
              <a:cxnLst>
                <a:cxn ang="0">
                  <a:pos x="7" y="21"/>
                </a:cxn>
                <a:cxn ang="0">
                  <a:pos x="9" y="19"/>
                </a:cxn>
                <a:cxn ang="0">
                  <a:pos x="13" y="15"/>
                </a:cxn>
                <a:cxn ang="0">
                  <a:pos x="17" y="13"/>
                </a:cxn>
                <a:cxn ang="0">
                  <a:pos x="19" y="13"/>
                </a:cxn>
                <a:cxn ang="0">
                  <a:pos x="21" y="13"/>
                </a:cxn>
                <a:cxn ang="0">
                  <a:pos x="23" y="13"/>
                </a:cxn>
                <a:cxn ang="0">
                  <a:pos x="25" y="15"/>
                </a:cxn>
                <a:cxn ang="0">
                  <a:pos x="27" y="17"/>
                </a:cxn>
                <a:cxn ang="0">
                  <a:pos x="36" y="11"/>
                </a:cxn>
                <a:cxn ang="0">
                  <a:pos x="36" y="9"/>
                </a:cxn>
                <a:cxn ang="0">
                  <a:pos x="34" y="7"/>
                </a:cxn>
                <a:cxn ang="0">
                  <a:pos x="31" y="3"/>
                </a:cxn>
                <a:cxn ang="0">
                  <a:pos x="27" y="1"/>
                </a:cxn>
                <a:cxn ang="0">
                  <a:pos x="21" y="0"/>
                </a:cxn>
                <a:cxn ang="0">
                  <a:pos x="13" y="1"/>
                </a:cxn>
                <a:cxn ang="0">
                  <a:pos x="7" y="5"/>
                </a:cxn>
                <a:cxn ang="0">
                  <a:pos x="0" y="11"/>
                </a:cxn>
                <a:cxn ang="0">
                  <a:pos x="2" y="9"/>
                </a:cxn>
                <a:cxn ang="0">
                  <a:pos x="7" y="21"/>
                </a:cxn>
              </a:cxnLst>
              <a:rect l="0" t="0" r="r" b="b"/>
              <a:pathLst>
                <a:path w="36" h="21">
                  <a:moveTo>
                    <a:pt x="7" y="21"/>
                  </a:moveTo>
                  <a:lnTo>
                    <a:pt x="9" y="19"/>
                  </a:lnTo>
                  <a:lnTo>
                    <a:pt x="13" y="15"/>
                  </a:lnTo>
                  <a:lnTo>
                    <a:pt x="17" y="13"/>
                  </a:lnTo>
                  <a:lnTo>
                    <a:pt x="19" y="13"/>
                  </a:lnTo>
                  <a:lnTo>
                    <a:pt x="21" y="13"/>
                  </a:lnTo>
                  <a:lnTo>
                    <a:pt x="23" y="13"/>
                  </a:lnTo>
                  <a:lnTo>
                    <a:pt x="25" y="15"/>
                  </a:lnTo>
                  <a:lnTo>
                    <a:pt x="27" y="17"/>
                  </a:lnTo>
                  <a:lnTo>
                    <a:pt x="36" y="11"/>
                  </a:lnTo>
                  <a:lnTo>
                    <a:pt x="36" y="9"/>
                  </a:lnTo>
                  <a:lnTo>
                    <a:pt x="34" y="7"/>
                  </a:lnTo>
                  <a:lnTo>
                    <a:pt x="31" y="3"/>
                  </a:lnTo>
                  <a:lnTo>
                    <a:pt x="27" y="1"/>
                  </a:lnTo>
                  <a:lnTo>
                    <a:pt x="21" y="0"/>
                  </a:lnTo>
                  <a:lnTo>
                    <a:pt x="13" y="1"/>
                  </a:lnTo>
                  <a:lnTo>
                    <a:pt x="7" y="5"/>
                  </a:lnTo>
                  <a:lnTo>
                    <a:pt x="0" y="11"/>
                  </a:lnTo>
                  <a:lnTo>
                    <a:pt x="2" y="9"/>
                  </a:lnTo>
                  <a:lnTo>
                    <a:pt x="7" y="21"/>
                  </a:lnTo>
                  <a:close/>
                </a:path>
              </a:pathLst>
            </a:custGeom>
            <a:solidFill>
              <a:srgbClr val="000000"/>
            </a:solidFill>
            <a:ln w="9525">
              <a:noFill/>
              <a:round/>
              <a:headEnd/>
              <a:tailEnd/>
            </a:ln>
          </p:spPr>
          <p:txBody>
            <a:bodyPr/>
            <a:lstStyle/>
            <a:p>
              <a:endParaRPr lang="en-US"/>
            </a:p>
          </p:txBody>
        </p:sp>
        <p:sp>
          <p:nvSpPr>
            <p:cNvPr id="350944" name="Freeform 736"/>
            <p:cNvSpPr>
              <a:spLocks/>
            </p:cNvSpPr>
            <p:nvPr/>
          </p:nvSpPr>
          <p:spPr bwMode="auto">
            <a:xfrm>
              <a:off x="3606" y="1576"/>
              <a:ext cx="26" cy="23"/>
            </a:xfrm>
            <a:custGeom>
              <a:avLst/>
              <a:gdLst/>
              <a:ahLst/>
              <a:cxnLst>
                <a:cxn ang="0">
                  <a:pos x="7" y="23"/>
                </a:cxn>
                <a:cxn ang="0">
                  <a:pos x="5" y="23"/>
                </a:cxn>
                <a:cxn ang="0">
                  <a:pos x="9" y="21"/>
                </a:cxn>
                <a:cxn ang="0">
                  <a:pos x="11" y="19"/>
                </a:cxn>
                <a:cxn ang="0">
                  <a:pos x="15" y="17"/>
                </a:cxn>
                <a:cxn ang="0">
                  <a:pos x="19" y="16"/>
                </a:cxn>
                <a:cxn ang="0">
                  <a:pos x="21" y="14"/>
                </a:cxn>
                <a:cxn ang="0">
                  <a:pos x="25" y="12"/>
                </a:cxn>
                <a:cxn ang="0">
                  <a:pos x="26" y="12"/>
                </a:cxn>
                <a:cxn ang="0">
                  <a:pos x="21" y="0"/>
                </a:cxn>
                <a:cxn ang="0">
                  <a:pos x="19" y="0"/>
                </a:cxn>
                <a:cxn ang="0">
                  <a:pos x="17" y="2"/>
                </a:cxn>
                <a:cxn ang="0">
                  <a:pos x="15" y="4"/>
                </a:cxn>
                <a:cxn ang="0">
                  <a:pos x="11" y="6"/>
                </a:cxn>
                <a:cxn ang="0">
                  <a:pos x="9" y="8"/>
                </a:cxn>
                <a:cxn ang="0">
                  <a:pos x="5" y="10"/>
                </a:cxn>
                <a:cxn ang="0">
                  <a:pos x="2" y="12"/>
                </a:cxn>
                <a:cxn ang="0">
                  <a:pos x="0" y="12"/>
                </a:cxn>
                <a:cxn ang="0">
                  <a:pos x="0" y="14"/>
                </a:cxn>
                <a:cxn ang="0">
                  <a:pos x="7" y="23"/>
                </a:cxn>
              </a:cxnLst>
              <a:rect l="0" t="0" r="r" b="b"/>
              <a:pathLst>
                <a:path w="26" h="23">
                  <a:moveTo>
                    <a:pt x="7" y="23"/>
                  </a:moveTo>
                  <a:lnTo>
                    <a:pt x="5" y="23"/>
                  </a:lnTo>
                  <a:lnTo>
                    <a:pt x="9" y="21"/>
                  </a:lnTo>
                  <a:lnTo>
                    <a:pt x="11" y="19"/>
                  </a:lnTo>
                  <a:lnTo>
                    <a:pt x="15" y="17"/>
                  </a:lnTo>
                  <a:lnTo>
                    <a:pt x="19" y="16"/>
                  </a:lnTo>
                  <a:lnTo>
                    <a:pt x="21" y="14"/>
                  </a:lnTo>
                  <a:lnTo>
                    <a:pt x="25" y="12"/>
                  </a:lnTo>
                  <a:lnTo>
                    <a:pt x="26" y="12"/>
                  </a:lnTo>
                  <a:lnTo>
                    <a:pt x="21" y="0"/>
                  </a:lnTo>
                  <a:lnTo>
                    <a:pt x="19" y="0"/>
                  </a:lnTo>
                  <a:lnTo>
                    <a:pt x="17" y="2"/>
                  </a:lnTo>
                  <a:lnTo>
                    <a:pt x="15" y="4"/>
                  </a:lnTo>
                  <a:lnTo>
                    <a:pt x="11" y="6"/>
                  </a:lnTo>
                  <a:lnTo>
                    <a:pt x="9" y="8"/>
                  </a:lnTo>
                  <a:lnTo>
                    <a:pt x="5" y="10"/>
                  </a:lnTo>
                  <a:lnTo>
                    <a:pt x="2" y="12"/>
                  </a:lnTo>
                  <a:lnTo>
                    <a:pt x="0" y="12"/>
                  </a:lnTo>
                  <a:lnTo>
                    <a:pt x="0" y="14"/>
                  </a:lnTo>
                  <a:lnTo>
                    <a:pt x="7" y="23"/>
                  </a:lnTo>
                  <a:close/>
                </a:path>
              </a:pathLst>
            </a:custGeom>
            <a:solidFill>
              <a:srgbClr val="000000"/>
            </a:solidFill>
            <a:ln w="9525">
              <a:noFill/>
              <a:round/>
              <a:headEnd/>
              <a:tailEnd/>
            </a:ln>
          </p:spPr>
          <p:txBody>
            <a:bodyPr/>
            <a:lstStyle/>
            <a:p>
              <a:endParaRPr lang="en-US"/>
            </a:p>
          </p:txBody>
        </p:sp>
        <p:sp>
          <p:nvSpPr>
            <p:cNvPr id="350945" name="Freeform 737"/>
            <p:cNvSpPr>
              <a:spLocks/>
            </p:cNvSpPr>
            <p:nvPr/>
          </p:nvSpPr>
          <p:spPr bwMode="auto">
            <a:xfrm>
              <a:off x="3590" y="1590"/>
              <a:ext cx="23" cy="25"/>
            </a:xfrm>
            <a:custGeom>
              <a:avLst/>
              <a:gdLst/>
              <a:ahLst/>
              <a:cxnLst>
                <a:cxn ang="0">
                  <a:pos x="10" y="25"/>
                </a:cxn>
                <a:cxn ang="0">
                  <a:pos x="12" y="23"/>
                </a:cxn>
                <a:cxn ang="0">
                  <a:pos x="14" y="21"/>
                </a:cxn>
                <a:cxn ang="0">
                  <a:pos x="14" y="19"/>
                </a:cxn>
                <a:cxn ang="0">
                  <a:pos x="16" y="15"/>
                </a:cxn>
                <a:cxn ang="0">
                  <a:pos x="18" y="13"/>
                </a:cxn>
                <a:cxn ang="0">
                  <a:pos x="19" y="11"/>
                </a:cxn>
                <a:cxn ang="0">
                  <a:pos x="21" y="9"/>
                </a:cxn>
                <a:cxn ang="0">
                  <a:pos x="23" y="9"/>
                </a:cxn>
                <a:cxn ang="0">
                  <a:pos x="16" y="0"/>
                </a:cxn>
                <a:cxn ang="0">
                  <a:pos x="14" y="0"/>
                </a:cxn>
                <a:cxn ang="0">
                  <a:pos x="14" y="2"/>
                </a:cxn>
                <a:cxn ang="0">
                  <a:pos x="12" y="3"/>
                </a:cxn>
                <a:cxn ang="0">
                  <a:pos x="10" y="5"/>
                </a:cxn>
                <a:cxn ang="0">
                  <a:pos x="6" y="7"/>
                </a:cxn>
                <a:cxn ang="0">
                  <a:pos x="4" y="11"/>
                </a:cxn>
                <a:cxn ang="0">
                  <a:pos x="2" y="15"/>
                </a:cxn>
                <a:cxn ang="0">
                  <a:pos x="0" y="19"/>
                </a:cxn>
                <a:cxn ang="0">
                  <a:pos x="2" y="15"/>
                </a:cxn>
                <a:cxn ang="0">
                  <a:pos x="10" y="25"/>
                </a:cxn>
              </a:cxnLst>
              <a:rect l="0" t="0" r="r" b="b"/>
              <a:pathLst>
                <a:path w="23" h="25">
                  <a:moveTo>
                    <a:pt x="10" y="25"/>
                  </a:moveTo>
                  <a:lnTo>
                    <a:pt x="12" y="23"/>
                  </a:lnTo>
                  <a:lnTo>
                    <a:pt x="14" y="21"/>
                  </a:lnTo>
                  <a:lnTo>
                    <a:pt x="14" y="19"/>
                  </a:lnTo>
                  <a:lnTo>
                    <a:pt x="16" y="15"/>
                  </a:lnTo>
                  <a:lnTo>
                    <a:pt x="18" y="13"/>
                  </a:lnTo>
                  <a:lnTo>
                    <a:pt x="19" y="11"/>
                  </a:lnTo>
                  <a:lnTo>
                    <a:pt x="21" y="9"/>
                  </a:lnTo>
                  <a:lnTo>
                    <a:pt x="23" y="9"/>
                  </a:lnTo>
                  <a:lnTo>
                    <a:pt x="16" y="0"/>
                  </a:lnTo>
                  <a:lnTo>
                    <a:pt x="14" y="0"/>
                  </a:lnTo>
                  <a:lnTo>
                    <a:pt x="14" y="2"/>
                  </a:lnTo>
                  <a:lnTo>
                    <a:pt x="12" y="3"/>
                  </a:lnTo>
                  <a:lnTo>
                    <a:pt x="10" y="5"/>
                  </a:lnTo>
                  <a:lnTo>
                    <a:pt x="6" y="7"/>
                  </a:lnTo>
                  <a:lnTo>
                    <a:pt x="4" y="11"/>
                  </a:lnTo>
                  <a:lnTo>
                    <a:pt x="2" y="15"/>
                  </a:lnTo>
                  <a:lnTo>
                    <a:pt x="0" y="19"/>
                  </a:lnTo>
                  <a:lnTo>
                    <a:pt x="2" y="15"/>
                  </a:lnTo>
                  <a:lnTo>
                    <a:pt x="10" y="25"/>
                  </a:lnTo>
                  <a:close/>
                </a:path>
              </a:pathLst>
            </a:custGeom>
            <a:solidFill>
              <a:srgbClr val="000000"/>
            </a:solidFill>
            <a:ln w="9525">
              <a:noFill/>
              <a:round/>
              <a:headEnd/>
              <a:tailEnd/>
            </a:ln>
          </p:spPr>
          <p:txBody>
            <a:bodyPr/>
            <a:lstStyle/>
            <a:p>
              <a:endParaRPr lang="en-US"/>
            </a:p>
          </p:txBody>
        </p:sp>
        <p:sp>
          <p:nvSpPr>
            <p:cNvPr id="350946" name="Freeform 738"/>
            <p:cNvSpPr>
              <a:spLocks/>
            </p:cNvSpPr>
            <p:nvPr/>
          </p:nvSpPr>
          <p:spPr bwMode="auto">
            <a:xfrm>
              <a:off x="3581" y="1605"/>
              <a:ext cx="19" cy="19"/>
            </a:xfrm>
            <a:custGeom>
              <a:avLst/>
              <a:gdLst/>
              <a:ahLst/>
              <a:cxnLst>
                <a:cxn ang="0">
                  <a:pos x="4" y="19"/>
                </a:cxn>
                <a:cxn ang="0">
                  <a:pos x="2" y="19"/>
                </a:cxn>
                <a:cxn ang="0">
                  <a:pos x="5" y="19"/>
                </a:cxn>
                <a:cxn ang="0">
                  <a:pos x="7" y="17"/>
                </a:cxn>
                <a:cxn ang="0">
                  <a:pos x="11" y="15"/>
                </a:cxn>
                <a:cxn ang="0">
                  <a:pos x="13" y="15"/>
                </a:cxn>
                <a:cxn ang="0">
                  <a:pos x="15" y="13"/>
                </a:cxn>
                <a:cxn ang="0">
                  <a:pos x="17" y="11"/>
                </a:cxn>
                <a:cxn ang="0">
                  <a:pos x="19" y="10"/>
                </a:cxn>
                <a:cxn ang="0">
                  <a:pos x="11" y="0"/>
                </a:cxn>
                <a:cxn ang="0">
                  <a:pos x="9" y="2"/>
                </a:cxn>
                <a:cxn ang="0">
                  <a:pos x="9" y="4"/>
                </a:cxn>
                <a:cxn ang="0">
                  <a:pos x="5" y="4"/>
                </a:cxn>
                <a:cxn ang="0">
                  <a:pos x="4" y="6"/>
                </a:cxn>
                <a:cxn ang="0">
                  <a:pos x="2" y="8"/>
                </a:cxn>
                <a:cxn ang="0">
                  <a:pos x="0" y="8"/>
                </a:cxn>
                <a:cxn ang="0">
                  <a:pos x="4" y="19"/>
                </a:cxn>
              </a:cxnLst>
              <a:rect l="0" t="0" r="r" b="b"/>
              <a:pathLst>
                <a:path w="19" h="19">
                  <a:moveTo>
                    <a:pt x="4" y="19"/>
                  </a:moveTo>
                  <a:lnTo>
                    <a:pt x="2" y="19"/>
                  </a:lnTo>
                  <a:lnTo>
                    <a:pt x="5" y="19"/>
                  </a:lnTo>
                  <a:lnTo>
                    <a:pt x="7" y="17"/>
                  </a:lnTo>
                  <a:lnTo>
                    <a:pt x="11" y="15"/>
                  </a:lnTo>
                  <a:lnTo>
                    <a:pt x="13" y="15"/>
                  </a:lnTo>
                  <a:lnTo>
                    <a:pt x="15" y="13"/>
                  </a:lnTo>
                  <a:lnTo>
                    <a:pt x="17" y="11"/>
                  </a:lnTo>
                  <a:lnTo>
                    <a:pt x="19" y="10"/>
                  </a:lnTo>
                  <a:lnTo>
                    <a:pt x="11" y="0"/>
                  </a:lnTo>
                  <a:lnTo>
                    <a:pt x="9" y="2"/>
                  </a:lnTo>
                  <a:lnTo>
                    <a:pt x="9" y="4"/>
                  </a:lnTo>
                  <a:lnTo>
                    <a:pt x="5" y="4"/>
                  </a:lnTo>
                  <a:lnTo>
                    <a:pt x="4" y="6"/>
                  </a:lnTo>
                  <a:lnTo>
                    <a:pt x="2" y="8"/>
                  </a:lnTo>
                  <a:lnTo>
                    <a:pt x="0" y="8"/>
                  </a:lnTo>
                  <a:lnTo>
                    <a:pt x="4" y="19"/>
                  </a:lnTo>
                  <a:close/>
                </a:path>
              </a:pathLst>
            </a:custGeom>
            <a:solidFill>
              <a:srgbClr val="000000"/>
            </a:solidFill>
            <a:ln w="9525">
              <a:noFill/>
              <a:round/>
              <a:headEnd/>
              <a:tailEnd/>
            </a:ln>
          </p:spPr>
          <p:txBody>
            <a:bodyPr/>
            <a:lstStyle/>
            <a:p>
              <a:endParaRPr lang="en-US"/>
            </a:p>
          </p:txBody>
        </p:sp>
        <p:sp>
          <p:nvSpPr>
            <p:cNvPr id="350947" name="Freeform 739"/>
            <p:cNvSpPr>
              <a:spLocks/>
            </p:cNvSpPr>
            <p:nvPr/>
          </p:nvSpPr>
          <p:spPr bwMode="auto">
            <a:xfrm>
              <a:off x="3560" y="1613"/>
              <a:ext cx="25" cy="21"/>
            </a:xfrm>
            <a:custGeom>
              <a:avLst/>
              <a:gdLst/>
              <a:ahLst/>
              <a:cxnLst>
                <a:cxn ang="0">
                  <a:pos x="9" y="21"/>
                </a:cxn>
                <a:cxn ang="0">
                  <a:pos x="11" y="19"/>
                </a:cxn>
                <a:cxn ang="0">
                  <a:pos x="15" y="17"/>
                </a:cxn>
                <a:cxn ang="0">
                  <a:pos x="17" y="15"/>
                </a:cxn>
                <a:cxn ang="0">
                  <a:pos x="19" y="13"/>
                </a:cxn>
                <a:cxn ang="0">
                  <a:pos x="21" y="13"/>
                </a:cxn>
                <a:cxn ang="0">
                  <a:pos x="23" y="13"/>
                </a:cxn>
                <a:cxn ang="0">
                  <a:pos x="25" y="11"/>
                </a:cxn>
                <a:cxn ang="0">
                  <a:pos x="21" y="0"/>
                </a:cxn>
                <a:cxn ang="0">
                  <a:pos x="21" y="2"/>
                </a:cxn>
                <a:cxn ang="0">
                  <a:pos x="19" y="2"/>
                </a:cxn>
                <a:cxn ang="0">
                  <a:pos x="17" y="2"/>
                </a:cxn>
                <a:cxn ang="0">
                  <a:pos x="13" y="3"/>
                </a:cxn>
                <a:cxn ang="0">
                  <a:pos x="11" y="5"/>
                </a:cxn>
                <a:cxn ang="0">
                  <a:pos x="7" y="7"/>
                </a:cxn>
                <a:cxn ang="0">
                  <a:pos x="3" y="9"/>
                </a:cxn>
                <a:cxn ang="0">
                  <a:pos x="0" y="13"/>
                </a:cxn>
                <a:cxn ang="0">
                  <a:pos x="1" y="11"/>
                </a:cxn>
                <a:cxn ang="0">
                  <a:pos x="9" y="21"/>
                </a:cxn>
              </a:cxnLst>
              <a:rect l="0" t="0" r="r" b="b"/>
              <a:pathLst>
                <a:path w="25" h="21">
                  <a:moveTo>
                    <a:pt x="9" y="21"/>
                  </a:moveTo>
                  <a:lnTo>
                    <a:pt x="11" y="19"/>
                  </a:lnTo>
                  <a:lnTo>
                    <a:pt x="15" y="17"/>
                  </a:lnTo>
                  <a:lnTo>
                    <a:pt x="17" y="15"/>
                  </a:lnTo>
                  <a:lnTo>
                    <a:pt x="19" y="13"/>
                  </a:lnTo>
                  <a:lnTo>
                    <a:pt x="21" y="13"/>
                  </a:lnTo>
                  <a:lnTo>
                    <a:pt x="23" y="13"/>
                  </a:lnTo>
                  <a:lnTo>
                    <a:pt x="25" y="11"/>
                  </a:lnTo>
                  <a:lnTo>
                    <a:pt x="21" y="0"/>
                  </a:lnTo>
                  <a:lnTo>
                    <a:pt x="21" y="2"/>
                  </a:lnTo>
                  <a:lnTo>
                    <a:pt x="19" y="2"/>
                  </a:lnTo>
                  <a:lnTo>
                    <a:pt x="17" y="2"/>
                  </a:lnTo>
                  <a:lnTo>
                    <a:pt x="13" y="3"/>
                  </a:lnTo>
                  <a:lnTo>
                    <a:pt x="11" y="5"/>
                  </a:lnTo>
                  <a:lnTo>
                    <a:pt x="7" y="7"/>
                  </a:lnTo>
                  <a:lnTo>
                    <a:pt x="3" y="9"/>
                  </a:lnTo>
                  <a:lnTo>
                    <a:pt x="0" y="13"/>
                  </a:lnTo>
                  <a:lnTo>
                    <a:pt x="1" y="11"/>
                  </a:lnTo>
                  <a:lnTo>
                    <a:pt x="9" y="21"/>
                  </a:lnTo>
                  <a:close/>
                </a:path>
              </a:pathLst>
            </a:custGeom>
            <a:solidFill>
              <a:srgbClr val="000000"/>
            </a:solidFill>
            <a:ln w="9525">
              <a:noFill/>
              <a:round/>
              <a:headEnd/>
              <a:tailEnd/>
            </a:ln>
          </p:spPr>
          <p:txBody>
            <a:bodyPr/>
            <a:lstStyle/>
            <a:p>
              <a:endParaRPr lang="en-US"/>
            </a:p>
          </p:txBody>
        </p:sp>
        <p:sp>
          <p:nvSpPr>
            <p:cNvPr id="350948" name="Freeform 740"/>
            <p:cNvSpPr>
              <a:spLocks/>
            </p:cNvSpPr>
            <p:nvPr/>
          </p:nvSpPr>
          <p:spPr bwMode="auto">
            <a:xfrm>
              <a:off x="3542" y="1624"/>
              <a:ext cx="27" cy="21"/>
            </a:xfrm>
            <a:custGeom>
              <a:avLst/>
              <a:gdLst/>
              <a:ahLst/>
              <a:cxnLst>
                <a:cxn ang="0">
                  <a:pos x="6" y="21"/>
                </a:cxn>
                <a:cxn ang="0">
                  <a:pos x="4" y="21"/>
                </a:cxn>
                <a:cxn ang="0">
                  <a:pos x="8" y="21"/>
                </a:cxn>
                <a:cxn ang="0">
                  <a:pos x="12" y="19"/>
                </a:cxn>
                <a:cxn ang="0">
                  <a:pos x="16" y="17"/>
                </a:cxn>
                <a:cxn ang="0">
                  <a:pos x="19" y="16"/>
                </a:cxn>
                <a:cxn ang="0">
                  <a:pos x="21" y="14"/>
                </a:cxn>
                <a:cxn ang="0">
                  <a:pos x="25" y="12"/>
                </a:cxn>
                <a:cxn ang="0">
                  <a:pos x="27" y="10"/>
                </a:cxn>
                <a:cxn ang="0">
                  <a:pos x="19" y="0"/>
                </a:cxn>
                <a:cxn ang="0">
                  <a:pos x="18" y="2"/>
                </a:cxn>
                <a:cxn ang="0">
                  <a:pos x="16" y="4"/>
                </a:cxn>
                <a:cxn ang="0">
                  <a:pos x="14" y="4"/>
                </a:cxn>
                <a:cxn ang="0">
                  <a:pos x="10" y="6"/>
                </a:cxn>
                <a:cxn ang="0">
                  <a:pos x="8" y="8"/>
                </a:cxn>
                <a:cxn ang="0">
                  <a:pos x="4" y="10"/>
                </a:cxn>
                <a:cxn ang="0">
                  <a:pos x="0" y="10"/>
                </a:cxn>
                <a:cxn ang="0">
                  <a:pos x="0" y="12"/>
                </a:cxn>
                <a:cxn ang="0">
                  <a:pos x="6" y="21"/>
                </a:cxn>
              </a:cxnLst>
              <a:rect l="0" t="0" r="r" b="b"/>
              <a:pathLst>
                <a:path w="27" h="21">
                  <a:moveTo>
                    <a:pt x="6" y="21"/>
                  </a:moveTo>
                  <a:lnTo>
                    <a:pt x="4" y="21"/>
                  </a:lnTo>
                  <a:lnTo>
                    <a:pt x="8" y="21"/>
                  </a:lnTo>
                  <a:lnTo>
                    <a:pt x="12" y="19"/>
                  </a:lnTo>
                  <a:lnTo>
                    <a:pt x="16" y="17"/>
                  </a:lnTo>
                  <a:lnTo>
                    <a:pt x="19" y="16"/>
                  </a:lnTo>
                  <a:lnTo>
                    <a:pt x="21" y="14"/>
                  </a:lnTo>
                  <a:lnTo>
                    <a:pt x="25" y="12"/>
                  </a:lnTo>
                  <a:lnTo>
                    <a:pt x="27" y="10"/>
                  </a:lnTo>
                  <a:lnTo>
                    <a:pt x="19" y="0"/>
                  </a:lnTo>
                  <a:lnTo>
                    <a:pt x="18" y="2"/>
                  </a:lnTo>
                  <a:lnTo>
                    <a:pt x="16" y="4"/>
                  </a:lnTo>
                  <a:lnTo>
                    <a:pt x="14" y="4"/>
                  </a:lnTo>
                  <a:lnTo>
                    <a:pt x="10" y="6"/>
                  </a:lnTo>
                  <a:lnTo>
                    <a:pt x="8" y="8"/>
                  </a:lnTo>
                  <a:lnTo>
                    <a:pt x="4" y="10"/>
                  </a:lnTo>
                  <a:lnTo>
                    <a:pt x="0" y="10"/>
                  </a:lnTo>
                  <a:lnTo>
                    <a:pt x="0" y="12"/>
                  </a:lnTo>
                  <a:lnTo>
                    <a:pt x="6" y="21"/>
                  </a:lnTo>
                  <a:close/>
                </a:path>
              </a:pathLst>
            </a:custGeom>
            <a:solidFill>
              <a:srgbClr val="000000"/>
            </a:solidFill>
            <a:ln w="9525">
              <a:noFill/>
              <a:round/>
              <a:headEnd/>
              <a:tailEnd/>
            </a:ln>
          </p:spPr>
          <p:txBody>
            <a:bodyPr/>
            <a:lstStyle/>
            <a:p>
              <a:endParaRPr lang="en-US"/>
            </a:p>
          </p:txBody>
        </p:sp>
        <p:sp>
          <p:nvSpPr>
            <p:cNvPr id="350949" name="Freeform 741"/>
            <p:cNvSpPr>
              <a:spLocks/>
            </p:cNvSpPr>
            <p:nvPr/>
          </p:nvSpPr>
          <p:spPr bwMode="auto">
            <a:xfrm>
              <a:off x="3525" y="1636"/>
              <a:ext cx="23" cy="21"/>
            </a:xfrm>
            <a:custGeom>
              <a:avLst/>
              <a:gdLst/>
              <a:ahLst/>
              <a:cxnLst>
                <a:cxn ang="0">
                  <a:pos x="12" y="19"/>
                </a:cxn>
                <a:cxn ang="0">
                  <a:pos x="10" y="21"/>
                </a:cxn>
                <a:cxn ang="0">
                  <a:pos x="13" y="17"/>
                </a:cxn>
                <a:cxn ang="0">
                  <a:pos x="15" y="15"/>
                </a:cxn>
                <a:cxn ang="0">
                  <a:pos x="17" y="13"/>
                </a:cxn>
                <a:cxn ang="0">
                  <a:pos x="19" y="11"/>
                </a:cxn>
                <a:cxn ang="0">
                  <a:pos x="21" y="11"/>
                </a:cxn>
                <a:cxn ang="0">
                  <a:pos x="21" y="9"/>
                </a:cxn>
                <a:cxn ang="0">
                  <a:pos x="23" y="9"/>
                </a:cxn>
                <a:cxn ang="0">
                  <a:pos x="17" y="0"/>
                </a:cxn>
                <a:cxn ang="0">
                  <a:pos x="15" y="0"/>
                </a:cxn>
                <a:cxn ang="0">
                  <a:pos x="13" y="2"/>
                </a:cxn>
                <a:cxn ang="0">
                  <a:pos x="12" y="2"/>
                </a:cxn>
                <a:cxn ang="0">
                  <a:pos x="10" y="4"/>
                </a:cxn>
                <a:cxn ang="0">
                  <a:pos x="8" y="5"/>
                </a:cxn>
                <a:cxn ang="0">
                  <a:pos x="4" y="9"/>
                </a:cxn>
                <a:cxn ang="0">
                  <a:pos x="2" y="11"/>
                </a:cxn>
                <a:cxn ang="0">
                  <a:pos x="0" y="13"/>
                </a:cxn>
                <a:cxn ang="0">
                  <a:pos x="12" y="19"/>
                </a:cxn>
              </a:cxnLst>
              <a:rect l="0" t="0" r="r" b="b"/>
              <a:pathLst>
                <a:path w="23" h="21">
                  <a:moveTo>
                    <a:pt x="12" y="19"/>
                  </a:moveTo>
                  <a:lnTo>
                    <a:pt x="10" y="21"/>
                  </a:lnTo>
                  <a:lnTo>
                    <a:pt x="13" y="17"/>
                  </a:lnTo>
                  <a:lnTo>
                    <a:pt x="15" y="15"/>
                  </a:lnTo>
                  <a:lnTo>
                    <a:pt x="17" y="13"/>
                  </a:lnTo>
                  <a:lnTo>
                    <a:pt x="19" y="11"/>
                  </a:lnTo>
                  <a:lnTo>
                    <a:pt x="21" y="11"/>
                  </a:lnTo>
                  <a:lnTo>
                    <a:pt x="21" y="9"/>
                  </a:lnTo>
                  <a:lnTo>
                    <a:pt x="23" y="9"/>
                  </a:lnTo>
                  <a:lnTo>
                    <a:pt x="17" y="0"/>
                  </a:lnTo>
                  <a:lnTo>
                    <a:pt x="15" y="0"/>
                  </a:lnTo>
                  <a:lnTo>
                    <a:pt x="13" y="2"/>
                  </a:lnTo>
                  <a:lnTo>
                    <a:pt x="12" y="2"/>
                  </a:lnTo>
                  <a:lnTo>
                    <a:pt x="10" y="4"/>
                  </a:lnTo>
                  <a:lnTo>
                    <a:pt x="8" y="5"/>
                  </a:lnTo>
                  <a:lnTo>
                    <a:pt x="4" y="9"/>
                  </a:lnTo>
                  <a:lnTo>
                    <a:pt x="2" y="11"/>
                  </a:lnTo>
                  <a:lnTo>
                    <a:pt x="0" y="13"/>
                  </a:lnTo>
                  <a:lnTo>
                    <a:pt x="12" y="19"/>
                  </a:lnTo>
                  <a:close/>
                </a:path>
              </a:pathLst>
            </a:custGeom>
            <a:solidFill>
              <a:srgbClr val="000000"/>
            </a:solidFill>
            <a:ln w="9525">
              <a:noFill/>
              <a:round/>
              <a:headEnd/>
              <a:tailEnd/>
            </a:ln>
          </p:spPr>
          <p:txBody>
            <a:bodyPr/>
            <a:lstStyle/>
            <a:p>
              <a:endParaRPr lang="en-US"/>
            </a:p>
          </p:txBody>
        </p:sp>
        <p:sp>
          <p:nvSpPr>
            <p:cNvPr id="350950" name="Freeform 742"/>
            <p:cNvSpPr>
              <a:spLocks/>
            </p:cNvSpPr>
            <p:nvPr/>
          </p:nvSpPr>
          <p:spPr bwMode="auto">
            <a:xfrm>
              <a:off x="3512" y="1649"/>
              <a:ext cx="25" cy="27"/>
            </a:xfrm>
            <a:custGeom>
              <a:avLst/>
              <a:gdLst/>
              <a:ahLst/>
              <a:cxnLst>
                <a:cxn ang="0">
                  <a:pos x="9" y="27"/>
                </a:cxn>
                <a:cxn ang="0">
                  <a:pos x="11" y="25"/>
                </a:cxn>
                <a:cxn ang="0">
                  <a:pos x="13" y="21"/>
                </a:cxn>
                <a:cxn ang="0">
                  <a:pos x="15" y="17"/>
                </a:cxn>
                <a:cxn ang="0">
                  <a:pos x="19" y="15"/>
                </a:cxn>
                <a:cxn ang="0">
                  <a:pos x="21" y="12"/>
                </a:cxn>
                <a:cxn ang="0">
                  <a:pos x="23" y="10"/>
                </a:cxn>
                <a:cxn ang="0">
                  <a:pos x="23" y="8"/>
                </a:cxn>
                <a:cxn ang="0">
                  <a:pos x="25" y="6"/>
                </a:cxn>
                <a:cxn ang="0">
                  <a:pos x="13" y="0"/>
                </a:cxn>
                <a:cxn ang="0">
                  <a:pos x="11" y="2"/>
                </a:cxn>
                <a:cxn ang="0">
                  <a:pos x="11" y="4"/>
                </a:cxn>
                <a:cxn ang="0">
                  <a:pos x="7" y="8"/>
                </a:cxn>
                <a:cxn ang="0">
                  <a:pos x="5" y="12"/>
                </a:cxn>
                <a:cxn ang="0">
                  <a:pos x="3" y="14"/>
                </a:cxn>
                <a:cxn ang="0">
                  <a:pos x="2" y="17"/>
                </a:cxn>
                <a:cxn ang="0">
                  <a:pos x="0" y="17"/>
                </a:cxn>
                <a:cxn ang="0">
                  <a:pos x="9" y="27"/>
                </a:cxn>
              </a:cxnLst>
              <a:rect l="0" t="0" r="r" b="b"/>
              <a:pathLst>
                <a:path w="25" h="27">
                  <a:moveTo>
                    <a:pt x="9" y="27"/>
                  </a:moveTo>
                  <a:lnTo>
                    <a:pt x="11" y="25"/>
                  </a:lnTo>
                  <a:lnTo>
                    <a:pt x="13" y="21"/>
                  </a:lnTo>
                  <a:lnTo>
                    <a:pt x="15" y="17"/>
                  </a:lnTo>
                  <a:lnTo>
                    <a:pt x="19" y="15"/>
                  </a:lnTo>
                  <a:lnTo>
                    <a:pt x="21" y="12"/>
                  </a:lnTo>
                  <a:lnTo>
                    <a:pt x="23" y="10"/>
                  </a:lnTo>
                  <a:lnTo>
                    <a:pt x="23" y="8"/>
                  </a:lnTo>
                  <a:lnTo>
                    <a:pt x="25" y="6"/>
                  </a:lnTo>
                  <a:lnTo>
                    <a:pt x="13" y="0"/>
                  </a:lnTo>
                  <a:lnTo>
                    <a:pt x="11" y="2"/>
                  </a:lnTo>
                  <a:lnTo>
                    <a:pt x="11" y="4"/>
                  </a:lnTo>
                  <a:lnTo>
                    <a:pt x="7" y="8"/>
                  </a:lnTo>
                  <a:lnTo>
                    <a:pt x="5" y="12"/>
                  </a:lnTo>
                  <a:lnTo>
                    <a:pt x="3" y="14"/>
                  </a:lnTo>
                  <a:lnTo>
                    <a:pt x="2" y="17"/>
                  </a:lnTo>
                  <a:lnTo>
                    <a:pt x="0" y="17"/>
                  </a:lnTo>
                  <a:lnTo>
                    <a:pt x="9" y="27"/>
                  </a:lnTo>
                  <a:close/>
                </a:path>
              </a:pathLst>
            </a:custGeom>
            <a:solidFill>
              <a:srgbClr val="000000"/>
            </a:solidFill>
            <a:ln w="9525">
              <a:noFill/>
              <a:round/>
              <a:headEnd/>
              <a:tailEnd/>
            </a:ln>
          </p:spPr>
          <p:txBody>
            <a:bodyPr/>
            <a:lstStyle/>
            <a:p>
              <a:endParaRPr lang="en-US"/>
            </a:p>
          </p:txBody>
        </p:sp>
        <p:sp>
          <p:nvSpPr>
            <p:cNvPr id="350951" name="Freeform 743"/>
            <p:cNvSpPr>
              <a:spLocks/>
            </p:cNvSpPr>
            <p:nvPr/>
          </p:nvSpPr>
          <p:spPr bwMode="auto">
            <a:xfrm>
              <a:off x="3502" y="1666"/>
              <a:ext cx="23" cy="23"/>
            </a:xfrm>
            <a:custGeom>
              <a:avLst/>
              <a:gdLst/>
              <a:ahLst/>
              <a:cxnLst>
                <a:cxn ang="0">
                  <a:pos x="13" y="12"/>
                </a:cxn>
                <a:cxn ang="0">
                  <a:pos x="15" y="10"/>
                </a:cxn>
                <a:cxn ang="0">
                  <a:pos x="10" y="12"/>
                </a:cxn>
                <a:cxn ang="0">
                  <a:pos x="13" y="16"/>
                </a:cxn>
                <a:cxn ang="0">
                  <a:pos x="13" y="18"/>
                </a:cxn>
                <a:cxn ang="0">
                  <a:pos x="13" y="16"/>
                </a:cxn>
                <a:cxn ang="0">
                  <a:pos x="17" y="12"/>
                </a:cxn>
                <a:cxn ang="0">
                  <a:pos x="17" y="10"/>
                </a:cxn>
                <a:cxn ang="0">
                  <a:pos x="19" y="10"/>
                </a:cxn>
                <a:cxn ang="0">
                  <a:pos x="10" y="0"/>
                </a:cxn>
                <a:cxn ang="0">
                  <a:pos x="10" y="2"/>
                </a:cxn>
                <a:cxn ang="0">
                  <a:pos x="8" y="4"/>
                </a:cxn>
                <a:cxn ang="0">
                  <a:pos x="4" y="8"/>
                </a:cxn>
                <a:cxn ang="0">
                  <a:pos x="2" y="12"/>
                </a:cxn>
                <a:cxn ang="0">
                  <a:pos x="0" y="18"/>
                </a:cxn>
                <a:cxn ang="0">
                  <a:pos x="6" y="23"/>
                </a:cxn>
                <a:cxn ang="0">
                  <a:pos x="13" y="23"/>
                </a:cxn>
                <a:cxn ang="0">
                  <a:pos x="21" y="21"/>
                </a:cxn>
                <a:cxn ang="0">
                  <a:pos x="23" y="20"/>
                </a:cxn>
                <a:cxn ang="0">
                  <a:pos x="13" y="12"/>
                </a:cxn>
              </a:cxnLst>
              <a:rect l="0" t="0" r="r" b="b"/>
              <a:pathLst>
                <a:path w="23" h="23">
                  <a:moveTo>
                    <a:pt x="13" y="12"/>
                  </a:moveTo>
                  <a:lnTo>
                    <a:pt x="15" y="10"/>
                  </a:lnTo>
                  <a:lnTo>
                    <a:pt x="10" y="12"/>
                  </a:lnTo>
                  <a:lnTo>
                    <a:pt x="13" y="16"/>
                  </a:lnTo>
                  <a:lnTo>
                    <a:pt x="13" y="18"/>
                  </a:lnTo>
                  <a:lnTo>
                    <a:pt x="13" y="16"/>
                  </a:lnTo>
                  <a:lnTo>
                    <a:pt x="17" y="12"/>
                  </a:lnTo>
                  <a:lnTo>
                    <a:pt x="17" y="10"/>
                  </a:lnTo>
                  <a:lnTo>
                    <a:pt x="19" y="10"/>
                  </a:lnTo>
                  <a:lnTo>
                    <a:pt x="10" y="0"/>
                  </a:lnTo>
                  <a:lnTo>
                    <a:pt x="10" y="2"/>
                  </a:lnTo>
                  <a:lnTo>
                    <a:pt x="8" y="4"/>
                  </a:lnTo>
                  <a:lnTo>
                    <a:pt x="4" y="8"/>
                  </a:lnTo>
                  <a:lnTo>
                    <a:pt x="2" y="12"/>
                  </a:lnTo>
                  <a:lnTo>
                    <a:pt x="0" y="18"/>
                  </a:lnTo>
                  <a:lnTo>
                    <a:pt x="6" y="23"/>
                  </a:lnTo>
                  <a:lnTo>
                    <a:pt x="13" y="23"/>
                  </a:lnTo>
                  <a:lnTo>
                    <a:pt x="21" y="21"/>
                  </a:lnTo>
                  <a:lnTo>
                    <a:pt x="23" y="20"/>
                  </a:lnTo>
                  <a:lnTo>
                    <a:pt x="13" y="12"/>
                  </a:lnTo>
                  <a:close/>
                </a:path>
              </a:pathLst>
            </a:custGeom>
            <a:solidFill>
              <a:srgbClr val="000000"/>
            </a:solidFill>
            <a:ln w="9525">
              <a:noFill/>
              <a:round/>
              <a:headEnd/>
              <a:tailEnd/>
            </a:ln>
          </p:spPr>
          <p:txBody>
            <a:bodyPr/>
            <a:lstStyle/>
            <a:p>
              <a:endParaRPr lang="en-US"/>
            </a:p>
          </p:txBody>
        </p:sp>
        <p:sp>
          <p:nvSpPr>
            <p:cNvPr id="350952" name="Freeform 744"/>
            <p:cNvSpPr>
              <a:spLocks/>
            </p:cNvSpPr>
            <p:nvPr/>
          </p:nvSpPr>
          <p:spPr bwMode="auto">
            <a:xfrm>
              <a:off x="3515" y="1659"/>
              <a:ext cx="27" cy="27"/>
            </a:xfrm>
            <a:custGeom>
              <a:avLst/>
              <a:gdLst/>
              <a:ahLst/>
              <a:cxnLst>
                <a:cxn ang="0">
                  <a:pos x="25" y="0"/>
                </a:cxn>
                <a:cxn ang="0">
                  <a:pos x="27" y="0"/>
                </a:cxn>
                <a:cxn ang="0">
                  <a:pos x="22" y="2"/>
                </a:cxn>
                <a:cxn ang="0">
                  <a:pos x="16" y="4"/>
                </a:cxn>
                <a:cxn ang="0">
                  <a:pos x="12" y="5"/>
                </a:cxn>
                <a:cxn ang="0">
                  <a:pos x="8" y="9"/>
                </a:cxn>
                <a:cxn ang="0">
                  <a:pos x="4" y="13"/>
                </a:cxn>
                <a:cxn ang="0">
                  <a:pos x="2" y="15"/>
                </a:cxn>
                <a:cxn ang="0">
                  <a:pos x="0" y="17"/>
                </a:cxn>
                <a:cxn ang="0">
                  <a:pos x="0" y="19"/>
                </a:cxn>
                <a:cxn ang="0">
                  <a:pos x="10" y="27"/>
                </a:cxn>
                <a:cxn ang="0">
                  <a:pos x="10" y="25"/>
                </a:cxn>
                <a:cxn ang="0">
                  <a:pos x="12" y="23"/>
                </a:cxn>
                <a:cxn ang="0">
                  <a:pos x="14" y="21"/>
                </a:cxn>
                <a:cxn ang="0">
                  <a:pos x="16" y="19"/>
                </a:cxn>
                <a:cxn ang="0">
                  <a:pos x="20" y="15"/>
                </a:cxn>
                <a:cxn ang="0">
                  <a:pos x="22" y="13"/>
                </a:cxn>
                <a:cxn ang="0">
                  <a:pos x="23" y="13"/>
                </a:cxn>
                <a:cxn ang="0">
                  <a:pos x="25" y="13"/>
                </a:cxn>
                <a:cxn ang="0">
                  <a:pos x="27" y="13"/>
                </a:cxn>
                <a:cxn ang="0">
                  <a:pos x="25" y="0"/>
                </a:cxn>
              </a:cxnLst>
              <a:rect l="0" t="0" r="r" b="b"/>
              <a:pathLst>
                <a:path w="27" h="27">
                  <a:moveTo>
                    <a:pt x="25" y="0"/>
                  </a:moveTo>
                  <a:lnTo>
                    <a:pt x="27" y="0"/>
                  </a:lnTo>
                  <a:lnTo>
                    <a:pt x="22" y="2"/>
                  </a:lnTo>
                  <a:lnTo>
                    <a:pt x="16" y="4"/>
                  </a:lnTo>
                  <a:lnTo>
                    <a:pt x="12" y="5"/>
                  </a:lnTo>
                  <a:lnTo>
                    <a:pt x="8" y="9"/>
                  </a:lnTo>
                  <a:lnTo>
                    <a:pt x="4" y="13"/>
                  </a:lnTo>
                  <a:lnTo>
                    <a:pt x="2" y="15"/>
                  </a:lnTo>
                  <a:lnTo>
                    <a:pt x="0" y="17"/>
                  </a:lnTo>
                  <a:lnTo>
                    <a:pt x="0" y="19"/>
                  </a:lnTo>
                  <a:lnTo>
                    <a:pt x="10" y="27"/>
                  </a:lnTo>
                  <a:lnTo>
                    <a:pt x="10" y="25"/>
                  </a:lnTo>
                  <a:lnTo>
                    <a:pt x="12" y="23"/>
                  </a:lnTo>
                  <a:lnTo>
                    <a:pt x="14" y="21"/>
                  </a:lnTo>
                  <a:lnTo>
                    <a:pt x="16" y="19"/>
                  </a:lnTo>
                  <a:lnTo>
                    <a:pt x="20" y="15"/>
                  </a:lnTo>
                  <a:lnTo>
                    <a:pt x="22" y="13"/>
                  </a:lnTo>
                  <a:lnTo>
                    <a:pt x="23" y="13"/>
                  </a:lnTo>
                  <a:lnTo>
                    <a:pt x="25" y="13"/>
                  </a:lnTo>
                  <a:lnTo>
                    <a:pt x="27" y="13"/>
                  </a:lnTo>
                  <a:lnTo>
                    <a:pt x="25" y="0"/>
                  </a:lnTo>
                  <a:close/>
                </a:path>
              </a:pathLst>
            </a:custGeom>
            <a:solidFill>
              <a:srgbClr val="000000"/>
            </a:solidFill>
            <a:ln w="9525">
              <a:noFill/>
              <a:round/>
              <a:headEnd/>
              <a:tailEnd/>
            </a:ln>
          </p:spPr>
          <p:txBody>
            <a:bodyPr/>
            <a:lstStyle/>
            <a:p>
              <a:endParaRPr lang="en-US"/>
            </a:p>
          </p:txBody>
        </p:sp>
        <p:sp>
          <p:nvSpPr>
            <p:cNvPr id="350953" name="Freeform 745"/>
            <p:cNvSpPr>
              <a:spLocks/>
            </p:cNvSpPr>
            <p:nvPr/>
          </p:nvSpPr>
          <p:spPr bwMode="auto">
            <a:xfrm>
              <a:off x="3540" y="1647"/>
              <a:ext cx="33" cy="25"/>
            </a:xfrm>
            <a:custGeom>
              <a:avLst/>
              <a:gdLst/>
              <a:ahLst/>
              <a:cxnLst>
                <a:cxn ang="0">
                  <a:pos x="25" y="0"/>
                </a:cxn>
                <a:cxn ang="0">
                  <a:pos x="20" y="4"/>
                </a:cxn>
                <a:cxn ang="0">
                  <a:pos x="16" y="6"/>
                </a:cxn>
                <a:cxn ang="0">
                  <a:pos x="12" y="8"/>
                </a:cxn>
                <a:cxn ang="0">
                  <a:pos x="8" y="10"/>
                </a:cxn>
                <a:cxn ang="0">
                  <a:pos x="4" y="12"/>
                </a:cxn>
                <a:cxn ang="0">
                  <a:pos x="2" y="12"/>
                </a:cxn>
                <a:cxn ang="0">
                  <a:pos x="0" y="12"/>
                </a:cxn>
                <a:cxn ang="0">
                  <a:pos x="2" y="25"/>
                </a:cxn>
                <a:cxn ang="0">
                  <a:pos x="4" y="23"/>
                </a:cxn>
                <a:cxn ang="0">
                  <a:pos x="8" y="23"/>
                </a:cxn>
                <a:cxn ang="0">
                  <a:pos x="12" y="21"/>
                </a:cxn>
                <a:cxn ang="0">
                  <a:pos x="16" y="19"/>
                </a:cxn>
                <a:cxn ang="0">
                  <a:pos x="21" y="17"/>
                </a:cxn>
                <a:cxn ang="0">
                  <a:pos x="27" y="14"/>
                </a:cxn>
                <a:cxn ang="0">
                  <a:pos x="33" y="10"/>
                </a:cxn>
                <a:cxn ang="0">
                  <a:pos x="25" y="0"/>
                </a:cxn>
              </a:cxnLst>
              <a:rect l="0" t="0" r="r" b="b"/>
              <a:pathLst>
                <a:path w="33" h="25">
                  <a:moveTo>
                    <a:pt x="25" y="0"/>
                  </a:moveTo>
                  <a:lnTo>
                    <a:pt x="20" y="4"/>
                  </a:lnTo>
                  <a:lnTo>
                    <a:pt x="16" y="6"/>
                  </a:lnTo>
                  <a:lnTo>
                    <a:pt x="12" y="8"/>
                  </a:lnTo>
                  <a:lnTo>
                    <a:pt x="8" y="10"/>
                  </a:lnTo>
                  <a:lnTo>
                    <a:pt x="4" y="12"/>
                  </a:lnTo>
                  <a:lnTo>
                    <a:pt x="2" y="12"/>
                  </a:lnTo>
                  <a:lnTo>
                    <a:pt x="0" y="12"/>
                  </a:lnTo>
                  <a:lnTo>
                    <a:pt x="2" y="25"/>
                  </a:lnTo>
                  <a:lnTo>
                    <a:pt x="4" y="23"/>
                  </a:lnTo>
                  <a:lnTo>
                    <a:pt x="8" y="23"/>
                  </a:lnTo>
                  <a:lnTo>
                    <a:pt x="12" y="21"/>
                  </a:lnTo>
                  <a:lnTo>
                    <a:pt x="16" y="19"/>
                  </a:lnTo>
                  <a:lnTo>
                    <a:pt x="21" y="17"/>
                  </a:lnTo>
                  <a:lnTo>
                    <a:pt x="27" y="14"/>
                  </a:lnTo>
                  <a:lnTo>
                    <a:pt x="33" y="10"/>
                  </a:lnTo>
                  <a:lnTo>
                    <a:pt x="25" y="0"/>
                  </a:lnTo>
                  <a:close/>
                </a:path>
              </a:pathLst>
            </a:custGeom>
            <a:solidFill>
              <a:srgbClr val="000000"/>
            </a:solidFill>
            <a:ln w="9525">
              <a:noFill/>
              <a:round/>
              <a:headEnd/>
              <a:tailEnd/>
            </a:ln>
          </p:spPr>
          <p:txBody>
            <a:bodyPr/>
            <a:lstStyle/>
            <a:p>
              <a:endParaRPr lang="en-US"/>
            </a:p>
          </p:txBody>
        </p:sp>
        <p:sp>
          <p:nvSpPr>
            <p:cNvPr id="350954" name="Freeform 746"/>
            <p:cNvSpPr>
              <a:spLocks/>
            </p:cNvSpPr>
            <p:nvPr/>
          </p:nvSpPr>
          <p:spPr bwMode="auto">
            <a:xfrm>
              <a:off x="3565" y="1630"/>
              <a:ext cx="33" cy="27"/>
            </a:xfrm>
            <a:custGeom>
              <a:avLst/>
              <a:gdLst/>
              <a:ahLst/>
              <a:cxnLst>
                <a:cxn ang="0">
                  <a:pos x="25" y="2"/>
                </a:cxn>
                <a:cxn ang="0">
                  <a:pos x="31" y="0"/>
                </a:cxn>
                <a:cxn ang="0">
                  <a:pos x="25" y="0"/>
                </a:cxn>
                <a:cxn ang="0">
                  <a:pos x="20" y="2"/>
                </a:cxn>
                <a:cxn ang="0">
                  <a:pos x="16" y="6"/>
                </a:cxn>
                <a:cxn ang="0">
                  <a:pos x="10" y="8"/>
                </a:cxn>
                <a:cxn ang="0">
                  <a:pos x="6" y="11"/>
                </a:cxn>
                <a:cxn ang="0">
                  <a:pos x="2" y="13"/>
                </a:cxn>
                <a:cxn ang="0">
                  <a:pos x="0" y="15"/>
                </a:cxn>
                <a:cxn ang="0">
                  <a:pos x="0" y="17"/>
                </a:cxn>
                <a:cxn ang="0">
                  <a:pos x="8" y="27"/>
                </a:cxn>
                <a:cxn ang="0">
                  <a:pos x="8" y="25"/>
                </a:cxn>
                <a:cxn ang="0">
                  <a:pos x="10" y="23"/>
                </a:cxn>
                <a:cxn ang="0">
                  <a:pos x="14" y="21"/>
                </a:cxn>
                <a:cxn ang="0">
                  <a:pos x="18" y="17"/>
                </a:cxn>
                <a:cxn ang="0">
                  <a:pos x="21" y="15"/>
                </a:cxn>
                <a:cxn ang="0">
                  <a:pos x="25" y="13"/>
                </a:cxn>
                <a:cxn ang="0">
                  <a:pos x="27" y="11"/>
                </a:cxn>
                <a:cxn ang="0">
                  <a:pos x="33" y="10"/>
                </a:cxn>
                <a:cxn ang="0">
                  <a:pos x="25" y="2"/>
                </a:cxn>
              </a:cxnLst>
              <a:rect l="0" t="0" r="r" b="b"/>
              <a:pathLst>
                <a:path w="33" h="27">
                  <a:moveTo>
                    <a:pt x="25" y="2"/>
                  </a:moveTo>
                  <a:lnTo>
                    <a:pt x="31" y="0"/>
                  </a:lnTo>
                  <a:lnTo>
                    <a:pt x="25" y="0"/>
                  </a:lnTo>
                  <a:lnTo>
                    <a:pt x="20" y="2"/>
                  </a:lnTo>
                  <a:lnTo>
                    <a:pt x="16" y="6"/>
                  </a:lnTo>
                  <a:lnTo>
                    <a:pt x="10" y="8"/>
                  </a:lnTo>
                  <a:lnTo>
                    <a:pt x="6" y="11"/>
                  </a:lnTo>
                  <a:lnTo>
                    <a:pt x="2" y="13"/>
                  </a:lnTo>
                  <a:lnTo>
                    <a:pt x="0" y="15"/>
                  </a:lnTo>
                  <a:lnTo>
                    <a:pt x="0" y="17"/>
                  </a:lnTo>
                  <a:lnTo>
                    <a:pt x="8" y="27"/>
                  </a:lnTo>
                  <a:lnTo>
                    <a:pt x="8" y="25"/>
                  </a:lnTo>
                  <a:lnTo>
                    <a:pt x="10" y="23"/>
                  </a:lnTo>
                  <a:lnTo>
                    <a:pt x="14" y="21"/>
                  </a:lnTo>
                  <a:lnTo>
                    <a:pt x="18" y="17"/>
                  </a:lnTo>
                  <a:lnTo>
                    <a:pt x="21" y="15"/>
                  </a:lnTo>
                  <a:lnTo>
                    <a:pt x="25" y="13"/>
                  </a:lnTo>
                  <a:lnTo>
                    <a:pt x="27" y="11"/>
                  </a:lnTo>
                  <a:lnTo>
                    <a:pt x="33" y="10"/>
                  </a:lnTo>
                  <a:lnTo>
                    <a:pt x="25" y="2"/>
                  </a:lnTo>
                  <a:close/>
                </a:path>
              </a:pathLst>
            </a:custGeom>
            <a:solidFill>
              <a:srgbClr val="000000"/>
            </a:solidFill>
            <a:ln w="9525">
              <a:noFill/>
              <a:round/>
              <a:headEnd/>
              <a:tailEnd/>
            </a:ln>
          </p:spPr>
          <p:txBody>
            <a:bodyPr/>
            <a:lstStyle/>
            <a:p>
              <a:endParaRPr lang="en-US"/>
            </a:p>
          </p:txBody>
        </p:sp>
        <p:sp>
          <p:nvSpPr>
            <p:cNvPr id="350955" name="Freeform 747"/>
            <p:cNvSpPr>
              <a:spLocks/>
            </p:cNvSpPr>
            <p:nvPr/>
          </p:nvSpPr>
          <p:spPr bwMode="auto">
            <a:xfrm>
              <a:off x="3590" y="1628"/>
              <a:ext cx="19" cy="21"/>
            </a:xfrm>
            <a:custGeom>
              <a:avLst/>
              <a:gdLst/>
              <a:ahLst/>
              <a:cxnLst>
                <a:cxn ang="0">
                  <a:pos x="19" y="21"/>
                </a:cxn>
                <a:cxn ang="0">
                  <a:pos x="19" y="13"/>
                </a:cxn>
                <a:cxn ang="0">
                  <a:pos x="18" y="8"/>
                </a:cxn>
                <a:cxn ang="0">
                  <a:pos x="14" y="4"/>
                </a:cxn>
                <a:cxn ang="0">
                  <a:pos x="10" y="2"/>
                </a:cxn>
                <a:cxn ang="0">
                  <a:pos x="6" y="0"/>
                </a:cxn>
                <a:cxn ang="0">
                  <a:pos x="4" y="2"/>
                </a:cxn>
                <a:cxn ang="0">
                  <a:pos x="2" y="2"/>
                </a:cxn>
                <a:cxn ang="0">
                  <a:pos x="0" y="4"/>
                </a:cxn>
                <a:cxn ang="0">
                  <a:pos x="8" y="12"/>
                </a:cxn>
                <a:cxn ang="0">
                  <a:pos x="8" y="13"/>
                </a:cxn>
                <a:cxn ang="0">
                  <a:pos x="6" y="13"/>
                </a:cxn>
                <a:cxn ang="0">
                  <a:pos x="6" y="12"/>
                </a:cxn>
                <a:cxn ang="0">
                  <a:pos x="6" y="13"/>
                </a:cxn>
                <a:cxn ang="0">
                  <a:pos x="6" y="15"/>
                </a:cxn>
                <a:cxn ang="0">
                  <a:pos x="8" y="21"/>
                </a:cxn>
                <a:cxn ang="0">
                  <a:pos x="19" y="21"/>
                </a:cxn>
              </a:cxnLst>
              <a:rect l="0" t="0" r="r" b="b"/>
              <a:pathLst>
                <a:path w="19" h="21">
                  <a:moveTo>
                    <a:pt x="19" y="21"/>
                  </a:moveTo>
                  <a:lnTo>
                    <a:pt x="19" y="13"/>
                  </a:lnTo>
                  <a:lnTo>
                    <a:pt x="18" y="8"/>
                  </a:lnTo>
                  <a:lnTo>
                    <a:pt x="14" y="4"/>
                  </a:lnTo>
                  <a:lnTo>
                    <a:pt x="10" y="2"/>
                  </a:lnTo>
                  <a:lnTo>
                    <a:pt x="6" y="0"/>
                  </a:lnTo>
                  <a:lnTo>
                    <a:pt x="4" y="2"/>
                  </a:lnTo>
                  <a:lnTo>
                    <a:pt x="2" y="2"/>
                  </a:lnTo>
                  <a:lnTo>
                    <a:pt x="0" y="4"/>
                  </a:lnTo>
                  <a:lnTo>
                    <a:pt x="8" y="12"/>
                  </a:lnTo>
                  <a:lnTo>
                    <a:pt x="8" y="13"/>
                  </a:lnTo>
                  <a:lnTo>
                    <a:pt x="6" y="13"/>
                  </a:lnTo>
                  <a:lnTo>
                    <a:pt x="6" y="12"/>
                  </a:lnTo>
                  <a:lnTo>
                    <a:pt x="6" y="13"/>
                  </a:lnTo>
                  <a:lnTo>
                    <a:pt x="6" y="15"/>
                  </a:lnTo>
                  <a:lnTo>
                    <a:pt x="8" y="21"/>
                  </a:lnTo>
                  <a:lnTo>
                    <a:pt x="19" y="21"/>
                  </a:lnTo>
                  <a:close/>
                </a:path>
              </a:pathLst>
            </a:custGeom>
            <a:solidFill>
              <a:srgbClr val="000000"/>
            </a:solidFill>
            <a:ln w="9525">
              <a:noFill/>
              <a:round/>
              <a:headEnd/>
              <a:tailEnd/>
            </a:ln>
          </p:spPr>
          <p:txBody>
            <a:bodyPr/>
            <a:lstStyle/>
            <a:p>
              <a:endParaRPr lang="en-US"/>
            </a:p>
          </p:txBody>
        </p:sp>
        <p:sp>
          <p:nvSpPr>
            <p:cNvPr id="350956" name="Freeform 748"/>
            <p:cNvSpPr>
              <a:spLocks/>
            </p:cNvSpPr>
            <p:nvPr/>
          </p:nvSpPr>
          <p:spPr bwMode="auto">
            <a:xfrm>
              <a:off x="3598" y="1649"/>
              <a:ext cx="19" cy="48"/>
            </a:xfrm>
            <a:custGeom>
              <a:avLst/>
              <a:gdLst/>
              <a:ahLst/>
              <a:cxnLst>
                <a:cxn ang="0">
                  <a:pos x="19" y="37"/>
                </a:cxn>
                <a:cxn ang="0">
                  <a:pos x="17" y="37"/>
                </a:cxn>
                <a:cxn ang="0">
                  <a:pos x="19" y="37"/>
                </a:cxn>
                <a:cxn ang="0">
                  <a:pos x="17" y="33"/>
                </a:cxn>
                <a:cxn ang="0">
                  <a:pos x="15" y="27"/>
                </a:cxn>
                <a:cxn ang="0">
                  <a:pos x="13" y="19"/>
                </a:cxn>
                <a:cxn ang="0">
                  <a:pos x="13" y="12"/>
                </a:cxn>
                <a:cxn ang="0">
                  <a:pos x="11" y="6"/>
                </a:cxn>
                <a:cxn ang="0">
                  <a:pos x="11" y="2"/>
                </a:cxn>
                <a:cxn ang="0">
                  <a:pos x="11" y="0"/>
                </a:cxn>
                <a:cxn ang="0">
                  <a:pos x="0" y="0"/>
                </a:cxn>
                <a:cxn ang="0">
                  <a:pos x="0" y="2"/>
                </a:cxn>
                <a:cxn ang="0">
                  <a:pos x="0" y="8"/>
                </a:cxn>
                <a:cxn ang="0">
                  <a:pos x="2" y="14"/>
                </a:cxn>
                <a:cxn ang="0">
                  <a:pos x="2" y="21"/>
                </a:cxn>
                <a:cxn ang="0">
                  <a:pos x="4" y="29"/>
                </a:cxn>
                <a:cxn ang="0">
                  <a:pos x="6" y="37"/>
                </a:cxn>
                <a:cxn ang="0">
                  <a:pos x="8" y="44"/>
                </a:cxn>
                <a:cxn ang="0">
                  <a:pos x="13" y="48"/>
                </a:cxn>
                <a:cxn ang="0">
                  <a:pos x="19" y="37"/>
                </a:cxn>
              </a:cxnLst>
              <a:rect l="0" t="0" r="r" b="b"/>
              <a:pathLst>
                <a:path w="19" h="48">
                  <a:moveTo>
                    <a:pt x="19" y="37"/>
                  </a:moveTo>
                  <a:lnTo>
                    <a:pt x="17" y="37"/>
                  </a:lnTo>
                  <a:lnTo>
                    <a:pt x="19" y="37"/>
                  </a:lnTo>
                  <a:lnTo>
                    <a:pt x="17" y="33"/>
                  </a:lnTo>
                  <a:lnTo>
                    <a:pt x="15" y="27"/>
                  </a:lnTo>
                  <a:lnTo>
                    <a:pt x="13" y="19"/>
                  </a:lnTo>
                  <a:lnTo>
                    <a:pt x="13" y="12"/>
                  </a:lnTo>
                  <a:lnTo>
                    <a:pt x="11" y="6"/>
                  </a:lnTo>
                  <a:lnTo>
                    <a:pt x="11" y="2"/>
                  </a:lnTo>
                  <a:lnTo>
                    <a:pt x="11" y="0"/>
                  </a:lnTo>
                  <a:lnTo>
                    <a:pt x="0" y="0"/>
                  </a:lnTo>
                  <a:lnTo>
                    <a:pt x="0" y="2"/>
                  </a:lnTo>
                  <a:lnTo>
                    <a:pt x="0" y="8"/>
                  </a:lnTo>
                  <a:lnTo>
                    <a:pt x="2" y="14"/>
                  </a:lnTo>
                  <a:lnTo>
                    <a:pt x="2" y="21"/>
                  </a:lnTo>
                  <a:lnTo>
                    <a:pt x="4" y="29"/>
                  </a:lnTo>
                  <a:lnTo>
                    <a:pt x="6" y="37"/>
                  </a:lnTo>
                  <a:lnTo>
                    <a:pt x="8" y="44"/>
                  </a:lnTo>
                  <a:lnTo>
                    <a:pt x="13" y="48"/>
                  </a:lnTo>
                  <a:lnTo>
                    <a:pt x="19" y="37"/>
                  </a:lnTo>
                  <a:close/>
                </a:path>
              </a:pathLst>
            </a:custGeom>
            <a:solidFill>
              <a:srgbClr val="000000"/>
            </a:solidFill>
            <a:ln w="9525">
              <a:noFill/>
              <a:round/>
              <a:headEnd/>
              <a:tailEnd/>
            </a:ln>
          </p:spPr>
          <p:txBody>
            <a:bodyPr/>
            <a:lstStyle/>
            <a:p>
              <a:endParaRPr lang="en-US"/>
            </a:p>
          </p:txBody>
        </p:sp>
        <p:sp>
          <p:nvSpPr>
            <p:cNvPr id="350957" name="Freeform 749"/>
            <p:cNvSpPr>
              <a:spLocks/>
            </p:cNvSpPr>
            <p:nvPr/>
          </p:nvSpPr>
          <p:spPr bwMode="auto">
            <a:xfrm>
              <a:off x="3609" y="1686"/>
              <a:ext cx="20" cy="26"/>
            </a:xfrm>
            <a:custGeom>
              <a:avLst/>
              <a:gdLst/>
              <a:ahLst/>
              <a:cxnLst>
                <a:cxn ang="0">
                  <a:pos x="20" y="23"/>
                </a:cxn>
                <a:cxn ang="0">
                  <a:pos x="20" y="17"/>
                </a:cxn>
                <a:cxn ang="0">
                  <a:pos x="18" y="13"/>
                </a:cxn>
                <a:cxn ang="0">
                  <a:pos x="16" y="9"/>
                </a:cxn>
                <a:cxn ang="0">
                  <a:pos x="14" y="5"/>
                </a:cxn>
                <a:cxn ang="0">
                  <a:pos x="12" y="3"/>
                </a:cxn>
                <a:cxn ang="0">
                  <a:pos x="10" y="1"/>
                </a:cxn>
                <a:cxn ang="0">
                  <a:pos x="8" y="1"/>
                </a:cxn>
                <a:cxn ang="0">
                  <a:pos x="8" y="0"/>
                </a:cxn>
                <a:cxn ang="0">
                  <a:pos x="2" y="11"/>
                </a:cxn>
                <a:cxn ang="0">
                  <a:pos x="0" y="11"/>
                </a:cxn>
                <a:cxn ang="0">
                  <a:pos x="2" y="11"/>
                </a:cxn>
                <a:cxn ang="0">
                  <a:pos x="4" y="13"/>
                </a:cxn>
                <a:cxn ang="0">
                  <a:pos x="4" y="15"/>
                </a:cxn>
                <a:cxn ang="0">
                  <a:pos x="6" y="17"/>
                </a:cxn>
                <a:cxn ang="0">
                  <a:pos x="8" y="21"/>
                </a:cxn>
                <a:cxn ang="0">
                  <a:pos x="8" y="25"/>
                </a:cxn>
                <a:cxn ang="0">
                  <a:pos x="8" y="26"/>
                </a:cxn>
                <a:cxn ang="0">
                  <a:pos x="20" y="23"/>
                </a:cxn>
              </a:cxnLst>
              <a:rect l="0" t="0" r="r" b="b"/>
              <a:pathLst>
                <a:path w="20" h="26">
                  <a:moveTo>
                    <a:pt x="20" y="23"/>
                  </a:moveTo>
                  <a:lnTo>
                    <a:pt x="20" y="17"/>
                  </a:lnTo>
                  <a:lnTo>
                    <a:pt x="18" y="13"/>
                  </a:lnTo>
                  <a:lnTo>
                    <a:pt x="16" y="9"/>
                  </a:lnTo>
                  <a:lnTo>
                    <a:pt x="14" y="5"/>
                  </a:lnTo>
                  <a:lnTo>
                    <a:pt x="12" y="3"/>
                  </a:lnTo>
                  <a:lnTo>
                    <a:pt x="10" y="1"/>
                  </a:lnTo>
                  <a:lnTo>
                    <a:pt x="8" y="1"/>
                  </a:lnTo>
                  <a:lnTo>
                    <a:pt x="8" y="0"/>
                  </a:lnTo>
                  <a:lnTo>
                    <a:pt x="2" y="11"/>
                  </a:lnTo>
                  <a:lnTo>
                    <a:pt x="0" y="11"/>
                  </a:lnTo>
                  <a:lnTo>
                    <a:pt x="2" y="11"/>
                  </a:lnTo>
                  <a:lnTo>
                    <a:pt x="4" y="13"/>
                  </a:lnTo>
                  <a:lnTo>
                    <a:pt x="4" y="15"/>
                  </a:lnTo>
                  <a:lnTo>
                    <a:pt x="6" y="17"/>
                  </a:lnTo>
                  <a:lnTo>
                    <a:pt x="8" y="21"/>
                  </a:lnTo>
                  <a:lnTo>
                    <a:pt x="8" y="25"/>
                  </a:lnTo>
                  <a:lnTo>
                    <a:pt x="8" y="26"/>
                  </a:lnTo>
                  <a:lnTo>
                    <a:pt x="20" y="23"/>
                  </a:lnTo>
                  <a:close/>
                </a:path>
              </a:pathLst>
            </a:custGeom>
            <a:solidFill>
              <a:srgbClr val="000000"/>
            </a:solidFill>
            <a:ln w="9525">
              <a:noFill/>
              <a:round/>
              <a:headEnd/>
              <a:tailEnd/>
            </a:ln>
          </p:spPr>
          <p:txBody>
            <a:bodyPr/>
            <a:lstStyle/>
            <a:p>
              <a:endParaRPr lang="en-US"/>
            </a:p>
          </p:txBody>
        </p:sp>
        <p:sp>
          <p:nvSpPr>
            <p:cNvPr id="350958" name="Freeform 750"/>
            <p:cNvSpPr>
              <a:spLocks/>
            </p:cNvSpPr>
            <p:nvPr/>
          </p:nvSpPr>
          <p:spPr bwMode="auto">
            <a:xfrm>
              <a:off x="3611" y="1709"/>
              <a:ext cx="20" cy="26"/>
            </a:xfrm>
            <a:custGeom>
              <a:avLst/>
              <a:gdLst/>
              <a:ahLst/>
              <a:cxnLst>
                <a:cxn ang="0">
                  <a:pos x="0" y="25"/>
                </a:cxn>
                <a:cxn ang="0">
                  <a:pos x="2" y="25"/>
                </a:cxn>
                <a:cxn ang="0">
                  <a:pos x="8" y="26"/>
                </a:cxn>
                <a:cxn ang="0">
                  <a:pos x="16" y="23"/>
                </a:cxn>
                <a:cxn ang="0">
                  <a:pos x="20" y="17"/>
                </a:cxn>
                <a:cxn ang="0">
                  <a:pos x="20" y="11"/>
                </a:cxn>
                <a:cxn ang="0">
                  <a:pos x="20" y="7"/>
                </a:cxn>
                <a:cxn ang="0">
                  <a:pos x="20" y="3"/>
                </a:cxn>
                <a:cxn ang="0">
                  <a:pos x="18" y="0"/>
                </a:cxn>
                <a:cxn ang="0">
                  <a:pos x="6" y="3"/>
                </a:cxn>
                <a:cxn ang="0">
                  <a:pos x="8" y="5"/>
                </a:cxn>
                <a:cxn ang="0">
                  <a:pos x="8" y="9"/>
                </a:cxn>
                <a:cxn ang="0">
                  <a:pos x="8" y="11"/>
                </a:cxn>
                <a:cxn ang="0">
                  <a:pos x="8" y="13"/>
                </a:cxn>
                <a:cxn ang="0">
                  <a:pos x="6" y="13"/>
                </a:cxn>
                <a:cxn ang="0">
                  <a:pos x="0" y="25"/>
                </a:cxn>
              </a:cxnLst>
              <a:rect l="0" t="0" r="r" b="b"/>
              <a:pathLst>
                <a:path w="20" h="26">
                  <a:moveTo>
                    <a:pt x="0" y="25"/>
                  </a:moveTo>
                  <a:lnTo>
                    <a:pt x="2" y="25"/>
                  </a:lnTo>
                  <a:lnTo>
                    <a:pt x="8" y="26"/>
                  </a:lnTo>
                  <a:lnTo>
                    <a:pt x="16" y="23"/>
                  </a:lnTo>
                  <a:lnTo>
                    <a:pt x="20" y="17"/>
                  </a:lnTo>
                  <a:lnTo>
                    <a:pt x="20" y="11"/>
                  </a:lnTo>
                  <a:lnTo>
                    <a:pt x="20" y="7"/>
                  </a:lnTo>
                  <a:lnTo>
                    <a:pt x="20" y="3"/>
                  </a:lnTo>
                  <a:lnTo>
                    <a:pt x="18" y="0"/>
                  </a:lnTo>
                  <a:lnTo>
                    <a:pt x="6" y="3"/>
                  </a:lnTo>
                  <a:lnTo>
                    <a:pt x="8" y="5"/>
                  </a:lnTo>
                  <a:lnTo>
                    <a:pt x="8" y="9"/>
                  </a:lnTo>
                  <a:lnTo>
                    <a:pt x="8" y="11"/>
                  </a:lnTo>
                  <a:lnTo>
                    <a:pt x="8" y="13"/>
                  </a:lnTo>
                  <a:lnTo>
                    <a:pt x="6" y="13"/>
                  </a:lnTo>
                  <a:lnTo>
                    <a:pt x="0" y="25"/>
                  </a:lnTo>
                  <a:close/>
                </a:path>
              </a:pathLst>
            </a:custGeom>
            <a:solidFill>
              <a:srgbClr val="000000"/>
            </a:solidFill>
            <a:ln w="9525">
              <a:noFill/>
              <a:round/>
              <a:headEnd/>
              <a:tailEnd/>
            </a:ln>
          </p:spPr>
          <p:txBody>
            <a:bodyPr/>
            <a:lstStyle/>
            <a:p>
              <a:endParaRPr lang="en-US"/>
            </a:p>
          </p:txBody>
        </p:sp>
        <p:sp>
          <p:nvSpPr>
            <p:cNvPr id="350959" name="Freeform 751"/>
            <p:cNvSpPr>
              <a:spLocks/>
            </p:cNvSpPr>
            <p:nvPr/>
          </p:nvSpPr>
          <p:spPr bwMode="auto">
            <a:xfrm>
              <a:off x="3586" y="1718"/>
              <a:ext cx="31" cy="21"/>
            </a:xfrm>
            <a:custGeom>
              <a:avLst/>
              <a:gdLst/>
              <a:ahLst/>
              <a:cxnLst>
                <a:cxn ang="0">
                  <a:pos x="12" y="19"/>
                </a:cxn>
                <a:cxn ang="0">
                  <a:pos x="12" y="21"/>
                </a:cxn>
                <a:cxn ang="0">
                  <a:pos x="14" y="16"/>
                </a:cxn>
                <a:cxn ang="0">
                  <a:pos x="16" y="14"/>
                </a:cxn>
                <a:cxn ang="0">
                  <a:pos x="16" y="12"/>
                </a:cxn>
                <a:cxn ang="0">
                  <a:pos x="18" y="12"/>
                </a:cxn>
                <a:cxn ang="0">
                  <a:pos x="20" y="14"/>
                </a:cxn>
                <a:cxn ang="0">
                  <a:pos x="23" y="14"/>
                </a:cxn>
                <a:cxn ang="0">
                  <a:pos x="25" y="14"/>
                </a:cxn>
                <a:cxn ang="0">
                  <a:pos x="25" y="16"/>
                </a:cxn>
                <a:cxn ang="0">
                  <a:pos x="31" y="4"/>
                </a:cxn>
                <a:cxn ang="0">
                  <a:pos x="29" y="4"/>
                </a:cxn>
                <a:cxn ang="0">
                  <a:pos x="27" y="2"/>
                </a:cxn>
                <a:cxn ang="0">
                  <a:pos x="23" y="0"/>
                </a:cxn>
                <a:cxn ang="0">
                  <a:pos x="18" y="0"/>
                </a:cxn>
                <a:cxn ang="0">
                  <a:pos x="12" y="0"/>
                </a:cxn>
                <a:cxn ang="0">
                  <a:pos x="6" y="4"/>
                </a:cxn>
                <a:cxn ang="0">
                  <a:pos x="2" y="12"/>
                </a:cxn>
                <a:cxn ang="0">
                  <a:pos x="0" y="19"/>
                </a:cxn>
                <a:cxn ang="0">
                  <a:pos x="12" y="19"/>
                </a:cxn>
              </a:cxnLst>
              <a:rect l="0" t="0" r="r" b="b"/>
              <a:pathLst>
                <a:path w="31" h="21">
                  <a:moveTo>
                    <a:pt x="12" y="19"/>
                  </a:moveTo>
                  <a:lnTo>
                    <a:pt x="12" y="21"/>
                  </a:lnTo>
                  <a:lnTo>
                    <a:pt x="14" y="16"/>
                  </a:lnTo>
                  <a:lnTo>
                    <a:pt x="16" y="14"/>
                  </a:lnTo>
                  <a:lnTo>
                    <a:pt x="16" y="12"/>
                  </a:lnTo>
                  <a:lnTo>
                    <a:pt x="18" y="12"/>
                  </a:lnTo>
                  <a:lnTo>
                    <a:pt x="20" y="14"/>
                  </a:lnTo>
                  <a:lnTo>
                    <a:pt x="23" y="14"/>
                  </a:lnTo>
                  <a:lnTo>
                    <a:pt x="25" y="14"/>
                  </a:lnTo>
                  <a:lnTo>
                    <a:pt x="25" y="16"/>
                  </a:lnTo>
                  <a:lnTo>
                    <a:pt x="31" y="4"/>
                  </a:lnTo>
                  <a:lnTo>
                    <a:pt x="29" y="4"/>
                  </a:lnTo>
                  <a:lnTo>
                    <a:pt x="27" y="2"/>
                  </a:lnTo>
                  <a:lnTo>
                    <a:pt x="23" y="0"/>
                  </a:lnTo>
                  <a:lnTo>
                    <a:pt x="18" y="0"/>
                  </a:lnTo>
                  <a:lnTo>
                    <a:pt x="12" y="0"/>
                  </a:lnTo>
                  <a:lnTo>
                    <a:pt x="6" y="4"/>
                  </a:lnTo>
                  <a:lnTo>
                    <a:pt x="2" y="12"/>
                  </a:lnTo>
                  <a:lnTo>
                    <a:pt x="0" y="19"/>
                  </a:lnTo>
                  <a:lnTo>
                    <a:pt x="12" y="19"/>
                  </a:lnTo>
                  <a:close/>
                </a:path>
              </a:pathLst>
            </a:custGeom>
            <a:solidFill>
              <a:srgbClr val="000000"/>
            </a:solidFill>
            <a:ln w="9525">
              <a:noFill/>
              <a:round/>
              <a:headEnd/>
              <a:tailEnd/>
            </a:ln>
          </p:spPr>
          <p:txBody>
            <a:bodyPr/>
            <a:lstStyle/>
            <a:p>
              <a:endParaRPr lang="en-US"/>
            </a:p>
          </p:txBody>
        </p:sp>
        <p:sp>
          <p:nvSpPr>
            <p:cNvPr id="350960" name="Freeform 752"/>
            <p:cNvSpPr>
              <a:spLocks/>
            </p:cNvSpPr>
            <p:nvPr/>
          </p:nvSpPr>
          <p:spPr bwMode="auto">
            <a:xfrm>
              <a:off x="3583" y="1737"/>
              <a:ext cx="15" cy="31"/>
            </a:xfrm>
            <a:custGeom>
              <a:avLst/>
              <a:gdLst/>
              <a:ahLst/>
              <a:cxnLst>
                <a:cxn ang="0">
                  <a:pos x="11" y="31"/>
                </a:cxn>
                <a:cxn ang="0">
                  <a:pos x="13" y="27"/>
                </a:cxn>
                <a:cxn ang="0">
                  <a:pos x="13" y="22"/>
                </a:cxn>
                <a:cxn ang="0">
                  <a:pos x="15" y="18"/>
                </a:cxn>
                <a:cxn ang="0">
                  <a:pos x="15" y="12"/>
                </a:cxn>
                <a:cxn ang="0">
                  <a:pos x="15" y="8"/>
                </a:cxn>
                <a:cxn ang="0">
                  <a:pos x="15" y="4"/>
                </a:cxn>
                <a:cxn ang="0">
                  <a:pos x="15" y="2"/>
                </a:cxn>
                <a:cxn ang="0">
                  <a:pos x="15" y="0"/>
                </a:cxn>
                <a:cxn ang="0">
                  <a:pos x="3" y="0"/>
                </a:cxn>
                <a:cxn ang="0">
                  <a:pos x="3" y="2"/>
                </a:cxn>
                <a:cxn ang="0">
                  <a:pos x="3" y="4"/>
                </a:cxn>
                <a:cxn ang="0">
                  <a:pos x="3" y="6"/>
                </a:cxn>
                <a:cxn ang="0">
                  <a:pos x="3" y="12"/>
                </a:cxn>
                <a:cxn ang="0">
                  <a:pos x="2" y="16"/>
                </a:cxn>
                <a:cxn ang="0">
                  <a:pos x="2" y="20"/>
                </a:cxn>
                <a:cxn ang="0">
                  <a:pos x="2" y="23"/>
                </a:cxn>
                <a:cxn ang="0">
                  <a:pos x="0" y="27"/>
                </a:cxn>
                <a:cxn ang="0">
                  <a:pos x="11" y="31"/>
                </a:cxn>
              </a:cxnLst>
              <a:rect l="0" t="0" r="r" b="b"/>
              <a:pathLst>
                <a:path w="15" h="31">
                  <a:moveTo>
                    <a:pt x="11" y="31"/>
                  </a:moveTo>
                  <a:lnTo>
                    <a:pt x="13" y="27"/>
                  </a:lnTo>
                  <a:lnTo>
                    <a:pt x="13" y="22"/>
                  </a:lnTo>
                  <a:lnTo>
                    <a:pt x="15" y="18"/>
                  </a:lnTo>
                  <a:lnTo>
                    <a:pt x="15" y="12"/>
                  </a:lnTo>
                  <a:lnTo>
                    <a:pt x="15" y="8"/>
                  </a:lnTo>
                  <a:lnTo>
                    <a:pt x="15" y="4"/>
                  </a:lnTo>
                  <a:lnTo>
                    <a:pt x="15" y="2"/>
                  </a:lnTo>
                  <a:lnTo>
                    <a:pt x="15" y="0"/>
                  </a:lnTo>
                  <a:lnTo>
                    <a:pt x="3" y="0"/>
                  </a:lnTo>
                  <a:lnTo>
                    <a:pt x="3" y="2"/>
                  </a:lnTo>
                  <a:lnTo>
                    <a:pt x="3" y="4"/>
                  </a:lnTo>
                  <a:lnTo>
                    <a:pt x="3" y="6"/>
                  </a:lnTo>
                  <a:lnTo>
                    <a:pt x="3" y="12"/>
                  </a:lnTo>
                  <a:lnTo>
                    <a:pt x="2" y="16"/>
                  </a:lnTo>
                  <a:lnTo>
                    <a:pt x="2" y="20"/>
                  </a:lnTo>
                  <a:lnTo>
                    <a:pt x="2" y="23"/>
                  </a:lnTo>
                  <a:lnTo>
                    <a:pt x="0" y="27"/>
                  </a:lnTo>
                  <a:lnTo>
                    <a:pt x="11" y="31"/>
                  </a:lnTo>
                  <a:close/>
                </a:path>
              </a:pathLst>
            </a:custGeom>
            <a:solidFill>
              <a:srgbClr val="000000"/>
            </a:solidFill>
            <a:ln w="9525">
              <a:noFill/>
              <a:round/>
              <a:headEnd/>
              <a:tailEnd/>
            </a:ln>
          </p:spPr>
          <p:txBody>
            <a:bodyPr/>
            <a:lstStyle/>
            <a:p>
              <a:endParaRPr lang="en-US"/>
            </a:p>
          </p:txBody>
        </p:sp>
        <p:sp>
          <p:nvSpPr>
            <p:cNvPr id="350961" name="Freeform 753"/>
            <p:cNvSpPr>
              <a:spLocks/>
            </p:cNvSpPr>
            <p:nvPr/>
          </p:nvSpPr>
          <p:spPr bwMode="auto">
            <a:xfrm>
              <a:off x="3577" y="1764"/>
              <a:ext cx="17" cy="33"/>
            </a:xfrm>
            <a:custGeom>
              <a:avLst/>
              <a:gdLst/>
              <a:ahLst/>
              <a:cxnLst>
                <a:cxn ang="0">
                  <a:pos x="13" y="31"/>
                </a:cxn>
                <a:cxn ang="0">
                  <a:pos x="13" y="27"/>
                </a:cxn>
                <a:cxn ang="0">
                  <a:pos x="13" y="23"/>
                </a:cxn>
                <a:cxn ang="0">
                  <a:pos x="13" y="19"/>
                </a:cxn>
                <a:cxn ang="0">
                  <a:pos x="15" y="14"/>
                </a:cxn>
                <a:cxn ang="0">
                  <a:pos x="15" y="10"/>
                </a:cxn>
                <a:cxn ang="0">
                  <a:pos x="17" y="8"/>
                </a:cxn>
                <a:cxn ang="0">
                  <a:pos x="17" y="6"/>
                </a:cxn>
                <a:cxn ang="0">
                  <a:pos x="17" y="4"/>
                </a:cxn>
                <a:cxn ang="0">
                  <a:pos x="6" y="0"/>
                </a:cxn>
                <a:cxn ang="0">
                  <a:pos x="6" y="2"/>
                </a:cxn>
                <a:cxn ang="0">
                  <a:pos x="6" y="4"/>
                </a:cxn>
                <a:cxn ang="0">
                  <a:pos x="4" y="8"/>
                </a:cxn>
                <a:cxn ang="0">
                  <a:pos x="4" y="12"/>
                </a:cxn>
                <a:cxn ang="0">
                  <a:pos x="2" y="16"/>
                </a:cxn>
                <a:cxn ang="0">
                  <a:pos x="2" y="21"/>
                </a:cxn>
                <a:cxn ang="0">
                  <a:pos x="0" y="27"/>
                </a:cxn>
                <a:cxn ang="0">
                  <a:pos x="0" y="33"/>
                </a:cxn>
                <a:cxn ang="0">
                  <a:pos x="13" y="31"/>
                </a:cxn>
              </a:cxnLst>
              <a:rect l="0" t="0" r="r" b="b"/>
              <a:pathLst>
                <a:path w="17" h="33">
                  <a:moveTo>
                    <a:pt x="13" y="31"/>
                  </a:moveTo>
                  <a:lnTo>
                    <a:pt x="13" y="27"/>
                  </a:lnTo>
                  <a:lnTo>
                    <a:pt x="13" y="23"/>
                  </a:lnTo>
                  <a:lnTo>
                    <a:pt x="13" y="19"/>
                  </a:lnTo>
                  <a:lnTo>
                    <a:pt x="15" y="14"/>
                  </a:lnTo>
                  <a:lnTo>
                    <a:pt x="15" y="10"/>
                  </a:lnTo>
                  <a:lnTo>
                    <a:pt x="17" y="8"/>
                  </a:lnTo>
                  <a:lnTo>
                    <a:pt x="17" y="6"/>
                  </a:lnTo>
                  <a:lnTo>
                    <a:pt x="17" y="4"/>
                  </a:lnTo>
                  <a:lnTo>
                    <a:pt x="6" y="0"/>
                  </a:lnTo>
                  <a:lnTo>
                    <a:pt x="6" y="2"/>
                  </a:lnTo>
                  <a:lnTo>
                    <a:pt x="6" y="4"/>
                  </a:lnTo>
                  <a:lnTo>
                    <a:pt x="4" y="8"/>
                  </a:lnTo>
                  <a:lnTo>
                    <a:pt x="4" y="12"/>
                  </a:lnTo>
                  <a:lnTo>
                    <a:pt x="2" y="16"/>
                  </a:lnTo>
                  <a:lnTo>
                    <a:pt x="2" y="21"/>
                  </a:lnTo>
                  <a:lnTo>
                    <a:pt x="0" y="27"/>
                  </a:lnTo>
                  <a:lnTo>
                    <a:pt x="0" y="33"/>
                  </a:lnTo>
                  <a:lnTo>
                    <a:pt x="13" y="31"/>
                  </a:lnTo>
                  <a:close/>
                </a:path>
              </a:pathLst>
            </a:custGeom>
            <a:solidFill>
              <a:srgbClr val="000000"/>
            </a:solidFill>
            <a:ln w="9525">
              <a:noFill/>
              <a:round/>
              <a:headEnd/>
              <a:tailEnd/>
            </a:ln>
          </p:spPr>
          <p:txBody>
            <a:bodyPr/>
            <a:lstStyle/>
            <a:p>
              <a:endParaRPr lang="en-US"/>
            </a:p>
          </p:txBody>
        </p:sp>
        <p:sp>
          <p:nvSpPr>
            <p:cNvPr id="350962" name="Freeform 754"/>
            <p:cNvSpPr>
              <a:spLocks/>
            </p:cNvSpPr>
            <p:nvPr/>
          </p:nvSpPr>
          <p:spPr bwMode="auto">
            <a:xfrm>
              <a:off x="3577" y="1795"/>
              <a:ext cx="13" cy="21"/>
            </a:xfrm>
            <a:custGeom>
              <a:avLst/>
              <a:gdLst/>
              <a:ahLst/>
              <a:cxnLst>
                <a:cxn ang="0">
                  <a:pos x="13" y="19"/>
                </a:cxn>
                <a:cxn ang="0">
                  <a:pos x="11" y="21"/>
                </a:cxn>
                <a:cxn ang="0">
                  <a:pos x="13" y="17"/>
                </a:cxn>
                <a:cxn ang="0">
                  <a:pos x="13" y="13"/>
                </a:cxn>
                <a:cxn ang="0">
                  <a:pos x="13" y="10"/>
                </a:cxn>
                <a:cxn ang="0">
                  <a:pos x="13" y="8"/>
                </a:cxn>
                <a:cxn ang="0">
                  <a:pos x="13" y="4"/>
                </a:cxn>
                <a:cxn ang="0">
                  <a:pos x="13" y="2"/>
                </a:cxn>
                <a:cxn ang="0">
                  <a:pos x="13" y="0"/>
                </a:cxn>
                <a:cxn ang="0">
                  <a:pos x="0" y="2"/>
                </a:cxn>
                <a:cxn ang="0">
                  <a:pos x="2" y="2"/>
                </a:cxn>
                <a:cxn ang="0">
                  <a:pos x="2" y="4"/>
                </a:cxn>
                <a:cxn ang="0">
                  <a:pos x="2" y="6"/>
                </a:cxn>
                <a:cxn ang="0">
                  <a:pos x="2" y="8"/>
                </a:cxn>
                <a:cxn ang="0">
                  <a:pos x="2" y="10"/>
                </a:cxn>
                <a:cxn ang="0">
                  <a:pos x="2" y="13"/>
                </a:cxn>
                <a:cxn ang="0">
                  <a:pos x="2" y="15"/>
                </a:cxn>
                <a:cxn ang="0">
                  <a:pos x="0" y="17"/>
                </a:cxn>
                <a:cxn ang="0">
                  <a:pos x="13" y="19"/>
                </a:cxn>
              </a:cxnLst>
              <a:rect l="0" t="0" r="r" b="b"/>
              <a:pathLst>
                <a:path w="13" h="21">
                  <a:moveTo>
                    <a:pt x="13" y="19"/>
                  </a:moveTo>
                  <a:lnTo>
                    <a:pt x="11" y="21"/>
                  </a:lnTo>
                  <a:lnTo>
                    <a:pt x="13" y="17"/>
                  </a:lnTo>
                  <a:lnTo>
                    <a:pt x="13" y="13"/>
                  </a:lnTo>
                  <a:lnTo>
                    <a:pt x="13" y="10"/>
                  </a:lnTo>
                  <a:lnTo>
                    <a:pt x="13" y="8"/>
                  </a:lnTo>
                  <a:lnTo>
                    <a:pt x="13" y="4"/>
                  </a:lnTo>
                  <a:lnTo>
                    <a:pt x="13" y="2"/>
                  </a:lnTo>
                  <a:lnTo>
                    <a:pt x="13" y="0"/>
                  </a:lnTo>
                  <a:lnTo>
                    <a:pt x="0" y="2"/>
                  </a:lnTo>
                  <a:lnTo>
                    <a:pt x="2" y="2"/>
                  </a:lnTo>
                  <a:lnTo>
                    <a:pt x="2" y="4"/>
                  </a:lnTo>
                  <a:lnTo>
                    <a:pt x="2" y="6"/>
                  </a:lnTo>
                  <a:lnTo>
                    <a:pt x="2" y="8"/>
                  </a:lnTo>
                  <a:lnTo>
                    <a:pt x="2" y="10"/>
                  </a:lnTo>
                  <a:lnTo>
                    <a:pt x="2" y="13"/>
                  </a:lnTo>
                  <a:lnTo>
                    <a:pt x="2" y="15"/>
                  </a:lnTo>
                  <a:lnTo>
                    <a:pt x="0" y="17"/>
                  </a:lnTo>
                  <a:lnTo>
                    <a:pt x="13" y="19"/>
                  </a:lnTo>
                  <a:close/>
                </a:path>
              </a:pathLst>
            </a:custGeom>
            <a:solidFill>
              <a:srgbClr val="000000"/>
            </a:solidFill>
            <a:ln w="9525">
              <a:noFill/>
              <a:round/>
              <a:headEnd/>
              <a:tailEnd/>
            </a:ln>
          </p:spPr>
          <p:txBody>
            <a:bodyPr/>
            <a:lstStyle/>
            <a:p>
              <a:endParaRPr lang="en-US"/>
            </a:p>
          </p:txBody>
        </p:sp>
        <p:sp>
          <p:nvSpPr>
            <p:cNvPr id="350963" name="Freeform 755"/>
            <p:cNvSpPr>
              <a:spLocks/>
            </p:cNvSpPr>
            <p:nvPr/>
          </p:nvSpPr>
          <p:spPr bwMode="auto">
            <a:xfrm>
              <a:off x="3577" y="1812"/>
              <a:ext cx="17" cy="21"/>
            </a:xfrm>
            <a:custGeom>
              <a:avLst/>
              <a:gdLst/>
              <a:ahLst/>
              <a:cxnLst>
                <a:cxn ang="0">
                  <a:pos x="17" y="12"/>
                </a:cxn>
                <a:cxn ang="0">
                  <a:pos x="15" y="10"/>
                </a:cxn>
                <a:cxn ang="0">
                  <a:pos x="13" y="8"/>
                </a:cxn>
                <a:cxn ang="0">
                  <a:pos x="13" y="6"/>
                </a:cxn>
                <a:cxn ang="0">
                  <a:pos x="13" y="4"/>
                </a:cxn>
                <a:cxn ang="0">
                  <a:pos x="13" y="2"/>
                </a:cxn>
                <a:cxn ang="0">
                  <a:pos x="0" y="0"/>
                </a:cxn>
                <a:cxn ang="0">
                  <a:pos x="0" y="2"/>
                </a:cxn>
                <a:cxn ang="0">
                  <a:pos x="0" y="4"/>
                </a:cxn>
                <a:cxn ang="0">
                  <a:pos x="2" y="8"/>
                </a:cxn>
                <a:cxn ang="0">
                  <a:pos x="2" y="12"/>
                </a:cxn>
                <a:cxn ang="0">
                  <a:pos x="4" y="14"/>
                </a:cxn>
                <a:cxn ang="0">
                  <a:pos x="6" y="18"/>
                </a:cxn>
                <a:cxn ang="0">
                  <a:pos x="9" y="21"/>
                </a:cxn>
                <a:cxn ang="0">
                  <a:pos x="17" y="12"/>
                </a:cxn>
              </a:cxnLst>
              <a:rect l="0" t="0" r="r" b="b"/>
              <a:pathLst>
                <a:path w="17" h="21">
                  <a:moveTo>
                    <a:pt x="17" y="12"/>
                  </a:moveTo>
                  <a:lnTo>
                    <a:pt x="15" y="10"/>
                  </a:lnTo>
                  <a:lnTo>
                    <a:pt x="13" y="8"/>
                  </a:lnTo>
                  <a:lnTo>
                    <a:pt x="13" y="6"/>
                  </a:lnTo>
                  <a:lnTo>
                    <a:pt x="13" y="4"/>
                  </a:lnTo>
                  <a:lnTo>
                    <a:pt x="13" y="2"/>
                  </a:lnTo>
                  <a:lnTo>
                    <a:pt x="0" y="0"/>
                  </a:lnTo>
                  <a:lnTo>
                    <a:pt x="0" y="2"/>
                  </a:lnTo>
                  <a:lnTo>
                    <a:pt x="0" y="4"/>
                  </a:lnTo>
                  <a:lnTo>
                    <a:pt x="2" y="8"/>
                  </a:lnTo>
                  <a:lnTo>
                    <a:pt x="2" y="12"/>
                  </a:lnTo>
                  <a:lnTo>
                    <a:pt x="4" y="14"/>
                  </a:lnTo>
                  <a:lnTo>
                    <a:pt x="6" y="18"/>
                  </a:lnTo>
                  <a:lnTo>
                    <a:pt x="9" y="21"/>
                  </a:lnTo>
                  <a:lnTo>
                    <a:pt x="17" y="12"/>
                  </a:lnTo>
                  <a:close/>
                </a:path>
              </a:pathLst>
            </a:custGeom>
            <a:solidFill>
              <a:srgbClr val="000000"/>
            </a:solidFill>
            <a:ln w="9525">
              <a:noFill/>
              <a:round/>
              <a:headEnd/>
              <a:tailEnd/>
            </a:ln>
          </p:spPr>
          <p:txBody>
            <a:bodyPr/>
            <a:lstStyle/>
            <a:p>
              <a:endParaRPr lang="en-US"/>
            </a:p>
          </p:txBody>
        </p:sp>
        <p:sp>
          <p:nvSpPr>
            <p:cNvPr id="350964" name="Freeform 756"/>
            <p:cNvSpPr>
              <a:spLocks/>
            </p:cNvSpPr>
            <p:nvPr/>
          </p:nvSpPr>
          <p:spPr bwMode="auto">
            <a:xfrm>
              <a:off x="3586" y="1824"/>
              <a:ext cx="23" cy="32"/>
            </a:xfrm>
            <a:custGeom>
              <a:avLst/>
              <a:gdLst/>
              <a:ahLst/>
              <a:cxnLst>
                <a:cxn ang="0">
                  <a:pos x="23" y="32"/>
                </a:cxn>
                <a:cxn ang="0">
                  <a:pos x="23" y="31"/>
                </a:cxn>
                <a:cxn ang="0">
                  <a:pos x="22" y="25"/>
                </a:cxn>
                <a:cxn ang="0">
                  <a:pos x="22" y="19"/>
                </a:cxn>
                <a:cxn ang="0">
                  <a:pos x="18" y="13"/>
                </a:cxn>
                <a:cxn ang="0">
                  <a:pos x="16" y="9"/>
                </a:cxn>
                <a:cxn ang="0">
                  <a:pos x="14" y="6"/>
                </a:cxn>
                <a:cxn ang="0">
                  <a:pos x="12" y="4"/>
                </a:cxn>
                <a:cxn ang="0">
                  <a:pos x="10" y="2"/>
                </a:cxn>
                <a:cxn ang="0">
                  <a:pos x="8" y="0"/>
                </a:cxn>
                <a:cxn ang="0">
                  <a:pos x="0" y="9"/>
                </a:cxn>
                <a:cxn ang="0">
                  <a:pos x="2" y="11"/>
                </a:cxn>
                <a:cxn ang="0">
                  <a:pos x="4" y="13"/>
                </a:cxn>
                <a:cxn ang="0">
                  <a:pos x="6" y="15"/>
                </a:cxn>
                <a:cxn ang="0">
                  <a:pos x="8" y="19"/>
                </a:cxn>
                <a:cxn ang="0">
                  <a:pos x="10" y="23"/>
                </a:cxn>
                <a:cxn ang="0">
                  <a:pos x="10" y="27"/>
                </a:cxn>
                <a:cxn ang="0">
                  <a:pos x="12" y="31"/>
                </a:cxn>
                <a:cxn ang="0">
                  <a:pos x="23" y="32"/>
                </a:cxn>
              </a:cxnLst>
              <a:rect l="0" t="0" r="r" b="b"/>
              <a:pathLst>
                <a:path w="23" h="32">
                  <a:moveTo>
                    <a:pt x="23" y="32"/>
                  </a:moveTo>
                  <a:lnTo>
                    <a:pt x="23" y="31"/>
                  </a:lnTo>
                  <a:lnTo>
                    <a:pt x="22" y="25"/>
                  </a:lnTo>
                  <a:lnTo>
                    <a:pt x="22" y="19"/>
                  </a:lnTo>
                  <a:lnTo>
                    <a:pt x="18" y="13"/>
                  </a:lnTo>
                  <a:lnTo>
                    <a:pt x="16" y="9"/>
                  </a:lnTo>
                  <a:lnTo>
                    <a:pt x="14" y="6"/>
                  </a:lnTo>
                  <a:lnTo>
                    <a:pt x="12" y="4"/>
                  </a:lnTo>
                  <a:lnTo>
                    <a:pt x="10" y="2"/>
                  </a:lnTo>
                  <a:lnTo>
                    <a:pt x="8" y="0"/>
                  </a:lnTo>
                  <a:lnTo>
                    <a:pt x="0" y="9"/>
                  </a:lnTo>
                  <a:lnTo>
                    <a:pt x="2" y="11"/>
                  </a:lnTo>
                  <a:lnTo>
                    <a:pt x="4" y="13"/>
                  </a:lnTo>
                  <a:lnTo>
                    <a:pt x="6" y="15"/>
                  </a:lnTo>
                  <a:lnTo>
                    <a:pt x="8" y="19"/>
                  </a:lnTo>
                  <a:lnTo>
                    <a:pt x="10" y="23"/>
                  </a:lnTo>
                  <a:lnTo>
                    <a:pt x="10" y="27"/>
                  </a:lnTo>
                  <a:lnTo>
                    <a:pt x="12" y="31"/>
                  </a:lnTo>
                  <a:lnTo>
                    <a:pt x="23" y="32"/>
                  </a:lnTo>
                  <a:close/>
                </a:path>
              </a:pathLst>
            </a:custGeom>
            <a:solidFill>
              <a:srgbClr val="000000"/>
            </a:solidFill>
            <a:ln w="9525">
              <a:noFill/>
              <a:round/>
              <a:headEnd/>
              <a:tailEnd/>
            </a:ln>
          </p:spPr>
          <p:txBody>
            <a:bodyPr/>
            <a:lstStyle/>
            <a:p>
              <a:endParaRPr lang="en-US"/>
            </a:p>
          </p:txBody>
        </p:sp>
        <p:sp>
          <p:nvSpPr>
            <p:cNvPr id="350965" name="Freeform 757"/>
            <p:cNvSpPr>
              <a:spLocks/>
            </p:cNvSpPr>
            <p:nvPr/>
          </p:nvSpPr>
          <p:spPr bwMode="auto">
            <a:xfrm>
              <a:off x="3596" y="1855"/>
              <a:ext cx="15" cy="34"/>
            </a:xfrm>
            <a:custGeom>
              <a:avLst/>
              <a:gdLst/>
              <a:ahLst/>
              <a:cxnLst>
                <a:cxn ang="0">
                  <a:pos x="15" y="24"/>
                </a:cxn>
                <a:cxn ang="0">
                  <a:pos x="13" y="23"/>
                </a:cxn>
                <a:cxn ang="0">
                  <a:pos x="13" y="21"/>
                </a:cxn>
                <a:cxn ang="0">
                  <a:pos x="13" y="17"/>
                </a:cxn>
                <a:cxn ang="0">
                  <a:pos x="12" y="13"/>
                </a:cxn>
                <a:cxn ang="0">
                  <a:pos x="12" y="9"/>
                </a:cxn>
                <a:cxn ang="0">
                  <a:pos x="13" y="3"/>
                </a:cxn>
                <a:cxn ang="0">
                  <a:pos x="13" y="1"/>
                </a:cxn>
                <a:cxn ang="0">
                  <a:pos x="2" y="0"/>
                </a:cxn>
                <a:cxn ang="0">
                  <a:pos x="0" y="0"/>
                </a:cxn>
                <a:cxn ang="0">
                  <a:pos x="0" y="3"/>
                </a:cxn>
                <a:cxn ang="0">
                  <a:pos x="0" y="7"/>
                </a:cxn>
                <a:cxn ang="0">
                  <a:pos x="0" y="13"/>
                </a:cxn>
                <a:cxn ang="0">
                  <a:pos x="0" y="19"/>
                </a:cxn>
                <a:cxn ang="0">
                  <a:pos x="2" y="24"/>
                </a:cxn>
                <a:cxn ang="0">
                  <a:pos x="4" y="30"/>
                </a:cxn>
                <a:cxn ang="0">
                  <a:pos x="10" y="34"/>
                </a:cxn>
                <a:cxn ang="0">
                  <a:pos x="8" y="32"/>
                </a:cxn>
                <a:cxn ang="0">
                  <a:pos x="15" y="24"/>
                </a:cxn>
              </a:cxnLst>
              <a:rect l="0" t="0" r="r" b="b"/>
              <a:pathLst>
                <a:path w="15" h="34">
                  <a:moveTo>
                    <a:pt x="15" y="24"/>
                  </a:moveTo>
                  <a:lnTo>
                    <a:pt x="13" y="23"/>
                  </a:lnTo>
                  <a:lnTo>
                    <a:pt x="13" y="21"/>
                  </a:lnTo>
                  <a:lnTo>
                    <a:pt x="13" y="17"/>
                  </a:lnTo>
                  <a:lnTo>
                    <a:pt x="12" y="13"/>
                  </a:lnTo>
                  <a:lnTo>
                    <a:pt x="12" y="9"/>
                  </a:lnTo>
                  <a:lnTo>
                    <a:pt x="13" y="3"/>
                  </a:lnTo>
                  <a:lnTo>
                    <a:pt x="13" y="1"/>
                  </a:lnTo>
                  <a:lnTo>
                    <a:pt x="2" y="0"/>
                  </a:lnTo>
                  <a:lnTo>
                    <a:pt x="0" y="0"/>
                  </a:lnTo>
                  <a:lnTo>
                    <a:pt x="0" y="3"/>
                  </a:lnTo>
                  <a:lnTo>
                    <a:pt x="0" y="7"/>
                  </a:lnTo>
                  <a:lnTo>
                    <a:pt x="0" y="13"/>
                  </a:lnTo>
                  <a:lnTo>
                    <a:pt x="0" y="19"/>
                  </a:lnTo>
                  <a:lnTo>
                    <a:pt x="2" y="24"/>
                  </a:lnTo>
                  <a:lnTo>
                    <a:pt x="4" y="30"/>
                  </a:lnTo>
                  <a:lnTo>
                    <a:pt x="10" y="34"/>
                  </a:lnTo>
                  <a:lnTo>
                    <a:pt x="8" y="32"/>
                  </a:lnTo>
                  <a:lnTo>
                    <a:pt x="15" y="24"/>
                  </a:lnTo>
                  <a:close/>
                </a:path>
              </a:pathLst>
            </a:custGeom>
            <a:solidFill>
              <a:srgbClr val="000000"/>
            </a:solidFill>
            <a:ln w="9525">
              <a:noFill/>
              <a:round/>
              <a:headEnd/>
              <a:tailEnd/>
            </a:ln>
          </p:spPr>
          <p:txBody>
            <a:bodyPr/>
            <a:lstStyle/>
            <a:p>
              <a:endParaRPr lang="en-US"/>
            </a:p>
          </p:txBody>
        </p:sp>
        <p:sp>
          <p:nvSpPr>
            <p:cNvPr id="350966" name="Freeform 758"/>
            <p:cNvSpPr>
              <a:spLocks/>
            </p:cNvSpPr>
            <p:nvPr/>
          </p:nvSpPr>
          <p:spPr bwMode="auto">
            <a:xfrm>
              <a:off x="3604" y="1879"/>
              <a:ext cx="25" cy="27"/>
            </a:xfrm>
            <a:custGeom>
              <a:avLst/>
              <a:gdLst/>
              <a:ahLst/>
              <a:cxnLst>
                <a:cxn ang="0">
                  <a:pos x="25" y="22"/>
                </a:cxn>
                <a:cxn ang="0">
                  <a:pos x="23" y="20"/>
                </a:cxn>
                <a:cxn ang="0">
                  <a:pos x="21" y="16"/>
                </a:cxn>
                <a:cxn ang="0">
                  <a:pos x="17" y="12"/>
                </a:cxn>
                <a:cxn ang="0">
                  <a:pos x="15" y="8"/>
                </a:cxn>
                <a:cxn ang="0">
                  <a:pos x="11" y="6"/>
                </a:cxn>
                <a:cxn ang="0">
                  <a:pos x="9" y="2"/>
                </a:cxn>
                <a:cxn ang="0">
                  <a:pos x="9" y="0"/>
                </a:cxn>
                <a:cxn ang="0">
                  <a:pos x="7" y="0"/>
                </a:cxn>
                <a:cxn ang="0">
                  <a:pos x="0" y="8"/>
                </a:cxn>
                <a:cxn ang="0">
                  <a:pos x="0" y="10"/>
                </a:cxn>
                <a:cxn ang="0">
                  <a:pos x="2" y="10"/>
                </a:cxn>
                <a:cxn ang="0">
                  <a:pos x="4" y="14"/>
                </a:cxn>
                <a:cxn ang="0">
                  <a:pos x="5" y="16"/>
                </a:cxn>
                <a:cxn ang="0">
                  <a:pos x="7" y="20"/>
                </a:cxn>
                <a:cxn ang="0">
                  <a:pos x="11" y="22"/>
                </a:cxn>
                <a:cxn ang="0">
                  <a:pos x="13" y="25"/>
                </a:cxn>
                <a:cxn ang="0">
                  <a:pos x="13" y="27"/>
                </a:cxn>
                <a:cxn ang="0">
                  <a:pos x="15" y="27"/>
                </a:cxn>
                <a:cxn ang="0">
                  <a:pos x="25" y="22"/>
                </a:cxn>
              </a:cxnLst>
              <a:rect l="0" t="0" r="r" b="b"/>
              <a:pathLst>
                <a:path w="25" h="27">
                  <a:moveTo>
                    <a:pt x="25" y="22"/>
                  </a:moveTo>
                  <a:lnTo>
                    <a:pt x="23" y="20"/>
                  </a:lnTo>
                  <a:lnTo>
                    <a:pt x="21" y="16"/>
                  </a:lnTo>
                  <a:lnTo>
                    <a:pt x="17" y="12"/>
                  </a:lnTo>
                  <a:lnTo>
                    <a:pt x="15" y="8"/>
                  </a:lnTo>
                  <a:lnTo>
                    <a:pt x="11" y="6"/>
                  </a:lnTo>
                  <a:lnTo>
                    <a:pt x="9" y="2"/>
                  </a:lnTo>
                  <a:lnTo>
                    <a:pt x="9" y="0"/>
                  </a:lnTo>
                  <a:lnTo>
                    <a:pt x="7" y="0"/>
                  </a:lnTo>
                  <a:lnTo>
                    <a:pt x="0" y="8"/>
                  </a:lnTo>
                  <a:lnTo>
                    <a:pt x="0" y="10"/>
                  </a:lnTo>
                  <a:lnTo>
                    <a:pt x="2" y="10"/>
                  </a:lnTo>
                  <a:lnTo>
                    <a:pt x="4" y="14"/>
                  </a:lnTo>
                  <a:lnTo>
                    <a:pt x="5" y="16"/>
                  </a:lnTo>
                  <a:lnTo>
                    <a:pt x="7" y="20"/>
                  </a:lnTo>
                  <a:lnTo>
                    <a:pt x="11" y="22"/>
                  </a:lnTo>
                  <a:lnTo>
                    <a:pt x="13" y="25"/>
                  </a:lnTo>
                  <a:lnTo>
                    <a:pt x="13" y="27"/>
                  </a:lnTo>
                  <a:lnTo>
                    <a:pt x="15" y="27"/>
                  </a:lnTo>
                  <a:lnTo>
                    <a:pt x="25" y="22"/>
                  </a:lnTo>
                  <a:close/>
                </a:path>
              </a:pathLst>
            </a:custGeom>
            <a:solidFill>
              <a:srgbClr val="000000"/>
            </a:solidFill>
            <a:ln w="9525">
              <a:noFill/>
              <a:round/>
              <a:headEnd/>
              <a:tailEnd/>
            </a:ln>
          </p:spPr>
          <p:txBody>
            <a:bodyPr/>
            <a:lstStyle/>
            <a:p>
              <a:endParaRPr lang="en-US"/>
            </a:p>
          </p:txBody>
        </p:sp>
        <p:sp>
          <p:nvSpPr>
            <p:cNvPr id="350967" name="Freeform 759"/>
            <p:cNvSpPr>
              <a:spLocks/>
            </p:cNvSpPr>
            <p:nvPr/>
          </p:nvSpPr>
          <p:spPr bwMode="auto">
            <a:xfrm>
              <a:off x="3619" y="1901"/>
              <a:ext cx="29" cy="28"/>
            </a:xfrm>
            <a:custGeom>
              <a:avLst/>
              <a:gdLst/>
              <a:ahLst/>
              <a:cxnLst>
                <a:cxn ang="0">
                  <a:pos x="19" y="17"/>
                </a:cxn>
                <a:cxn ang="0">
                  <a:pos x="21" y="15"/>
                </a:cxn>
                <a:cxn ang="0">
                  <a:pos x="19" y="13"/>
                </a:cxn>
                <a:cxn ang="0">
                  <a:pos x="17" y="11"/>
                </a:cxn>
                <a:cxn ang="0">
                  <a:pos x="13" y="7"/>
                </a:cxn>
                <a:cxn ang="0">
                  <a:pos x="12" y="3"/>
                </a:cxn>
                <a:cxn ang="0">
                  <a:pos x="10" y="1"/>
                </a:cxn>
                <a:cxn ang="0">
                  <a:pos x="10" y="0"/>
                </a:cxn>
                <a:cxn ang="0">
                  <a:pos x="0" y="5"/>
                </a:cxn>
                <a:cxn ang="0">
                  <a:pos x="0" y="7"/>
                </a:cxn>
                <a:cxn ang="0">
                  <a:pos x="2" y="9"/>
                </a:cxn>
                <a:cxn ang="0">
                  <a:pos x="4" y="13"/>
                </a:cxn>
                <a:cxn ang="0">
                  <a:pos x="8" y="19"/>
                </a:cxn>
                <a:cxn ang="0">
                  <a:pos x="12" y="23"/>
                </a:cxn>
                <a:cxn ang="0">
                  <a:pos x="15" y="26"/>
                </a:cxn>
                <a:cxn ang="0">
                  <a:pos x="21" y="28"/>
                </a:cxn>
                <a:cxn ang="0">
                  <a:pos x="29" y="25"/>
                </a:cxn>
                <a:cxn ang="0">
                  <a:pos x="29" y="23"/>
                </a:cxn>
                <a:cxn ang="0">
                  <a:pos x="19" y="17"/>
                </a:cxn>
              </a:cxnLst>
              <a:rect l="0" t="0" r="r" b="b"/>
              <a:pathLst>
                <a:path w="29" h="28">
                  <a:moveTo>
                    <a:pt x="19" y="17"/>
                  </a:moveTo>
                  <a:lnTo>
                    <a:pt x="21" y="15"/>
                  </a:lnTo>
                  <a:lnTo>
                    <a:pt x="19" y="13"/>
                  </a:lnTo>
                  <a:lnTo>
                    <a:pt x="17" y="11"/>
                  </a:lnTo>
                  <a:lnTo>
                    <a:pt x="13" y="7"/>
                  </a:lnTo>
                  <a:lnTo>
                    <a:pt x="12" y="3"/>
                  </a:lnTo>
                  <a:lnTo>
                    <a:pt x="10" y="1"/>
                  </a:lnTo>
                  <a:lnTo>
                    <a:pt x="10" y="0"/>
                  </a:lnTo>
                  <a:lnTo>
                    <a:pt x="0" y="5"/>
                  </a:lnTo>
                  <a:lnTo>
                    <a:pt x="0" y="7"/>
                  </a:lnTo>
                  <a:lnTo>
                    <a:pt x="2" y="9"/>
                  </a:lnTo>
                  <a:lnTo>
                    <a:pt x="4" y="13"/>
                  </a:lnTo>
                  <a:lnTo>
                    <a:pt x="8" y="19"/>
                  </a:lnTo>
                  <a:lnTo>
                    <a:pt x="12" y="23"/>
                  </a:lnTo>
                  <a:lnTo>
                    <a:pt x="15" y="26"/>
                  </a:lnTo>
                  <a:lnTo>
                    <a:pt x="21" y="28"/>
                  </a:lnTo>
                  <a:lnTo>
                    <a:pt x="29" y="25"/>
                  </a:lnTo>
                  <a:lnTo>
                    <a:pt x="29" y="23"/>
                  </a:lnTo>
                  <a:lnTo>
                    <a:pt x="19" y="17"/>
                  </a:lnTo>
                  <a:close/>
                </a:path>
              </a:pathLst>
            </a:custGeom>
            <a:solidFill>
              <a:srgbClr val="000000"/>
            </a:solidFill>
            <a:ln w="9525">
              <a:noFill/>
              <a:round/>
              <a:headEnd/>
              <a:tailEnd/>
            </a:ln>
          </p:spPr>
          <p:txBody>
            <a:bodyPr/>
            <a:lstStyle/>
            <a:p>
              <a:endParaRPr lang="en-US"/>
            </a:p>
          </p:txBody>
        </p:sp>
        <p:sp>
          <p:nvSpPr>
            <p:cNvPr id="350968" name="Freeform 760"/>
            <p:cNvSpPr>
              <a:spLocks/>
            </p:cNvSpPr>
            <p:nvPr/>
          </p:nvSpPr>
          <p:spPr bwMode="auto">
            <a:xfrm>
              <a:off x="3631" y="1899"/>
              <a:ext cx="19" cy="25"/>
            </a:xfrm>
            <a:custGeom>
              <a:avLst/>
              <a:gdLst/>
              <a:ahLst/>
              <a:cxnLst>
                <a:cxn ang="0">
                  <a:pos x="0" y="5"/>
                </a:cxn>
                <a:cxn ang="0">
                  <a:pos x="0" y="7"/>
                </a:cxn>
                <a:cxn ang="0">
                  <a:pos x="3" y="11"/>
                </a:cxn>
                <a:cxn ang="0">
                  <a:pos x="5" y="15"/>
                </a:cxn>
                <a:cxn ang="0">
                  <a:pos x="5" y="19"/>
                </a:cxn>
                <a:cxn ang="0">
                  <a:pos x="7" y="21"/>
                </a:cxn>
                <a:cxn ang="0">
                  <a:pos x="7" y="19"/>
                </a:cxn>
                <a:cxn ang="0">
                  <a:pos x="17" y="25"/>
                </a:cxn>
                <a:cxn ang="0">
                  <a:pos x="19" y="23"/>
                </a:cxn>
                <a:cxn ang="0">
                  <a:pos x="19" y="19"/>
                </a:cxn>
                <a:cxn ang="0">
                  <a:pos x="19" y="17"/>
                </a:cxn>
                <a:cxn ang="0">
                  <a:pos x="17" y="13"/>
                </a:cxn>
                <a:cxn ang="0">
                  <a:pos x="15" y="9"/>
                </a:cxn>
                <a:cxn ang="0">
                  <a:pos x="13" y="5"/>
                </a:cxn>
                <a:cxn ang="0">
                  <a:pos x="9" y="0"/>
                </a:cxn>
                <a:cxn ang="0">
                  <a:pos x="11" y="2"/>
                </a:cxn>
                <a:cxn ang="0">
                  <a:pos x="0" y="5"/>
                </a:cxn>
              </a:cxnLst>
              <a:rect l="0" t="0" r="r" b="b"/>
              <a:pathLst>
                <a:path w="19" h="25">
                  <a:moveTo>
                    <a:pt x="0" y="5"/>
                  </a:moveTo>
                  <a:lnTo>
                    <a:pt x="0" y="7"/>
                  </a:lnTo>
                  <a:lnTo>
                    <a:pt x="3" y="11"/>
                  </a:lnTo>
                  <a:lnTo>
                    <a:pt x="5" y="15"/>
                  </a:lnTo>
                  <a:lnTo>
                    <a:pt x="5" y="19"/>
                  </a:lnTo>
                  <a:lnTo>
                    <a:pt x="7" y="21"/>
                  </a:lnTo>
                  <a:lnTo>
                    <a:pt x="7" y="19"/>
                  </a:lnTo>
                  <a:lnTo>
                    <a:pt x="17" y="25"/>
                  </a:lnTo>
                  <a:lnTo>
                    <a:pt x="19" y="23"/>
                  </a:lnTo>
                  <a:lnTo>
                    <a:pt x="19" y="19"/>
                  </a:lnTo>
                  <a:lnTo>
                    <a:pt x="19" y="17"/>
                  </a:lnTo>
                  <a:lnTo>
                    <a:pt x="17" y="13"/>
                  </a:lnTo>
                  <a:lnTo>
                    <a:pt x="15" y="9"/>
                  </a:lnTo>
                  <a:lnTo>
                    <a:pt x="13" y="5"/>
                  </a:lnTo>
                  <a:lnTo>
                    <a:pt x="9" y="0"/>
                  </a:lnTo>
                  <a:lnTo>
                    <a:pt x="11" y="2"/>
                  </a:lnTo>
                  <a:lnTo>
                    <a:pt x="0" y="5"/>
                  </a:lnTo>
                  <a:close/>
                </a:path>
              </a:pathLst>
            </a:custGeom>
            <a:solidFill>
              <a:srgbClr val="000000"/>
            </a:solidFill>
            <a:ln w="9525">
              <a:noFill/>
              <a:round/>
              <a:headEnd/>
              <a:tailEnd/>
            </a:ln>
          </p:spPr>
          <p:txBody>
            <a:bodyPr/>
            <a:lstStyle/>
            <a:p>
              <a:endParaRPr lang="en-US"/>
            </a:p>
          </p:txBody>
        </p:sp>
        <p:sp>
          <p:nvSpPr>
            <p:cNvPr id="350969" name="Freeform 761"/>
            <p:cNvSpPr>
              <a:spLocks/>
            </p:cNvSpPr>
            <p:nvPr/>
          </p:nvSpPr>
          <p:spPr bwMode="auto">
            <a:xfrm>
              <a:off x="3619" y="1883"/>
              <a:ext cx="23" cy="21"/>
            </a:xfrm>
            <a:custGeom>
              <a:avLst/>
              <a:gdLst/>
              <a:ahLst/>
              <a:cxnLst>
                <a:cxn ang="0">
                  <a:pos x="0" y="6"/>
                </a:cxn>
                <a:cxn ang="0">
                  <a:pos x="4" y="10"/>
                </a:cxn>
                <a:cxn ang="0">
                  <a:pos x="4" y="12"/>
                </a:cxn>
                <a:cxn ang="0">
                  <a:pos x="6" y="12"/>
                </a:cxn>
                <a:cxn ang="0">
                  <a:pos x="8" y="14"/>
                </a:cxn>
                <a:cxn ang="0">
                  <a:pos x="8" y="18"/>
                </a:cxn>
                <a:cxn ang="0">
                  <a:pos x="10" y="19"/>
                </a:cxn>
                <a:cxn ang="0">
                  <a:pos x="12" y="21"/>
                </a:cxn>
                <a:cxn ang="0">
                  <a:pos x="23" y="18"/>
                </a:cxn>
                <a:cxn ang="0">
                  <a:pos x="23" y="16"/>
                </a:cxn>
                <a:cxn ang="0">
                  <a:pos x="21" y="16"/>
                </a:cxn>
                <a:cxn ang="0">
                  <a:pos x="21" y="14"/>
                </a:cxn>
                <a:cxn ang="0">
                  <a:pos x="19" y="10"/>
                </a:cxn>
                <a:cxn ang="0">
                  <a:pos x="17" y="8"/>
                </a:cxn>
                <a:cxn ang="0">
                  <a:pos x="15" y="4"/>
                </a:cxn>
                <a:cxn ang="0">
                  <a:pos x="13" y="2"/>
                </a:cxn>
                <a:cxn ang="0">
                  <a:pos x="10" y="0"/>
                </a:cxn>
                <a:cxn ang="0">
                  <a:pos x="12" y="4"/>
                </a:cxn>
                <a:cxn ang="0">
                  <a:pos x="0" y="6"/>
                </a:cxn>
              </a:cxnLst>
              <a:rect l="0" t="0" r="r" b="b"/>
              <a:pathLst>
                <a:path w="23" h="21">
                  <a:moveTo>
                    <a:pt x="0" y="6"/>
                  </a:moveTo>
                  <a:lnTo>
                    <a:pt x="4" y="10"/>
                  </a:lnTo>
                  <a:lnTo>
                    <a:pt x="4" y="12"/>
                  </a:lnTo>
                  <a:lnTo>
                    <a:pt x="6" y="12"/>
                  </a:lnTo>
                  <a:lnTo>
                    <a:pt x="8" y="14"/>
                  </a:lnTo>
                  <a:lnTo>
                    <a:pt x="8" y="18"/>
                  </a:lnTo>
                  <a:lnTo>
                    <a:pt x="10" y="19"/>
                  </a:lnTo>
                  <a:lnTo>
                    <a:pt x="12" y="21"/>
                  </a:lnTo>
                  <a:lnTo>
                    <a:pt x="23" y="18"/>
                  </a:lnTo>
                  <a:lnTo>
                    <a:pt x="23" y="16"/>
                  </a:lnTo>
                  <a:lnTo>
                    <a:pt x="21" y="16"/>
                  </a:lnTo>
                  <a:lnTo>
                    <a:pt x="21" y="14"/>
                  </a:lnTo>
                  <a:lnTo>
                    <a:pt x="19" y="10"/>
                  </a:lnTo>
                  <a:lnTo>
                    <a:pt x="17" y="8"/>
                  </a:lnTo>
                  <a:lnTo>
                    <a:pt x="15" y="4"/>
                  </a:lnTo>
                  <a:lnTo>
                    <a:pt x="13" y="2"/>
                  </a:lnTo>
                  <a:lnTo>
                    <a:pt x="10" y="0"/>
                  </a:lnTo>
                  <a:lnTo>
                    <a:pt x="12" y="4"/>
                  </a:lnTo>
                  <a:lnTo>
                    <a:pt x="0" y="6"/>
                  </a:lnTo>
                  <a:close/>
                </a:path>
              </a:pathLst>
            </a:custGeom>
            <a:solidFill>
              <a:srgbClr val="000000"/>
            </a:solidFill>
            <a:ln w="9525">
              <a:noFill/>
              <a:round/>
              <a:headEnd/>
              <a:tailEnd/>
            </a:ln>
          </p:spPr>
          <p:txBody>
            <a:bodyPr/>
            <a:lstStyle/>
            <a:p>
              <a:endParaRPr lang="en-US"/>
            </a:p>
          </p:txBody>
        </p:sp>
        <p:sp>
          <p:nvSpPr>
            <p:cNvPr id="350970" name="Freeform 762"/>
            <p:cNvSpPr>
              <a:spLocks/>
            </p:cNvSpPr>
            <p:nvPr/>
          </p:nvSpPr>
          <p:spPr bwMode="auto">
            <a:xfrm>
              <a:off x="3617" y="1862"/>
              <a:ext cx="14" cy="27"/>
            </a:xfrm>
            <a:custGeom>
              <a:avLst/>
              <a:gdLst/>
              <a:ahLst/>
              <a:cxnLst>
                <a:cxn ang="0">
                  <a:pos x="0" y="8"/>
                </a:cxn>
                <a:cxn ang="0">
                  <a:pos x="6" y="0"/>
                </a:cxn>
                <a:cxn ang="0">
                  <a:pos x="0" y="6"/>
                </a:cxn>
                <a:cxn ang="0">
                  <a:pos x="0" y="10"/>
                </a:cxn>
                <a:cxn ang="0">
                  <a:pos x="0" y="14"/>
                </a:cxn>
                <a:cxn ang="0">
                  <a:pos x="0" y="17"/>
                </a:cxn>
                <a:cxn ang="0">
                  <a:pos x="2" y="21"/>
                </a:cxn>
                <a:cxn ang="0">
                  <a:pos x="2" y="25"/>
                </a:cxn>
                <a:cxn ang="0">
                  <a:pos x="2" y="27"/>
                </a:cxn>
                <a:cxn ang="0">
                  <a:pos x="14" y="25"/>
                </a:cxn>
                <a:cxn ang="0">
                  <a:pos x="14" y="23"/>
                </a:cxn>
                <a:cxn ang="0">
                  <a:pos x="14" y="19"/>
                </a:cxn>
                <a:cxn ang="0">
                  <a:pos x="14" y="16"/>
                </a:cxn>
                <a:cxn ang="0">
                  <a:pos x="12" y="14"/>
                </a:cxn>
                <a:cxn ang="0">
                  <a:pos x="12" y="10"/>
                </a:cxn>
                <a:cxn ang="0">
                  <a:pos x="10" y="12"/>
                </a:cxn>
                <a:cxn ang="0">
                  <a:pos x="14" y="6"/>
                </a:cxn>
                <a:cxn ang="0">
                  <a:pos x="0" y="8"/>
                </a:cxn>
              </a:cxnLst>
              <a:rect l="0" t="0" r="r" b="b"/>
              <a:pathLst>
                <a:path w="14" h="27">
                  <a:moveTo>
                    <a:pt x="0" y="8"/>
                  </a:moveTo>
                  <a:lnTo>
                    <a:pt x="6" y="0"/>
                  </a:lnTo>
                  <a:lnTo>
                    <a:pt x="0" y="6"/>
                  </a:lnTo>
                  <a:lnTo>
                    <a:pt x="0" y="10"/>
                  </a:lnTo>
                  <a:lnTo>
                    <a:pt x="0" y="14"/>
                  </a:lnTo>
                  <a:lnTo>
                    <a:pt x="0" y="17"/>
                  </a:lnTo>
                  <a:lnTo>
                    <a:pt x="2" y="21"/>
                  </a:lnTo>
                  <a:lnTo>
                    <a:pt x="2" y="25"/>
                  </a:lnTo>
                  <a:lnTo>
                    <a:pt x="2" y="27"/>
                  </a:lnTo>
                  <a:lnTo>
                    <a:pt x="14" y="25"/>
                  </a:lnTo>
                  <a:lnTo>
                    <a:pt x="14" y="23"/>
                  </a:lnTo>
                  <a:lnTo>
                    <a:pt x="14" y="19"/>
                  </a:lnTo>
                  <a:lnTo>
                    <a:pt x="14" y="16"/>
                  </a:lnTo>
                  <a:lnTo>
                    <a:pt x="12" y="14"/>
                  </a:lnTo>
                  <a:lnTo>
                    <a:pt x="12" y="10"/>
                  </a:lnTo>
                  <a:lnTo>
                    <a:pt x="10" y="12"/>
                  </a:lnTo>
                  <a:lnTo>
                    <a:pt x="14" y="6"/>
                  </a:lnTo>
                  <a:lnTo>
                    <a:pt x="0" y="8"/>
                  </a:lnTo>
                  <a:close/>
                </a:path>
              </a:pathLst>
            </a:custGeom>
            <a:solidFill>
              <a:srgbClr val="000000"/>
            </a:solidFill>
            <a:ln w="9525">
              <a:noFill/>
              <a:round/>
              <a:headEnd/>
              <a:tailEnd/>
            </a:ln>
          </p:spPr>
          <p:txBody>
            <a:bodyPr/>
            <a:lstStyle/>
            <a:p>
              <a:endParaRPr lang="en-US"/>
            </a:p>
          </p:txBody>
        </p:sp>
        <p:sp>
          <p:nvSpPr>
            <p:cNvPr id="350971" name="Freeform 763"/>
            <p:cNvSpPr>
              <a:spLocks/>
            </p:cNvSpPr>
            <p:nvPr/>
          </p:nvSpPr>
          <p:spPr bwMode="auto">
            <a:xfrm>
              <a:off x="3617" y="1851"/>
              <a:ext cx="29" cy="19"/>
            </a:xfrm>
            <a:custGeom>
              <a:avLst/>
              <a:gdLst/>
              <a:ahLst/>
              <a:cxnLst>
                <a:cxn ang="0">
                  <a:pos x="29" y="9"/>
                </a:cxn>
                <a:cxn ang="0">
                  <a:pos x="27" y="7"/>
                </a:cxn>
                <a:cxn ang="0">
                  <a:pos x="21" y="4"/>
                </a:cxn>
                <a:cxn ang="0">
                  <a:pos x="14" y="0"/>
                </a:cxn>
                <a:cxn ang="0">
                  <a:pos x="8" y="2"/>
                </a:cxn>
                <a:cxn ang="0">
                  <a:pos x="4" y="5"/>
                </a:cxn>
                <a:cxn ang="0">
                  <a:pos x="2" y="11"/>
                </a:cxn>
                <a:cxn ang="0">
                  <a:pos x="0" y="15"/>
                </a:cxn>
                <a:cxn ang="0">
                  <a:pos x="0" y="17"/>
                </a:cxn>
                <a:cxn ang="0">
                  <a:pos x="0" y="19"/>
                </a:cxn>
                <a:cxn ang="0">
                  <a:pos x="14" y="17"/>
                </a:cxn>
                <a:cxn ang="0">
                  <a:pos x="14" y="15"/>
                </a:cxn>
                <a:cxn ang="0">
                  <a:pos x="14" y="13"/>
                </a:cxn>
                <a:cxn ang="0">
                  <a:pos x="14" y="11"/>
                </a:cxn>
                <a:cxn ang="0">
                  <a:pos x="12" y="11"/>
                </a:cxn>
                <a:cxn ang="0">
                  <a:pos x="14" y="13"/>
                </a:cxn>
                <a:cxn ang="0">
                  <a:pos x="19" y="17"/>
                </a:cxn>
                <a:cxn ang="0">
                  <a:pos x="29" y="9"/>
                </a:cxn>
              </a:cxnLst>
              <a:rect l="0" t="0" r="r" b="b"/>
              <a:pathLst>
                <a:path w="29" h="19">
                  <a:moveTo>
                    <a:pt x="29" y="9"/>
                  </a:moveTo>
                  <a:lnTo>
                    <a:pt x="27" y="7"/>
                  </a:lnTo>
                  <a:lnTo>
                    <a:pt x="21" y="4"/>
                  </a:lnTo>
                  <a:lnTo>
                    <a:pt x="14" y="0"/>
                  </a:lnTo>
                  <a:lnTo>
                    <a:pt x="8" y="2"/>
                  </a:lnTo>
                  <a:lnTo>
                    <a:pt x="4" y="5"/>
                  </a:lnTo>
                  <a:lnTo>
                    <a:pt x="2" y="11"/>
                  </a:lnTo>
                  <a:lnTo>
                    <a:pt x="0" y="15"/>
                  </a:lnTo>
                  <a:lnTo>
                    <a:pt x="0" y="17"/>
                  </a:lnTo>
                  <a:lnTo>
                    <a:pt x="0" y="19"/>
                  </a:lnTo>
                  <a:lnTo>
                    <a:pt x="14" y="17"/>
                  </a:lnTo>
                  <a:lnTo>
                    <a:pt x="14" y="15"/>
                  </a:lnTo>
                  <a:lnTo>
                    <a:pt x="14" y="13"/>
                  </a:lnTo>
                  <a:lnTo>
                    <a:pt x="14" y="11"/>
                  </a:lnTo>
                  <a:lnTo>
                    <a:pt x="12" y="11"/>
                  </a:lnTo>
                  <a:lnTo>
                    <a:pt x="14" y="13"/>
                  </a:lnTo>
                  <a:lnTo>
                    <a:pt x="19" y="17"/>
                  </a:lnTo>
                  <a:lnTo>
                    <a:pt x="29" y="9"/>
                  </a:lnTo>
                  <a:close/>
                </a:path>
              </a:pathLst>
            </a:custGeom>
            <a:solidFill>
              <a:srgbClr val="000000"/>
            </a:solidFill>
            <a:ln w="9525">
              <a:noFill/>
              <a:round/>
              <a:headEnd/>
              <a:tailEnd/>
            </a:ln>
          </p:spPr>
          <p:txBody>
            <a:bodyPr/>
            <a:lstStyle/>
            <a:p>
              <a:endParaRPr lang="en-US"/>
            </a:p>
          </p:txBody>
        </p:sp>
        <p:sp>
          <p:nvSpPr>
            <p:cNvPr id="350972" name="Freeform 764"/>
            <p:cNvSpPr>
              <a:spLocks/>
            </p:cNvSpPr>
            <p:nvPr/>
          </p:nvSpPr>
          <p:spPr bwMode="auto">
            <a:xfrm>
              <a:off x="3636" y="1860"/>
              <a:ext cx="20" cy="21"/>
            </a:xfrm>
            <a:custGeom>
              <a:avLst/>
              <a:gdLst/>
              <a:ahLst/>
              <a:cxnLst>
                <a:cxn ang="0">
                  <a:pos x="20" y="18"/>
                </a:cxn>
                <a:cxn ang="0">
                  <a:pos x="18" y="18"/>
                </a:cxn>
                <a:cxn ang="0">
                  <a:pos x="16" y="12"/>
                </a:cxn>
                <a:cxn ang="0">
                  <a:pos x="14" y="10"/>
                </a:cxn>
                <a:cxn ang="0">
                  <a:pos x="14" y="6"/>
                </a:cxn>
                <a:cxn ang="0">
                  <a:pos x="12" y="4"/>
                </a:cxn>
                <a:cxn ang="0">
                  <a:pos x="10" y="2"/>
                </a:cxn>
                <a:cxn ang="0">
                  <a:pos x="10" y="0"/>
                </a:cxn>
                <a:cxn ang="0">
                  <a:pos x="0" y="8"/>
                </a:cxn>
                <a:cxn ang="0">
                  <a:pos x="2" y="10"/>
                </a:cxn>
                <a:cxn ang="0">
                  <a:pos x="2" y="12"/>
                </a:cxn>
                <a:cxn ang="0">
                  <a:pos x="4" y="14"/>
                </a:cxn>
                <a:cxn ang="0">
                  <a:pos x="6" y="18"/>
                </a:cxn>
                <a:cxn ang="0">
                  <a:pos x="8" y="21"/>
                </a:cxn>
                <a:cxn ang="0">
                  <a:pos x="6" y="21"/>
                </a:cxn>
                <a:cxn ang="0">
                  <a:pos x="20" y="18"/>
                </a:cxn>
              </a:cxnLst>
              <a:rect l="0" t="0" r="r" b="b"/>
              <a:pathLst>
                <a:path w="20" h="21">
                  <a:moveTo>
                    <a:pt x="20" y="18"/>
                  </a:moveTo>
                  <a:lnTo>
                    <a:pt x="18" y="18"/>
                  </a:lnTo>
                  <a:lnTo>
                    <a:pt x="16" y="12"/>
                  </a:lnTo>
                  <a:lnTo>
                    <a:pt x="14" y="10"/>
                  </a:lnTo>
                  <a:lnTo>
                    <a:pt x="14" y="6"/>
                  </a:lnTo>
                  <a:lnTo>
                    <a:pt x="12" y="4"/>
                  </a:lnTo>
                  <a:lnTo>
                    <a:pt x="10" y="2"/>
                  </a:lnTo>
                  <a:lnTo>
                    <a:pt x="10" y="0"/>
                  </a:lnTo>
                  <a:lnTo>
                    <a:pt x="0" y="8"/>
                  </a:lnTo>
                  <a:lnTo>
                    <a:pt x="2" y="10"/>
                  </a:lnTo>
                  <a:lnTo>
                    <a:pt x="2" y="12"/>
                  </a:lnTo>
                  <a:lnTo>
                    <a:pt x="4" y="14"/>
                  </a:lnTo>
                  <a:lnTo>
                    <a:pt x="6" y="18"/>
                  </a:lnTo>
                  <a:lnTo>
                    <a:pt x="8" y="21"/>
                  </a:lnTo>
                  <a:lnTo>
                    <a:pt x="6" y="21"/>
                  </a:lnTo>
                  <a:lnTo>
                    <a:pt x="20" y="18"/>
                  </a:lnTo>
                  <a:close/>
                </a:path>
              </a:pathLst>
            </a:custGeom>
            <a:solidFill>
              <a:srgbClr val="000000"/>
            </a:solidFill>
            <a:ln w="9525">
              <a:noFill/>
              <a:round/>
              <a:headEnd/>
              <a:tailEnd/>
            </a:ln>
          </p:spPr>
          <p:txBody>
            <a:bodyPr/>
            <a:lstStyle/>
            <a:p>
              <a:endParaRPr lang="en-US"/>
            </a:p>
          </p:txBody>
        </p:sp>
        <p:sp>
          <p:nvSpPr>
            <p:cNvPr id="350973" name="Freeform 765"/>
            <p:cNvSpPr>
              <a:spLocks/>
            </p:cNvSpPr>
            <p:nvPr/>
          </p:nvSpPr>
          <p:spPr bwMode="auto">
            <a:xfrm>
              <a:off x="3642" y="1878"/>
              <a:ext cx="21" cy="32"/>
            </a:xfrm>
            <a:custGeom>
              <a:avLst/>
              <a:gdLst/>
              <a:ahLst/>
              <a:cxnLst>
                <a:cxn ang="0">
                  <a:pos x="21" y="23"/>
                </a:cxn>
                <a:cxn ang="0">
                  <a:pos x="19" y="21"/>
                </a:cxn>
                <a:cxn ang="0">
                  <a:pos x="17" y="17"/>
                </a:cxn>
                <a:cxn ang="0">
                  <a:pos x="15" y="11"/>
                </a:cxn>
                <a:cxn ang="0">
                  <a:pos x="15" y="7"/>
                </a:cxn>
                <a:cxn ang="0">
                  <a:pos x="14" y="3"/>
                </a:cxn>
                <a:cxn ang="0">
                  <a:pos x="14" y="1"/>
                </a:cxn>
                <a:cxn ang="0">
                  <a:pos x="14" y="0"/>
                </a:cxn>
                <a:cxn ang="0">
                  <a:pos x="0" y="3"/>
                </a:cxn>
                <a:cxn ang="0">
                  <a:pos x="2" y="3"/>
                </a:cxn>
                <a:cxn ang="0">
                  <a:pos x="2" y="7"/>
                </a:cxn>
                <a:cxn ang="0">
                  <a:pos x="4" y="11"/>
                </a:cxn>
                <a:cxn ang="0">
                  <a:pos x="6" y="15"/>
                </a:cxn>
                <a:cxn ang="0">
                  <a:pos x="8" y="21"/>
                </a:cxn>
                <a:cxn ang="0">
                  <a:pos x="10" y="24"/>
                </a:cxn>
                <a:cxn ang="0">
                  <a:pos x="12" y="28"/>
                </a:cxn>
                <a:cxn ang="0">
                  <a:pos x="15" y="32"/>
                </a:cxn>
                <a:cxn ang="0">
                  <a:pos x="14" y="32"/>
                </a:cxn>
                <a:cxn ang="0">
                  <a:pos x="21" y="23"/>
                </a:cxn>
              </a:cxnLst>
              <a:rect l="0" t="0" r="r" b="b"/>
              <a:pathLst>
                <a:path w="21" h="32">
                  <a:moveTo>
                    <a:pt x="21" y="23"/>
                  </a:moveTo>
                  <a:lnTo>
                    <a:pt x="19" y="21"/>
                  </a:lnTo>
                  <a:lnTo>
                    <a:pt x="17" y="17"/>
                  </a:lnTo>
                  <a:lnTo>
                    <a:pt x="15" y="11"/>
                  </a:lnTo>
                  <a:lnTo>
                    <a:pt x="15" y="7"/>
                  </a:lnTo>
                  <a:lnTo>
                    <a:pt x="14" y="3"/>
                  </a:lnTo>
                  <a:lnTo>
                    <a:pt x="14" y="1"/>
                  </a:lnTo>
                  <a:lnTo>
                    <a:pt x="14" y="0"/>
                  </a:lnTo>
                  <a:lnTo>
                    <a:pt x="0" y="3"/>
                  </a:lnTo>
                  <a:lnTo>
                    <a:pt x="2" y="3"/>
                  </a:lnTo>
                  <a:lnTo>
                    <a:pt x="2" y="7"/>
                  </a:lnTo>
                  <a:lnTo>
                    <a:pt x="4" y="11"/>
                  </a:lnTo>
                  <a:lnTo>
                    <a:pt x="6" y="15"/>
                  </a:lnTo>
                  <a:lnTo>
                    <a:pt x="8" y="21"/>
                  </a:lnTo>
                  <a:lnTo>
                    <a:pt x="10" y="24"/>
                  </a:lnTo>
                  <a:lnTo>
                    <a:pt x="12" y="28"/>
                  </a:lnTo>
                  <a:lnTo>
                    <a:pt x="15" y="32"/>
                  </a:lnTo>
                  <a:lnTo>
                    <a:pt x="14" y="32"/>
                  </a:lnTo>
                  <a:lnTo>
                    <a:pt x="21" y="23"/>
                  </a:lnTo>
                  <a:close/>
                </a:path>
              </a:pathLst>
            </a:custGeom>
            <a:solidFill>
              <a:srgbClr val="000000"/>
            </a:solidFill>
            <a:ln w="9525">
              <a:noFill/>
              <a:round/>
              <a:headEnd/>
              <a:tailEnd/>
            </a:ln>
          </p:spPr>
          <p:txBody>
            <a:bodyPr/>
            <a:lstStyle/>
            <a:p>
              <a:endParaRPr lang="en-US"/>
            </a:p>
          </p:txBody>
        </p:sp>
        <p:sp>
          <p:nvSpPr>
            <p:cNvPr id="350974" name="Freeform 766"/>
            <p:cNvSpPr>
              <a:spLocks/>
            </p:cNvSpPr>
            <p:nvPr/>
          </p:nvSpPr>
          <p:spPr bwMode="auto">
            <a:xfrm>
              <a:off x="3656" y="1901"/>
              <a:ext cx="40" cy="48"/>
            </a:xfrm>
            <a:custGeom>
              <a:avLst/>
              <a:gdLst/>
              <a:ahLst/>
              <a:cxnLst>
                <a:cxn ang="0">
                  <a:pos x="40" y="48"/>
                </a:cxn>
                <a:cxn ang="0">
                  <a:pos x="40" y="46"/>
                </a:cxn>
                <a:cxn ang="0">
                  <a:pos x="38" y="38"/>
                </a:cxn>
                <a:cxn ang="0">
                  <a:pos x="34" y="28"/>
                </a:cxn>
                <a:cxn ang="0">
                  <a:pos x="28" y="21"/>
                </a:cxn>
                <a:cxn ang="0">
                  <a:pos x="23" y="13"/>
                </a:cxn>
                <a:cxn ang="0">
                  <a:pos x="17" y="7"/>
                </a:cxn>
                <a:cxn ang="0">
                  <a:pos x="13" y="3"/>
                </a:cxn>
                <a:cxn ang="0">
                  <a:pos x="9" y="1"/>
                </a:cxn>
                <a:cxn ang="0">
                  <a:pos x="7" y="0"/>
                </a:cxn>
                <a:cxn ang="0">
                  <a:pos x="0" y="9"/>
                </a:cxn>
                <a:cxn ang="0">
                  <a:pos x="1" y="9"/>
                </a:cxn>
                <a:cxn ang="0">
                  <a:pos x="3" y="13"/>
                </a:cxn>
                <a:cxn ang="0">
                  <a:pos x="9" y="17"/>
                </a:cxn>
                <a:cxn ang="0">
                  <a:pos x="13" y="23"/>
                </a:cxn>
                <a:cxn ang="0">
                  <a:pos x="19" y="28"/>
                </a:cxn>
                <a:cxn ang="0">
                  <a:pos x="23" y="34"/>
                </a:cxn>
                <a:cxn ang="0">
                  <a:pos x="26" y="42"/>
                </a:cxn>
                <a:cxn ang="0">
                  <a:pos x="28" y="48"/>
                </a:cxn>
                <a:cxn ang="0">
                  <a:pos x="28" y="46"/>
                </a:cxn>
                <a:cxn ang="0">
                  <a:pos x="40" y="48"/>
                </a:cxn>
              </a:cxnLst>
              <a:rect l="0" t="0" r="r" b="b"/>
              <a:pathLst>
                <a:path w="40" h="48">
                  <a:moveTo>
                    <a:pt x="40" y="48"/>
                  </a:moveTo>
                  <a:lnTo>
                    <a:pt x="40" y="46"/>
                  </a:lnTo>
                  <a:lnTo>
                    <a:pt x="38" y="38"/>
                  </a:lnTo>
                  <a:lnTo>
                    <a:pt x="34" y="28"/>
                  </a:lnTo>
                  <a:lnTo>
                    <a:pt x="28" y="21"/>
                  </a:lnTo>
                  <a:lnTo>
                    <a:pt x="23" y="13"/>
                  </a:lnTo>
                  <a:lnTo>
                    <a:pt x="17" y="7"/>
                  </a:lnTo>
                  <a:lnTo>
                    <a:pt x="13" y="3"/>
                  </a:lnTo>
                  <a:lnTo>
                    <a:pt x="9" y="1"/>
                  </a:lnTo>
                  <a:lnTo>
                    <a:pt x="7" y="0"/>
                  </a:lnTo>
                  <a:lnTo>
                    <a:pt x="0" y="9"/>
                  </a:lnTo>
                  <a:lnTo>
                    <a:pt x="1" y="9"/>
                  </a:lnTo>
                  <a:lnTo>
                    <a:pt x="3" y="13"/>
                  </a:lnTo>
                  <a:lnTo>
                    <a:pt x="9" y="17"/>
                  </a:lnTo>
                  <a:lnTo>
                    <a:pt x="13" y="23"/>
                  </a:lnTo>
                  <a:lnTo>
                    <a:pt x="19" y="28"/>
                  </a:lnTo>
                  <a:lnTo>
                    <a:pt x="23" y="34"/>
                  </a:lnTo>
                  <a:lnTo>
                    <a:pt x="26" y="42"/>
                  </a:lnTo>
                  <a:lnTo>
                    <a:pt x="28" y="48"/>
                  </a:lnTo>
                  <a:lnTo>
                    <a:pt x="28" y="46"/>
                  </a:lnTo>
                  <a:lnTo>
                    <a:pt x="40" y="48"/>
                  </a:lnTo>
                  <a:close/>
                </a:path>
              </a:pathLst>
            </a:custGeom>
            <a:solidFill>
              <a:srgbClr val="000000"/>
            </a:solidFill>
            <a:ln w="9525">
              <a:noFill/>
              <a:round/>
              <a:headEnd/>
              <a:tailEnd/>
            </a:ln>
          </p:spPr>
          <p:txBody>
            <a:bodyPr/>
            <a:lstStyle/>
            <a:p>
              <a:endParaRPr lang="en-US"/>
            </a:p>
          </p:txBody>
        </p:sp>
        <p:sp>
          <p:nvSpPr>
            <p:cNvPr id="350975" name="Freeform 767"/>
            <p:cNvSpPr>
              <a:spLocks/>
            </p:cNvSpPr>
            <p:nvPr/>
          </p:nvSpPr>
          <p:spPr bwMode="auto">
            <a:xfrm>
              <a:off x="3684" y="1947"/>
              <a:ext cx="29" cy="30"/>
            </a:xfrm>
            <a:custGeom>
              <a:avLst/>
              <a:gdLst/>
              <a:ahLst/>
              <a:cxnLst>
                <a:cxn ang="0">
                  <a:pos x="23" y="19"/>
                </a:cxn>
                <a:cxn ang="0">
                  <a:pos x="25" y="19"/>
                </a:cxn>
                <a:cxn ang="0">
                  <a:pos x="19" y="19"/>
                </a:cxn>
                <a:cxn ang="0">
                  <a:pos x="16" y="17"/>
                </a:cxn>
                <a:cxn ang="0">
                  <a:pos x="14" y="15"/>
                </a:cxn>
                <a:cxn ang="0">
                  <a:pos x="12" y="13"/>
                </a:cxn>
                <a:cxn ang="0">
                  <a:pos x="12" y="9"/>
                </a:cxn>
                <a:cxn ang="0">
                  <a:pos x="12" y="5"/>
                </a:cxn>
                <a:cxn ang="0">
                  <a:pos x="12" y="3"/>
                </a:cxn>
                <a:cxn ang="0">
                  <a:pos x="12" y="2"/>
                </a:cxn>
                <a:cxn ang="0">
                  <a:pos x="0" y="0"/>
                </a:cxn>
                <a:cxn ang="0">
                  <a:pos x="0" y="2"/>
                </a:cxn>
                <a:cxn ang="0">
                  <a:pos x="0" y="5"/>
                </a:cxn>
                <a:cxn ang="0">
                  <a:pos x="0" y="11"/>
                </a:cxn>
                <a:cxn ang="0">
                  <a:pos x="2" y="17"/>
                </a:cxn>
                <a:cxn ang="0">
                  <a:pos x="4" y="23"/>
                </a:cxn>
                <a:cxn ang="0">
                  <a:pos x="10" y="28"/>
                </a:cxn>
                <a:cxn ang="0">
                  <a:pos x="18" y="30"/>
                </a:cxn>
                <a:cxn ang="0">
                  <a:pos x="27" y="30"/>
                </a:cxn>
                <a:cxn ang="0">
                  <a:pos x="29" y="30"/>
                </a:cxn>
                <a:cxn ang="0">
                  <a:pos x="23" y="19"/>
                </a:cxn>
              </a:cxnLst>
              <a:rect l="0" t="0" r="r" b="b"/>
              <a:pathLst>
                <a:path w="29" h="30">
                  <a:moveTo>
                    <a:pt x="23" y="19"/>
                  </a:moveTo>
                  <a:lnTo>
                    <a:pt x="25" y="19"/>
                  </a:lnTo>
                  <a:lnTo>
                    <a:pt x="19" y="19"/>
                  </a:lnTo>
                  <a:lnTo>
                    <a:pt x="16" y="17"/>
                  </a:lnTo>
                  <a:lnTo>
                    <a:pt x="14" y="15"/>
                  </a:lnTo>
                  <a:lnTo>
                    <a:pt x="12" y="13"/>
                  </a:lnTo>
                  <a:lnTo>
                    <a:pt x="12" y="9"/>
                  </a:lnTo>
                  <a:lnTo>
                    <a:pt x="12" y="5"/>
                  </a:lnTo>
                  <a:lnTo>
                    <a:pt x="12" y="3"/>
                  </a:lnTo>
                  <a:lnTo>
                    <a:pt x="12" y="2"/>
                  </a:lnTo>
                  <a:lnTo>
                    <a:pt x="0" y="0"/>
                  </a:lnTo>
                  <a:lnTo>
                    <a:pt x="0" y="2"/>
                  </a:lnTo>
                  <a:lnTo>
                    <a:pt x="0" y="5"/>
                  </a:lnTo>
                  <a:lnTo>
                    <a:pt x="0" y="11"/>
                  </a:lnTo>
                  <a:lnTo>
                    <a:pt x="2" y="17"/>
                  </a:lnTo>
                  <a:lnTo>
                    <a:pt x="4" y="23"/>
                  </a:lnTo>
                  <a:lnTo>
                    <a:pt x="10" y="28"/>
                  </a:lnTo>
                  <a:lnTo>
                    <a:pt x="18" y="30"/>
                  </a:lnTo>
                  <a:lnTo>
                    <a:pt x="27" y="30"/>
                  </a:lnTo>
                  <a:lnTo>
                    <a:pt x="29" y="30"/>
                  </a:lnTo>
                  <a:lnTo>
                    <a:pt x="23" y="19"/>
                  </a:lnTo>
                  <a:close/>
                </a:path>
              </a:pathLst>
            </a:custGeom>
            <a:solidFill>
              <a:srgbClr val="000000"/>
            </a:solidFill>
            <a:ln w="9525">
              <a:noFill/>
              <a:round/>
              <a:headEnd/>
              <a:tailEnd/>
            </a:ln>
          </p:spPr>
          <p:txBody>
            <a:bodyPr/>
            <a:lstStyle/>
            <a:p>
              <a:endParaRPr lang="en-US"/>
            </a:p>
          </p:txBody>
        </p:sp>
        <p:sp>
          <p:nvSpPr>
            <p:cNvPr id="350976" name="Freeform 768"/>
            <p:cNvSpPr>
              <a:spLocks/>
            </p:cNvSpPr>
            <p:nvPr/>
          </p:nvSpPr>
          <p:spPr bwMode="auto">
            <a:xfrm>
              <a:off x="3707" y="1964"/>
              <a:ext cx="33" cy="17"/>
            </a:xfrm>
            <a:custGeom>
              <a:avLst/>
              <a:gdLst/>
              <a:ahLst/>
              <a:cxnLst>
                <a:cxn ang="0">
                  <a:pos x="33" y="10"/>
                </a:cxn>
                <a:cxn ang="0">
                  <a:pos x="31" y="10"/>
                </a:cxn>
                <a:cxn ang="0">
                  <a:pos x="27" y="6"/>
                </a:cxn>
                <a:cxn ang="0">
                  <a:pos x="21" y="2"/>
                </a:cxn>
                <a:cxn ang="0">
                  <a:pos x="16" y="0"/>
                </a:cxn>
                <a:cxn ang="0">
                  <a:pos x="12" y="0"/>
                </a:cxn>
                <a:cxn ang="0">
                  <a:pos x="8" y="0"/>
                </a:cxn>
                <a:cxn ang="0">
                  <a:pos x="4" y="0"/>
                </a:cxn>
                <a:cxn ang="0">
                  <a:pos x="2" y="2"/>
                </a:cxn>
                <a:cxn ang="0">
                  <a:pos x="0" y="2"/>
                </a:cxn>
                <a:cxn ang="0">
                  <a:pos x="6" y="13"/>
                </a:cxn>
                <a:cxn ang="0">
                  <a:pos x="10" y="11"/>
                </a:cxn>
                <a:cxn ang="0">
                  <a:pos x="12" y="11"/>
                </a:cxn>
                <a:cxn ang="0">
                  <a:pos x="14" y="11"/>
                </a:cxn>
                <a:cxn ang="0">
                  <a:pos x="18" y="13"/>
                </a:cxn>
                <a:cxn ang="0">
                  <a:pos x="20" y="13"/>
                </a:cxn>
                <a:cxn ang="0">
                  <a:pos x="21" y="17"/>
                </a:cxn>
                <a:cxn ang="0">
                  <a:pos x="21" y="15"/>
                </a:cxn>
                <a:cxn ang="0">
                  <a:pos x="33" y="10"/>
                </a:cxn>
              </a:cxnLst>
              <a:rect l="0" t="0" r="r" b="b"/>
              <a:pathLst>
                <a:path w="33" h="17">
                  <a:moveTo>
                    <a:pt x="33" y="10"/>
                  </a:moveTo>
                  <a:lnTo>
                    <a:pt x="31" y="10"/>
                  </a:lnTo>
                  <a:lnTo>
                    <a:pt x="27" y="6"/>
                  </a:lnTo>
                  <a:lnTo>
                    <a:pt x="21" y="2"/>
                  </a:lnTo>
                  <a:lnTo>
                    <a:pt x="16" y="0"/>
                  </a:lnTo>
                  <a:lnTo>
                    <a:pt x="12" y="0"/>
                  </a:lnTo>
                  <a:lnTo>
                    <a:pt x="8" y="0"/>
                  </a:lnTo>
                  <a:lnTo>
                    <a:pt x="4" y="0"/>
                  </a:lnTo>
                  <a:lnTo>
                    <a:pt x="2" y="2"/>
                  </a:lnTo>
                  <a:lnTo>
                    <a:pt x="0" y="2"/>
                  </a:lnTo>
                  <a:lnTo>
                    <a:pt x="6" y="13"/>
                  </a:lnTo>
                  <a:lnTo>
                    <a:pt x="10" y="11"/>
                  </a:lnTo>
                  <a:lnTo>
                    <a:pt x="12" y="11"/>
                  </a:lnTo>
                  <a:lnTo>
                    <a:pt x="14" y="11"/>
                  </a:lnTo>
                  <a:lnTo>
                    <a:pt x="18" y="13"/>
                  </a:lnTo>
                  <a:lnTo>
                    <a:pt x="20" y="13"/>
                  </a:lnTo>
                  <a:lnTo>
                    <a:pt x="21" y="17"/>
                  </a:lnTo>
                  <a:lnTo>
                    <a:pt x="21" y="15"/>
                  </a:lnTo>
                  <a:lnTo>
                    <a:pt x="33" y="10"/>
                  </a:lnTo>
                  <a:close/>
                </a:path>
              </a:pathLst>
            </a:custGeom>
            <a:solidFill>
              <a:srgbClr val="000000"/>
            </a:solidFill>
            <a:ln w="9525">
              <a:noFill/>
              <a:round/>
              <a:headEnd/>
              <a:tailEnd/>
            </a:ln>
          </p:spPr>
          <p:txBody>
            <a:bodyPr/>
            <a:lstStyle/>
            <a:p>
              <a:endParaRPr lang="en-US"/>
            </a:p>
          </p:txBody>
        </p:sp>
        <p:sp>
          <p:nvSpPr>
            <p:cNvPr id="350977" name="Freeform 769"/>
            <p:cNvSpPr>
              <a:spLocks/>
            </p:cNvSpPr>
            <p:nvPr/>
          </p:nvSpPr>
          <p:spPr bwMode="auto">
            <a:xfrm>
              <a:off x="3728" y="1974"/>
              <a:ext cx="39" cy="30"/>
            </a:xfrm>
            <a:custGeom>
              <a:avLst/>
              <a:gdLst/>
              <a:ahLst/>
              <a:cxnLst>
                <a:cxn ang="0">
                  <a:pos x="35" y="17"/>
                </a:cxn>
                <a:cxn ang="0">
                  <a:pos x="31" y="17"/>
                </a:cxn>
                <a:cxn ang="0">
                  <a:pos x="29" y="19"/>
                </a:cxn>
                <a:cxn ang="0">
                  <a:pos x="27" y="17"/>
                </a:cxn>
                <a:cxn ang="0">
                  <a:pos x="23" y="15"/>
                </a:cxn>
                <a:cxn ang="0">
                  <a:pos x="20" y="11"/>
                </a:cxn>
                <a:cxn ang="0">
                  <a:pos x="16" y="7"/>
                </a:cxn>
                <a:cxn ang="0">
                  <a:pos x="14" y="3"/>
                </a:cxn>
                <a:cxn ang="0">
                  <a:pos x="12" y="1"/>
                </a:cxn>
                <a:cxn ang="0">
                  <a:pos x="12" y="0"/>
                </a:cxn>
                <a:cxn ang="0">
                  <a:pos x="0" y="5"/>
                </a:cxn>
                <a:cxn ang="0">
                  <a:pos x="2" y="7"/>
                </a:cxn>
                <a:cxn ang="0">
                  <a:pos x="4" y="11"/>
                </a:cxn>
                <a:cxn ang="0">
                  <a:pos x="6" y="15"/>
                </a:cxn>
                <a:cxn ang="0">
                  <a:pos x="12" y="21"/>
                </a:cxn>
                <a:cxn ang="0">
                  <a:pos x="16" y="24"/>
                </a:cxn>
                <a:cxn ang="0">
                  <a:pos x="23" y="28"/>
                </a:cxn>
                <a:cxn ang="0">
                  <a:pos x="31" y="30"/>
                </a:cxn>
                <a:cxn ang="0">
                  <a:pos x="39" y="28"/>
                </a:cxn>
                <a:cxn ang="0">
                  <a:pos x="37" y="28"/>
                </a:cxn>
                <a:cxn ang="0">
                  <a:pos x="35" y="17"/>
                </a:cxn>
              </a:cxnLst>
              <a:rect l="0" t="0" r="r" b="b"/>
              <a:pathLst>
                <a:path w="39" h="30">
                  <a:moveTo>
                    <a:pt x="35" y="17"/>
                  </a:moveTo>
                  <a:lnTo>
                    <a:pt x="31" y="17"/>
                  </a:lnTo>
                  <a:lnTo>
                    <a:pt x="29" y="19"/>
                  </a:lnTo>
                  <a:lnTo>
                    <a:pt x="27" y="17"/>
                  </a:lnTo>
                  <a:lnTo>
                    <a:pt x="23" y="15"/>
                  </a:lnTo>
                  <a:lnTo>
                    <a:pt x="20" y="11"/>
                  </a:lnTo>
                  <a:lnTo>
                    <a:pt x="16" y="7"/>
                  </a:lnTo>
                  <a:lnTo>
                    <a:pt x="14" y="3"/>
                  </a:lnTo>
                  <a:lnTo>
                    <a:pt x="12" y="1"/>
                  </a:lnTo>
                  <a:lnTo>
                    <a:pt x="12" y="0"/>
                  </a:lnTo>
                  <a:lnTo>
                    <a:pt x="0" y="5"/>
                  </a:lnTo>
                  <a:lnTo>
                    <a:pt x="2" y="7"/>
                  </a:lnTo>
                  <a:lnTo>
                    <a:pt x="4" y="11"/>
                  </a:lnTo>
                  <a:lnTo>
                    <a:pt x="6" y="15"/>
                  </a:lnTo>
                  <a:lnTo>
                    <a:pt x="12" y="21"/>
                  </a:lnTo>
                  <a:lnTo>
                    <a:pt x="16" y="24"/>
                  </a:lnTo>
                  <a:lnTo>
                    <a:pt x="23" y="28"/>
                  </a:lnTo>
                  <a:lnTo>
                    <a:pt x="31" y="30"/>
                  </a:lnTo>
                  <a:lnTo>
                    <a:pt x="39" y="28"/>
                  </a:lnTo>
                  <a:lnTo>
                    <a:pt x="37" y="28"/>
                  </a:lnTo>
                  <a:lnTo>
                    <a:pt x="35" y="17"/>
                  </a:lnTo>
                  <a:close/>
                </a:path>
              </a:pathLst>
            </a:custGeom>
            <a:solidFill>
              <a:srgbClr val="000000"/>
            </a:solidFill>
            <a:ln w="9525">
              <a:noFill/>
              <a:round/>
              <a:headEnd/>
              <a:tailEnd/>
            </a:ln>
          </p:spPr>
          <p:txBody>
            <a:bodyPr/>
            <a:lstStyle/>
            <a:p>
              <a:endParaRPr lang="en-US"/>
            </a:p>
          </p:txBody>
        </p:sp>
        <p:sp>
          <p:nvSpPr>
            <p:cNvPr id="350978" name="Freeform 770"/>
            <p:cNvSpPr>
              <a:spLocks/>
            </p:cNvSpPr>
            <p:nvPr/>
          </p:nvSpPr>
          <p:spPr bwMode="auto">
            <a:xfrm>
              <a:off x="3763" y="1987"/>
              <a:ext cx="17" cy="15"/>
            </a:xfrm>
            <a:custGeom>
              <a:avLst/>
              <a:gdLst/>
              <a:ahLst/>
              <a:cxnLst>
                <a:cxn ang="0">
                  <a:pos x="8" y="0"/>
                </a:cxn>
                <a:cxn ang="0">
                  <a:pos x="4" y="2"/>
                </a:cxn>
                <a:cxn ang="0">
                  <a:pos x="6" y="2"/>
                </a:cxn>
                <a:cxn ang="0">
                  <a:pos x="4" y="2"/>
                </a:cxn>
                <a:cxn ang="0">
                  <a:pos x="2" y="4"/>
                </a:cxn>
                <a:cxn ang="0">
                  <a:pos x="0" y="4"/>
                </a:cxn>
                <a:cxn ang="0">
                  <a:pos x="2" y="15"/>
                </a:cxn>
                <a:cxn ang="0">
                  <a:pos x="4" y="15"/>
                </a:cxn>
                <a:cxn ang="0">
                  <a:pos x="6" y="15"/>
                </a:cxn>
                <a:cxn ang="0">
                  <a:pos x="8" y="13"/>
                </a:cxn>
                <a:cxn ang="0">
                  <a:pos x="10" y="13"/>
                </a:cxn>
                <a:cxn ang="0">
                  <a:pos x="11" y="11"/>
                </a:cxn>
                <a:cxn ang="0">
                  <a:pos x="15" y="10"/>
                </a:cxn>
                <a:cxn ang="0">
                  <a:pos x="17" y="4"/>
                </a:cxn>
                <a:cxn ang="0">
                  <a:pos x="15" y="8"/>
                </a:cxn>
                <a:cxn ang="0">
                  <a:pos x="8" y="0"/>
                </a:cxn>
              </a:cxnLst>
              <a:rect l="0" t="0" r="r" b="b"/>
              <a:pathLst>
                <a:path w="17" h="15">
                  <a:moveTo>
                    <a:pt x="8" y="0"/>
                  </a:moveTo>
                  <a:lnTo>
                    <a:pt x="4" y="2"/>
                  </a:lnTo>
                  <a:lnTo>
                    <a:pt x="6" y="2"/>
                  </a:lnTo>
                  <a:lnTo>
                    <a:pt x="4" y="2"/>
                  </a:lnTo>
                  <a:lnTo>
                    <a:pt x="2" y="4"/>
                  </a:lnTo>
                  <a:lnTo>
                    <a:pt x="0" y="4"/>
                  </a:lnTo>
                  <a:lnTo>
                    <a:pt x="2" y="15"/>
                  </a:lnTo>
                  <a:lnTo>
                    <a:pt x="4" y="15"/>
                  </a:lnTo>
                  <a:lnTo>
                    <a:pt x="6" y="15"/>
                  </a:lnTo>
                  <a:lnTo>
                    <a:pt x="8" y="13"/>
                  </a:lnTo>
                  <a:lnTo>
                    <a:pt x="10" y="13"/>
                  </a:lnTo>
                  <a:lnTo>
                    <a:pt x="11" y="11"/>
                  </a:lnTo>
                  <a:lnTo>
                    <a:pt x="15" y="10"/>
                  </a:lnTo>
                  <a:lnTo>
                    <a:pt x="17" y="4"/>
                  </a:lnTo>
                  <a:lnTo>
                    <a:pt x="15" y="8"/>
                  </a:lnTo>
                  <a:lnTo>
                    <a:pt x="8" y="0"/>
                  </a:lnTo>
                  <a:close/>
                </a:path>
              </a:pathLst>
            </a:custGeom>
            <a:solidFill>
              <a:srgbClr val="000000"/>
            </a:solidFill>
            <a:ln w="9525">
              <a:noFill/>
              <a:round/>
              <a:headEnd/>
              <a:tailEnd/>
            </a:ln>
          </p:spPr>
          <p:txBody>
            <a:bodyPr/>
            <a:lstStyle/>
            <a:p>
              <a:endParaRPr lang="en-US"/>
            </a:p>
          </p:txBody>
        </p:sp>
        <p:sp>
          <p:nvSpPr>
            <p:cNvPr id="350979" name="Freeform 771"/>
            <p:cNvSpPr>
              <a:spLocks/>
            </p:cNvSpPr>
            <p:nvPr/>
          </p:nvSpPr>
          <p:spPr bwMode="auto">
            <a:xfrm>
              <a:off x="3771" y="1981"/>
              <a:ext cx="27" cy="14"/>
            </a:xfrm>
            <a:custGeom>
              <a:avLst/>
              <a:gdLst/>
              <a:ahLst/>
              <a:cxnLst>
                <a:cxn ang="0">
                  <a:pos x="27" y="6"/>
                </a:cxn>
                <a:cxn ang="0">
                  <a:pos x="21" y="2"/>
                </a:cxn>
                <a:cxn ang="0">
                  <a:pos x="17" y="0"/>
                </a:cxn>
                <a:cxn ang="0">
                  <a:pos x="11" y="0"/>
                </a:cxn>
                <a:cxn ang="0">
                  <a:pos x="7" y="0"/>
                </a:cxn>
                <a:cxn ang="0">
                  <a:pos x="3" y="2"/>
                </a:cxn>
                <a:cxn ang="0">
                  <a:pos x="2" y="4"/>
                </a:cxn>
                <a:cxn ang="0">
                  <a:pos x="0" y="4"/>
                </a:cxn>
                <a:cxn ang="0">
                  <a:pos x="0" y="6"/>
                </a:cxn>
                <a:cxn ang="0">
                  <a:pos x="7" y="14"/>
                </a:cxn>
                <a:cxn ang="0">
                  <a:pos x="9" y="14"/>
                </a:cxn>
                <a:cxn ang="0">
                  <a:pos x="11" y="12"/>
                </a:cxn>
                <a:cxn ang="0">
                  <a:pos x="13" y="12"/>
                </a:cxn>
                <a:cxn ang="0">
                  <a:pos x="15" y="12"/>
                </a:cxn>
                <a:cxn ang="0">
                  <a:pos x="17" y="14"/>
                </a:cxn>
                <a:cxn ang="0">
                  <a:pos x="27" y="6"/>
                </a:cxn>
              </a:cxnLst>
              <a:rect l="0" t="0" r="r" b="b"/>
              <a:pathLst>
                <a:path w="27" h="14">
                  <a:moveTo>
                    <a:pt x="27" y="6"/>
                  </a:moveTo>
                  <a:lnTo>
                    <a:pt x="21" y="2"/>
                  </a:lnTo>
                  <a:lnTo>
                    <a:pt x="17" y="0"/>
                  </a:lnTo>
                  <a:lnTo>
                    <a:pt x="11" y="0"/>
                  </a:lnTo>
                  <a:lnTo>
                    <a:pt x="7" y="0"/>
                  </a:lnTo>
                  <a:lnTo>
                    <a:pt x="3" y="2"/>
                  </a:lnTo>
                  <a:lnTo>
                    <a:pt x="2" y="4"/>
                  </a:lnTo>
                  <a:lnTo>
                    <a:pt x="0" y="4"/>
                  </a:lnTo>
                  <a:lnTo>
                    <a:pt x="0" y="6"/>
                  </a:lnTo>
                  <a:lnTo>
                    <a:pt x="7" y="14"/>
                  </a:lnTo>
                  <a:lnTo>
                    <a:pt x="9" y="14"/>
                  </a:lnTo>
                  <a:lnTo>
                    <a:pt x="11" y="12"/>
                  </a:lnTo>
                  <a:lnTo>
                    <a:pt x="13" y="12"/>
                  </a:lnTo>
                  <a:lnTo>
                    <a:pt x="15" y="12"/>
                  </a:lnTo>
                  <a:lnTo>
                    <a:pt x="17" y="14"/>
                  </a:lnTo>
                  <a:lnTo>
                    <a:pt x="27" y="6"/>
                  </a:lnTo>
                  <a:close/>
                </a:path>
              </a:pathLst>
            </a:custGeom>
            <a:solidFill>
              <a:srgbClr val="000000"/>
            </a:solidFill>
            <a:ln w="9525">
              <a:noFill/>
              <a:round/>
              <a:headEnd/>
              <a:tailEnd/>
            </a:ln>
          </p:spPr>
          <p:txBody>
            <a:bodyPr/>
            <a:lstStyle/>
            <a:p>
              <a:endParaRPr lang="en-US"/>
            </a:p>
          </p:txBody>
        </p:sp>
        <p:sp>
          <p:nvSpPr>
            <p:cNvPr id="350980" name="Freeform 772"/>
            <p:cNvSpPr>
              <a:spLocks/>
            </p:cNvSpPr>
            <p:nvPr/>
          </p:nvSpPr>
          <p:spPr bwMode="auto">
            <a:xfrm>
              <a:off x="3788" y="1987"/>
              <a:ext cx="44" cy="25"/>
            </a:xfrm>
            <a:custGeom>
              <a:avLst/>
              <a:gdLst/>
              <a:ahLst/>
              <a:cxnLst>
                <a:cxn ang="0">
                  <a:pos x="40" y="10"/>
                </a:cxn>
                <a:cxn ang="0">
                  <a:pos x="38" y="10"/>
                </a:cxn>
                <a:cxn ang="0">
                  <a:pos x="33" y="11"/>
                </a:cxn>
                <a:cxn ang="0">
                  <a:pos x="27" y="13"/>
                </a:cxn>
                <a:cxn ang="0">
                  <a:pos x="23" y="11"/>
                </a:cxn>
                <a:cxn ang="0">
                  <a:pos x="19" y="10"/>
                </a:cxn>
                <a:cxn ang="0">
                  <a:pos x="15" y="6"/>
                </a:cxn>
                <a:cxn ang="0">
                  <a:pos x="11" y="4"/>
                </a:cxn>
                <a:cxn ang="0">
                  <a:pos x="10" y="2"/>
                </a:cxn>
                <a:cxn ang="0">
                  <a:pos x="10" y="0"/>
                </a:cxn>
                <a:cxn ang="0">
                  <a:pos x="0" y="8"/>
                </a:cxn>
                <a:cxn ang="0">
                  <a:pos x="0" y="10"/>
                </a:cxn>
                <a:cxn ang="0">
                  <a:pos x="4" y="11"/>
                </a:cxn>
                <a:cxn ang="0">
                  <a:pos x="8" y="15"/>
                </a:cxn>
                <a:cxn ang="0">
                  <a:pos x="11" y="19"/>
                </a:cxn>
                <a:cxn ang="0">
                  <a:pos x="19" y="23"/>
                </a:cxn>
                <a:cxn ang="0">
                  <a:pos x="27" y="25"/>
                </a:cxn>
                <a:cxn ang="0">
                  <a:pos x="36" y="25"/>
                </a:cxn>
                <a:cxn ang="0">
                  <a:pos x="44" y="19"/>
                </a:cxn>
                <a:cxn ang="0">
                  <a:pos x="44" y="21"/>
                </a:cxn>
                <a:cxn ang="0">
                  <a:pos x="40" y="10"/>
                </a:cxn>
              </a:cxnLst>
              <a:rect l="0" t="0" r="r" b="b"/>
              <a:pathLst>
                <a:path w="44" h="25">
                  <a:moveTo>
                    <a:pt x="40" y="10"/>
                  </a:moveTo>
                  <a:lnTo>
                    <a:pt x="38" y="10"/>
                  </a:lnTo>
                  <a:lnTo>
                    <a:pt x="33" y="11"/>
                  </a:lnTo>
                  <a:lnTo>
                    <a:pt x="27" y="13"/>
                  </a:lnTo>
                  <a:lnTo>
                    <a:pt x="23" y="11"/>
                  </a:lnTo>
                  <a:lnTo>
                    <a:pt x="19" y="10"/>
                  </a:lnTo>
                  <a:lnTo>
                    <a:pt x="15" y="6"/>
                  </a:lnTo>
                  <a:lnTo>
                    <a:pt x="11" y="4"/>
                  </a:lnTo>
                  <a:lnTo>
                    <a:pt x="10" y="2"/>
                  </a:lnTo>
                  <a:lnTo>
                    <a:pt x="10" y="0"/>
                  </a:lnTo>
                  <a:lnTo>
                    <a:pt x="0" y="8"/>
                  </a:lnTo>
                  <a:lnTo>
                    <a:pt x="0" y="10"/>
                  </a:lnTo>
                  <a:lnTo>
                    <a:pt x="4" y="11"/>
                  </a:lnTo>
                  <a:lnTo>
                    <a:pt x="8" y="15"/>
                  </a:lnTo>
                  <a:lnTo>
                    <a:pt x="11" y="19"/>
                  </a:lnTo>
                  <a:lnTo>
                    <a:pt x="19" y="23"/>
                  </a:lnTo>
                  <a:lnTo>
                    <a:pt x="27" y="25"/>
                  </a:lnTo>
                  <a:lnTo>
                    <a:pt x="36" y="25"/>
                  </a:lnTo>
                  <a:lnTo>
                    <a:pt x="44" y="19"/>
                  </a:lnTo>
                  <a:lnTo>
                    <a:pt x="44" y="21"/>
                  </a:lnTo>
                  <a:lnTo>
                    <a:pt x="40" y="10"/>
                  </a:lnTo>
                  <a:close/>
                </a:path>
              </a:pathLst>
            </a:custGeom>
            <a:solidFill>
              <a:srgbClr val="000000"/>
            </a:solidFill>
            <a:ln w="9525">
              <a:noFill/>
              <a:round/>
              <a:headEnd/>
              <a:tailEnd/>
            </a:ln>
          </p:spPr>
          <p:txBody>
            <a:bodyPr/>
            <a:lstStyle/>
            <a:p>
              <a:endParaRPr lang="en-US"/>
            </a:p>
          </p:txBody>
        </p:sp>
        <p:sp>
          <p:nvSpPr>
            <p:cNvPr id="350981" name="Freeform 773"/>
            <p:cNvSpPr>
              <a:spLocks/>
            </p:cNvSpPr>
            <p:nvPr/>
          </p:nvSpPr>
          <p:spPr bwMode="auto">
            <a:xfrm>
              <a:off x="3828" y="1993"/>
              <a:ext cx="44" cy="17"/>
            </a:xfrm>
            <a:custGeom>
              <a:avLst/>
              <a:gdLst/>
              <a:ahLst/>
              <a:cxnLst>
                <a:cxn ang="0">
                  <a:pos x="44" y="15"/>
                </a:cxn>
                <a:cxn ang="0">
                  <a:pos x="39" y="5"/>
                </a:cxn>
                <a:cxn ang="0">
                  <a:pos x="33" y="2"/>
                </a:cxn>
                <a:cxn ang="0">
                  <a:pos x="25" y="0"/>
                </a:cxn>
                <a:cxn ang="0">
                  <a:pos x="17" y="0"/>
                </a:cxn>
                <a:cxn ang="0">
                  <a:pos x="12" y="0"/>
                </a:cxn>
                <a:cxn ang="0">
                  <a:pos x="6" y="2"/>
                </a:cxn>
                <a:cxn ang="0">
                  <a:pos x="2" y="4"/>
                </a:cxn>
                <a:cxn ang="0">
                  <a:pos x="0" y="4"/>
                </a:cxn>
                <a:cxn ang="0">
                  <a:pos x="4" y="15"/>
                </a:cxn>
                <a:cxn ang="0">
                  <a:pos x="8" y="13"/>
                </a:cxn>
                <a:cxn ang="0">
                  <a:pos x="14" y="13"/>
                </a:cxn>
                <a:cxn ang="0">
                  <a:pos x="17" y="11"/>
                </a:cxn>
                <a:cxn ang="0">
                  <a:pos x="23" y="11"/>
                </a:cxn>
                <a:cxn ang="0">
                  <a:pos x="27" y="13"/>
                </a:cxn>
                <a:cxn ang="0">
                  <a:pos x="31" y="15"/>
                </a:cxn>
                <a:cxn ang="0">
                  <a:pos x="31" y="17"/>
                </a:cxn>
                <a:cxn ang="0">
                  <a:pos x="44" y="15"/>
                </a:cxn>
              </a:cxnLst>
              <a:rect l="0" t="0" r="r" b="b"/>
              <a:pathLst>
                <a:path w="44" h="17">
                  <a:moveTo>
                    <a:pt x="44" y="15"/>
                  </a:moveTo>
                  <a:lnTo>
                    <a:pt x="39" y="5"/>
                  </a:lnTo>
                  <a:lnTo>
                    <a:pt x="33" y="2"/>
                  </a:lnTo>
                  <a:lnTo>
                    <a:pt x="25" y="0"/>
                  </a:lnTo>
                  <a:lnTo>
                    <a:pt x="17" y="0"/>
                  </a:lnTo>
                  <a:lnTo>
                    <a:pt x="12" y="0"/>
                  </a:lnTo>
                  <a:lnTo>
                    <a:pt x="6" y="2"/>
                  </a:lnTo>
                  <a:lnTo>
                    <a:pt x="2" y="4"/>
                  </a:lnTo>
                  <a:lnTo>
                    <a:pt x="0" y="4"/>
                  </a:lnTo>
                  <a:lnTo>
                    <a:pt x="4" y="15"/>
                  </a:lnTo>
                  <a:lnTo>
                    <a:pt x="8" y="13"/>
                  </a:lnTo>
                  <a:lnTo>
                    <a:pt x="14" y="13"/>
                  </a:lnTo>
                  <a:lnTo>
                    <a:pt x="17" y="11"/>
                  </a:lnTo>
                  <a:lnTo>
                    <a:pt x="23" y="11"/>
                  </a:lnTo>
                  <a:lnTo>
                    <a:pt x="27" y="13"/>
                  </a:lnTo>
                  <a:lnTo>
                    <a:pt x="31" y="15"/>
                  </a:lnTo>
                  <a:lnTo>
                    <a:pt x="31" y="17"/>
                  </a:lnTo>
                  <a:lnTo>
                    <a:pt x="44" y="15"/>
                  </a:lnTo>
                  <a:close/>
                </a:path>
              </a:pathLst>
            </a:custGeom>
            <a:solidFill>
              <a:srgbClr val="000000"/>
            </a:solidFill>
            <a:ln w="9525">
              <a:noFill/>
              <a:round/>
              <a:headEnd/>
              <a:tailEnd/>
            </a:ln>
          </p:spPr>
          <p:txBody>
            <a:bodyPr/>
            <a:lstStyle/>
            <a:p>
              <a:endParaRPr lang="en-US"/>
            </a:p>
          </p:txBody>
        </p:sp>
        <p:sp>
          <p:nvSpPr>
            <p:cNvPr id="350982" name="Freeform 774"/>
            <p:cNvSpPr>
              <a:spLocks/>
            </p:cNvSpPr>
            <p:nvPr/>
          </p:nvSpPr>
          <p:spPr bwMode="auto">
            <a:xfrm>
              <a:off x="3859" y="2008"/>
              <a:ext cx="13" cy="31"/>
            </a:xfrm>
            <a:custGeom>
              <a:avLst/>
              <a:gdLst/>
              <a:ahLst/>
              <a:cxnLst>
                <a:cxn ang="0">
                  <a:pos x="13" y="29"/>
                </a:cxn>
                <a:cxn ang="0">
                  <a:pos x="13" y="31"/>
                </a:cxn>
                <a:cxn ang="0">
                  <a:pos x="13" y="27"/>
                </a:cxn>
                <a:cxn ang="0">
                  <a:pos x="13" y="23"/>
                </a:cxn>
                <a:cxn ang="0">
                  <a:pos x="13" y="17"/>
                </a:cxn>
                <a:cxn ang="0">
                  <a:pos x="13" y="12"/>
                </a:cxn>
                <a:cxn ang="0">
                  <a:pos x="13" y="8"/>
                </a:cxn>
                <a:cxn ang="0">
                  <a:pos x="13" y="4"/>
                </a:cxn>
                <a:cxn ang="0">
                  <a:pos x="13" y="0"/>
                </a:cxn>
                <a:cxn ang="0">
                  <a:pos x="0" y="2"/>
                </a:cxn>
                <a:cxn ang="0">
                  <a:pos x="2" y="4"/>
                </a:cxn>
                <a:cxn ang="0">
                  <a:pos x="2" y="8"/>
                </a:cxn>
                <a:cxn ang="0">
                  <a:pos x="2" y="14"/>
                </a:cxn>
                <a:cxn ang="0">
                  <a:pos x="2" y="17"/>
                </a:cxn>
                <a:cxn ang="0">
                  <a:pos x="2" y="21"/>
                </a:cxn>
                <a:cxn ang="0">
                  <a:pos x="2" y="25"/>
                </a:cxn>
                <a:cxn ang="0">
                  <a:pos x="2" y="29"/>
                </a:cxn>
                <a:cxn ang="0">
                  <a:pos x="13" y="29"/>
                </a:cxn>
              </a:cxnLst>
              <a:rect l="0" t="0" r="r" b="b"/>
              <a:pathLst>
                <a:path w="13" h="31">
                  <a:moveTo>
                    <a:pt x="13" y="29"/>
                  </a:moveTo>
                  <a:lnTo>
                    <a:pt x="13" y="31"/>
                  </a:lnTo>
                  <a:lnTo>
                    <a:pt x="13" y="27"/>
                  </a:lnTo>
                  <a:lnTo>
                    <a:pt x="13" y="23"/>
                  </a:lnTo>
                  <a:lnTo>
                    <a:pt x="13" y="17"/>
                  </a:lnTo>
                  <a:lnTo>
                    <a:pt x="13" y="12"/>
                  </a:lnTo>
                  <a:lnTo>
                    <a:pt x="13" y="8"/>
                  </a:lnTo>
                  <a:lnTo>
                    <a:pt x="13" y="4"/>
                  </a:lnTo>
                  <a:lnTo>
                    <a:pt x="13" y="0"/>
                  </a:lnTo>
                  <a:lnTo>
                    <a:pt x="0" y="2"/>
                  </a:lnTo>
                  <a:lnTo>
                    <a:pt x="2" y="4"/>
                  </a:lnTo>
                  <a:lnTo>
                    <a:pt x="2" y="8"/>
                  </a:lnTo>
                  <a:lnTo>
                    <a:pt x="2" y="14"/>
                  </a:lnTo>
                  <a:lnTo>
                    <a:pt x="2" y="17"/>
                  </a:lnTo>
                  <a:lnTo>
                    <a:pt x="2" y="21"/>
                  </a:lnTo>
                  <a:lnTo>
                    <a:pt x="2" y="25"/>
                  </a:lnTo>
                  <a:lnTo>
                    <a:pt x="2" y="29"/>
                  </a:lnTo>
                  <a:lnTo>
                    <a:pt x="13" y="29"/>
                  </a:lnTo>
                  <a:close/>
                </a:path>
              </a:pathLst>
            </a:custGeom>
            <a:solidFill>
              <a:srgbClr val="000000"/>
            </a:solidFill>
            <a:ln w="9525">
              <a:noFill/>
              <a:round/>
              <a:headEnd/>
              <a:tailEnd/>
            </a:ln>
          </p:spPr>
          <p:txBody>
            <a:bodyPr/>
            <a:lstStyle/>
            <a:p>
              <a:endParaRPr lang="en-US"/>
            </a:p>
          </p:txBody>
        </p:sp>
        <p:sp>
          <p:nvSpPr>
            <p:cNvPr id="350983" name="Freeform 775"/>
            <p:cNvSpPr>
              <a:spLocks/>
            </p:cNvSpPr>
            <p:nvPr/>
          </p:nvSpPr>
          <p:spPr bwMode="auto">
            <a:xfrm>
              <a:off x="3861" y="2037"/>
              <a:ext cx="32" cy="25"/>
            </a:xfrm>
            <a:custGeom>
              <a:avLst/>
              <a:gdLst/>
              <a:ahLst/>
              <a:cxnLst>
                <a:cxn ang="0">
                  <a:pos x="29" y="11"/>
                </a:cxn>
                <a:cxn ang="0">
                  <a:pos x="21" y="13"/>
                </a:cxn>
                <a:cxn ang="0">
                  <a:pos x="17" y="13"/>
                </a:cxn>
                <a:cxn ang="0">
                  <a:pos x="15" y="11"/>
                </a:cxn>
                <a:cxn ang="0">
                  <a:pos x="13" y="9"/>
                </a:cxn>
                <a:cxn ang="0">
                  <a:pos x="13" y="8"/>
                </a:cxn>
                <a:cxn ang="0">
                  <a:pos x="11" y="4"/>
                </a:cxn>
                <a:cxn ang="0">
                  <a:pos x="11" y="2"/>
                </a:cxn>
                <a:cxn ang="0">
                  <a:pos x="11" y="0"/>
                </a:cxn>
                <a:cxn ang="0">
                  <a:pos x="0" y="0"/>
                </a:cxn>
                <a:cxn ang="0">
                  <a:pos x="0" y="2"/>
                </a:cxn>
                <a:cxn ang="0">
                  <a:pos x="0" y="6"/>
                </a:cxn>
                <a:cxn ang="0">
                  <a:pos x="2" y="11"/>
                </a:cxn>
                <a:cxn ang="0">
                  <a:pos x="4" y="15"/>
                </a:cxn>
                <a:cxn ang="0">
                  <a:pos x="7" y="21"/>
                </a:cxn>
                <a:cxn ang="0">
                  <a:pos x="15" y="25"/>
                </a:cxn>
                <a:cxn ang="0">
                  <a:pos x="23" y="25"/>
                </a:cxn>
                <a:cxn ang="0">
                  <a:pos x="32" y="23"/>
                </a:cxn>
                <a:cxn ang="0">
                  <a:pos x="29" y="11"/>
                </a:cxn>
              </a:cxnLst>
              <a:rect l="0" t="0" r="r" b="b"/>
              <a:pathLst>
                <a:path w="32" h="25">
                  <a:moveTo>
                    <a:pt x="29" y="11"/>
                  </a:moveTo>
                  <a:lnTo>
                    <a:pt x="21" y="13"/>
                  </a:lnTo>
                  <a:lnTo>
                    <a:pt x="17" y="13"/>
                  </a:lnTo>
                  <a:lnTo>
                    <a:pt x="15" y="11"/>
                  </a:lnTo>
                  <a:lnTo>
                    <a:pt x="13" y="9"/>
                  </a:lnTo>
                  <a:lnTo>
                    <a:pt x="13" y="8"/>
                  </a:lnTo>
                  <a:lnTo>
                    <a:pt x="11" y="4"/>
                  </a:lnTo>
                  <a:lnTo>
                    <a:pt x="11" y="2"/>
                  </a:lnTo>
                  <a:lnTo>
                    <a:pt x="11" y="0"/>
                  </a:lnTo>
                  <a:lnTo>
                    <a:pt x="0" y="0"/>
                  </a:lnTo>
                  <a:lnTo>
                    <a:pt x="0" y="2"/>
                  </a:lnTo>
                  <a:lnTo>
                    <a:pt x="0" y="6"/>
                  </a:lnTo>
                  <a:lnTo>
                    <a:pt x="2" y="11"/>
                  </a:lnTo>
                  <a:lnTo>
                    <a:pt x="4" y="15"/>
                  </a:lnTo>
                  <a:lnTo>
                    <a:pt x="7" y="21"/>
                  </a:lnTo>
                  <a:lnTo>
                    <a:pt x="15" y="25"/>
                  </a:lnTo>
                  <a:lnTo>
                    <a:pt x="23" y="25"/>
                  </a:lnTo>
                  <a:lnTo>
                    <a:pt x="32" y="23"/>
                  </a:lnTo>
                  <a:lnTo>
                    <a:pt x="29" y="11"/>
                  </a:lnTo>
                  <a:close/>
                </a:path>
              </a:pathLst>
            </a:custGeom>
            <a:solidFill>
              <a:srgbClr val="000000"/>
            </a:solidFill>
            <a:ln w="9525">
              <a:noFill/>
              <a:round/>
              <a:headEnd/>
              <a:tailEnd/>
            </a:ln>
          </p:spPr>
          <p:txBody>
            <a:bodyPr/>
            <a:lstStyle/>
            <a:p>
              <a:endParaRPr lang="en-US"/>
            </a:p>
          </p:txBody>
        </p:sp>
        <p:sp>
          <p:nvSpPr>
            <p:cNvPr id="350984" name="Freeform 776"/>
            <p:cNvSpPr>
              <a:spLocks/>
            </p:cNvSpPr>
            <p:nvPr/>
          </p:nvSpPr>
          <p:spPr bwMode="auto">
            <a:xfrm>
              <a:off x="3890" y="2035"/>
              <a:ext cx="32" cy="25"/>
            </a:xfrm>
            <a:custGeom>
              <a:avLst/>
              <a:gdLst/>
              <a:ahLst/>
              <a:cxnLst>
                <a:cxn ang="0">
                  <a:pos x="25" y="0"/>
                </a:cxn>
                <a:cxn ang="0">
                  <a:pos x="23" y="0"/>
                </a:cxn>
                <a:cxn ang="0">
                  <a:pos x="21" y="2"/>
                </a:cxn>
                <a:cxn ang="0">
                  <a:pos x="19" y="4"/>
                </a:cxn>
                <a:cxn ang="0">
                  <a:pos x="15" y="6"/>
                </a:cxn>
                <a:cxn ang="0">
                  <a:pos x="9" y="10"/>
                </a:cxn>
                <a:cxn ang="0">
                  <a:pos x="5" y="11"/>
                </a:cxn>
                <a:cxn ang="0">
                  <a:pos x="3" y="11"/>
                </a:cxn>
                <a:cxn ang="0">
                  <a:pos x="0" y="13"/>
                </a:cxn>
                <a:cxn ang="0">
                  <a:pos x="3" y="25"/>
                </a:cxn>
                <a:cxn ang="0">
                  <a:pos x="5" y="25"/>
                </a:cxn>
                <a:cxn ang="0">
                  <a:pos x="7" y="23"/>
                </a:cxn>
                <a:cxn ang="0">
                  <a:pos x="11" y="21"/>
                </a:cxn>
                <a:cxn ang="0">
                  <a:pos x="15" y="19"/>
                </a:cxn>
                <a:cxn ang="0">
                  <a:pos x="21" y="17"/>
                </a:cxn>
                <a:cxn ang="0">
                  <a:pos x="25" y="13"/>
                </a:cxn>
                <a:cxn ang="0">
                  <a:pos x="28" y="11"/>
                </a:cxn>
                <a:cxn ang="0">
                  <a:pos x="32" y="8"/>
                </a:cxn>
                <a:cxn ang="0">
                  <a:pos x="25" y="0"/>
                </a:cxn>
              </a:cxnLst>
              <a:rect l="0" t="0" r="r" b="b"/>
              <a:pathLst>
                <a:path w="32" h="25">
                  <a:moveTo>
                    <a:pt x="25" y="0"/>
                  </a:moveTo>
                  <a:lnTo>
                    <a:pt x="23" y="0"/>
                  </a:lnTo>
                  <a:lnTo>
                    <a:pt x="21" y="2"/>
                  </a:lnTo>
                  <a:lnTo>
                    <a:pt x="19" y="4"/>
                  </a:lnTo>
                  <a:lnTo>
                    <a:pt x="15" y="6"/>
                  </a:lnTo>
                  <a:lnTo>
                    <a:pt x="9" y="10"/>
                  </a:lnTo>
                  <a:lnTo>
                    <a:pt x="5" y="11"/>
                  </a:lnTo>
                  <a:lnTo>
                    <a:pt x="3" y="11"/>
                  </a:lnTo>
                  <a:lnTo>
                    <a:pt x="0" y="13"/>
                  </a:lnTo>
                  <a:lnTo>
                    <a:pt x="3" y="25"/>
                  </a:lnTo>
                  <a:lnTo>
                    <a:pt x="5" y="25"/>
                  </a:lnTo>
                  <a:lnTo>
                    <a:pt x="7" y="23"/>
                  </a:lnTo>
                  <a:lnTo>
                    <a:pt x="11" y="21"/>
                  </a:lnTo>
                  <a:lnTo>
                    <a:pt x="15" y="19"/>
                  </a:lnTo>
                  <a:lnTo>
                    <a:pt x="21" y="17"/>
                  </a:lnTo>
                  <a:lnTo>
                    <a:pt x="25" y="13"/>
                  </a:lnTo>
                  <a:lnTo>
                    <a:pt x="28" y="11"/>
                  </a:lnTo>
                  <a:lnTo>
                    <a:pt x="32" y="8"/>
                  </a:lnTo>
                  <a:lnTo>
                    <a:pt x="25" y="0"/>
                  </a:lnTo>
                  <a:close/>
                </a:path>
              </a:pathLst>
            </a:custGeom>
            <a:solidFill>
              <a:srgbClr val="000000"/>
            </a:solidFill>
            <a:ln w="9525">
              <a:noFill/>
              <a:round/>
              <a:headEnd/>
              <a:tailEnd/>
            </a:ln>
          </p:spPr>
          <p:txBody>
            <a:bodyPr/>
            <a:lstStyle/>
            <a:p>
              <a:endParaRPr lang="en-US"/>
            </a:p>
          </p:txBody>
        </p:sp>
        <p:sp>
          <p:nvSpPr>
            <p:cNvPr id="350985" name="Freeform 777"/>
            <p:cNvSpPr>
              <a:spLocks/>
            </p:cNvSpPr>
            <p:nvPr/>
          </p:nvSpPr>
          <p:spPr bwMode="auto">
            <a:xfrm>
              <a:off x="3915" y="2023"/>
              <a:ext cx="21" cy="20"/>
            </a:xfrm>
            <a:custGeom>
              <a:avLst/>
              <a:gdLst/>
              <a:ahLst/>
              <a:cxnLst>
                <a:cxn ang="0">
                  <a:pos x="19" y="0"/>
                </a:cxn>
                <a:cxn ang="0">
                  <a:pos x="21" y="2"/>
                </a:cxn>
                <a:cxn ang="0">
                  <a:pos x="15" y="0"/>
                </a:cxn>
                <a:cxn ang="0">
                  <a:pos x="11" y="2"/>
                </a:cxn>
                <a:cxn ang="0">
                  <a:pos x="9" y="4"/>
                </a:cxn>
                <a:cxn ang="0">
                  <a:pos x="5" y="6"/>
                </a:cxn>
                <a:cxn ang="0">
                  <a:pos x="3" y="8"/>
                </a:cxn>
                <a:cxn ang="0">
                  <a:pos x="1" y="10"/>
                </a:cxn>
                <a:cxn ang="0">
                  <a:pos x="0" y="10"/>
                </a:cxn>
                <a:cxn ang="0">
                  <a:pos x="0" y="12"/>
                </a:cxn>
                <a:cxn ang="0">
                  <a:pos x="7" y="20"/>
                </a:cxn>
                <a:cxn ang="0">
                  <a:pos x="9" y="20"/>
                </a:cxn>
                <a:cxn ang="0">
                  <a:pos x="11" y="18"/>
                </a:cxn>
                <a:cxn ang="0">
                  <a:pos x="13" y="16"/>
                </a:cxn>
                <a:cxn ang="0">
                  <a:pos x="15" y="14"/>
                </a:cxn>
                <a:cxn ang="0">
                  <a:pos x="17" y="14"/>
                </a:cxn>
                <a:cxn ang="0">
                  <a:pos x="15" y="14"/>
                </a:cxn>
                <a:cxn ang="0">
                  <a:pos x="19" y="14"/>
                </a:cxn>
                <a:cxn ang="0">
                  <a:pos x="19" y="0"/>
                </a:cxn>
              </a:cxnLst>
              <a:rect l="0" t="0" r="r" b="b"/>
              <a:pathLst>
                <a:path w="21" h="20">
                  <a:moveTo>
                    <a:pt x="19" y="0"/>
                  </a:moveTo>
                  <a:lnTo>
                    <a:pt x="21" y="2"/>
                  </a:lnTo>
                  <a:lnTo>
                    <a:pt x="15" y="0"/>
                  </a:lnTo>
                  <a:lnTo>
                    <a:pt x="11" y="2"/>
                  </a:lnTo>
                  <a:lnTo>
                    <a:pt x="9" y="4"/>
                  </a:lnTo>
                  <a:lnTo>
                    <a:pt x="5" y="6"/>
                  </a:lnTo>
                  <a:lnTo>
                    <a:pt x="3" y="8"/>
                  </a:lnTo>
                  <a:lnTo>
                    <a:pt x="1" y="10"/>
                  </a:lnTo>
                  <a:lnTo>
                    <a:pt x="0" y="10"/>
                  </a:lnTo>
                  <a:lnTo>
                    <a:pt x="0" y="12"/>
                  </a:lnTo>
                  <a:lnTo>
                    <a:pt x="7" y="20"/>
                  </a:lnTo>
                  <a:lnTo>
                    <a:pt x="9" y="20"/>
                  </a:lnTo>
                  <a:lnTo>
                    <a:pt x="11" y="18"/>
                  </a:lnTo>
                  <a:lnTo>
                    <a:pt x="13" y="16"/>
                  </a:lnTo>
                  <a:lnTo>
                    <a:pt x="15" y="14"/>
                  </a:lnTo>
                  <a:lnTo>
                    <a:pt x="17" y="14"/>
                  </a:lnTo>
                  <a:lnTo>
                    <a:pt x="15" y="14"/>
                  </a:lnTo>
                  <a:lnTo>
                    <a:pt x="19" y="14"/>
                  </a:lnTo>
                  <a:lnTo>
                    <a:pt x="19" y="0"/>
                  </a:lnTo>
                  <a:close/>
                </a:path>
              </a:pathLst>
            </a:custGeom>
            <a:solidFill>
              <a:srgbClr val="000000"/>
            </a:solidFill>
            <a:ln w="9525">
              <a:noFill/>
              <a:round/>
              <a:headEnd/>
              <a:tailEnd/>
            </a:ln>
          </p:spPr>
          <p:txBody>
            <a:bodyPr/>
            <a:lstStyle/>
            <a:p>
              <a:endParaRPr lang="en-US"/>
            </a:p>
          </p:txBody>
        </p:sp>
        <p:sp>
          <p:nvSpPr>
            <p:cNvPr id="350986" name="Freeform 778"/>
            <p:cNvSpPr>
              <a:spLocks/>
            </p:cNvSpPr>
            <p:nvPr/>
          </p:nvSpPr>
          <p:spPr bwMode="auto">
            <a:xfrm>
              <a:off x="3934" y="2023"/>
              <a:ext cx="21" cy="33"/>
            </a:xfrm>
            <a:custGeom>
              <a:avLst/>
              <a:gdLst/>
              <a:ahLst/>
              <a:cxnLst>
                <a:cxn ang="0">
                  <a:pos x="17" y="33"/>
                </a:cxn>
                <a:cxn ang="0">
                  <a:pos x="21" y="23"/>
                </a:cxn>
                <a:cxn ang="0">
                  <a:pos x="21" y="16"/>
                </a:cxn>
                <a:cxn ang="0">
                  <a:pos x="17" y="10"/>
                </a:cxn>
                <a:cxn ang="0">
                  <a:pos x="13" y="6"/>
                </a:cxn>
                <a:cxn ang="0">
                  <a:pos x="7" y="2"/>
                </a:cxn>
                <a:cxn ang="0">
                  <a:pos x="4" y="2"/>
                </a:cxn>
                <a:cxn ang="0">
                  <a:pos x="0" y="0"/>
                </a:cxn>
                <a:cxn ang="0">
                  <a:pos x="0" y="14"/>
                </a:cxn>
                <a:cxn ang="0">
                  <a:pos x="2" y="14"/>
                </a:cxn>
                <a:cxn ang="0">
                  <a:pos x="4" y="14"/>
                </a:cxn>
                <a:cxn ang="0">
                  <a:pos x="5" y="16"/>
                </a:cxn>
                <a:cxn ang="0">
                  <a:pos x="7" y="16"/>
                </a:cxn>
                <a:cxn ang="0">
                  <a:pos x="9" y="18"/>
                </a:cxn>
                <a:cxn ang="0">
                  <a:pos x="9" y="22"/>
                </a:cxn>
                <a:cxn ang="0">
                  <a:pos x="7" y="29"/>
                </a:cxn>
                <a:cxn ang="0">
                  <a:pos x="17" y="33"/>
                </a:cxn>
              </a:cxnLst>
              <a:rect l="0" t="0" r="r" b="b"/>
              <a:pathLst>
                <a:path w="21" h="33">
                  <a:moveTo>
                    <a:pt x="17" y="33"/>
                  </a:moveTo>
                  <a:lnTo>
                    <a:pt x="21" y="23"/>
                  </a:lnTo>
                  <a:lnTo>
                    <a:pt x="21" y="16"/>
                  </a:lnTo>
                  <a:lnTo>
                    <a:pt x="17" y="10"/>
                  </a:lnTo>
                  <a:lnTo>
                    <a:pt x="13" y="6"/>
                  </a:lnTo>
                  <a:lnTo>
                    <a:pt x="7" y="2"/>
                  </a:lnTo>
                  <a:lnTo>
                    <a:pt x="4" y="2"/>
                  </a:lnTo>
                  <a:lnTo>
                    <a:pt x="0" y="0"/>
                  </a:lnTo>
                  <a:lnTo>
                    <a:pt x="0" y="14"/>
                  </a:lnTo>
                  <a:lnTo>
                    <a:pt x="2" y="14"/>
                  </a:lnTo>
                  <a:lnTo>
                    <a:pt x="4" y="14"/>
                  </a:lnTo>
                  <a:lnTo>
                    <a:pt x="5" y="16"/>
                  </a:lnTo>
                  <a:lnTo>
                    <a:pt x="7" y="16"/>
                  </a:lnTo>
                  <a:lnTo>
                    <a:pt x="9" y="18"/>
                  </a:lnTo>
                  <a:lnTo>
                    <a:pt x="9" y="22"/>
                  </a:lnTo>
                  <a:lnTo>
                    <a:pt x="7" y="29"/>
                  </a:lnTo>
                  <a:lnTo>
                    <a:pt x="17" y="33"/>
                  </a:lnTo>
                  <a:close/>
                </a:path>
              </a:pathLst>
            </a:custGeom>
            <a:solidFill>
              <a:srgbClr val="000000"/>
            </a:solidFill>
            <a:ln w="9525">
              <a:noFill/>
              <a:round/>
              <a:headEnd/>
              <a:tailEnd/>
            </a:ln>
          </p:spPr>
          <p:txBody>
            <a:bodyPr/>
            <a:lstStyle/>
            <a:p>
              <a:endParaRPr lang="en-US"/>
            </a:p>
          </p:txBody>
        </p:sp>
        <p:sp>
          <p:nvSpPr>
            <p:cNvPr id="350987" name="Freeform 779"/>
            <p:cNvSpPr>
              <a:spLocks/>
            </p:cNvSpPr>
            <p:nvPr/>
          </p:nvSpPr>
          <p:spPr bwMode="auto">
            <a:xfrm>
              <a:off x="3928" y="2052"/>
              <a:ext cx="23" cy="33"/>
            </a:xfrm>
            <a:custGeom>
              <a:avLst/>
              <a:gdLst/>
              <a:ahLst/>
              <a:cxnLst>
                <a:cxn ang="0">
                  <a:pos x="11" y="33"/>
                </a:cxn>
                <a:cxn ang="0">
                  <a:pos x="11" y="31"/>
                </a:cxn>
                <a:cxn ang="0">
                  <a:pos x="23" y="4"/>
                </a:cxn>
                <a:cxn ang="0">
                  <a:pos x="13" y="0"/>
                </a:cxn>
                <a:cxn ang="0">
                  <a:pos x="0" y="25"/>
                </a:cxn>
                <a:cxn ang="0">
                  <a:pos x="2" y="25"/>
                </a:cxn>
                <a:cxn ang="0">
                  <a:pos x="11" y="33"/>
                </a:cxn>
              </a:cxnLst>
              <a:rect l="0" t="0" r="r" b="b"/>
              <a:pathLst>
                <a:path w="23" h="33">
                  <a:moveTo>
                    <a:pt x="11" y="33"/>
                  </a:moveTo>
                  <a:lnTo>
                    <a:pt x="11" y="31"/>
                  </a:lnTo>
                  <a:lnTo>
                    <a:pt x="23" y="4"/>
                  </a:lnTo>
                  <a:lnTo>
                    <a:pt x="13" y="0"/>
                  </a:lnTo>
                  <a:lnTo>
                    <a:pt x="0" y="25"/>
                  </a:lnTo>
                  <a:lnTo>
                    <a:pt x="2" y="25"/>
                  </a:lnTo>
                  <a:lnTo>
                    <a:pt x="11" y="33"/>
                  </a:lnTo>
                  <a:close/>
                </a:path>
              </a:pathLst>
            </a:custGeom>
            <a:solidFill>
              <a:srgbClr val="000000"/>
            </a:solidFill>
            <a:ln w="9525">
              <a:noFill/>
              <a:round/>
              <a:headEnd/>
              <a:tailEnd/>
            </a:ln>
          </p:spPr>
          <p:txBody>
            <a:bodyPr/>
            <a:lstStyle/>
            <a:p>
              <a:endParaRPr lang="en-US"/>
            </a:p>
          </p:txBody>
        </p:sp>
        <p:sp>
          <p:nvSpPr>
            <p:cNvPr id="350988" name="Freeform 780"/>
            <p:cNvSpPr>
              <a:spLocks/>
            </p:cNvSpPr>
            <p:nvPr/>
          </p:nvSpPr>
          <p:spPr bwMode="auto">
            <a:xfrm>
              <a:off x="3911" y="2077"/>
              <a:ext cx="28" cy="90"/>
            </a:xfrm>
            <a:custGeom>
              <a:avLst/>
              <a:gdLst/>
              <a:ahLst/>
              <a:cxnLst>
                <a:cxn ang="0">
                  <a:pos x="28" y="81"/>
                </a:cxn>
                <a:cxn ang="0">
                  <a:pos x="23" y="75"/>
                </a:cxn>
                <a:cxn ang="0">
                  <a:pos x="19" y="69"/>
                </a:cxn>
                <a:cxn ang="0">
                  <a:pos x="15" y="64"/>
                </a:cxn>
                <a:cxn ang="0">
                  <a:pos x="13" y="60"/>
                </a:cxn>
                <a:cxn ang="0">
                  <a:pos x="13" y="46"/>
                </a:cxn>
                <a:cxn ang="0">
                  <a:pos x="15" y="35"/>
                </a:cxn>
                <a:cxn ang="0">
                  <a:pos x="19" y="23"/>
                </a:cxn>
                <a:cxn ang="0">
                  <a:pos x="23" y="16"/>
                </a:cxn>
                <a:cxn ang="0">
                  <a:pos x="27" y="10"/>
                </a:cxn>
                <a:cxn ang="0">
                  <a:pos x="28" y="8"/>
                </a:cxn>
                <a:cxn ang="0">
                  <a:pos x="19" y="0"/>
                </a:cxn>
                <a:cxn ang="0">
                  <a:pos x="17" y="2"/>
                </a:cxn>
                <a:cxn ang="0">
                  <a:pos x="13" y="10"/>
                </a:cxn>
                <a:cxn ang="0">
                  <a:pos x="7" y="19"/>
                </a:cxn>
                <a:cxn ang="0">
                  <a:pos x="4" y="31"/>
                </a:cxn>
                <a:cxn ang="0">
                  <a:pos x="0" y="46"/>
                </a:cxn>
                <a:cxn ang="0">
                  <a:pos x="2" y="62"/>
                </a:cxn>
                <a:cxn ang="0">
                  <a:pos x="4" y="69"/>
                </a:cxn>
                <a:cxn ang="0">
                  <a:pos x="9" y="77"/>
                </a:cxn>
                <a:cxn ang="0">
                  <a:pos x="15" y="83"/>
                </a:cxn>
                <a:cxn ang="0">
                  <a:pos x="23" y="90"/>
                </a:cxn>
                <a:cxn ang="0">
                  <a:pos x="28" y="81"/>
                </a:cxn>
              </a:cxnLst>
              <a:rect l="0" t="0" r="r" b="b"/>
              <a:pathLst>
                <a:path w="28" h="90">
                  <a:moveTo>
                    <a:pt x="28" y="81"/>
                  </a:moveTo>
                  <a:lnTo>
                    <a:pt x="23" y="75"/>
                  </a:lnTo>
                  <a:lnTo>
                    <a:pt x="19" y="69"/>
                  </a:lnTo>
                  <a:lnTo>
                    <a:pt x="15" y="64"/>
                  </a:lnTo>
                  <a:lnTo>
                    <a:pt x="13" y="60"/>
                  </a:lnTo>
                  <a:lnTo>
                    <a:pt x="13" y="46"/>
                  </a:lnTo>
                  <a:lnTo>
                    <a:pt x="15" y="35"/>
                  </a:lnTo>
                  <a:lnTo>
                    <a:pt x="19" y="23"/>
                  </a:lnTo>
                  <a:lnTo>
                    <a:pt x="23" y="16"/>
                  </a:lnTo>
                  <a:lnTo>
                    <a:pt x="27" y="10"/>
                  </a:lnTo>
                  <a:lnTo>
                    <a:pt x="28" y="8"/>
                  </a:lnTo>
                  <a:lnTo>
                    <a:pt x="19" y="0"/>
                  </a:lnTo>
                  <a:lnTo>
                    <a:pt x="17" y="2"/>
                  </a:lnTo>
                  <a:lnTo>
                    <a:pt x="13" y="10"/>
                  </a:lnTo>
                  <a:lnTo>
                    <a:pt x="7" y="19"/>
                  </a:lnTo>
                  <a:lnTo>
                    <a:pt x="4" y="31"/>
                  </a:lnTo>
                  <a:lnTo>
                    <a:pt x="0" y="46"/>
                  </a:lnTo>
                  <a:lnTo>
                    <a:pt x="2" y="62"/>
                  </a:lnTo>
                  <a:lnTo>
                    <a:pt x="4" y="69"/>
                  </a:lnTo>
                  <a:lnTo>
                    <a:pt x="9" y="77"/>
                  </a:lnTo>
                  <a:lnTo>
                    <a:pt x="15" y="83"/>
                  </a:lnTo>
                  <a:lnTo>
                    <a:pt x="23" y="90"/>
                  </a:lnTo>
                  <a:lnTo>
                    <a:pt x="28" y="81"/>
                  </a:lnTo>
                  <a:close/>
                </a:path>
              </a:pathLst>
            </a:custGeom>
            <a:solidFill>
              <a:srgbClr val="000000"/>
            </a:solidFill>
            <a:ln w="9525">
              <a:noFill/>
              <a:round/>
              <a:headEnd/>
              <a:tailEnd/>
            </a:ln>
          </p:spPr>
          <p:txBody>
            <a:bodyPr/>
            <a:lstStyle/>
            <a:p>
              <a:endParaRPr lang="en-US"/>
            </a:p>
          </p:txBody>
        </p:sp>
        <p:sp>
          <p:nvSpPr>
            <p:cNvPr id="350989" name="Freeform 781"/>
            <p:cNvSpPr>
              <a:spLocks/>
            </p:cNvSpPr>
            <p:nvPr/>
          </p:nvSpPr>
          <p:spPr bwMode="auto">
            <a:xfrm>
              <a:off x="3934" y="2158"/>
              <a:ext cx="40" cy="36"/>
            </a:xfrm>
            <a:custGeom>
              <a:avLst/>
              <a:gdLst/>
              <a:ahLst/>
              <a:cxnLst>
                <a:cxn ang="0">
                  <a:pos x="40" y="32"/>
                </a:cxn>
                <a:cxn ang="0">
                  <a:pos x="40" y="31"/>
                </a:cxn>
                <a:cxn ang="0">
                  <a:pos x="36" y="25"/>
                </a:cxn>
                <a:cxn ang="0">
                  <a:pos x="30" y="19"/>
                </a:cxn>
                <a:cxn ang="0">
                  <a:pos x="25" y="13"/>
                </a:cxn>
                <a:cxn ang="0">
                  <a:pos x="19" y="9"/>
                </a:cxn>
                <a:cxn ang="0">
                  <a:pos x="15" y="6"/>
                </a:cxn>
                <a:cxn ang="0">
                  <a:pos x="9" y="2"/>
                </a:cxn>
                <a:cxn ang="0">
                  <a:pos x="7" y="0"/>
                </a:cxn>
                <a:cxn ang="0">
                  <a:pos x="5" y="0"/>
                </a:cxn>
                <a:cxn ang="0">
                  <a:pos x="0" y="9"/>
                </a:cxn>
                <a:cxn ang="0">
                  <a:pos x="4" y="11"/>
                </a:cxn>
                <a:cxn ang="0">
                  <a:pos x="7" y="15"/>
                </a:cxn>
                <a:cxn ang="0">
                  <a:pos x="11" y="19"/>
                </a:cxn>
                <a:cxn ang="0">
                  <a:pos x="17" y="23"/>
                </a:cxn>
                <a:cxn ang="0">
                  <a:pos x="23" y="27"/>
                </a:cxn>
                <a:cxn ang="0">
                  <a:pos x="27" y="32"/>
                </a:cxn>
                <a:cxn ang="0">
                  <a:pos x="30" y="36"/>
                </a:cxn>
                <a:cxn ang="0">
                  <a:pos x="29" y="34"/>
                </a:cxn>
                <a:cxn ang="0">
                  <a:pos x="40" y="32"/>
                </a:cxn>
              </a:cxnLst>
              <a:rect l="0" t="0" r="r" b="b"/>
              <a:pathLst>
                <a:path w="40" h="36">
                  <a:moveTo>
                    <a:pt x="40" y="32"/>
                  </a:moveTo>
                  <a:lnTo>
                    <a:pt x="40" y="31"/>
                  </a:lnTo>
                  <a:lnTo>
                    <a:pt x="36" y="25"/>
                  </a:lnTo>
                  <a:lnTo>
                    <a:pt x="30" y="19"/>
                  </a:lnTo>
                  <a:lnTo>
                    <a:pt x="25" y="13"/>
                  </a:lnTo>
                  <a:lnTo>
                    <a:pt x="19" y="9"/>
                  </a:lnTo>
                  <a:lnTo>
                    <a:pt x="15" y="6"/>
                  </a:lnTo>
                  <a:lnTo>
                    <a:pt x="9" y="2"/>
                  </a:lnTo>
                  <a:lnTo>
                    <a:pt x="7" y="0"/>
                  </a:lnTo>
                  <a:lnTo>
                    <a:pt x="5" y="0"/>
                  </a:lnTo>
                  <a:lnTo>
                    <a:pt x="0" y="9"/>
                  </a:lnTo>
                  <a:lnTo>
                    <a:pt x="4" y="11"/>
                  </a:lnTo>
                  <a:lnTo>
                    <a:pt x="7" y="15"/>
                  </a:lnTo>
                  <a:lnTo>
                    <a:pt x="11" y="19"/>
                  </a:lnTo>
                  <a:lnTo>
                    <a:pt x="17" y="23"/>
                  </a:lnTo>
                  <a:lnTo>
                    <a:pt x="23" y="27"/>
                  </a:lnTo>
                  <a:lnTo>
                    <a:pt x="27" y="32"/>
                  </a:lnTo>
                  <a:lnTo>
                    <a:pt x="30" y="36"/>
                  </a:lnTo>
                  <a:lnTo>
                    <a:pt x="29" y="34"/>
                  </a:lnTo>
                  <a:lnTo>
                    <a:pt x="40" y="32"/>
                  </a:lnTo>
                  <a:close/>
                </a:path>
              </a:pathLst>
            </a:custGeom>
            <a:solidFill>
              <a:srgbClr val="000000"/>
            </a:solidFill>
            <a:ln w="9525">
              <a:noFill/>
              <a:round/>
              <a:headEnd/>
              <a:tailEnd/>
            </a:ln>
          </p:spPr>
          <p:txBody>
            <a:bodyPr/>
            <a:lstStyle/>
            <a:p>
              <a:endParaRPr lang="en-US"/>
            </a:p>
          </p:txBody>
        </p:sp>
        <p:sp>
          <p:nvSpPr>
            <p:cNvPr id="350990" name="Freeform 782"/>
            <p:cNvSpPr>
              <a:spLocks/>
            </p:cNvSpPr>
            <p:nvPr/>
          </p:nvSpPr>
          <p:spPr bwMode="auto">
            <a:xfrm>
              <a:off x="3963" y="2190"/>
              <a:ext cx="34" cy="47"/>
            </a:xfrm>
            <a:custGeom>
              <a:avLst/>
              <a:gdLst/>
              <a:ahLst/>
              <a:cxnLst>
                <a:cxn ang="0">
                  <a:pos x="34" y="35"/>
                </a:cxn>
                <a:cxn ang="0">
                  <a:pos x="28" y="33"/>
                </a:cxn>
                <a:cxn ang="0">
                  <a:pos x="24" y="29"/>
                </a:cxn>
                <a:cxn ang="0">
                  <a:pos x="21" y="23"/>
                </a:cxn>
                <a:cxn ang="0">
                  <a:pos x="17" y="18"/>
                </a:cxn>
                <a:cxn ang="0">
                  <a:pos x="15" y="10"/>
                </a:cxn>
                <a:cxn ang="0">
                  <a:pos x="13" y="6"/>
                </a:cxn>
                <a:cxn ang="0">
                  <a:pos x="11" y="2"/>
                </a:cxn>
                <a:cxn ang="0">
                  <a:pos x="11" y="0"/>
                </a:cxn>
                <a:cxn ang="0">
                  <a:pos x="0" y="2"/>
                </a:cxn>
                <a:cxn ang="0">
                  <a:pos x="0" y="4"/>
                </a:cxn>
                <a:cxn ang="0">
                  <a:pos x="1" y="8"/>
                </a:cxn>
                <a:cxn ang="0">
                  <a:pos x="3" y="16"/>
                </a:cxn>
                <a:cxn ang="0">
                  <a:pos x="5" y="22"/>
                </a:cxn>
                <a:cxn ang="0">
                  <a:pos x="11" y="29"/>
                </a:cxn>
                <a:cxn ang="0">
                  <a:pos x="15" y="37"/>
                </a:cxn>
                <a:cxn ang="0">
                  <a:pos x="23" y="43"/>
                </a:cxn>
                <a:cxn ang="0">
                  <a:pos x="32" y="47"/>
                </a:cxn>
                <a:cxn ang="0">
                  <a:pos x="34" y="35"/>
                </a:cxn>
              </a:cxnLst>
              <a:rect l="0" t="0" r="r" b="b"/>
              <a:pathLst>
                <a:path w="34" h="47">
                  <a:moveTo>
                    <a:pt x="34" y="35"/>
                  </a:moveTo>
                  <a:lnTo>
                    <a:pt x="28" y="33"/>
                  </a:lnTo>
                  <a:lnTo>
                    <a:pt x="24" y="29"/>
                  </a:lnTo>
                  <a:lnTo>
                    <a:pt x="21" y="23"/>
                  </a:lnTo>
                  <a:lnTo>
                    <a:pt x="17" y="18"/>
                  </a:lnTo>
                  <a:lnTo>
                    <a:pt x="15" y="10"/>
                  </a:lnTo>
                  <a:lnTo>
                    <a:pt x="13" y="6"/>
                  </a:lnTo>
                  <a:lnTo>
                    <a:pt x="11" y="2"/>
                  </a:lnTo>
                  <a:lnTo>
                    <a:pt x="11" y="0"/>
                  </a:lnTo>
                  <a:lnTo>
                    <a:pt x="0" y="2"/>
                  </a:lnTo>
                  <a:lnTo>
                    <a:pt x="0" y="4"/>
                  </a:lnTo>
                  <a:lnTo>
                    <a:pt x="1" y="8"/>
                  </a:lnTo>
                  <a:lnTo>
                    <a:pt x="3" y="16"/>
                  </a:lnTo>
                  <a:lnTo>
                    <a:pt x="5" y="22"/>
                  </a:lnTo>
                  <a:lnTo>
                    <a:pt x="11" y="29"/>
                  </a:lnTo>
                  <a:lnTo>
                    <a:pt x="15" y="37"/>
                  </a:lnTo>
                  <a:lnTo>
                    <a:pt x="23" y="43"/>
                  </a:lnTo>
                  <a:lnTo>
                    <a:pt x="32" y="47"/>
                  </a:lnTo>
                  <a:lnTo>
                    <a:pt x="34" y="35"/>
                  </a:lnTo>
                  <a:close/>
                </a:path>
              </a:pathLst>
            </a:custGeom>
            <a:solidFill>
              <a:srgbClr val="000000"/>
            </a:solidFill>
            <a:ln w="9525">
              <a:noFill/>
              <a:round/>
              <a:headEnd/>
              <a:tailEnd/>
            </a:ln>
          </p:spPr>
          <p:txBody>
            <a:bodyPr/>
            <a:lstStyle/>
            <a:p>
              <a:endParaRPr lang="en-US"/>
            </a:p>
          </p:txBody>
        </p:sp>
        <p:sp>
          <p:nvSpPr>
            <p:cNvPr id="350991" name="Freeform 783"/>
            <p:cNvSpPr>
              <a:spLocks/>
            </p:cNvSpPr>
            <p:nvPr/>
          </p:nvSpPr>
          <p:spPr bwMode="auto">
            <a:xfrm>
              <a:off x="3995" y="2225"/>
              <a:ext cx="31" cy="19"/>
            </a:xfrm>
            <a:custGeom>
              <a:avLst/>
              <a:gdLst/>
              <a:ahLst/>
              <a:cxnLst>
                <a:cxn ang="0">
                  <a:pos x="31" y="10"/>
                </a:cxn>
                <a:cxn ang="0">
                  <a:pos x="29" y="8"/>
                </a:cxn>
                <a:cxn ang="0">
                  <a:pos x="25" y="8"/>
                </a:cxn>
                <a:cxn ang="0">
                  <a:pos x="21" y="6"/>
                </a:cxn>
                <a:cxn ang="0">
                  <a:pos x="17" y="4"/>
                </a:cxn>
                <a:cxn ang="0">
                  <a:pos x="12" y="2"/>
                </a:cxn>
                <a:cxn ang="0">
                  <a:pos x="8" y="2"/>
                </a:cxn>
                <a:cxn ang="0">
                  <a:pos x="6" y="0"/>
                </a:cxn>
                <a:cxn ang="0">
                  <a:pos x="2" y="0"/>
                </a:cxn>
                <a:cxn ang="0">
                  <a:pos x="0" y="12"/>
                </a:cxn>
                <a:cxn ang="0">
                  <a:pos x="2" y="12"/>
                </a:cxn>
                <a:cxn ang="0">
                  <a:pos x="6" y="13"/>
                </a:cxn>
                <a:cxn ang="0">
                  <a:pos x="10" y="13"/>
                </a:cxn>
                <a:cxn ang="0">
                  <a:pos x="14" y="15"/>
                </a:cxn>
                <a:cxn ang="0">
                  <a:pos x="17" y="17"/>
                </a:cxn>
                <a:cxn ang="0">
                  <a:pos x="21" y="17"/>
                </a:cxn>
                <a:cxn ang="0">
                  <a:pos x="25" y="19"/>
                </a:cxn>
                <a:cxn ang="0">
                  <a:pos x="23" y="19"/>
                </a:cxn>
                <a:cxn ang="0">
                  <a:pos x="31" y="10"/>
                </a:cxn>
              </a:cxnLst>
              <a:rect l="0" t="0" r="r" b="b"/>
              <a:pathLst>
                <a:path w="31" h="19">
                  <a:moveTo>
                    <a:pt x="31" y="10"/>
                  </a:moveTo>
                  <a:lnTo>
                    <a:pt x="29" y="8"/>
                  </a:lnTo>
                  <a:lnTo>
                    <a:pt x="25" y="8"/>
                  </a:lnTo>
                  <a:lnTo>
                    <a:pt x="21" y="6"/>
                  </a:lnTo>
                  <a:lnTo>
                    <a:pt x="17" y="4"/>
                  </a:lnTo>
                  <a:lnTo>
                    <a:pt x="12" y="2"/>
                  </a:lnTo>
                  <a:lnTo>
                    <a:pt x="8" y="2"/>
                  </a:lnTo>
                  <a:lnTo>
                    <a:pt x="6" y="0"/>
                  </a:lnTo>
                  <a:lnTo>
                    <a:pt x="2" y="0"/>
                  </a:lnTo>
                  <a:lnTo>
                    <a:pt x="0" y="12"/>
                  </a:lnTo>
                  <a:lnTo>
                    <a:pt x="2" y="12"/>
                  </a:lnTo>
                  <a:lnTo>
                    <a:pt x="6" y="13"/>
                  </a:lnTo>
                  <a:lnTo>
                    <a:pt x="10" y="13"/>
                  </a:lnTo>
                  <a:lnTo>
                    <a:pt x="14" y="15"/>
                  </a:lnTo>
                  <a:lnTo>
                    <a:pt x="17" y="17"/>
                  </a:lnTo>
                  <a:lnTo>
                    <a:pt x="21" y="17"/>
                  </a:lnTo>
                  <a:lnTo>
                    <a:pt x="25" y="19"/>
                  </a:lnTo>
                  <a:lnTo>
                    <a:pt x="23" y="19"/>
                  </a:lnTo>
                  <a:lnTo>
                    <a:pt x="31" y="10"/>
                  </a:lnTo>
                  <a:close/>
                </a:path>
              </a:pathLst>
            </a:custGeom>
            <a:solidFill>
              <a:srgbClr val="000000"/>
            </a:solidFill>
            <a:ln w="9525">
              <a:noFill/>
              <a:round/>
              <a:headEnd/>
              <a:tailEnd/>
            </a:ln>
          </p:spPr>
          <p:txBody>
            <a:bodyPr/>
            <a:lstStyle/>
            <a:p>
              <a:endParaRPr lang="en-US"/>
            </a:p>
          </p:txBody>
        </p:sp>
        <p:sp>
          <p:nvSpPr>
            <p:cNvPr id="350992" name="Freeform 784"/>
            <p:cNvSpPr>
              <a:spLocks/>
            </p:cNvSpPr>
            <p:nvPr/>
          </p:nvSpPr>
          <p:spPr bwMode="auto">
            <a:xfrm>
              <a:off x="4018" y="2235"/>
              <a:ext cx="17" cy="53"/>
            </a:xfrm>
            <a:custGeom>
              <a:avLst/>
              <a:gdLst/>
              <a:ahLst/>
              <a:cxnLst>
                <a:cxn ang="0">
                  <a:pos x="12" y="53"/>
                </a:cxn>
                <a:cxn ang="0">
                  <a:pos x="16" y="40"/>
                </a:cxn>
                <a:cxn ang="0">
                  <a:pos x="17" y="30"/>
                </a:cxn>
                <a:cxn ang="0">
                  <a:pos x="17" y="21"/>
                </a:cxn>
                <a:cxn ang="0">
                  <a:pos x="17" y="13"/>
                </a:cxn>
                <a:cxn ang="0">
                  <a:pos x="14" y="7"/>
                </a:cxn>
                <a:cxn ang="0">
                  <a:pos x="12" y="3"/>
                </a:cxn>
                <a:cxn ang="0">
                  <a:pos x="10" y="0"/>
                </a:cxn>
                <a:cxn ang="0">
                  <a:pos x="8" y="0"/>
                </a:cxn>
                <a:cxn ang="0">
                  <a:pos x="0" y="9"/>
                </a:cxn>
                <a:cxn ang="0">
                  <a:pos x="2" y="11"/>
                </a:cxn>
                <a:cxn ang="0">
                  <a:pos x="4" y="13"/>
                </a:cxn>
                <a:cxn ang="0">
                  <a:pos x="6" y="17"/>
                </a:cxn>
                <a:cxn ang="0">
                  <a:pos x="6" y="23"/>
                </a:cxn>
                <a:cxn ang="0">
                  <a:pos x="6" y="28"/>
                </a:cxn>
                <a:cxn ang="0">
                  <a:pos x="4" y="38"/>
                </a:cxn>
                <a:cxn ang="0">
                  <a:pos x="0" y="48"/>
                </a:cxn>
                <a:cxn ang="0">
                  <a:pos x="12" y="53"/>
                </a:cxn>
              </a:cxnLst>
              <a:rect l="0" t="0" r="r" b="b"/>
              <a:pathLst>
                <a:path w="17" h="53">
                  <a:moveTo>
                    <a:pt x="12" y="53"/>
                  </a:moveTo>
                  <a:lnTo>
                    <a:pt x="16" y="40"/>
                  </a:lnTo>
                  <a:lnTo>
                    <a:pt x="17" y="30"/>
                  </a:lnTo>
                  <a:lnTo>
                    <a:pt x="17" y="21"/>
                  </a:lnTo>
                  <a:lnTo>
                    <a:pt x="17" y="13"/>
                  </a:lnTo>
                  <a:lnTo>
                    <a:pt x="14" y="7"/>
                  </a:lnTo>
                  <a:lnTo>
                    <a:pt x="12" y="3"/>
                  </a:lnTo>
                  <a:lnTo>
                    <a:pt x="10" y="0"/>
                  </a:lnTo>
                  <a:lnTo>
                    <a:pt x="8" y="0"/>
                  </a:lnTo>
                  <a:lnTo>
                    <a:pt x="0" y="9"/>
                  </a:lnTo>
                  <a:lnTo>
                    <a:pt x="2" y="11"/>
                  </a:lnTo>
                  <a:lnTo>
                    <a:pt x="4" y="13"/>
                  </a:lnTo>
                  <a:lnTo>
                    <a:pt x="6" y="17"/>
                  </a:lnTo>
                  <a:lnTo>
                    <a:pt x="6" y="23"/>
                  </a:lnTo>
                  <a:lnTo>
                    <a:pt x="6" y="28"/>
                  </a:lnTo>
                  <a:lnTo>
                    <a:pt x="4" y="38"/>
                  </a:lnTo>
                  <a:lnTo>
                    <a:pt x="0" y="48"/>
                  </a:lnTo>
                  <a:lnTo>
                    <a:pt x="12" y="53"/>
                  </a:lnTo>
                  <a:close/>
                </a:path>
              </a:pathLst>
            </a:custGeom>
            <a:solidFill>
              <a:srgbClr val="000000"/>
            </a:solidFill>
            <a:ln w="9525">
              <a:noFill/>
              <a:round/>
              <a:headEnd/>
              <a:tailEnd/>
            </a:ln>
          </p:spPr>
          <p:txBody>
            <a:bodyPr/>
            <a:lstStyle/>
            <a:p>
              <a:endParaRPr lang="en-US"/>
            </a:p>
          </p:txBody>
        </p:sp>
        <p:sp>
          <p:nvSpPr>
            <p:cNvPr id="350993" name="Freeform 785"/>
            <p:cNvSpPr>
              <a:spLocks/>
            </p:cNvSpPr>
            <p:nvPr/>
          </p:nvSpPr>
          <p:spPr bwMode="auto">
            <a:xfrm>
              <a:off x="3995" y="2283"/>
              <a:ext cx="35" cy="63"/>
            </a:xfrm>
            <a:custGeom>
              <a:avLst/>
              <a:gdLst/>
              <a:ahLst/>
              <a:cxnLst>
                <a:cxn ang="0">
                  <a:pos x="14" y="63"/>
                </a:cxn>
                <a:cxn ang="0">
                  <a:pos x="14" y="53"/>
                </a:cxn>
                <a:cxn ang="0">
                  <a:pos x="17" y="44"/>
                </a:cxn>
                <a:cxn ang="0">
                  <a:pos x="21" y="34"/>
                </a:cxn>
                <a:cxn ang="0">
                  <a:pos x="25" y="25"/>
                </a:cxn>
                <a:cxn ang="0">
                  <a:pos x="29" y="17"/>
                </a:cxn>
                <a:cxn ang="0">
                  <a:pos x="31" y="11"/>
                </a:cxn>
                <a:cxn ang="0">
                  <a:pos x="33" y="7"/>
                </a:cxn>
                <a:cxn ang="0">
                  <a:pos x="35" y="5"/>
                </a:cxn>
                <a:cxn ang="0">
                  <a:pos x="23" y="0"/>
                </a:cxn>
                <a:cxn ang="0">
                  <a:pos x="23" y="2"/>
                </a:cxn>
                <a:cxn ang="0">
                  <a:pos x="21" y="5"/>
                </a:cxn>
                <a:cxn ang="0">
                  <a:pos x="17" y="11"/>
                </a:cxn>
                <a:cxn ang="0">
                  <a:pos x="14" y="21"/>
                </a:cxn>
                <a:cxn ang="0">
                  <a:pos x="10" y="30"/>
                </a:cxn>
                <a:cxn ang="0">
                  <a:pos x="6" y="40"/>
                </a:cxn>
                <a:cxn ang="0">
                  <a:pos x="2" y="49"/>
                </a:cxn>
                <a:cxn ang="0">
                  <a:pos x="0" y="61"/>
                </a:cxn>
                <a:cxn ang="0">
                  <a:pos x="14" y="63"/>
                </a:cxn>
              </a:cxnLst>
              <a:rect l="0" t="0" r="r" b="b"/>
              <a:pathLst>
                <a:path w="35" h="63">
                  <a:moveTo>
                    <a:pt x="14" y="63"/>
                  </a:moveTo>
                  <a:lnTo>
                    <a:pt x="14" y="53"/>
                  </a:lnTo>
                  <a:lnTo>
                    <a:pt x="17" y="44"/>
                  </a:lnTo>
                  <a:lnTo>
                    <a:pt x="21" y="34"/>
                  </a:lnTo>
                  <a:lnTo>
                    <a:pt x="25" y="25"/>
                  </a:lnTo>
                  <a:lnTo>
                    <a:pt x="29" y="17"/>
                  </a:lnTo>
                  <a:lnTo>
                    <a:pt x="31" y="11"/>
                  </a:lnTo>
                  <a:lnTo>
                    <a:pt x="33" y="7"/>
                  </a:lnTo>
                  <a:lnTo>
                    <a:pt x="35" y="5"/>
                  </a:lnTo>
                  <a:lnTo>
                    <a:pt x="23" y="0"/>
                  </a:lnTo>
                  <a:lnTo>
                    <a:pt x="23" y="2"/>
                  </a:lnTo>
                  <a:lnTo>
                    <a:pt x="21" y="5"/>
                  </a:lnTo>
                  <a:lnTo>
                    <a:pt x="17" y="11"/>
                  </a:lnTo>
                  <a:lnTo>
                    <a:pt x="14" y="21"/>
                  </a:lnTo>
                  <a:lnTo>
                    <a:pt x="10" y="30"/>
                  </a:lnTo>
                  <a:lnTo>
                    <a:pt x="6" y="40"/>
                  </a:lnTo>
                  <a:lnTo>
                    <a:pt x="2" y="49"/>
                  </a:lnTo>
                  <a:lnTo>
                    <a:pt x="0" y="61"/>
                  </a:lnTo>
                  <a:lnTo>
                    <a:pt x="14" y="63"/>
                  </a:lnTo>
                  <a:close/>
                </a:path>
              </a:pathLst>
            </a:custGeom>
            <a:solidFill>
              <a:srgbClr val="000000"/>
            </a:solidFill>
            <a:ln w="9525">
              <a:noFill/>
              <a:round/>
              <a:headEnd/>
              <a:tailEnd/>
            </a:ln>
          </p:spPr>
          <p:txBody>
            <a:bodyPr/>
            <a:lstStyle/>
            <a:p>
              <a:endParaRPr lang="en-US"/>
            </a:p>
          </p:txBody>
        </p:sp>
        <p:sp>
          <p:nvSpPr>
            <p:cNvPr id="350994" name="Freeform 786"/>
            <p:cNvSpPr>
              <a:spLocks/>
            </p:cNvSpPr>
            <p:nvPr/>
          </p:nvSpPr>
          <p:spPr bwMode="auto">
            <a:xfrm>
              <a:off x="3984" y="2344"/>
              <a:ext cx="25" cy="38"/>
            </a:xfrm>
            <a:custGeom>
              <a:avLst/>
              <a:gdLst/>
              <a:ahLst/>
              <a:cxnLst>
                <a:cxn ang="0">
                  <a:pos x="5" y="38"/>
                </a:cxn>
                <a:cxn ang="0">
                  <a:pos x="7" y="38"/>
                </a:cxn>
                <a:cxn ang="0">
                  <a:pos x="11" y="33"/>
                </a:cxn>
                <a:cxn ang="0">
                  <a:pos x="15" y="27"/>
                </a:cxn>
                <a:cxn ang="0">
                  <a:pos x="19" y="21"/>
                </a:cxn>
                <a:cxn ang="0">
                  <a:pos x="21" y="15"/>
                </a:cxn>
                <a:cxn ang="0">
                  <a:pos x="23" y="10"/>
                </a:cxn>
                <a:cxn ang="0">
                  <a:pos x="23" y="6"/>
                </a:cxn>
                <a:cxn ang="0">
                  <a:pos x="23" y="2"/>
                </a:cxn>
                <a:cxn ang="0">
                  <a:pos x="25" y="2"/>
                </a:cxn>
                <a:cxn ang="0">
                  <a:pos x="11" y="0"/>
                </a:cxn>
                <a:cxn ang="0">
                  <a:pos x="11" y="4"/>
                </a:cxn>
                <a:cxn ang="0">
                  <a:pos x="9" y="8"/>
                </a:cxn>
                <a:cxn ang="0">
                  <a:pos x="9" y="12"/>
                </a:cxn>
                <a:cxn ang="0">
                  <a:pos x="7" y="17"/>
                </a:cxn>
                <a:cxn ang="0">
                  <a:pos x="5" y="21"/>
                </a:cxn>
                <a:cxn ang="0">
                  <a:pos x="2" y="25"/>
                </a:cxn>
                <a:cxn ang="0">
                  <a:pos x="0" y="29"/>
                </a:cxn>
                <a:cxn ang="0">
                  <a:pos x="2" y="29"/>
                </a:cxn>
                <a:cxn ang="0">
                  <a:pos x="5" y="38"/>
                </a:cxn>
              </a:cxnLst>
              <a:rect l="0" t="0" r="r" b="b"/>
              <a:pathLst>
                <a:path w="25" h="38">
                  <a:moveTo>
                    <a:pt x="5" y="38"/>
                  </a:moveTo>
                  <a:lnTo>
                    <a:pt x="7" y="38"/>
                  </a:lnTo>
                  <a:lnTo>
                    <a:pt x="11" y="33"/>
                  </a:lnTo>
                  <a:lnTo>
                    <a:pt x="15" y="27"/>
                  </a:lnTo>
                  <a:lnTo>
                    <a:pt x="19" y="21"/>
                  </a:lnTo>
                  <a:lnTo>
                    <a:pt x="21" y="15"/>
                  </a:lnTo>
                  <a:lnTo>
                    <a:pt x="23" y="10"/>
                  </a:lnTo>
                  <a:lnTo>
                    <a:pt x="23" y="6"/>
                  </a:lnTo>
                  <a:lnTo>
                    <a:pt x="23" y="2"/>
                  </a:lnTo>
                  <a:lnTo>
                    <a:pt x="25" y="2"/>
                  </a:lnTo>
                  <a:lnTo>
                    <a:pt x="11" y="0"/>
                  </a:lnTo>
                  <a:lnTo>
                    <a:pt x="11" y="4"/>
                  </a:lnTo>
                  <a:lnTo>
                    <a:pt x="9" y="8"/>
                  </a:lnTo>
                  <a:lnTo>
                    <a:pt x="9" y="12"/>
                  </a:lnTo>
                  <a:lnTo>
                    <a:pt x="7" y="17"/>
                  </a:lnTo>
                  <a:lnTo>
                    <a:pt x="5" y="21"/>
                  </a:lnTo>
                  <a:lnTo>
                    <a:pt x="2" y="25"/>
                  </a:lnTo>
                  <a:lnTo>
                    <a:pt x="0" y="29"/>
                  </a:lnTo>
                  <a:lnTo>
                    <a:pt x="2" y="29"/>
                  </a:lnTo>
                  <a:lnTo>
                    <a:pt x="5" y="38"/>
                  </a:lnTo>
                  <a:close/>
                </a:path>
              </a:pathLst>
            </a:custGeom>
            <a:solidFill>
              <a:srgbClr val="000000"/>
            </a:solidFill>
            <a:ln w="9525">
              <a:noFill/>
              <a:round/>
              <a:headEnd/>
              <a:tailEnd/>
            </a:ln>
          </p:spPr>
          <p:txBody>
            <a:bodyPr/>
            <a:lstStyle/>
            <a:p>
              <a:endParaRPr lang="en-US"/>
            </a:p>
          </p:txBody>
        </p:sp>
        <p:sp>
          <p:nvSpPr>
            <p:cNvPr id="350995" name="Freeform 787"/>
            <p:cNvSpPr>
              <a:spLocks/>
            </p:cNvSpPr>
            <p:nvPr/>
          </p:nvSpPr>
          <p:spPr bwMode="auto">
            <a:xfrm>
              <a:off x="3949" y="2373"/>
              <a:ext cx="40" cy="36"/>
            </a:xfrm>
            <a:custGeom>
              <a:avLst/>
              <a:gdLst/>
              <a:ahLst/>
              <a:cxnLst>
                <a:cxn ang="0">
                  <a:pos x="12" y="36"/>
                </a:cxn>
                <a:cxn ang="0">
                  <a:pos x="15" y="31"/>
                </a:cxn>
                <a:cxn ang="0">
                  <a:pos x="19" y="25"/>
                </a:cxn>
                <a:cxn ang="0">
                  <a:pos x="25" y="21"/>
                </a:cxn>
                <a:cxn ang="0">
                  <a:pos x="29" y="17"/>
                </a:cxn>
                <a:cxn ang="0">
                  <a:pos x="35" y="13"/>
                </a:cxn>
                <a:cxn ang="0">
                  <a:pos x="38" y="11"/>
                </a:cxn>
                <a:cxn ang="0">
                  <a:pos x="40" y="9"/>
                </a:cxn>
                <a:cxn ang="0">
                  <a:pos x="37" y="0"/>
                </a:cxn>
                <a:cxn ang="0">
                  <a:pos x="35" y="0"/>
                </a:cxn>
                <a:cxn ang="0">
                  <a:pos x="31" y="2"/>
                </a:cxn>
                <a:cxn ang="0">
                  <a:pos x="27" y="4"/>
                </a:cxn>
                <a:cxn ang="0">
                  <a:pos x="23" y="7"/>
                </a:cxn>
                <a:cxn ang="0">
                  <a:pos x="17" y="11"/>
                </a:cxn>
                <a:cxn ang="0">
                  <a:pos x="12" y="17"/>
                </a:cxn>
                <a:cxn ang="0">
                  <a:pos x="6" y="23"/>
                </a:cxn>
                <a:cxn ang="0">
                  <a:pos x="0" y="29"/>
                </a:cxn>
                <a:cxn ang="0">
                  <a:pos x="0" y="31"/>
                </a:cxn>
                <a:cxn ang="0">
                  <a:pos x="12" y="36"/>
                </a:cxn>
              </a:cxnLst>
              <a:rect l="0" t="0" r="r" b="b"/>
              <a:pathLst>
                <a:path w="40" h="36">
                  <a:moveTo>
                    <a:pt x="12" y="36"/>
                  </a:moveTo>
                  <a:lnTo>
                    <a:pt x="15" y="31"/>
                  </a:lnTo>
                  <a:lnTo>
                    <a:pt x="19" y="25"/>
                  </a:lnTo>
                  <a:lnTo>
                    <a:pt x="25" y="21"/>
                  </a:lnTo>
                  <a:lnTo>
                    <a:pt x="29" y="17"/>
                  </a:lnTo>
                  <a:lnTo>
                    <a:pt x="35" y="13"/>
                  </a:lnTo>
                  <a:lnTo>
                    <a:pt x="38" y="11"/>
                  </a:lnTo>
                  <a:lnTo>
                    <a:pt x="40" y="9"/>
                  </a:lnTo>
                  <a:lnTo>
                    <a:pt x="37" y="0"/>
                  </a:lnTo>
                  <a:lnTo>
                    <a:pt x="35" y="0"/>
                  </a:lnTo>
                  <a:lnTo>
                    <a:pt x="31" y="2"/>
                  </a:lnTo>
                  <a:lnTo>
                    <a:pt x="27" y="4"/>
                  </a:lnTo>
                  <a:lnTo>
                    <a:pt x="23" y="7"/>
                  </a:lnTo>
                  <a:lnTo>
                    <a:pt x="17" y="11"/>
                  </a:lnTo>
                  <a:lnTo>
                    <a:pt x="12" y="17"/>
                  </a:lnTo>
                  <a:lnTo>
                    <a:pt x="6" y="23"/>
                  </a:lnTo>
                  <a:lnTo>
                    <a:pt x="0" y="29"/>
                  </a:lnTo>
                  <a:lnTo>
                    <a:pt x="0" y="31"/>
                  </a:lnTo>
                  <a:lnTo>
                    <a:pt x="12" y="36"/>
                  </a:lnTo>
                  <a:close/>
                </a:path>
              </a:pathLst>
            </a:custGeom>
            <a:solidFill>
              <a:srgbClr val="000000"/>
            </a:solidFill>
            <a:ln w="9525">
              <a:noFill/>
              <a:round/>
              <a:headEnd/>
              <a:tailEnd/>
            </a:ln>
          </p:spPr>
          <p:txBody>
            <a:bodyPr/>
            <a:lstStyle/>
            <a:p>
              <a:endParaRPr lang="en-US"/>
            </a:p>
          </p:txBody>
        </p:sp>
        <p:sp>
          <p:nvSpPr>
            <p:cNvPr id="350996" name="Freeform 788"/>
            <p:cNvSpPr>
              <a:spLocks/>
            </p:cNvSpPr>
            <p:nvPr/>
          </p:nvSpPr>
          <p:spPr bwMode="auto">
            <a:xfrm>
              <a:off x="3909" y="2404"/>
              <a:ext cx="52" cy="42"/>
            </a:xfrm>
            <a:custGeom>
              <a:avLst/>
              <a:gdLst/>
              <a:ahLst/>
              <a:cxnLst>
                <a:cxn ang="0">
                  <a:pos x="2" y="42"/>
                </a:cxn>
                <a:cxn ang="0">
                  <a:pos x="13" y="40"/>
                </a:cxn>
                <a:cxn ang="0">
                  <a:pos x="23" y="36"/>
                </a:cxn>
                <a:cxn ang="0">
                  <a:pos x="30" y="28"/>
                </a:cxn>
                <a:cxn ang="0">
                  <a:pos x="38" y="23"/>
                </a:cxn>
                <a:cxn ang="0">
                  <a:pos x="44" y="15"/>
                </a:cxn>
                <a:cxn ang="0">
                  <a:pos x="48" y="11"/>
                </a:cxn>
                <a:cxn ang="0">
                  <a:pos x="50" y="5"/>
                </a:cxn>
                <a:cxn ang="0">
                  <a:pos x="52" y="5"/>
                </a:cxn>
                <a:cxn ang="0">
                  <a:pos x="40" y="0"/>
                </a:cxn>
                <a:cxn ang="0">
                  <a:pos x="38" y="3"/>
                </a:cxn>
                <a:cxn ang="0">
                  <a:pos x="34" y="9"/>
                </a:cxn>
                <a:cxn ang="0">
                  <a:pos x="29" y="15"/>
                </a:cxn>
                <a:cxn ang="0">
                  <a:pos x="23" y="21"/>
                </a:cxn>
                <a:cxn ang="0">
                  <a:pos x="17" y="24"/>
                </a:cxn>
                <a:cxn ang="0">
                  <a:pos x="9" y="28"/>
                </a:cxn>
                <a:cxn ang="0">
                  <a:pos x="2" y="30"/>
                </a:cxn>
                <a:cxn ang="0">
                  <a:pos x="0" y="30"/>
                </a:cxn>
                <a:cxn ang="0">
                  <a:pos x="2" y="42"/>
                </a:cxn>
              </a:cxnLst>
              <a:rect l="0" t="0" r="r" b="b"/>
              <a:pathLst>
                <a:path w="52" h="42">
                  <a:moveTo>
                    <a:pt x="2" y="42"/>
                  </a:moveTo>
                  <a:lnTo>
                    <a:pt x="13" y="40"/>
                  </a:lnTo>
                  <a:lnTo>
                    <a:pt x="23" y="36"/>
                  </a:lnTo>
                  <a:lnTo>
                    <a:pt x="30" y="28"/>
                  </a:lnTo>
                  <a:lnTo>
                    <a:pt x="38" y="23"/>
                  </a:lnTo>
                  <a:lnTo>
                    <a:pt x="44" y="15"/>
                  </a:lnTo>
                  <a:lnTo>
                    <a:pt x="48" y="11"/>
                  </a:lnTo>
                  <a:lnTo>
                    <a:pt x="50" y="5"/>
                  </a:lnTo>
                  <a:lnTo>
                    <a:pt x="52" y="5"/>
                  </a:lnTo>
                  <a:lnTo>
                    <a:pt x="40" y="0"/>
                  </a:lnTo>
                  <a:lnTo>
                    <a:pt x="38" y="3"/>
                  </a:lnTo>
                  <a:lnTo>
                    <a:pt x="34" y="9"/>
                  </a:lnTo>
                  <a:lnTo>
                    <a:pt x="29" y="15"/>
                  </a:lnTo>
                  <a:lnTo>
                    <a:pt x="23" y="21"/>
                  </a:lnTo>
                  <a:lnTo>
                    <a:pt x="17" y="24"/>
                  </a:lnTo>
                  <a:lnTo>
                    <a:pt x="9" y="28"/>
                  </a:lnTo>
                  <a:lnTo>
                    <a:pt x="2" y="30"/>
                  </a:lnTo>
                  <a:lnTo>
                    <a:pt x="0" y="30"/>
                  </a:lnTo>
                  <a:lnTo>
                    <a:pt x="2" y="42"/>
                  </a:lnTo>
                  <a:close/>
                </a:path>
              </a:pathLst>
            </a:custGeom>
            <a:solidFill>
              <a:srgbClr val="000000"/>
            </a:solidFill>
            <a:ln w="9525">
              <a:noFill/>
              <a:round/>
              <a:headEnd/>
              <a:tailEnd/>
            </a:ln>
          </p:spPr>
          <p:txBody>
            <a:bodyPr/>
            <a:lstStyle/>
            <a:p>
              <a:endParaRPr lang="en-US"/>
            </a:p>
          </p:txBody>
        </p:sp>
        <p:sp>
          <p:nvSpPr>
            <p:cNvPr id="350997" name="Freeform 789"/>
            <p:cNvSpPr>
              <a:spLocks/>
            </p:cNvSpPr>
            <p:nvPr/>
          </p:nvSpPr>
          <p:spPr bwMode="auto">
            <a:xfrm>
              <a:off x="3884" y="2434"/>
              <a:ext cx="27" cy="37"/>
            </a:xfrm>
            <a:custGeom>
              <a:avLst/>
              <a:gdLst/>
              <a:ahLst/>
              <a:cxnLst>
                <a:cxn ang="0">
                  <a:pos x="15" y="25"/>
                </a:cxn>
                <a:cxn ang="0">
                  <a:pos x="17" y="25"/>
                </a:cxn>
                <a:cxn ang="0">
                  <a:pos x="13" y="21"/>
                </a:cxn>
                <a:cxn ang="0">
                  <a:pos x="11" y="19"/>
                </a:cxn>
                <a:cxn ang="0">
                  <a:pos x="13" y="18"/>
                </a:cxn>
                <a:cxn ang="0">
                  <a:pos x="15" y="16"/>
                </a:cxn>
                <a:cxn ang="0">
                  <a:pos x="19" y="14"/>
                </a:cxn>
                <a:cxn ang="0">
                  <a:pos x="23" y="14"/>
                </a:cxn>
                <a:cxn ang="0">
                  <a:pos x="27" y="12"/>
                </a:cxn>
                <a:cxn ang="0">
                  <a:pos x="25" y="0"/>
                </a:cxn>
                <a:cxn ang="0">
                  <a:pos x="23" y="0"/>
                </a:cxn>
                <a:cxn ang="0">
                  <a:pos x="19" y="2"/>
                </a:cxn>
                <a:cxn ang="0">
                  <a:pos x="13" y="4"/>
                </a:cxn>
                <a:cxn ang="0">
                  <a:pos x="8" y="6"/>
                </a:cxn>
                <a:cxn ang="0">
                  <a:pos x="4" y="12"/>
                </a:cxn>
                <a:cxn ang="0">
                  <a:pos x="0" y="19"/>
                </a:cxn>
                <a:cxn ang="0">
                  <a:pos x="4" y="27"/>
                </a:cxn>
                <a:cxn ang="0">
                  <a:pos x="9" y="35"/>
                </a:cxn>
                <a:cxn ang="0">
                  <a:pos x="11" y="37"/>
                </a:cxn>
                <a:cxn ang="0">
                  <a:pos x="15" y="25"/>
                </a:cxn>
              </a:cxnLst>
              <a:rect l="0" t="0" r="r" b="b"/>
              <a:pathLst>
                <a:path w="27" h="37">
                  <a:moveTo>
                    <a:pt x="15" y="25"/>
                  </a:moveTo>
                  <a:lnTo>
                    <a:pt x="17" y="25"/>
                  </a:lnTo>
                  <a:lnTo>
                    <a:pt x="13" y="21"/>
                  </a:lnTo>
                  <a:lnTo>
                    <a:pt x="11" y="19"/>
                  </a:lnTo>
                  <a:lnTo>
                    <a:pt x="13" y="18"/>
                  </a:lnTo>
                  <a:lnTo>
                    <a:pt x="15" y="16"/>
                  </a:lnTo>
                  <a:lnTo>
                    <a:pt x="19" y="14"/>
                  </a:lnTo>
                  <a:lnTo>
                    <a:pt x="23" y="14"/>
                  </a:lnTo>
                  <a:lnTo>
                    <a:pt x="27" y="12"/>
                  </a:lnTo>
                  <a:lnTo>
                    <a:pt x="25" y="0"/>
                  </a:lnTo>
                  <a:lnTo>
                    <a:pt x="23" y="0"/>
                  </a:lnTo>
                  <a:lnTo>
                    <a:pt x="19" y="2"/>
                  </a:lnTo>
                  <a:lnTo>
                    <a:pt x="13" y="4"/>
                  </a:lnTo>
                  <a:lnTo>
                    <a:pt x="8" y="6"/>
                  </a:lnTo>
                  <a:lnTo>
                    <a:pt x="4" y="12"/>
                  </a:lnTo>
                  <a:lnTo>
                    <a:pt x="0" y="19"/>
                  </a:lnTo>
                  <a:lnTo>
                    <a:pt x="4" y="27"/>
                  </a:lnTo>
                  <a:lnTo>
                    <a:pt x="9" y="35"/>
                  </a:lnTo>
                  <a:lnTo>
                    <a:pt x="11" y="37"/>
                  </a:lnTo>
                  <a:lnTo>
                    <a:pt x="15" y="25"/>
                  </a:lnTo>
                  <a:close/>
                </a:path>
              </a:pathLst>
            </a:custGeom>
            <a:solidFill>
              <a:srgbClr val="000000"/>
            </a:solidFill>
            <a:ln w="9525">
              <a:noFill/>
              <a:round/>
              <a:headEnd/>
              <a:tailEnd/>
            </a:ln>
          </p:spPr>
          <p:txBody>
            <a:bodyPr/>
            <a:lstStyle/>
            <a:p>
              <a:endParaRPr lang="en-US"/>
            </a:p>
          </p:txBody>
        </p:sp>
        <p:sp>
          <p:nvSpPr>
            <p:cNvPr id="350998" name="Freeform 790"/>
            <p:cNvSpPr>
              <a:spLocks/>
            </p:cNvSpPr>
            <p:nvPr/>
          </p:nvSpPr>
          <p:spPr bwMode="auto">
            <a:xfrm>
              <a:off x="3895" y="2459"/>
              <a:ext cx="44" cy="16"/>
            </a:xfrm>
            <a:custGeom>
              <a:avLst/>
              <a:gdLst/>
              <a:ahLst/>
              <a:cxnLst>
                <a:cxn ang="0">
                  <a:pos x="41" y="14"/>
                </a:cxn>
                <a:cxn ang="0">
                  <a:pos x="41" y="2"/>
                </a:cxn>
                <a:cxn ang="0">
                  <a:pos x="33" y="2"/>
                </a:cxn>
                <a:cxn ang="0">
                  <a:pos x="25" y="2"/>
                </a:cxn>
                <a:cxn ang="0">
                  <a:pos x="20" y="2"/>
                </a:cxn>
                <a:cxn ang="0">
                  <a:pos x="14" y="2"/>
                </a:cxn>
                <a:cxn ang="0">
                  <a:pos x="10" y="2"/>
                </a:cxn>
                <a:cxn ang="0">
                  <a:pos x="6" y="0"/>
                </a:cxn>
                <a:cxn ang="0">
                  <a:pos x="4" y="0"/>
                </a:cxn>
                <a:cxn ang="0">
                  <a:pos x="0" y="12"/>
                </a:cxn>
                <a:cxn ang="0">
                  <a:pos x="2" y="12"/>
                </a:cxn>
                <a:cxn ang="0">
                  <a:pos x="4" y="12"/>
                </a:cxn>
                <a:cxn ang="0">
                  <a:pos x="8" y="14"/>
                </a:cxn>
                <a:cxn ang="0">
                  <a:pos x="12" y="14"/>
                </a:cxn>
                <a:cxn ang="0">
                  <a:pos x="18" y="16"/>
                </a:cxn>
                <a:cxn ang="0">
                  <a:pos x="25" y="16"/>
                </a:cxn>
                <a:cxn ang="0">
                  <a:pos x="33" y="14"/>
                </a:cxn>
                <a:cxn ang="0">
                  <a:pos x="43" y="14"/>
                </a:cxn>
                <a:cxn ang="0">
                  <a:pos x="44" y="2"/>
                </a:cxn>
                <a:cxn ang="0">
                  <a:pos x="41" y="14"/>
                </a:cxn>
              </a:cxnLst>
              <a:rect l="0" t="0" r="r" b="b"/>
              <a:pathLst>
                <a:path w="44" h="16">
                  <a:moveTo>
                    <a:pt x="41" y="14"/>
                  </a:moveTo>
                  <a:lnTo>
                    <a:pt x="41" y="2"/>
                  </a:lnTo>
                  <a:lnTo>
                    <a:pt x="33" y="2"/>
                  </a:lnTo>
                  <a:lnTo>
                    <a:pt x="25" y="2"/>
                  </a:lnTo>
                  <a:lnTo>
                    <a:pt x="20" y="2"/>
                  </a:lnTo>
                  <a:lnTo>
                    <a:pt x="14" y="2"/>
                  </a:lnTo>
                  <a:lnTo>
                    <a:pt x="10" y="2"/>
                  </a:lnTo>
                  <a:lnTo>
                    <a:pt x="6" y="0"/>
                  </a:lnTo>
                  <a:lnTo>
                    <a:pt x="4" y="0"/>
                  </a:lnTo>
                  <a:lnTo>
                    <a:pt x="0" y="12"/>
                  </a:lnTo>
                  <a:lnTo>
                    <a:pt x="2" y="12"/>
                  </a:lnTo>
                  <a:lnTo>
                    <a:pt x="4" y="12"/>
                  </a:lnTo>
                  <a:lnTo>
                    <a:pt x="8" y="14"/>
                  </a:lnTo>
                  <a:lnTo>
                    <a:pt x="12" y="14"/>
                  </a:lnTo>
                  <a:lnTo>
                    <a:pt x="18" y="16"/>
                  </a:lnTo>
                  <a:lnTo>
                    <a:pt x="25" y="16"/>
                  </a:lnTo>
                  <a:lnTo>
                    <a:pt x="33" y="14"/>
                  </a:lnTo>
                  <a:lnTo>
                    <a:pt x="43" y="14"/>
                  </a:lnTo>
                  <a:lnTo>
                    <a:pt x="44" y="2"/>
                  </a:lnTo>
                  <a:lnTo>
                    <a:pt x="41" y="14"/>
                  </a:lnTo>
                  <a:close/>
                </a:path>
              </a:pathLst>
            </a:custGeom>
            <a:solidFill>
              <a:srgbClr val="000000"/>
            </a:solidFill>
            <a:ln w="9525">
              <a:noFill/>
              <a:round/>
              <a:headEnd/>
              <a:tailEnd/>
            </a:ln>
          </p:spPr>
          <p:txBody>
            <a:bodyPr/>
            <a:lstStyle/>
            <a:p>
              <a:endParaRPr lang="en-US"/>
            </a:p>
          </p:txBody>
        </p:sp>
        <p:sp>
          <p:nvSpPr>
            <p:cNvPr id="350999" name="Freeform 791"/>
            <p:cNvSpPr>
              <a:spLocks/>
            </p:cNvSpPr>
            <p:nvPr/>
          </p:nvSpPr>
          <p:spPr bwMode="auto">
            <a:xfrm>
              <a:off x="3918" y="2444"/>
              <a:ext cx="21" cy="29"/>
            </a:xfrm>
            <a:custGeom>
              <a:avLst/>
              <a:gdLst/>
              <a:ahLst/>
              <a:cxnLst>
                <a:cxn ang="0">
                  <a:pos x="14" y="0"/>
                </a:cxn>
                <a:cxn ang="0">
                  <a:pos x="16" y="0"/>
                </a:cxn>
                <a:cxn ang="0">
                  <a:pos x="6" y="2"/>
                </a:cxn>
                <a:cxn ang="0">
                  <a:pos x="0" y="8"/>
                </a:cxn>
                <a:cxn ang="0">
                  <a:pos x="0" y="15"/>
                </a:cxn>
                <a:cxn ang="0">
                  <a:pos x="4" y="19"/>
                </a:cxn>
                <a:cxn ang="0">
                  <a:pos x="8" y="23"/>
                </a:cxn>
                <a:cxn ang="0">
                  <a:pos x="12" y="25"/>
                </a:cxn>
                <a:cxn ang="0">
                  <a:pos x="16" y="27"/>
                </a:cxn>
                <a:cxn ang="0">
                  <a:pos x="18" y="29"/>
                </a:cxn>
                <a:cxn ang="0">
                  <a:pos x="21" y="17"/>
                </a:cxn>
                <a:cxn ang="0">
                  <a:pos x="18" y="15"/>
                </a:cxn>
                <a:cxn ang="0">
                  <a:pos x="16" y="13"/>
                </a:cxn>
                <a:cxn ang="0">
                  <a:pos x="12" y="11"/>
                </a:cxn>
                <a:cxn ang="0">
                  <a:pos x="12" y="9"/>
                </a:cxn>
                <a:cxn ang="0">
                  <a:pos x="10" y="13"/>
                </a:cxn>
                <a:cxn ang="0">
                  <a:pos x="12" y="13"/>
                </a:cxn>
                <a:cxn ang="0">
                  <a:pos x="18" y="11"/>
                </a:cxn>
                <a:cxn ang="0">
                  <a:pos x="20" y="11"/>
                </a:cxn>
                <a:cxn ang="0">
                  <a:pos x="14" y="0"/>
                </a:cxn>
              </a:cxnLst>
              <a:rect l="0" t="0" r="r" b="b"/>
              <a:pathLst>
                <a:path w="21" h="29">
                  <a:moveTo>
                    <a:pt x="14" y="0"/>
                  </a:moveTo>
                  <a:lnTo>
                    <a:pt x="16" y="0"/>
                  </a:lnTo>
                  <a:lnTo>
                    <a:pt x="6" y="2"/>
                  </a:lnTo>
                  <a:lnTo>
                    <a:pt x="0" y="8"/>
                  </a:lnTo>
                  <a:lnTo>
                    <a:pt x="0" y="15"/>
                  </a:lnTo>
                  <a:lnTo>
                    <a:pt x="4" y="19"/>
                  </a:lnTo>
                  <a:lnTo>
                    <a:pt x="8" y="23"/>
                  </a:lnTo>
                  <a:lnTo>
                    <a:pt x="12" y="25"/>
                  </a:lnTo>
                  <a:lnTo>
                    <a:pt x="16" y="27"/>
                  </a:lnTo>
                  <a:lnTo>
                    <a:pt x="18" y="29"/>
                  </a:lnTo>
                  <a:lnTo>
                    <a:pt x="21" y="17"/>
                  </a:lnTo>
                  <a:lnTo>
                    <a:pt x="18" y="15"/>
                  </a:lnTo>
                  <a:lnTo>
                    <a:pt x="16" y="13"/>
                  </a:lnTo>
                  <a:lnTo>
                    <a:pt x="12" y="11"/>
                  </a:lnTo>
                  <a:lnTo>
                    <a:pt x="12" y="9"/>
                  </a:lnTo>
                  <a:lnTo>
                    <a:pt x="10" y="13"/>
                  </a:lnTo>
                  <a:lnTo>
                    <a:pt x="12" y="13"/>
                  </a:lnTo>
                  <a:lnTo>
                    <a:pt x="18" y="11"/>
                  </a:lnTo>
                  <a:lnTo>
                    <a:pt x="20" y="11"/>
                  </a:lnTo>
                  <a:lnTo>
                    <a:pt x="14" y="0"/>
                  </a:lnTo>
                  <a:close/>
                </a:path>
              </a:pathLst>
            </a:custGeom>
            <a:solidFill>
              <a:srgbClr val="000000"/>
            </a:solidFill>
            <a:ln w="9525">
              <a:noFill/>
              <a:round/>
              <a:headEnd/>
              <a:tailEnd/>
            </a:ln>
          </p:spPr>
          <p:txBody>
            <a:bodyPr/>
            <a:lstStyle/>
            <a:p>
              <a:endParaRPr lang="en-US"/>
            </a:p>
          </p:txBody>
        </p:sp>
        <p:sp>
          <p:nvSpPr>
            <p:cNvPr id="351000" name="Freeform 792"/>
            <p:cNvSpPr>
              <a:spLocks/>
            </p:cNvSpPr>
            <p:nvPr/>
          </p:nvSpPr>
          <p:spPr bwMode="auto">
            <a:xfrm>
              <a:off x="3932" y="2442"/>
              <a:ext cx="19" cy="15"/>
            </a:xfrm>
            <a:custGeom>
              <a:avLst/>
              <a:gdLst/>
              <a:ahLst/>
              <a:cxnLst>
                <a:cxn ang="0">
                  <a:pos x="17" y="2"/>
                </a:cxn>
                <a:cxn ang="0">
                  <a:pos x="19" y="4"/>
                </a:cxn>
                <a:cxn ang="0">
                  <a:pos x="15" y="2"/>
                </a:cxn>
                <a:cxn ang="0">
                  <a:pos x="11" y="0"/>
                </a:cxn>
                <a:cxn ang="0">
                  <a:pos x="9" y="0"/>
                </a:cxn>
                <a:cxn ang="0">
                  <a:pos x="6" y="0"/>
                </a:cxn>
                <a:cxn ang="0">
                  <a:pos x="4" y="2"/>
                </a:cxn>
                <a:cxn ang="0">
                  <a:pos x="2" y="2"/>
                </a:cxn>
                <a:cxn ang="0">
                  <a:pos x="0" y="2"/>
                </a:cxn>
                <a:cxn ang="0">
                  <a:pos x="6" y="13"/>
                </a:cxn>
                <a:cxn ang="0">
                  <a:pos x="7" y="11"/>
                </a:cxn>
                <a:cxn ang="0">
                  <a:pos x="9" y="11"/>
                </a:cxn>
                <a:cxn ang="0">
                  <a:pos x="9" y="13"/>
                </a:cxn>
                <a:cxn ang="0">
                  <a:pos x="11" y="13"/>
                </a:cxn>
                <a:cxn ang="0">
                  <a:pos x="13" y="13"/>
                </a:cxn>
                <a:cxn ang="0">
                  <a:pos x="17" y="15"/>
                </a:cxn>
                <a:cxn ang="0">
                  <a:pos x="17" y="2"/>
                </a:cxn>
              </a:cxnLst>
              <a:rect l="0" t="0" r="r" b="b"/>
              <a:pathLst>
                <a:path w="19" h="15">
                  <a:moveTo>
                    <a:pt x="17" y="2"/>
                  </a:moveTo>
                  <a:lnTo>
                    <a:pt x="19" y="4"/>
                  </a:lnTo>
                  <a:lnTo>
                    <a:pt x="15" y="2"/>
                  </a:lnTo>
                  <a:lnTo>
                    <a:pt x="11" y="0"/>
                  </a:lnTo>
                  <a:lnTo>
                    <a:pt x="9" y="0"/>
                  </a:lnTo>
                  <a:lnTo>
                    <a:pt x="6" y="0"/>
                  </a:lnTo>
                  <a:lnTo>
                    <a:pt x="4" y="2"/>
                  </a:lnTo>
                  <a:lnTo>
                    <a:pt x="2" y="2"/>
                  </a:lnTo>
                  <a:lnTo>
                    <a:pt x="0" y="2"/>
                  </a:lnTo>
                  <a:lnTo>
                    <a:pt x="6" y="13"/>
                  </a:lnTo>
                  <a:lnTo>
                    <a:pt x="7" y="11"/>
                  </a:lnTo>
                  <a:lnTo>
                    <a:pt x="9" y="11"/>
                  </a:lnTo>
                  <a:lnTo>
                    <a:pt x="9" y="13"/>
                  </a:lnTo>
                  <a:lnTo>
                    <a:pt x="11" y="13"/>
                  </a:lnTo>
                  <a:lnTo>
                    <a:pt x="13" y="13"/>
                  </a:lnTo>
                  <a:lnTo>
                    <a:pt x="17" y="15"/>
                  </a:lnTo>
                  <a:lnTo>
                    <a:pt x="17" y="2"/>
                  </a:lnTo>
                  <a:close/>
                </a:path>
              </a:pathLst>
            </a:custGeom>
            <a:solidFill>
              <a:srgbClr val="000000"/>
            </a:solidFill>
            <a:ln w="9525">
              <a:noFill/>
              <a:round/>
              <a:headEnd/>
              <a:tailEnd/>
            </a:ln>
          </p:spPr>
          <p:txBody>
            <a:bodyPr/>
            <a:lstStyle/>
            <a:p>
              <a:endParaRPr lang="en-US"/>
            </a:p>
          </p:txBody>
        </p:sp>
        <p:sp>
          <p:nvSpPr>
            <p:cNvPr id="351001" name="Freeform 793"/>
            <p:cNvSpPr>
              <a:spLocks/>
            </p:cNvSpPr>
            <p:nvPr/>
          </p:nvSpPr>
          <p:spPr bwMode="auto">
            <a:xfrm>
              <a:off x="3949" y="2438"/>
              <a:ext cx="23" cy="19"/>
            </a:xfrm>
            <a:custGeom>
              <a:avLst/>
              <a:gdLst/>
              <a:ahLst/>
              <a:cxnLst>
                <a:cxn ang="0">
                  <a:pos x="14" y="0"/>
                </a:cxn>
                <a:cxn ang="0">
                  <a:pos x="12" y="2"/>
                </a:cxn>
                <a:cxn ang="0">
                  <a:pos x="10" y="4"/>
                </a:cxn>
                <a:cxn ang="0">
                  <a:pos x="8" y="6"/>
                </a:cxn>
                <a:cxn ang="0">
                  <a:pos x="4" y="6"/>
                </a:cxn>
                <a:cxn ang="0">
                  <a:pos x="2" y="6"/>
                </a:cxn>
                <a:cxn ang="0">
                  <a:pos x="0" y="6"/>
                </a:cxn>
                <a:cxn ang="0">
                  <a:pos x="0" y="19"/>
                </a:cxn>
                <a:cxn ang="0">
                  <a:pos x="2" y="19"/>
                </a:cxn>
                <a:cxn ang="0">
                  <a:pos x="4" y="17"/>
                </a:cxn>
                <a:cxn ang="0">
                  <a:pos x="8" y="17"/>
                </a:cxn>
                <a:cxn ang="0">
                  <a:pos x="12" y="15"/>
                </a:cxn>
                <a:cxn ang="0">
                  <a:pos x="15" y="14"/>
                </a:cxn>
                <a:cxn ang="0">
                  <a:pos x="19" y="12"/>
                </a:cxn>
                <a:cxn ang="0">
                  <a:pos x="23" y="8"/>
                </a:cxn>
                <a:cxn ang="0">
                  <a:pos x="21" y="10"/>
                </a:cxn>
                <a:cxn ang="0">
                  <a:pos x="14" y="0"/>
                </a:cxn>
              </a:cxnLst>
              <a:rect l="0" t="0" r="r" b="b"/>
              <a:pathLst>
                <a:path w="23" h="19">
                  <a:moveTo>
                    <a:pt x="14" y="0"/>
                  </a:moveTo>
                  <a:lnTo>
                    <a:pt x="12" y="2"/>
                  </a:lnTo>
                  <a:lnTo>
                    <a:pt x="10" y="4"/>
                  </a:lnTo>
                  <a:lnTo>
                    <a:pt x="8" y="6"/>
                  </a:lnTo>
                  <a:lnTo>
                    <a:pt x="4" y="6"/>
                  </a:lnTo>
                  <a:lnTo>
                    <a:pt x="2" y="6"/>
                  </a:lnTo>
                  <a:lnTo>
                    <a:pt x="0" y="6"/>
                  </a:lnTo>
                  <a:lnTo>
                    <a:pt x="0" y="19"/>
                  </a:lnTo>
                  <a:lnTo>
                    <a:pt x="2" y="19"/>
                  </a:lnTo>
                  <a:lnTo>
                    <a:pt x="4" y="17"/>
                  </a:lnTo>
                  <a:lnTo>
                    <a:pt x="8" y="17"/>
                  </a:lnTo>
                  <a:lnTo>
                    <a:pt x="12" y="15"/>
                  </a:lnTo>
                  <a:lnTo>
                    <a:pt x="15" y="14"/>
                  </a:lnTo>
                  <a:lnTo>
                    <a:pt x="19" y="12"/>
                  </a:lnTo>
                  <a:lnTo>
                    <a:pt x="23" y="8"/>
                  </a:lnTo>
                  <a:lnTo>
                    <a:pt x="21" y="10"/>
                  </a:lnTo>
                  <a:lnTo>
                    <a:pt x="14" y="0"/>
                  </a:lnTo>
                  <a:close/>
                </a:path>
              </a:pathLst>
            </a:custGeom>
            <a:solidFill>
              <a:srgbClr val="000000"/>
            </a:solidFill>
            <a:ln w="9525">
              <a:noFill/>
              <a:round/>
              <a:headEnd/>
              <a:tailEnd/>
            </a:ln>
          </p:spPr>
          <p:txBody>
            <a:bodyPr/>
            <a:lstStyle/>
            <a:p>
              <a:endParaRPr lang="en-US"/>
            </a:p>
          </p:txBody>
        </p:sp>
        <p:sp>
          <p:nvSpPr>
            <p:cNvPr id="351002" name="Freeform 794"/>
            <p:cNvSpPr>
              <a:spLocks/>
            </p:cNvSpPr>
            <p:nvPr/>
          </p:nvSpPr>
          <p:spPr bwMode="auto">
            <a:xfrm>
              <a:off x="3963" y="2419"/>
              <a:ext cx="44" cy="29"/>
            </a:xfrm>
            <a:custGeom>
              <a:avLst/>
              <a:gdLst/>
              <a:ahLst/>
              <a:cxnLst>
                <a:cxn ang="0">
                  <a:pos x="44" y="2"/>
                </a:cxn>
                <a:cxn ang="0">
                  <a:pos x="42" y="0"/>
                </a:cxn>
                <a:cxn ang="0">
                  <a:pos x="32" y="2"/>
                </a:cxn>
                <a:cxn ang="0">
                  <a:pos x="24" y="4"/>
                </a:cxn>
                <a:cxn ang="0">
                  <a:pos x="19" y="6"/>
                </a:cxn>
                <a:cxn ang="0">
                  <a:pos x="13" y="9"/>
                </a:cxn>
                <a:cxn ang="0">
                  <a:pos x="7" y="13"/>
                </a:cxn>
                <a:cxn ang="0">
                  <a:pos x="3" y="15"/>
                </a:cxn>
                <a:cxn ang="0">
                  <a:pos x="1" y="17"/>
                </a:cxn>
                <a:cxn ang="0">
                  <a:pos x="0" y="19"/>
                </a:cxn>
                <a:cxn ang="0">
                  <a:pos x="7" y="29"/>
                </a:cxn>
                <a:cxn ang="0">
                  <a:pos x="7" y="27"/>
                </a:cxn>
                <a:cxn ang="0">
                  <a:pos x="11" y="25"/>
                </a:cxn>
                <a:cxn ang="0">
                  <a:pos x="13" y="23"/>
                </a:cxn>
                <a:cxn ang="0">
                  <a:pos x="19" y="21"/>
                </a:cxn>
                <a:cxn ang="0">
                  <a:pos x="23" y="17"/>
                </a:cxn>
                <a:cxn ang="0">
                  <a:pos x="28" y="15"/>
                </a:cxn>
                <a:cxn ang="0">
                  <a:pos x="36" y="13"/>
                </a:cxn>
                <a:cxn ang="0">
                  <a:pos x="42" y="13"/>
                </a:cxn>
                <a:cxn ang="0">
                  <a:pos x="38" y="11"/>
                </a:cxn>
                <a:cxn ang="0">
                  <a:pos x="44" y="2"/>
                </a:cxn>
              </a:cxnLst>
              <a:rect l="0" t="0" r="r" b="b"/>
              <a:pathLst>
                <a:path w="44" h="29">
                  <a:moveTo>
                    <a:pt x="44" y="2"/>
                  </a:moveTo>
                  <a:lnTo>
                    <a:pt x="42" y="0"/>
                  </a:lnTo>
                  <a:lnTo>
                    <a:pt x="32" y="2"/>
                  </a:lnTo>
                  <a:lnTo>
                    <a:pt x="24" y="4"/>
                  </a:lnTo>
                  <a:lnTo>
                    <a:pt x="19" y="6"/>
                  </a:lnTo>
                  <a:lnTo>
                    <a:pt x="13" y="9"/>
                  </a:lnTo>
                  <a:lnTo>
                    <a:pt x="7" y="13"/>
                  </a:lnTo>
                  <a:lnTo>
                    <a:pt x="3" y="15"/>
                  </a:lnTo>
                  <a:lnTo>
                    <a:pt x="1" y="17"/>
                  </a:lnTo>
                  <a:lnTo>
                    <a:pt x="0" y="19"/>
                  </a:lnTo>
                  <a:lnTo>
                    <a:pt x="7" y="29"/>
                  </a:lnTo>
                  <a:lnTo>
                    <a:pt x="7" y="27"/>
                  </a:lnTo>
                  <a:lnTo>
                    <a:pt x="11" y="25"/>
                  </a:lnTo>
                  <a:lnTo>
                    <a:pt x="13" y="23"/>
                  </a:lnTo>
                  <a:lnTo>
                    <a:pt x="19" y="21"/>
                  </a:lnTo>
                  <a:lnTo>
                    <a:pt x="23" y="17"/>
                  </a:lnTo>
                  <a:lnTo>
                    <a:pt x="28" y="15"/>
                  </a:lnTo>
                  <a:lnTo>
                    <a:pt x="36" y="13"/>
                  </a:lnTo>
                  <a:lnTo>
                    <a:pt x="42" y="13"/>
                  </a:lnTo>
                  <a:lnTo>
                    <a:pt x="38" y="11"/>
                  </a:lnTo>
                  <a:lnTo>
                    <a:pt x="44" y="2"/>
                  </a:lnTo>
                  <a:close/>
                </a:path>
              </a:pathLst>
            </a:custGeom>
            <a:solidFill>
              <a:srgbClr val="000000"/>
            </a:solidFill>
            <a:ln w="9525">
              <a:noFill/>
              <a:round/>
              <a:headEnd/>
              <a:tailEnd/>
            </a:ln>
          </p:spPr>
          <p:txBody>
            <a:bodyPr/>
            <a:lstStyle/>
            <a:p>
              <a:endParaRPr lang="en-US"/>
            </a:p>
          </p:txBody>
        </p:sp>
        <p:sp>
          <p:nvSpPr>
            <p:cNvPr id="351003" name="Freeform 795"/>
            <p:cNvSpPr>
              <a:spLocks/>
            </p:cNvSpPr>
            <p:nvPr/>
          </p:nvSpPr>
          <p:spPr bwMode="auto">
            <a:xfrm>
              <a:off x="4001" y="2400"/>
              <a:ext cx="57" cy="34"/>
            </a:xfrm>
            <a:custGeom>
              <a:avLst/>
              <a:gdLst/>
              <a:ahLst/>
              <a:cxnLst>
                <a:cxn ang="0">
                  <a:pos x="48" y="0"/>
                </a:cxn>
                <a:cxn ang="0">
                  <a:pos x="38" y="9"/>
                </a:cxn>
                <a:cxn ang="0">
                  <a:pos x="31" y="15"/>
                </a:cxn>
                <a:cxn ang="0">
                  <a:pos x="23" y="19"/>
                </a:cxn>
                <a:cxn ang="0">
                  <a:pos x="15" y="21"/>
                </a:cxn>
                <a:cxn ang="0">
                  <a:pos x="11" y="21"/>
                </a:cxn>
                <a:cxn ang="0">
                  <a:pos x="8" y="21"/>
                </a:cxn>
                <a:cxn ang="0">
                  <a:pos x="6" y="21"/>
                </a:cxn>
                <a:cxn ang="0">
                  <a:pos x="0" y="30"/>
                </a:cxn>
                <a:cxn ang="0">
                  <a:pos x="2" y="32"/>
                </a:cxn>
                <a:cxn ang="0">
                  <a:pos x="6" y="32"/>
                </a:cxn>
                <a:cxn ang="0">
                  <a:pos x="11" y="34"/>
                </a:cxn>
                <a:cxn ang="0">
                  <a:pos x="19" y="32"/>
                </a:cxn>
                <a:cxn ang="0">
                  <a:pos x="27" y="30"/>
                </a:cxn>
                <a:cxn ang="0">
                  <a:pos x="36" y="27"/>
                </a:cxn>
                <a:cxn ang="0">
                  <a:pos x="46" y="19"/>
                </a:cxn>
                <a:cxn ang="0">
                  <a:pos x="57" y="7"/>
                </a:cxn>
                <a:cxn ang="0">
                  <a:pos x="48" y="0"/>
                </a:cxn>
              </a:cxnLst>
              <a:rect l="0" t="0" r="r" b="b"/>
              <a:pathLst>
                <a:path w="57" h="34">
                  <a:moveTo>
                    <a:pt x="48" y="0"/>
                  </a:moveTo>
                  <a:lnTo>
                    <a:pt x="38" y="9"/>
                  </a:lnTo>
                  <a:lnTo>
                    <a:pt x="31" y="15"/>
                  </a:lnTo>
                  <a:lnTo>
                    <a:pt x="23" y="19"/>
                  </a:lnTo>
                  <a:lnTo>
                    <a:pt x="15" y="21"/>
                  </a:lnTo>
                  <a:lnTo>
                    <a:pt x="11" y="21"/>
                  </a:lnTo>
                  <a:lnTo>
                    <a:pt x="8" y="21"/>
                  </a:lnTo>
                  <a:lnTo>
                    <a:pt x="6" y="21"/>
                  </a:lnTo>
                  <a:lnTo>
                    <a:pt x="0" y="30"/>
                  </a:lnTo>
                  <a:lnTo>
                    <a:pt x="2" y="32"/>
                  </a:lnTo>
                  <a:lnTo>
                    <a:pt x="6" y="32"/>
                  </a:lnTo>
                  <a:lnTo>
                    <a:pt x="11" y="34"/>
                  </a:lnTo>
                  <a:lnTo>
                    <a:pt x="19" y="32"/>
                  </a:lnTo>
                  <a:lnTo>
                    <a:pt x="27" y="30"/>
                  </a:lnTo>
                  <a:lnTo>
                    <a:pt x="36" y="27"/>
                  </a:lnTo>
                  <a:lnTo>
                    <a:pt x="46" y="19"/>
                  </a:lnTo>
                  <a:lnTo>
                    <a:pt x="57" y="7"/>
                  </a:lnTo>
                  <a:lnTo>
                    <a:pt x="48" y="0"/>
                  </a:lnTo>
                  <a:close/>
                </a:path>
              </a:pathLst>
            </a:custGeom>
            <a:solidFill>
              <a:srgbClr val="000000"/>
            </a:solidFill>
            <a:ln w="9525">
              <a:noFill/>
              <a:round/>
              <a:headEnd/>
              <a:tailEnd/>
            </a:ln>
          </p:spPr>
          <p:txBody>
            <a:bodyPr/>
            <a:lstStyle/>
            <a:p>
              <a:endParaRPr lang="en-US"/>
            </a:p>
          </p:txBody>
        </p:sp>
        <p:sp>
          <p:nvSpPr>
            <p:cNvPr id="351004" name="Freeform 796"/>
            <p:cNvSpPr>
              <a:spLocks/>
            </p:cNvSpPr>
            <p:nvPr/>
          </p:nvSpPr>
          <p:spPr bwMode="auto">
            <a:xfrm>
              <a:off x="4049" y="2379"/>
              <a:ext cx="36" cy="28"/>
            </a:xfrm>
            <a:custGeom>
              <a:avLst/>
              <a:gdLst/>
              <a:ahLst/>
              <a:cxnLst>
                <a:cxn ang="0">
                  <a:pos x="29" y="1"/>
                </a:cxn>
                <a:cxn ang="0">
                  <a:pos x="32" y="0"/>
                </a:cxn>
                <a:cxn ang="0">
                  <a:pos x="27" y="1"/>
                </a:cxn>
                <a:cxn ang="0">
                  <a:pos x="21" y="3"/>
                </a:cxn>
                <a:cxn ang="0">
                  <a:pos x="15" y="7"/>
                </a:cxn>
                <a:cxn ang="0">
                  <a:pos x="11" y="11"/>
                </a:cxn>
                <a:cxn ang="0">
                  <a:pos x="8" y="15"/>
                </a:cxn>
                <a:cxn ang="0">
                  <a:pos x="4" y="17"/>
                </a:cxn>
                <a:cxn ang="0">
                  <a:pos x="2" y="19"/>
                </a:cxn>
                <a:cxn ang="0">
                  <a:pos x="0" y="21"/>
                </a:cxn>
                <a:cxn ang="0">
                  <a:pos x="9" y="28"/>
                </a:cxn>
                <a:cxn ang="0">
                  <a:pos x="11" y="26"/>
                </a:cxn>
                <a:cxn ang="0">
                  <a:pos x="15" y="23"/>
                </a:cxn>
                <a:cxn ang="0">
                  <a:pos x="19" y="21"/>
                </a:cxn>
                <a:cxn ang="0">
                  <a:pos x="23" y="17"/>
                </a:cxn>
                <a:cxn ang="0">
                  <a:pos x="27" y="15"/>
                </a:cxn>
                <a:cxn ang="0">
                  <a:pos x="31" y="13"/>
                </a:cxn>
                <a:cxn ang="0">
                  <a:pos x="32" y="13"/>
                </a:cxn>
                <a:cxn ang="0">
                  <a:pos x="36" y="11"/>
                </a:cxn>
                <a:cxn ang="0">
                  <a:pos x="29" y="1"/>
                </a:cxn>
              </a:cxnLst>
              <a:rect l="0" t="0" r="r" b="b"/>
              <a:pathLst>
                <a:path w="36" h="28">
                  <a:moveTo>
                    <a:pt x="29" y="1"/>
                  </a:moveTo>
                  <a:lnTo>
                    <a:pt x="32" y="0"/>
                  </a:lnTo>
                  <a:lnTo>
                    <a:pt x="27" y="1"/>
                  </a:lnTo>
                  <a:lnTo>
                    <a:pt x="21" y="3"/>
                  </a:lnTo>
                  <a:lnTo>
                    <a:pt x="15" y="7"/>
                  </a:lnTo>
                  <a:lnTo>
                    <a:pt x="11" y="11"/>
                  </a:lnTo>
                  <a:lnTo>
                    <a:pt x="8" y="15"/>
                  </a:lnTo>
                  <a:lnTo>
                    <a:pt x="4" y="17"/>
                  </a:lnTo>
                  <a:lnTo>
                    <a:pt x="2" y="19"/>
                  </a:lnTo>
                  <a:lnTo>
                    <a:pt x="0" y="21"/>
                  </a:lnTo>
                  <a:lnTo>
                    <a:pt x="9" y="28"/>
                  </a:lnTo>
                  <a:lnTo>
                    <a:pt x="11" y="26"/>
                  </a:lnTo>
                  <a:lnTo>
                    <a:pt x="15" y="23"/>
                  </a:lnTo>
                  <a:lnTo>
                    <a:pt x="19" y="21"/>
                  </a:lnTo>
                  <a:lnTo>
                    <a:pt x="23" y="17"/>
                  </a:lnTo>
                  <a:lnTo>
                    <a:pt x="27" y="15"/>
                  </a:lnTo>
                  <a:lnTo>
                    <a:pt x="31" y="13"/>
                  </a:lnTo>
                  <a:lnTo>
                    <a:pt x="32" y="13"/>
                  </a:lnTo>
                  <a:lnTo>
                    <a:pt x="36" y="11"/>
                  </a:lnTo>
                  <a:lnTo>
                    <a:pt x="29" y="1"/>
                  </a:lnTo>
                  <a:close/>
                </a:path>
              </a:pathLst>
            </a:custGeom>
            <a:solidFill>
              <a:srgbClr val="000000"/>
            </a:solidFill>
            <a:ln w="9525">
              <a:noFill/>
              <a:round/>
              <a:headEnd/>
              <a:tailEnd/>
            </a:ln>
          </p:spPr>
          <p:txBody>
            <a:bodyPr/>
            <a:lstStyle/>
            <a:p>
              <a:endParaRPr lang="en-US"/>
            </a:p>
          </p:txBody>
        </p:sp>
        <p:sp>
          <p:nvSpPr>
            <p:cNvPr id="351005" name="Freeform 797"/>
            <p:cNvSpPr>
              <a:spLocks/>
            </p:cNvSpPr>
            <p:nvPr/>
          </p:nvSpPr>
          <p:spPr bwMode="auto">
            <a:xfrm>
              <a:off x="4078" y="2373"/>
              <a:ext cx="25" cy="17"/>
            </a:xfrm>
            <a:custGeom>
              <a:avLst/>
              <a:gdLst/>
              <a:ahLst/>
              <a:cxnLst>
                <a:cxn ang="0">
                  <a:pos x="25" y="0"/>
                </a:cxn>
                <a:cxn ang="0">
                  <a:pos x="19" y="0"/>
                </a:cxn>
                <a:cxn ang="0">
                  <a:pos x="15" y="0"/>
                </a:cxn>
                <a:cxn ang="0">
                  <a:pos x="11" y="2"/>
                </a:cxn>
                <a:cxn ang="0">
                  <a:pos x="7" y="4"/>
                </a:cxn>
                <a:cxn ang="0">
                  <a:pos x="3" y="6"/>
                </a:cxn>
                <a:cxn ang="0">
                  <a:pos x="2" y="6"/>
                </a:cxn>
                <a:cxn ang="0">
                  <a:pos x="0" y="7"/>
                </a:cxn>
                <a:cxn ang="0">
                  <a:pos x="7" y="17"/>
                </a:cxn>
                <a:cxn ang="0">
                  <a:pos x="9" y="15"/>
                </a:cxn>
                <a:cxn ang="0">
                  <a:pos x="11" y="13"/>
                </a:cxn>
                <a:cxn ang="0">
                  <a:pos x="15" y="13"/>
                </a:cxn>
                <a:cxn ang="0">
                  <a:pos x="17" y="11"/>
                </a:cxn>
                <a:cxn ang="0">
                  <a:pos x="19" y="11"/>
                </a:cxn>
                <a:cxn ang="0">
                  <a:pos x="23" y="11"/>
                </a:cxn>
                <a:cxn ang="0">
                  <a:pos x="25" y="0"/>
                </a:cxn>
              </a:cxnLst>
              <a:rect l="0" t="0" r="r" b="b"/>
              <a:pathLst>
                <a:path w="25" h="17">
                  <a:moveTo>
                    <a:pt x="25" y="0"/>
                  </a:moveTo>
                  <a:lnTo>
                    <a:pt x="19" y="0"/>
                  </a:lnTo>
                  <a:lnTo>
                    <a:pt x="15" y="0"/>
                  </a:lnTo>
                  <a:lnTo>
                    <a:pt x="11" y="2"/>
                  </a:lnTo>
                  <a:lnTo>
                    <a:pt x="7" y="4"/>
                  </a:lnTo>
                  <a:lnTo>
                    <a:pt x="3" y="6"/>
                  </a:lnTo>
                  <a:lnTo>
                    <a:pt x="2" y="6"/>
                  </a:lnTo>
                  <a:lnTo>
                    <a:pt x="0" y="7"/>
                  </a:lnTo>
                  <a:lnTo>
                    <a:pt x="7" y="17"/>
                  </a:lnTo>
                  <a:lnTo>
                    <a:pt x="9" y="15"/>
                  </a:lnTo>
                  <a:lnTo>
                    <a:pt x="11" y="13"/>
                  </a:lnTo>
                  <a:lnTo>
                    <a:pt x="15" y="13"/>
                  </a:lnTo>
                  <a:lnTo>
                    <a:pt x="17" y="11"/>
                  </a:lnTo>
                  <a:lnTo>
                    <a:pt x="19" y="11"/>
                  </a:lnTo>
                  <a:lnTo>
                    <a:pt x="23" y="11"/>
                  </a:lnTo>
                  <a:lnTo>
                    <a:pt x="25" y="0"/>
                  </a:lnTo>
                  <a:close/>
                </a:path>
              </a:pathLst>
            </a:custGeom>
            <a:solidFill>
              <a:srgbClr val="000000"/>
            </a:solidFill>
            <a:ln w="9525">
              <a:noFill/>
              <a:round/>
              <a:headEnd/>
              <a:tailEnd/>
            </a:ln>
          </p:spPr>
          <p:txBody>
            <a:bodyPr/>
            <a:lstStyle/>
            <a:p>
              <a:endParaRPr lang="en-US"/>
            </a:p>
          </p:txBody>
        </p:sp>
        <p:sp>
          <p:nvSpPr>
            <p:cNvPr id="351006" name="Freeform 798"/>
            <p:cNvSpPr>
              <a:spLocks/>
            </p:cNvSpPr>
            <p:nvPr/>
          </p:nvSpPr>
          <p:spPr bwMode="auto">
            <a:xfrm>
              <a:off x="4101" y="2357"/>
              <a:ext cx="28" cy="27"/>
            </a:xfrm>
            <a:custGeom>
              <a:avLst/>
              <a:gdLst/>
              <a:ahLst/>
              <a:cxnLst>
                <a:cxn ang="0">
                  <a:pos x="17" y="0"/>
                </a:cxn>
                <a:cxn ang="0">
                  <a:pos x="13" y="6"/>
                </a:cxn>
                <a:cxn ang="0">
                  <a:pos x="9" y="10"/>
                </a:cxn>
                <a:cxn ang="0">
                  <a:pos x="7" y="14"/>
                </a:cxn>
                <a:cxn ang="0">
                  <a:pos x="4" y="16"/>
                </a:cxn>
                <a:cxn ang="0">
                  <a:pos x="2" y="16"/>
                </a:cxn>
                <a:cxn ang="0">
                  <a:pos x="0" y="27"/>
                </a:cxn>
                <a:cxn ang="0">
                  <a:pos x="4" y="27"/>
                </a:cxn>
                <a:cxn ang="0">
                  <a:pos x="5" y="27"/>
                </a:cxn>
                <a:cxn ang="0">
                  <a:pos x="9" y="25"/>
                </a:cxn>
                <a:cxn ang="0">
                  <a:pos x="13" y="23"/>
                </a:cxn>
                <a:cxn ang="0">
                  <a:pos x="19" y="20"/>
                </a:cxn>
                <a:cxn ang="0">
                  <a:pos x="23" y="14"/>
                </a:cxn>
                <a:cxn ang="0">
                  <a:pos x="28" y="6"/>
                </a:cxn>
                <a:cxn ang="0">
                  <a:pos x="27" y="8"/>
                </a:cxn>
                <a:cxn ang="0">
                  <a:pos x="17" y="0"/>
                </a:cxn>
              </a:cxnLst>
              <a:rect l="0" t="0" r="r" b="b"/>
              <a:pathLst>
                <a:path w="28" h="27">
                  <a:moveTo>
                    <a:pt x="17" y="0"/>
                  </a:moveTo>
                  <a:lnTo>
                    <a:pt x="13" y="6"/>
                  </a:lnTo>
                  <a:lnTo>
                    <a:pt x="9" y="10"/>
                  </a:lnTo>
                  <a:lnTo>
                    <a:pt x="7" y="14"/>
                  </a:lnTo>
                  <a:lnTo>
                    <a:pt x="4" y="16"/>
                  </a:lnTo>
                  <a:lnTo>
                    <a:pt x="2" y="16"/>
                  </a:lnTo>
                  <a:lnTo>
                    <a:pt x="0" y="27"/>
                  </a:lnTo>
                  <a:lnTo>
                    <a:pt x="4" y="27"/>
                  </a:lnTo>
                  <a:lnTo>
                    <a:pt x="5" y="27"/>
                  </a:lnTo>
                  <a:lnTo>
                    <a:pt x="9" y="25"/>
                  </a:lnTo>
                  <a:lnTo>
                    <a:pt x="13" y="23"/>
                  </a:lnTo>
                  <a:lnTo>
                    <a:pt x="19" y="20"/>
                  </a:lnTo>
                  <a:lnTo>
                    <a:pt x="23" y="14"/>
                  </a:lnTo>
                  <a:lnTo>
                    <a:pt x="28" y="6"/>
                  </a:lnTo>
                  <a:lnTo>
                    <a:pt x="27" y="8"/>
                  </a:lnTo>
                  <a:lnTo>
                    <a:pt x="17" y="0"/>
                  </a:lnTo>
                  <a:close/>
                </a:path>
              </a:pathLst>
            </a:custGeom>
            <a:solidFill>
              <a:srgbClr val="000000"/>
            </a:solidFill>
            <a:ln w="9525">
              <a:noFill/>
              <a:round/>
              <a:headEnd/>
              <a:tailEnd/>
            </a:ln>
          </p:spPr>
          <p:txBody>
            <a:bodyPr/>
            <a:lstStyle/>
            <a:p>
              <a:endParaRPr lang="en-US"/>
            </a:p>
          </p:txBody>
        </p:sp>
        <p:sp>
          <p:nvSpPr>
            <p:cNvPr id="351007" name="Freeform 799"/>
            <p:cNvSpPr>
              <a:spLocks/>
            </p:cNvSpPr>
            <p:nvPr/>
          </p:nvSpPr>
          <p:spPr bwMode="auto">
            <a:xfrm>
              <a:off x="4118" y="2344"/>
              <a:ext cx="38" cy="21"/>
            </a:xfrm>
            <a:custGeom>
              <a:avLst/>
              <a:gdLst/>
              <a:ahLst/>
              <a:cxnLst>
                <a:cxn ang="0">
                  <a:pos x="38" y="2"/>
                </a:cxn>
                <a:cxn ang="0">
                  <a:pos x="31" y="0"/>
                </a:cxn>
                <a:cxn ang="0">
                  <a:pos x="23" y="0"/>
                </a:cxn>
                <a:cxn ang="0">
                  <a:pos x="17" y="0"/>
                </a:cxn>
                <a:cxn ang="0">
                  <a:pos x="11" y="4"/>
                </a:cxn>
                <a:cxn ang="0">
                  <a:pos x="8" y="8"/>
                </a:cxn>
                <a:cxn ang="0">
                  <a:pos x="4" y="10"/>
                </a:cxn>
                <a:cxn ang="0">
                  <a:pos x="2" y="12"/>
                </a:cxn>
                <a:cxn ang="0">
                  <a:pos x="0" y="13"/>
                </a:cxn>
                <a:cxn ang="0">
                  <a:pos x="10" y="21"/>
                </a:cxn>
                <a:cxn ang="0">
                  <a:pos x="11" y="19"/>
                </a:cxn>
                <a:cxn ang="0">
                  <a:pos x="15" y="15"/>
                </a:cxn>
                <a:cxn ang="0">
                  <a:pos x="17" y="13"/>
                </a:cxn>
                <a:cxn ang="0">
                  <a:pos x="21" y="12"/>
                </a:cxn>
                <a:cxn ang="0">
                  <a:pos x="25" y="12"/>
                </a:cxn>
                <a:cxn ang="0">
                  <a:pos x="29" y="12"/>
                </a:cxn>
                <a:cxn ang="0">
                  <a:pos x="33" y="12"/>
                </a:cxn>
                <a:cxn ang="0">
                  <a:pos x="38" y="2"/>
                </a:cxn>
              </a:cxnLst>
              <a:rect l="0" t="0" r="r" b="b"/>
              <a:pathLst>
                <a:path w="38" h="21">
                  <a:moveTo>
                    <a:pt x="38" y="2"/>
                  </a:moveTo>
                  <a:lnTo>
                    <a:pt x="31" y="0"/>
                  </a:lnTo>
                  <a:lnTo>
                    <a:pt x="23" y="0"/>
                  </a:lnTo>
                  <a:lnTo>
                    <a:pt x="17" y="0"/>
                  </a:lnTo>
                  <a:lnTo>
                    <a:pt x="11" y="4"/>
                  </a:lnTo>
                  <a:lnTo>
                    <a:pt x="8" y="8"/>
                  </a:lnTo>
                  <a:lnTo>
                    <a:pt x="4" y="10"/>
                  </a:lnTo>
                  <a:lnTo>
                    <a:pt x="2" y="12"/>
                  </a:lnTo>
                  <a:lnTo>
                    <a:pt x="0" y="13"/>
                  </a:lnTo>
                  <a:lnTo>
                    <a:pt x="10" y="21"/>
                  </a:lnTo>
                  <a:lnTo>
                    <a:pt x="11" y="19"/>
                  </a:lnTo>
                  <a:lnTo>
                    <a:pt x="15" y="15"/>
                  </a:lnTo>
                  <a:lnTo>
                    <a:pt x="17" y="13"/>
                  </a:lnTo>
                  <a:lnTo>
                    <a:pt x="21" y="12"/>
                  </a:lnTo>
                  <a:lnTo>
                    <a:pt x="25" y="12"/>
                  </a:lnTo>
                  <a:lnTo>
                    <a:pt x="29" y="12"/>
                  </a:lnTo>
                  <a:lnTo>
                    <a:pt x="33" y="12"/>
                  </a:lnTo>
                  <a:lnTo>
                    <a:pt x="38" y="2"/>
                  </a:lnTo>
                  <a:close/>
                </a:path>
              </a:pathLst>
            </a:custGeom>
            <a:solidFill>
              <a:srgbClr val="000000"/>
            </a:solidFill>
            <a:ln w="9525">
              <a:noFill/>
              <a:round/>
              <a:headEnd/>
              <a:tailEnd/>
            </a:ln>
          </p:spPr>
          <p:txBody>
            <a:bodyPr/>
            <a:lstStyle/>
            <a:p>
              <a:endParaRPr lang="en-US"/>
            </a:p>
          </p:txBody>
        </p:sp>
        <p:sp>
          <p:nvSpPr>
            <p:cNvPr id="351008" name="Freeform 800"/>
            <p:cNvSpPr>
              <a:spLocks/>
            </p:cNvSpPr>
            <p:nvPr/>
          </p:nvSpPr>
          <p:spPr bwMode="auto">
            <a:xfrm>
              <a:off x="4151" y="2336"/>
              <a:ext cx="53" cy="25"/>
            </a:xfrm>
            <a:custGeom>
              <a:avLst/>
              <a:gdLst/>
              <a:ahLst/>
              <a:cxnLst>
                <a:cxn ang="0">
                  <a:pos x="46" y="0"/>
                </a:cxn>
                <a:cxn ang="0">
                  <a:pos x="38" y="8"/>
                </a:cxn>
                <a:cxn ang="0">
                  <a:pos x="30" y="12"/>
                </a:cxn>
                <a:cxn ang="0">
                  <a:pos x="24" y="12"/>
                </a:cxn>
                <a:cxn ang="0">
                  <a:pos x="19" y="14"/>
                </a:cxn>
                <a:cxn ang="0">
                  <a:pos x="13" y="12"/>
                </a:cxn>
                <a:cxn ang="0">
                  <a:pos x="9" y="12"/>
                </a:cxn>
                <a:cxn ang="0">
                  <a:pos x="7" y="10"/>
                </a:cxn>
                <a:cxn ang="0">
                  <a:pos x="5" y="10"/>
                </a:cxn>
                <a:cxn ang="0">
                  <a:pos x="0" y="20"/>
                </a:cxn>
                <a:cxn ang="0">
                  <a:pos x="1" y="21"/>
                </a:cxn>
                <a:cxn ang="0">
                  <a:pos x="5" y="23"/>
                </a:cxn>
                <a:cxn ang="0">
                  <a:pos x="11" y="23"/>
                </a:cxn>
                <a:cxn ang="0">
                  <a:pos x="19" y="25"/>
                </a:cxn>
                <a:cxn ang="0">
                  <a:pos x="26" y="25"/>
                </a:cxn>
                <a:cxn ang="0">
                  <a:pos x="36" y="21"/>
                </a:cxn>
                <a:cxn ang="0">
                  <a:pos x="46" y="18"/>
                </a:cxn>
                <a:cxn ang="0">
                  <a:pos x="53" y="8"/>
                </a:cxn>
                <a:cxn ang="0">
                  <a:pos x="46" y="0"/>
                </a:cxn>
              </a:cxnLst>
              <a:rect l="0" t="0" r="r" b="b"/>
              <a:pathLst>
                <a:path w="53" h="25">
                  <a:moveTo>
                    <a:pt x="46" y="0"/>
                  </a:moveTo>
                  <a:lnTo>
                    <a:pt x="38" y="8"/>
                  </a:lnTo>
                  <a:lnTo>
                    <a:pt x="30" y="12"/>
                  </a:lnTo>
                  <a:lnTo>
                    <a:pt x="24" y="12"/>
                  </a:lnTo>
                  <a:lnTo>
                    <a:pt x="19" y="14"/>
                  </a:lnTo>
                  <a:lnTo>
                    <a:pt x="13" y="12"/>
                  </a:lnTo>
                  <a:lnTo>
                    <a:pt x="9" y="12"/>
                  </a:lnTo>
                  <a:lnTo>
                    <a:pt x="7" y="10"/>
                  </a:lnTo>
                  <a:lnTo>
                    <a:pt x="5" y="10"/>
                  </a:lnTo>
                  <a:lnTo>
                    <a:pt x="0" y="20"/>
                  </a:lnTo>
                  <a:lnTo>
                    <a:pt x="1" y="21"/>
                  </a:lnTo>
                  <a:lnTo>
                    <a:pt x="5" y="23"/>
                  </a:lnTo>
                  <a:lnTo>
                    <a:pt x="11" y="23"/>
                  </a:lnTo>
                  <a:lnTo>
                    <a:pt x="19" y="25"/>
                  </a:lnTo>
                  <a:lnTo>
                    <a:pt x="26" y="25"/>
                  </a:lnTo>
                  <a:lnTo>
                    <a:pt x="36" y="21"/>
                  </a:lnTo>
                  <a:lnTo>
                    <a:pt x="46" y="18"/>
                  </a:lnTo>
                  <a:lnTo>
                    <a:pt x="53" y="8"/>
                  </a:lnTo>
                  <a:lnTo>
                    <a:pt x="46" y="0"/>
                  </a:lnTo>
                  <a:close/>
                </a:path>
              </a:pathLst>
            </a:custGeom>
            <a:solidFill>
              <a:srgbClr val="000000"/>
            </a:solidFill>
            <a:ln w="9525">
              <a:noFill/>
              <a:round/>
              <a:headEnd/>
              <a:tailEnd/>
            </a:ln>
          </p:spPr>
          <p:txBody>
            <a:bodyPr/>
            <a:lstStyle/>
            <a:p>
              <a:endParaRPr lang="en-US"/>
            </a:p>
          </p:txBody>
        </p:sp>
        <p:sp>
          <p:nvSpPr>
            <p:cNvPr id="351009" name="Freeform 801"/>
            <p:cNvSpPr>
              <a:spLocks/>
            </p:cNvSpPr>
            <p:nvPr/>
          </p:nvSpPr>
          <p:spPr bwMode="auto">
            <a:xfrm>
              <a:off x="4197" y="2323"/>
              <a:ext cx="21" cy="21"/>
            </a:xfrm>
            <a:custGeom>
              <a:avLst/>
              <a:gdLst/>
              <a:ahLst/>
              <a:cxnLst>
                <a:cxn ang="0">
                  <a:pos x="2" y="8"/>
                </a:cxn>
                <a:cxn ang="0">
                  <a:pos x="9" y="15"/>
                </a:cxn>
                <a:cxn ang="0">
                  <a:pos x="11" y="15"/>
                </a:cxn>
                <a:cxn ang="0">
                  <a:pos x="13" y="13"/>
                </a:cxn>
                <a:cxn ang="0">
                  <a:pos x="15" y="11"/>
                </a:cxn>
                <a:cxn ang="0">
                  <a:pos x="17" y="11"/>
                </a:cxn>
                <a:cxn ang="0">
                  <a:pos x="9" y="8"/>
                </a:cxn>
                <a:cxn ang="0">
                  <a:pos x="9" y="4"/>
                </a:cxn>
                <a:cxn ang="0">
                  <a:pos x="5" y="6"/>
                </a:cxn>
                <a:cxn ang="0">
                  <a:pos x="0" y="13"/>
                </a:cxn>
                <a:cxn ang="0">
                  <a:pos x="7" y="21"/>
                </a:cxn>
                <a:cxn ang="0">
                  <a:pos x="15" y="15"/>
                </a:cxn>
                <a:cxn ang="0">
                  <a:pos x="19" y="9"/>
                </a:cxn>
                <a:cxn ang="0">
                  <a:pos x="21" y="4"/>
                </a:cxn>
                <a:cxn ang="0">
                  <a:pos x="9" y="0"/>
                </a:cxn>
                <a:cxn ang="0">
                  <a:pos x="7" y="2"/>
                </a:cxn>
                <a:cxn ang="0">
                  <a:pos x="5" y="4"/>
                </a:cxn>
                <a:cxn ang="0">
                  <a:pos x="3" y="6"/>
                </a:cxn>
                <a:cxn ang="0">
                  <a:pos x="2" y="8"/>
                </a:cxn>
                <a:cxn ang="0">
                  <a:pos x="11" y="15"/>
                </a:cxn>
                <a:cxn ang="0">
                  <a:pos x="2" y="8"/>
                </a:cxn>
              </a:cxnLst>
              <a:rect l="0" t="0" r="r" b="b"/>
              <a:pathLst>
                <a:path w="21" h="21">
                  <a:moveTo>
                    <a:pt x="2" y="8"/>
                  </a:moveTo>
                  <a:lnTo>
                    <a:pt x="9" y="15"/>
                  </a:lnTo>
                  <a:lnTo>
                    <a:pt x="11" y="15"/>
                  </a:lnTo>
                  <a:lnTo>
                    <a:pt x="13" y="13"/>
                  </a:lnTo>
                  <a:lnTo>
                    <a:pt x="15" y="11"/>
                  </a:lnTo>
                  <a:lnTo>
                    <a:pt x="17" y="11"/>
                  </a:lnTo>
                  <a:lnTo>
                    <a:pt x="9" y="8"/>
                  </a:lnTo>
                  <a:lnTo>
                    <a:pt x="9" y="4"/>
                  </a:lnTo>
                  <a:lnTo>
                    <a:pt x="5" y="6"/>
                  </a:lnTo>
                  <a:lnTo>
                    <a:pt x="0" y="13"/>
                  </a:lnTo>
                  <a:lnTo>
                    <a:pt x="7" y="21"/>
                  </a:lnTo>
                  <a:lnTo>
                    <a:pt x="15" y="15"/>
                  </a:lnTo>
                  <a:lnTo>
                    <a:pt x="19" y="9"/>
                  </a:lnTo>
                  <a:lnTo>
                    <a:pt x="21" y="4"/>
                  </a:lnTo>
                  <a:lnTo>
                    <a:pt x="9" y="0"/>
                  </a:lnTo>
                  <a:lnTo>
                    <a:pt x="7" y="2"/>
                  </a:lnTo>
                  <a:lnTo>
                    <a:pt x="5" y="4"/>
                  </a:lnTo>
                  <a:lnTo>
                    <a:pt x="3" y="6"/>
                  </a:lnTo>
                  <a:lnTo>
                    <a:pt x="2" y="8"/>
                  </a:lnTo>
                  <a:lnTo>
                    <a:pt x="11" y="15"/>
                  </a:lnTo>
                  <a:lnTo>
                    <a:pt x="2" y="8"/>
                  </a:lnTo>
                  <a:close/>
                </a:path>
              </a:pathLst>
            </a:custGeom>
            <a:solidFill>
              <a:srgbClr val="000000"/>
            </a:solidFill>
            <a:ln w="9525">
              <a:noFill/>
              <a:round/>
              <a:headEnd/>
              <a:tailEnd/>
            </a:ln>
          </p:spPr>
          <p:txBody>
            <a:bodyPr/>
            <a:lstStyle/>
            <a:p>
              <a:endParaRPr lang="en-US"/>
            </a:p>
          </p:txBody>
        </p:sp>
        <p:sp>
          <p:nvSpPr>
            <p:cNvPr id="351010" name="Freeform 802"/>
            <p:cNvSpPr>
              <a:spLocks/>
            </p:cNvSpPr>
            <p:nvPr/>
          </p:nvSpPr>
          <p:spPr bwMode="auto">
            <a:xfrm>
              <a:off x="4199" y="2281"/>
              <a:ext cx="40" cy="57"/>
            </a:xfrm>
            <a:custGeom>
              <a:avLst/>
              <a:gdLst/>
              <a:ahLst/>
              <a:cxnLst>
                <a:cxn ang="0">
                  <a:pos x="30" y="0"/>
                </a:cxn>
                <a:cxn ang="0">
                  <a:pos x="28" y="2"/>
                </a:cxn>
                <a:cxn ang="0">
                  <a:pos x="26" y="7"/>
                </a:cxn>
                <a:cxn ang="0">
                  <a:pos x="23" y="13"/>
                </a:cxn>
                <a:cxn ang="0">
                  <a:pos x="19" y="23"/>
                </a:cxn>
                <a:cxn ang="0">
                  <a:pos x="13" y="30"/>
                </a:cxn>
                <a:cxn ang="0">
                  <a:pos x="7" y="38"/>
                </a:cxn>
                <a:cxn ang="0">
                  <a:pos x="3" y="44"/>
                </a:cxn>
                <a:cxn ang="0">
                  <a:pos x="0" y="48"/>
                </a:cxn>
                <a:cxn ang="0">
                  <a:pos x="0" y="50"/>
                </a:cxn>
                <a:cxn ang="0">
                  <a:pos x="9" y="57"/>
                </a:cxn>
                <a:cxn ang="0">
                  <a:pos x="9" y="55"/>
                </a:cxn>
                <a:cxn ang="0">
                  <a:pos x="13" y="51"/>
                </a:cxn>
                <a:cxn ang="0">
                  <a:pos x="19" y="44"/>
                </a:cxn>
                <a:cxn ang="0">
                  <a:pos x="23" y="36"/>
                </a:cxn>
                <a:cxn ang="0">
                  <a:pos x="28" y="28"/>
                </a:cxn>
                <a:cxn ang="0">
                  <a:pos x="34" y="19"/>
                </a:cxn>
                <a:cxn ang="0">
                  <a:pos x="38" y="11"/>
                </a:cxn>
                <a:cxn ang="0">
                  <a:pos x="40" y="4"/>
                </a:cxn>
                <a:cxn ang="0">
                  <a:pos x="40" y="5"/>
                </a:cxn>
                <a:cxn ang="0">
                  <a:pos x="30" y="0"/>
                </a:cxn>
              </a:cxnLst>
              <a:rect l="0" t="0" r="r" b="b"/>
              <a:pathLst>
                <a:path w="40" h="57">
                  <a:moveTo>
                    <a:pt x="30" y="0"/>
                  </a:moveTo>
                  <a:lnTo>
                    <a:pt x="28" y="2"/>
                  </a:lnTo>
                  <a:lnTo>
                    <a:pt x="26" y="7"/>
                  </a:lnTo>
                  <a:lnTo>
                    <a:pt x="23" y="13"/>
                  </a:lnTo>
                  <a:lnTo>
                    <a:pt x="19" y="23"/>
                  </a:lnTo>
                  <a:lnTo>
                    <a:pt x="13" y="30"/>
                  </a:lnTo>
                  <a:lnTo>
                    <a:pt x="7" y="38"/>
                  </a:lnTo>
                  <a:lnTo>
                    <a:pt x="3" y="44"/>
                  </a:lnTo>
                  <a:lnTo>
                    <a:pt x="0" y="48"/>
                  </a:lnTo>
                  <a:lnTo>
                    <a:pt x="0" y="50"/>
                  </a:lnTo>
                  <a:lnTo>
                    <a:pt x="9" y="57"/>
                  </a:lnTo>
                  <a:lnTo>
                    <a:pt x="9" y="55"/>
                  </a:lnTo>
                  <a:lnTo>
                    <a:pt x="13" y="51"/>
                  </a:lnTo>
                  <a:lnTo>
                    <a:pt x="19" y="44"/>
                  </a:lnTo>
                  <a:lnTo>
                    <a:pt x="23" y="36"/>
                  </a:lnTo>
                  <a:lnTo>
                    <a:pt x="28" y="28"/>
                  </a:lnTo>
                  <a:lnTo>
                    <a:pt x="34" y="19"/>
                  </a:lnTo>
                  <a:lnTo>
                    <a:pt x="38" y="11"/>
                  </a:lnTo>
                  <a:lnTo>
                    <a:pt x="40" y="4"/>
                  </a:lnTo>
                  <a:lnTo>
                    <a:pt x="40" y="5"/>
                  </a:lnTo>
                  <a:lnTo>
                    <a:pt x="30" y="0"/>
                  </a:lnTo>
                  <a:close/>
                </a:path>
              </a:pathLst>
            </a:custGeom>
            <a:solidFill>
              <a:srgbClr val="000000"/>
            </a:solidFill>
            <a:ln w="9525">
              <a:noFill/>
              <a:round/>
              <a:headEnd/>
              <a:tailEnd/>
            </a:ln>
          </p:spPr>
          <p:txBody>
            <a:bodyPr/>
            <a:lstStyle/>
            <a:p>
              <a:endParaRPr lang="en-US"/>
            </a:p>
          </p:txBody>
        </p:sp>
        <p:sp>
          <p:nvSpPr>
            <p:cNvPr id="351011" name="Freeform 803"/>
            <p:cNvSpPr>
              <a:spLocks/>
            </p:cNvSpPr>
            <p:nvPr/>
          </p:nvSpPr>
          <p:spPr bwMode="auto">
            <a:xfrm>
              <a:off x="4229" y="2235"/>
              <a:ext cx="64" cy="51"/>
            </a:xfrm>
            <a:custGeom>
              <a:avLst/>
              <a:gdLst/>
              <a:ahLst/>
              <a:cxnLst>
                <a:cxn ang="0">
                  <a:pos x="64" y="0"/>
                </a:cxn>
                <a:cxn ang="0">
                  <a:pos x="50" y="2"/>
                </a:cxn>
                <a:cxn ang="0">
                  <a:pos x="39" y="7"/>
                </a:cxn>
                <a:cxn ang="0">
                  <a:pos x="27" y="13"/>
                </a:cxn>
                <a:cxn ang="0">
                  <a:pos x="17" y="23"/>
                </a:cxn>
                <a:cxn ang="0">
                  <a:pos x="10" y="30"/>
                </a:cxn>
                <a:cxn ang="0">
                  <a:pos x="4" y="38"/>
                </a:cxn>
                <a:cxn ang="0">
                  <a:pos x="0" y="44"/>
                </a:cxn>
                <a:cxn ang="0">
                  <a:pos x="0" y="46"/>
                </a:cxn>
                <a:cxn ang="0">
                  <a:pos x="10" y="51"/>
                </a:cxn>
                <a:cxn ang="0">
                  <a:pos x="10" y="50"/>
                </a:cxn>
                <a:cxn ang="0">
                  <a:pos x="14" y="46"/>
                </a:cxn>
                <a:cxn ang="0">
                  <a:pos x="19" y="38"/>
                </a:cxn>
                <a:cxn ang="0">
                  <a:pos x="27" y="30"/>
                </a:cxn>
                <a:cxn ang="0">
                  <a:pos x="35" y="23"/>
                </a:cxn>
                <a:cxn ang="0">
                  <a:pos x="44" y="17"/>
                </a:cxn>
                <a:cxn ang="0">
                  <a:pos x="54" y="13"/>
                </a:cxn>
                <a:cxn ang="0">
                  <a:pos x="64" y="13"/>
                </a:cxn>
                <a:cxn ang="0">
                  <a:pos x="64" y="0"/>
                </a:cxn>
              </a:cxnLst>
              <a:rect l="0" t="0" r="r" b="b"/>
              <a:pathLst>
                <a:path w="64" h="51">
                  <a:moveTo>
                    <a:pt x="64" y="0"/>
                  </a:moveTo>
                  <a:lnTo>
                    <a:pt x="50" y="2"/>
                  </a:lnTo>
                  <a:lnTo>
                    <a:pt x="39" y="7"/>
                  </a:lnTo>
                  <a:lnTo>
                    <a:pt x="27" y="13"/>
                  </a:lnTo>
                  <a:lnTo>
                    <a:pt x="17" y="23"/>
                  </a:lnTo>
                  <a:lnTo>
                    <a:pt x="10" y="30"/>
                  </a:lnTo>
                  <a:lnTo>
                    <a:pt x="4" y="38"/>
                  </a:lnTo>
                  <a:lnTo>
                    <a:pt x="0" y="44"/>
                  </a:lnTo>
                  <a:lnTo>
                    <a:pt x="0" y="46"/>
                  </a:lnTo>
                  <a:lnTo>
                    <a:pt x="10" y="51"/>
                  </a:lnTo>
                  <a:lnTo>
                    <a:pt x="10" y="50"/>
                  </a:lnTo>
                  <a:lnTo>
                    <a:pt x="14" y="46"/>
                  </a:lnTo>
                  <a:lnTo>
                    <a:pt x="19" y="38"/>
                  </a:lnTo>
                  <a:lnTo>
                    <a:pt x="27" y="30"/>
                  </a:lnTo>
                  <a:lnTo>
                    <a:pt x="35" y="23"/>
                  </a:lnTo>
                  <a:lnTo>
                    <a:pt x="44" y="17"/>
                  </a:lnTo>
                  <a:lnTo>
                    <a:pt x="54" y="13"/>
                  </a:lnTo>
                  <a:lnTo>
                    <a:pt x="64" y="13"/>
                  </a:lnTo>
                  <a:lnTo>
                    <a:pt x="64" y="0"/>
                  </a:lnTo>
                  <a:close/>
                </a:path>
              </a:pathLst>
            </a:custGeom>
            <a:solidFill>
              <a:srgbClr val="000000"/>
            </a:solidFill>
            <a:ln w="9525">
              <a:noFill/>
              <a:round/>
              <a:headEnd/>
              <a:tailEnd/>
            </a:ln>
          </p:spPr>
          <p:txBody>
            <a:bodyPr/>
            <a:lstStyle/>
            <a:p>
              <a:endParaRPr lang="en-US"/>
            </a:p>
          </p:txBody>
        </p:sp>
        <p:sp>
          <p:nvSpPr>
            <p:cNvPr id="351012" name="Freeform 804"/>
            <p:cNvSpPr>
              <a:spLocks/>
            </p:cNvSpPr>
            <p:nvPr/>
          </p:nvSpPr>
          <p:spPr bwMode="auto">
            <a:xfrm>
              <a:off x="4293" y="2150"/>
              <a:ext cx="69" cy="98"/>
            </a:xfrm>
            <a:custGeom>
              <a:avLst/>
              <a:gdLst/>
              <a:ahLst/>
              <a:cxnLst>
                <a:cxn ang="0">
                  <a:pos x="57" y="2"/>
                </a:cxn>
                <a:cxn ang="0">
                  <a:pos x="57" y="0"/>
                </a:cxn>
                <a:cxn ang="0">
                  <a:pos x="49" y="31"/>
                </a:cxn>
                <a:cxn ang="0">
                  <a:pos x="40" y="52"/>
                </a:cxn>
                <a:cxn ang="0">
                  <a:pos x="30" y="67"/>
                </a:cxn>
                <a:cxn ang="0">
                  <a:pos x="21" y="77"/>
                </a:cxn>
                <a:cxn ang="0">
                  <a:pos x="13" y="83"/>
                </a:cxn>
                <a:cxn ang="0">
                  <a:pos x="5" y="85"/>
                </a:cxn>
                <a:cxn ang="0">
                  <a:pos x="1" y="85"/>
                </a:cxn>
                <a:cxn ang="0">
                  <a:pos x="0" y="85"/>
                </a:cxn>
                <a:cxn ang="0">
                  <a:pos x="0" y="98"/>
                </a:cxn>
                <a:cxn ang="0">
                  <a:pos x="1" y="98"/>
                </a:cxn>
                <a:cxn ang="0">
                  <a:pos x="9" y="96"/>
                </a:cxn>
                <a:cxn ang="0">
                  <a:pos x="17" y="92"/>
                </a:cxn>
                <a:cxn ang="0">
                  <a:pos x="28" y="87"/>
                </a:cxn>
                <a:cxn ang="0">
                  <a:pos x="40" y="75"/>
                </a:cxn>
                <a:cxn ang="0">
                  <a:pos x="51" y="58"/>
                </a:cxn>
                <a:cxn ang="0">
                  <a:pos x="61" y="35"/>
                </a:cxn>
                <a:cxn ang="0">
                  <a:pos x="69" y="2"/>
                </a:cxn>
                <a:cxn ang="0">
                  <a:pos x="57" y="2"/>
                </a:cxn>
              </a:cxnLst>
              <a:rect l="0" t="0" r="r" b="b"/>
              <a:pathLst>
                <a:path w="69" h="98">
                  <a:moveTo>
                    <a:pt x="57" y="2"/>
                  </a:moveTo>
                  <a:lnTo>
                    <a:pt x="57" y="0"/>
                  </a:lnTo>
                  <a:lnTo>
                    <a:pt x="49" y="31"/>
                  </a:lnTo>
                  <a:lnTo>
                    <a:pt x="40" y="52"/>
                  </a:lnTo>
                  <a:lnTo>
                    <a:pt x="30" y="67"/>
                  </a:lnTo>
                  <a:lnTo>
                    <a:pt x="21" y="77"/>
                  </a:lnTo>
                  <a:lnTo>
                    <a:pt x="13" y="83"/>
                  </a:lnTo>
                  <a:lnTo>
                    <a:pt x="5" y="85"/>
                  </a:lnTo>
                  <a:lnTo>
                    <a:pt x="1" y="85"/>
                  </a:lnTo>
                  <a:lnTo>
                    <a:pt x="0" y="85"/>
                  </a:lnTo>
                  <a:lnTo>
                    <a:pt x="0" y="98"/>
                  </a:lnTo>
                  <a:lnTo>
                    <a:pt x="1" y="98"/>
                  </a:lnTo>
                  <a:lnTo>
                    <a:pt x="9" y="96"/>
                  </a:lnTo>
                  <a:lnTo>
                    <a:pt x="17" y="92"/>
                  </a:lnTo>
                  <a:lnTo>
                    <a:pt x="28" y="87"/>
                  </a:lnTo>
                  <a:lnTo>
                    <a:pt x="40" y="75"/>
                  </a:lnTo>
                  <a:lnTo>
                    <a:pt x="51" y="58"/>
                  </a:lnTo>
                  <a:lnTo>
                    <a:pt x="61" y="35"/>
                  </a:lnTo>
                  <a:lnTo>
                    <a:pt x="69" y="2"/>
                  </a:lnTo>
                  <a:lnTo>
                    <a:pt x="57" y="2"/>
                  </a:lnTo>
                  <a:close/>
                </a:path>
              </a:pathLst>
            </a:custGeom>
            <a:solidFill>
              <a:srgbClr val="000000"/>
            </a:solidFill>
            <a:ln w="9525">
              <a:noFill/>
              <a:round/>
              <a:headEnd/>
              <a:tailEnd/>
            </a:ln>
          </p:spPr>
          <p:txBody>
            <a:bodyPr/>
            <a:lstStyle/>
            <a:p>
              <a:endParaRPr lang="en-US"/>
            </a:p>
          </p:txBody>
        </p:sp>
        <p:sp>
          <p:nvSpPr>
            <p:cNvPr id="351013" name="Freeform 805"/>
            <p:cNvSpPr>
              <a:spLocks/>
            </p:cNvSpPr>
            <p:nvPr/>
          </p:nvSpPr>
          <p:spPr bwMode="auto">
            <a:xfrm>
              <a:off x="4350" y="2094"/>
              <a:ext cx="27" cy="58"/>
            </a:xfrm>
            <a:custGeom>
              <a:avLst/>
              <a:gdLst/>
              <a:ahLst/>
              <a:cxnLst>
                <a:cxn ang="0">
                  <a:pos x="15" y="2"/>
                </a:cxn>
                <a:cxn ang="0">
                  <a:pos x="17" y="0"/>
                </a:cxn>
                <a:cxn ang="0">
                  <a:pos x="12" y="8"/>
                </a:cxn>
                <a:cxn ang="0">
                  <a:pos x="6" y="18"/>
                </a:cxn>
                <a:cxn ang="0">
                  <a:pos x="4" y="27"/>
                </a:cxn>
                <a:cxn ang="0">
                  <a:pos x="2" y="37"/>
                </a:cxn>
                <a:cxn ang="0">
                  <a:pos x="0" y="45"/>
                </a:cxn>
                <a:cxn ang="0">
                  <a:pos x="0" y="50"/>
                </a:cxn>
                <a:cxn ang="0">
                  <a:pos x="0" y="56"/>
                </a:cxn>
                <a:cxn ang="0">
                  <a:pos x="0" y="58"/>
                </a:cxn>
                <a:cxn ang="0">
                  <a:pos x="12" y="58"/>
                </a:cxn>
                <a:cxn ang="0">
                  <a:pos x="12" y="56"/>
                </a:cxn>
                <a:cxn ang="0">
                  <a:pos x="12" y="52"/>
                </a:cxn>
                <a:cxn ang="0">
                  <a:pos x="12" y="47"/>
                </a:cxn>
                <a:cxn ang="0">
                  <a:pos x="14" y="39"/>
                </a:cxn>
                <a:cxn ang="0">
                  <a:pos x="15" y="31"/>
                </a:cxn>
                <a:cxn ang="0">
                  <a:pos x="17" y="23"/>
                </a:cxn>
                <a:cxn ang="0">
                  <a:pos x="21" y="16"/>
                </a:cxn>
                <a:cxn ang="0">
                  <a:pos x="27" y="8"/>
                </a:cxn>
                <a:cxn ang="0">
                  <a:pos x="27" y="6"/>
                </a:cxn>
                <a:cxn ang="0">
                  <a:pos x="15" y="2"/>
                </a:cxn>
              </a:cxnLst>
              <a:rect l="0" t="0" r="r" b="b"/>
              <a:pathLst>
                <a:path w="27" h="58">
                  <a:moveTo>
                    <a:pt x="15" y="2"/>
                  </a:moveTo>
                  <a:lnTo>
                    <a:pt x="17" y="0"/>
                  </a:lnTo>
                  <a:lnTo>
                    <a:pt x="12" y="8"/>
                  </a:lnTo>
                  <a:lnTo>
                    <a:pt x="6" y="18"/>
                  </a:lnTo>
                  <a:lnTo>
                    <a:pt x="4" y="27"/>
                  </a:lnTo>
                  <a:lnTo>
                    <a:pt x="2" y="37"/>
                  </a:lnTo>
                  <a:lnTo>
                    <a:pt x="0" y="45"/>
                  </a:lnTo>
                  <a:lnTo>
                    <a:pt x="0" y="50"/>
                  </a:lnTo>
                  <a:lnTo>
                    <a:pt x="0" y="56"/>
                  </a:lnTo>
                  <a:lnTo>
                    <a:pt x="0" y="58"/>
                  </a:lnTo>
                  <a:lnTo>
                    <a:pt x="12" y="58"/>
                  </a:lnTo>
                  <a:lnTo>
                    <a:pt x="12" y="56"/>
                  </a:lnTo>
                  <a:lnTo>
                    <a:pt x="12" y="52"/>
                  </a:lnTo>
                  <a:lnTo>
                    <a:pt x="12" y="47"/>
                  </a:lnTo>
                  <a:lnTo>
                    <a:pt x="14" y="39"/>
                  </a:lnTo>
                  <a:lnTo>
                    <a:pt x="15" y="31"/>
                  </a:lnTo>
                  <a:lnTo>
                    <a:pt x="17" y="23"/>
                  </a:lnTo>
                  <a:lnTo>
                    <a:pt x="21" y="16"/>
                  </a:lnTo>
                  <a:lnTo>
                    <a:pt x="27" y="8"/>
                  </a:lnTo>
                  <a:lnTo>
                    <a:pt x="27" y="6"/>
                  </a:lnTo>
                  <a:lnTo>
                    <a:pt x="15" y="2"/>
                  </a:lnTo>
                  <a:close/>
                </a:path>
              </a:pathLst>
            </a:custGeom>
            <a:solidFill>
              <a:srgbClr val="000000"/>
            </a:solidFill>
            <a:ln w="9525">
              <a:noFill/>
              <a:round/>
              <a:headEnd/>
              <a:tailEnd/>
            </a:ln>
          </p:spPr>
          <p:txBody>
            <a:bodyPr/>
            <a:lstStyle/>
            <a:p>
              <a:endParaRPr lang="en-US"/>
            </a:p>
          </p:txBody>
        </p:sp>
        <p:sp>
          <p:nvSpPr>
            <p:cNvPr id="351014" name="Freeform 806"/>
            <p:cNvSpPr>
              <a:spLocks/>
            </p:cNvSpPr>
            <p:nvPr/>
          </p:nvSpPr>
          <p:spPr bwMode="auto">
            <a:xfrm>
              <a:off x="4365" y="2054"/>
              <a:ext cx="20" cy="46"/>
            </a:xfrm>
            <a:custGeom>
              <a:avLst/>
              <a:gdLst/>
              <a:ahLst/>
              <a:cxnLst>
                <a:cxn ang="0">
                  <a:pos x="6" y="4"/>
                </a:cxn>
                <a:cxn ang="0">
                  <a:pos x="8" y="8"/>
                </a:cxn>
                <a:cxn ang="0">
                  <a:pos x="8" y="14"/>
                </a:cxn>
                <a:cxn ang="0">
                  <a:pos x="6" y="19"/>
                </a:cxn>
                <a:cxn ang="0">
                  <a:pos x="4" y="27"/>
                </a:cxn>
                <a:cxn ang="0">
                  <a:pos x="4" y="33"/>
                </a:cxn>
                <a:cxn ang="0">
                  <a:pos x="2" y="39"/>
                </a:cxn>
                <a:cxn ang="0">
                  <a:pos x="0" y="40"/>
                </a:cxn>
                <a:cxn ang="0">
                  <a:pos x="0" y="42"/>
                </a:cxn>
                <a:cxn ang="0">
                  <a:pos x="12" y="46"/>
                </a:cxn>
                <a:cxn ang="0">
                  <a:pos x="14" y="44"/>
                </a:cxn>
                <a:cxn ang="0">
                  <a:pos x="14" y="40"/>
                </a:cxn>
                <a:cxn ang="0">
                  <a:pos x="16" y="37"/>
                </a:cxn>
                <a:cxn ang="0">
                  <a:pos x="18" y="29"/>
                </a:cxn>
                <a:cxn ang="0">
                  <a:pos x="18" y="21"/>
                </a:cxn>
                <a:cxn ang="0">
                  <a:pos x="20" y="14"/>
                </a:cxn>
                <a:cxn ang="0">
                  <a:pos x="20" y="8"/>
                </a:cxn>
                <a:cxn ang="0">
                  <a:pos x="18" y="0"/>
                </a:cxn>
                <a:cxn ang="0">
                  <a:pos x="6" y="4"/>
                </a:cxn>
              </a:cxnLst>
              <a:rect l="0" t="0" r="r" b="b"/>
              <a:pathLst>
                <a:path w="20" h="46">
                  <a:moveTo>
                    <a:pt x="6" y="4"/>
                  </a:moveTo>
                  <a:lnTo>
                    <a:pt x="8" y="8"/>
                  </a:lnTo>
                  <a:lnTo>
                    <a:pt x="8" y="14"/>
                  </a:lnTo>
                  <a:lnTo>
                    <a:pt x="6" y="19"/>
                  </a:lnTo>
                  <a:lnTo>
                    <a:pt x="4" y="27"/>
                  </a:lnTo>
                  <a:lnTo>
                    <a:pt x="4" y="33"/>
                  </a:lnTo>
                  <a:lnTo>
                    <a:pt x="2" y="39"/>
                  </a:lnTo>
                  <a:lnTo>
                    <a:pt x="0" y="40"/>
                  </a:lnTo>
                  <a:lnTo>
                    <a:pt x="0" y="42"/>
                  </a:lnTo>
                  <a:lnTo>
                    <a:pt x="12" y="46"/>
                  </a:lnTo>
                  <a:lnTo>
                    <a:pt x="14" y="44"/>
                  </a:lnTo>
                  <a:lnTo>
                    <a:pt x="14" y="40"/>
                  </a:lnTo>
                  <a:lnTo>
                    <a:pt x="16" y="37"/>
                  </a:lnTo>
                  <a:lnTo>
                    <a:pt x="18" y="29"/>
                  </a:lnTo>
                  <a:lnTo>
                    <a:pt x="18" y="21"/>
                  </a:lnTo>
                  <a:lnTo>
                    <a:pt x="20" y="14"/>
                  </a:lnTo>
                  <a:lnTo>
                    <a:pt x="20" y="8"/>
                  </a:lnTo>
                  <a:lnTo>
                    <a:pt x="18" y="0"/>
                  </a:lnTo>
                  <a:lnTo>
                    <a:pt x="6" y="4"/>
                  </a:lnTo>
                  <a:close/>
                </a:path>
              </a:pathLst>
            </a:custGeom>
            <a:solidFill>
              <a:srgbClr val="000000"/>
            </a:solidFill>
            <a:ln w="9525">
              <a:noFill/>
              <a:round/>
              <a:headEnd/>
              <a:tailEnd/>
            </a:ln>
          </p:spPr>
          <p:txBody>
            <a:bodyPr/>
            <a:lstStyle/>
            <a:p>
              <a:endParaRPr lang="en-US"/>
            </a:p>
          </p:txBody>
        </p:sp>
        <p:sp>
          <p:nvSpPr>
            <p:cNvPr id="351015" name="Freeform 807"/>
            <p:cNvSpPr>
              <a:spLocks/>
            </p:cNvSpPr>
            <p:nvPr/>
          </p:nvSpPr>
          <p:spPr bwMode="auto">
            <a:xfrm>
              <a:off x="4358" y="2041"/>
              <a:ext cx="25" cy="17"/>
            </a:xfrm>
            <a:custGeom>
              <a:avLst/>
              <a:gdLst/>
              <a:ahLst/>
              <a:cxnLst>
                <a:cxn ang="0">
                  <a:pos x="6" y="15"/>
                </a:cxn>
                <a:cxn ang="0">
                  <a:pos x="6" y="13"/>
                </a:cxn>
                <a:cxn ang="0">
                  <a:pos x="9" y="13"/>
                </a:cxn>
                <a:cxn ang="0">
                  <a:pos x="11" y="13"/>
                </a:cxn>
                <a:cxn ang="0">
                  <a:pos x="13" y="15"/>
                </a:cxn>
                <a:cxn ang="0">
                  <a:pos x="13" y="17"/>
                </a:cxn>
                <a:cxn ang="0">
                  <a:pos x="25" y="13"/>
                </a:cxn>
                <a:cxn ang="0">
                  <a:pos x="25" y="11"/>
                </a:cxn>
                <a:cxn ang="0">
                  <a:pos x="25" y="9"/>
                </a:cxn>
                <a:cxn ang="0">
                  <a:pos x="23" y="7"/>
                </a:cxn>
                <a:cxn ang="0">
                  <a:pos x="21" y="4"/>
                </a:cxn>
                <a:cxn ang="0">
                  <a:pos x="17" y="2"/>
                </a:cxn>
                <a:cxn ang="0">
                  <a:pos x="11" y="0"/>
                </a:cxn>
                <a:cxn ang="0">
                  <a:pos x="6" y="2"/>
                </a:cxn>
                <a:cxn ang="0">
                  <a:pos x="0" y="4"/>
                </a:cxn>
                <a:cxn ang="0">
                  <a:pos x="6" y="15"/>
                </a:cxn>
              </a:cxnLst>
              <a:rect l="0" t="0" r="r" b="b"/>
              <a:pathLst>
                <a:path w="25" h="17">
                  <a:moveTo>
                    <a:pt x="6" y="15"/>
                  </a:moveTo>
                  <a:lnTo>
                    <a:pt x="6" y="13"/>
                  </a:lnTo>
                  <a:lnTo>
                    <a:pt x="9" y="13"/>
                  </a:lnTo>
                  <a:lnTo>
                    <a:pt x="11" y="13"/>
                  </a:lnTo>
                  <a:lnTo>
                    <a:pt x="13" y="15"/>
                  </a:lnTo>
                  <a:lnTo>
                    <a:pt x="13" y="17"/>
                  </a:lnTo>
                  <a:lnTo>
                    <a:pt x="25" y="13"/>
                  </a:lnTo>
                  <a:lnTo>
                    <a:pt x="25" y="11"/>
                  </a:lnTo>
                  <a:lnTo>
                    <a:pt x="25" y="9"/>
                  </a:lnTo>
                  <a:lnTo>
                    <a:pt x="23" y="7"/>
                  </a:lnTo>
                  <a:lnTo>
                    <a:pt x="21" y="4"/>
                  </a:lnTo>
                  <a:lnTo>
                    <a:pt x="17" y="2"/>
                  </a:lnTo>
                  <a:lnTo>
                    <a:pt x="11" y="0"/>
                  </a:lnTo>
                  <a:lnTo>
                    <a:pt x="6" y="2"/>
                  </a:lnTo>
                  <a:lnTo>
                    <a:pt x="0" y="4"/>
                  </a:lnTo>
                  <a:lnTo>
                    <a:pt x="6" y="15"/>
                  </a:lnTo>
                  <a:close/>
                </a:path>
              </a:pathLst>
            </a:custGeom>
            <a:solidFill>
              <a:srgbClr val="000000"/>
            </a:solidFill>
            <a:ln w="9525">
              <a:noFill/>
              <a:round/>
              <a:headEnd/>
              <a:tailEnd/>
            </a:ln>
          </p:spPr>
          <p:txBody>
            <a:bodyPr/>
            <a:lstStyle/>
            <a:p>
              <a:endParaRPr lang="en-US"/>
            </a:p>
          </p:txBody>
        </p:sp>
        <p:sp>
          <p:nvSpPr>
            <p:cNvPr id="351016" name="Freeform 808"/>
            <p:cNvSpPr>
              <a:spLocks/>
            </p:cNvSpPr>
            <p:nvPr/>
          </p:nvSpPr>
          <p:spPr bwMode="auto">
            <a:xfrm>
              <a:off x="4341" y="2045"/>
              <a:ext cx="23" cy="13"/>
            </a:xfrm>
            <a:custGeom>
              <a:avLst/>
              <a:gdLst/>
              <a:ahLst/>
              <a:cxnLst>
                <a:cxn ang="0">
                  <a:pos x="0" y="9"/>
                </a:cxn>
                <a:cxn ang="0">
                  <a:pos x="0" y="7"/>
                </a:cxn>
                <a:cxn ang="0">
                  <a:pos x="3" y="11"/>
                </a:cxn>
                <a:cxn ang="0">
                  <a:pos x="7" y="13"/>
                </a:cxn>
                <a:cxn ang="0">
                  <a:pos x="11" y="13"/>
                </a:cxn>
                <a:cxn ang="0">
                  <a:pos x="15" y="13"/>
                </a:cxn>
                <a:cxn ang="0">
                  <a:pos x="19" y="13"/>
                </a:cxn>
                <a:cxn ang="0">
                  <a:pos x="21" y="11"/>
                </a:cxn>
                <a:cxn ang="0">
                  <a:pos x="23" y="11"/>
                </a:cxn>
                <a:cxn ang="0">
                  <a:pos x="17" y="0"/>
                </a:cxn>
                <a:cxn ang="0">
                  <a:pos x="15" y="1"/>
                </a:cxn>
                <a:cxn ang="0">
                  <a:pos x="13" y="1"/>
                </a:cxn>
                <a:cxn ang="0">
                  <a:pos x="11" y="1"/>
                </a:cxn>
                <a:cxn ang="0">
                  <a:pos x="9" y="1"/>
                </a:cxn>
                <a:cxn ang="0">
                  <a:pos x="0" y="9"/>
                </a:cxn>
              </a:cxnLst>
              <a:rect l="0" t="0" r="r" b="b"/>
              <a:pathLst>
                <a:path w="23" h="13">
                  <a:moveTo>
                    <a:pt x="0" y="9"/>
                  </a:moveTo>
                  <a:lnTo>
                    <a:pt x="0" y="7"/>
                  </a:lnTo>
                  <a:lnTo>
                    <a:pt x="3" y="11"/>
                  </a:lnTo>
                  <a:lnTo>
                    <a:pt x="7" y="13"/>
                  </a:lnTo>
                  <a:lnTo>
                    <a:pt x="11" y="13"/>
                  </a:lnTo>
                  <a:lnTo>
                    <a:pt x="15" y="13"/>
                  </a:lnTo>
                  <a:lnTo>
                    <a:pt x="19" y="13"/>
                  </a:lnTo>
                  <a:lnTo>
                    <a:pt x="21" y="11"/>
                  </a:lnTo>
                  <a:lnTo>
                    <a:pt x="23" y="11"/>
                  </a:lnTo>
                  <a:lnTo>
                    <a:pt x="17" y="0"/>
                  </a:lnTo>
                  <a:lnTo>
                    <a:pt x="15" y="1"/>
                  </a:lnTo>
                  <a:lnTo>
                    <a:pt x="13" y="1"/>
                  </a:lnTo>
                  <a:lnTo>
                    <a:pt x="11" y="1"/>
                  </a:lnTo>
                  <a:lnTo>
                    <a:pt x="9" y="1"/>
                  </a:lnTo>
                  <a:lnTo>
                    <a:pt x="0" y="9"/>
                  </a:lnTo>
                  <a:close/>
                </a:path>
              </a:pathLst>
            </a:custGeom>
            <a:solidFill>
              <a:srgbClr val="000000"/>
            </a:solidFill>
            <a:ln w="9525">
              <a:noFill/>
              <a:round/>
              <a:headEnd/>
              <a:tailEnd/>
            </a:ln>
          </p:spPr>
          <p:txBody>
            <a:bodyPr/>
            <a:lstStyle/>
            <a:p>
              <a:endParaRPr lang="en-US"/>
            </a:p>
          </p:txBody>
        </p:sp>
        <p:sp>
          <p:nvSpPr>
            <p:cNvPr id="351017" name="Freeform 809"/>
            <p:cNvSpPr>
              <a:spLocks/>
            </p:cNvSpPr>
            <p:nvPr/>
          </p:nvSpPr>
          <p:spPr bwMode="auto">
            <a:xfrm>
              <a:off x="4317" y="2035"/>
              <a:ext cx="33" cy="19"/>
            </a:xfrm>
            <a:custGeom>
              <a:avLst/>
              <a:gdLst/>
              <a:ahLst/>
              <a:cxnLst>
                <a:cxn ang="0">
                  <a:pos x="6" y="13"/>
                </a:cxn>
                <a:cxn ang="0">
                  <a:pos x="10" y="11"/>
                </a:cxn>
                <a:cxn ang="0">
                  <a:pos x="14" y="11"/>
                </a:cxn>
                <a:cxn ang="0">
                  <a:pos x="16" y="11"/>
                </a:cxn>
                <a:cxn ang="0">
                  <a:pos x="18" y="13"/>
                </a:cxn>
                <a:cxn ang="0">
                  <a:pos x="22" y="15"/>
                </a:cxn>
                <a:cxn ang="0">
                  <a:pos x="22" y="17"/>
                </a:cxn>
                <a:cxn ang="0">
                  <a:pos x="24" y="17"/>
                </a:cxn>
                <a:cxn ang="0">
                  <a:pos x="24" y="19"/>
                </a:cxn>
                <a:cxn ang="0">
                  <a:pos x="33" y="11"/>
                </a:cxn>
                <a:cxn ang="0">
                  <a:pos x="33" y="10"/>
                </a:cxn>
                <a:cxn ang="0">
                  <a:pos x="31" y="8"/>
                </a:cxn>
                <a:cxn ang="0">
                  <a:pos x="27" y="6"/>
                </a:cxn>
                <a:cxn ang="0">
                  <a:pos x="25" y="4"/>
                </a:cxn>
                <a:cxn ang="0">
                  <a:pos x="20" y="2"/>
                </a:cxn>
                <a:cxn ang="0">
                  <a:pos x="14" y="0"/>
                </a:cxn>
                <a:cxn ang="0">
                  <a:pos x="8" y="0"/>
                </a:cxn>
                <a:cxn ang="0">
                  <a:pos x="0" y="2"/>
                </a:cxn>
                <a:cxn ang="0">
                  <a:pos x="2" y="2"/>
                </a:cxn>
                <a:cxn ang="0">
                  <a:pos x="6" y="13"/>
                </a:cxn>
              </a:cxnLst>
              <a:rect l="0" t="0" r="r" b="b"/>
              <a:pathLst>
                <a:path w="33" h="19">
                  <a:moveTo>
                    <a:pt x="6" y="13"/>
                  </a:moveTo>
                  <a:lnTo>
                    <a:pt x="10" y="11"/>
                  </a:lnTo>
                  <a:lnTo>
                    <a:pt x="14" y="11"/>
                  </a:lnTo>
                  <a:lnTo>
                    <a:pt x="16" y="11"/>
                  </a:lnTo>
                  <a:lnTo>
                    <a:pt x="18" y="13"/>
                  </a:lnTo>
                  <a:lnTo>
                    <a:pt x="22" y="15"/>
                  </a:lnTo>
                  <a:lnTo>
                    <a:pt x="22" y="17"/>
                  </a:lnTo>
                  <a:lnTo>
                    <a:pt x="24" y="17"/>
                  </a:lnTo>
                  <a:lnTo>
                    <a:pt x="24" y="19"/>
                  </a:lnTo>
                  <a:lnTo>
                    <a:pt x="33" y="11"/>
                  </a:lnTo>
                  <a:lnTo>
                    <a:pt x="33" y="10"/>
                  </a:lnTo>
                  <a:lnTo>
                    <a:pt x="31" y="8"/>
                  </a:lnTo>
                  <a:lnTo>
                    <a:pt x="27" y="6"/>
                  </a:lnTo>
                  <a:lnTo>
                    <a:pt x="25" y="4"/>
                  </a:lnTo>
                  <a:lnTo>
                    <a:pt x="20" y="2"/>
                  </a:lnTo>
                  <a:lnTo>
                    <a:pt x="14" y="0"/>
                  </a:lnTo>
                  <a:lnTo>
                    <a:pt x="8" y="0"/>
                  </a:lnTo>
                  <a:lnTo>
                    <a:pt x="0" y="2"/>
                  </a:lnTo>
                  <a:lnTo>
                    <a:pt x="2" y="2"/>
                  </a:lnTo>
                  <a:lnTo>
                    <a:pt x="6" y="13"/>
                  </a:lnTo>
                  <a:close/>
                </a:path>
              </a:pathLst>
            </a:custGeom>
            <a:solidFill>
              <a:srgbClr val="000000"/>
            </a:solidFill>
            <a:ln w="9525">
              <a:noFill/>
              <a:round/>
              <a:headEnd/>
              <a:tailEnd/>
            </a:ln>
          </p:spPr>
          <p:txBody>
            <a:bodyPr/>
            <a:lstStyle/>
            <a:p>
              <a:endParaRPr lang="en-US"/>
            </a:p>
          </p:txBody>
        </p:sp>
        <p:sp>
          <p:nvSpPr>
            <p:cNvPr id="351018" name="Freeform 810"/>
            <p:cNvSpPr>
              <a:spLocks/>
            </p:cNvSpPr>
            <p:nvPr/>
          </p:nvSpPr>
          <p:spPr bwMode="auto">
            <a:xfrm>
              <a:off x="4268" y="2016"/>
              <a:ext cx="55" cy="32"/>
            </a:xfrm>
            <a:custGeom>
              <a:avLst/>
              <a:gdLst/>
              <a:ahLst/>
              <a:cxnLst>
                <a:cxn ang="0">
                  <a:pos x="0" y="6"/>
                </a:cxn>
                <a:cxn ang="0">
                  <a:pos x="2" y="6"/>
                </a:cxn>
                <a:cxn ang="0">
                  <a:pos x="9" y="17"/>
                </a:cxn>
                <a:cxn ang="0">
                  <a:pos x="19" y="25"/>
                </a:cxn>
                <a:cxn ang="0">
                  <a:pos x="26" y="29"/>
                </a:cxn>
                <a:cxn ang="0">
                  <a:pos x="36" y="32"/>
                </a:cxn>
                <a:cxn ang="0">
                  <a:pos x="44" y="32"/>
                </a:cxn>
                <a:cxn ang="0">
                  <a:pos x="49" y="32"/>
                </a:cxn>
                <a:cxn ang="0">
                  <a:pos x="53" y="32"/>
                </a:cxn>
                <a:cxn ang="0">
                  <a:pos x="55" y="32"/>
                </a:cxn>
                <a:cxn ang="0">
                  <a:pos x="51" y="21"/>
                </a:cxn>
                <a:cxn ang="0">
                  <a:pos x="48" y="21"/>
                </a:cxn>
                <a:cxn ang="0">
                  <a:pos x="44" y="21"/>
                </a:cxn>
                <a:cxn ang="0">
                  <a:pos x="38" y="21"/>
                </a:cxn>
                <a:cxn ang="0">
                  <a:pos x="32" y="19"/>
                </a:cxn>
                <a:cxn ang="0">
                  <a:pos x="25" y="15"/>
                </a:cxn>
                <a:cxn ang="0">
                  <a:pos x="19" y="9"/>
                </a:cxn>
                <a:cxn ang="0">
                  <a:pos x="11" y="0"/>
                </a:cxn>
                <a:cxn ang="0">
                  <a:pos x="11" y="2"/>
                </a:cxn>
                <a:cxn ang="0">
                  <a:pos x="0" y="6"/>
                </a:cxn>
              </a:cxnLst>
              <a:rect l="0" t="0" r="r" b="b"/>
              <a:pathLst>
                <a:path w="55" h="32">
                  <a:moveTo>
                    <a:pt x="0" y="6"/>
                  </a:moveTo>
                  <a:lnTo>
                    <a:pt x="2" y="6"/>
                  </a:lnTo>
                  <a:lnTo>
                    <a:pt x="9" y="17"/>
                  </a:lnTo>
                  <a:lnTo>
                    <a:pt x="19" y="25"/>
                  </a:lnTo>
                  <a:lnTo>
                    <a:pt x="26" y="29"/>
                  </a:lnTo>
                  <a:lnTo>
                    <a:pt x="36" y="32"/>
                  </a:lnTo>
                  <a:lnTo>
                    <a:pt x="44" y="32"/>
                  </a:lnTo>
                  <a:lnTo>
                    <a:pt x="49" y="32"/>
                  </a:lnTo>
                  <a:lnTo>
                    <a:pt x="53" y="32"/>
                  </a:lnTo>
                  <a:lnTo>
                    <a:pt x="55" y="32"/>
                  </a:lnTo>
                  <a:lnTo>
                    <a:pt x="51" y="21"/>
                  </a:lnTo>
                  <a:lnTo>
                    <a:pt x="48" y="21"/>
                  </a:lnTo>
                  <a:lnTo>
                    <a:pt x="44" y="21"/>
                  </a:lnTo>
                  <a:lnTo>
                    <a:pt x="38" y="21"/>
                  </a:lnTo>
                  <a:lnTo>
                    <a:pt x="32" y="19"/>
                  </a:lnTo>
                  <a:lnTo>
                    <a:pt x="25" y="15"/>
                  </a:lnTo>
                  <a:lnTo>
                    <a:pt x="19" y="9"/>
                  </a:lnTo>
                  <a:lnTo>
                    <a:pt x="11" y="0"/>
                  </a:lnTo>
                  <a:lnTo>
                    <a:pt x="11" y="2"/>
                  </a:lnTo>
                  <a:lnTo>
                    <a:pt x="0" y="6"/>
                  </a:lnTo>
                  <a:close/>
                </a:path>
              </a:pathLst>
            </a:custGeom>
            <a:solidFill>
              <a:srgbClr val="000000"/>
            </a:solidFill>
            <a:ln w="9525">
              <a:noFill/>
              <a:round/>
              <a:headEnd/>
              <a:tailEnd/>
            </a:ln>
          </p:spPr>
          <p:txBody>
            <a:bodyPr/>
            <a:lstStyle/>
            <a:p>
              <a:endParaRPr lang="en-US"/>
            </a:p>
          </p:txBody>
        </p:sp>
        <p:sp>
          <p:nvSpPr>
            <p:cNvPr id="351019" name="Freeform 811"/>
            <p:cNvSpPr>
              <a:spLocks/>
            </p:cNvSpPr>
            <p:nvPr/>
          </p:nvSpPr>
          <p:spPr bwMode="auto">
            <a:xfrm>
              <a:off x="4208" y="1974"/>
              <a:ext cx="71" cy="48"/>
            </a:xfrm>
            <a:custGeom>
              <a:avLst/>
              <a:gdLst/>
              <a:ahLst/>
              <a:cxnLst>
                <a:cxn ang="0">
                  <a:pos x="4" y="15"/>
                </a:cxn>
                <a:cxn ang="0">
                  <a:pos x="6" y="15"/>
                </a:cxn>
                <a:cxn ang="0">
                  <a:pos x="12" y="13"/>
                </a:cxn>
                <a:cxn ang="0">
                  <a:pos x="17" y="11"/>
                </a:cxn>
                <a:cxn ang="0">
                  <a:pos x="23" y="11"/>
                </a:cxn>
                <a:cxn ang="0">
                  <a:pos x="29" y="13"/>
                </a:cxn>
                <a:cxn ang="0">
                  <a:pos x="38" y="19"/>
                </a:cxn>
                <a:cxn ang="0">
                  <a:pos x="46" y="24"/>
                </a:cxn>
                <a:cxn ang="0">
                  <a:pos x="52" y="32"/>
                </a:cxn>
                <a:cxn ang="0">
                  <a:pos x="58" y="40"/>
                </a:cxn>
                <a:cxn ang="0">
                  <a:pos x="60" y="46"/>
                </a:cxn>
                <a:cxn ang="0">
                  <a:pos x="60" y="48"/>
                </a:cxn>
                <a:cxn ang="0">
                  <a:pos x="71" y="44"/>
                </a:cxn>
                <a:cxn ang="0">
                  <a:pos x="71" y="40"/>
                </a:cxn>
                <a:cxn ang="0">
                  <a:pos x="67" y="34"/>
                </a:cxn>
                <a:cxn ang="0">
                  <a:pos x="62" y="26"/>
                </a:cxn>
                <a:cxn ang="0">
                  <a:pos x="54" y="17"/>
                </a:cxn>
                <a:cxn ang="0">
                  <a:pos x="44" y="9"/>
                </a:cxn>
                <a:cxn ang="0">
                  <a:pos x="33" y="1"/>
                </a:cxn>
                <a:cxn ang="0">
                  <a:pos x="25" y="0"/>
                </a:cxn>
                <a:cxn ang="0">
                  <a:pos x="17" y="0"/>
                </a:cxn>
                <a:cxn ang="0">
                  <a:pos x="10" y="0"/>
                </a:cxn>
                <a:cxn ang="0">
                  <a:pos x="0" y="3"/>
                </a:cxn>
                <a:cxn ang="0">
                  <a:pos x="2" y="3"/>
                </a:cxn>
                <a:cxn ang="0">
                  <a:pos x="4" y="15"/>
                </a:cxn>
              </a:cxnLst>
              <a:rect l="0" t="0" r="r" b="b"/>
              <a:pathLst>
                <a:path w="71" h="48">
                  <a:moveTo>
                    <a:pt x="4" y="15"/>
                  </a:moveTo>
                  <a:lnTo>
                    <a:pt x="6" y="15"/>
                  </a:lnTo>
                  <a:lnTo>
                    <a:pt x="12" y="13"/>
                  </a:lnTo>
                  <a:lnTo>
                    <a:pt x="17" y="11"/>
                  </a:lnTo>
                  <a:lnTo>
                    <a:pt x="23" y="11"/>
                  </a:lnTo>
                  <a:lnTo>
                    <a:pt x="29" y="13"/>
                  </a:lnTo>
                  <a:lnTo>
                    <a:pt x="38" y="19"/>
                  </a:lnTo>
                  <a:lnTo>
                    <a:pt x="46" y="24"/>
                  </a:lnTo>
                  <a:lnTo>
                    <a:pt x="52" y="32"/>
                  </a:lnTo>
                  <a:lnTo>
                    <a:pt x="58" y="40"/>
                  </a:lnTo>
                  <a:lnTo>
                    <a:pt x="60" y="46"/>
                  </a:lnTo>
                  <a:lnTo>
                    <a:pt x="60" y="48"/>
                  </a:lnTo>
                  <a:lnTo>
                    <a:pt x="71" y="44"/>
                  </a:lnTo>
                  <a:lnTo>
                    <a:pt x="71" y="40"/>
                  </a:lnTo>
                  <a:lnTo>
                    <a:pt x="67" y="34"/>
                  </a:lnTo>
                  <a:lnTo>
                    <a:pt x="62" y="26"/>
                  </a:lnTo>
                  <a:lnTo>
                    <a:pt x="54" y="17"/>
                  </a:lnTo>
                  <a:lnTo>
                    <a:pt x="44" y="9"/>
                  </a:lnTo>
                  <a:lnTo>
                    <a:pt x="33" y="1"/>
                  </a:lnTo>
                  <a:lnTo>
                    <a:pt x="25" y="0"/>
                  </a:lnTo>
                  <a:lnTo>
                    <a:pt x="17" y="0"/>
                  </a:lnTo>
                  <a:lnTo>
                    <a:pt x="10" y="0"/>
                  </a:lnTo>
                  <a:lnTo>
                    <a:pt x="0" y="3"/>
                  </a:lnTo>
                  <a:lnTo>
                    <a:pt x="2" y="3"/>
                  </a:lnTo>
                  <a:lnTo>
                    <a:pt x="4" y="15"/>
                  </a:lnTo>
                  <a:close/>
                </a:path>
              </a:pathLst>
            </a:custGeom>
            <a:solidFill>
              <a:srgbClr val="000000"/>
            </a:solidFill>
            <a:ln w="9525">
              <a:noFill/>
              <a:round/>
              <a:headEnd/>
              <a:tailEnd/>
            </a:ln>
          </p:spPr>
          <p:txBody>
            <a:bodyPr/>
            <a:lstStyle/>
            <a:p>
              <a:endParaRPr lang="en-US"/>
            </a:p>
          </p:txBody>
        </p:sp>
        <p:sp>
          <p:nvSpPr>
            <p:cNvPr id="351020" name="Freeform 812"/>
            <p:cNvSpPr>
              <a:spLocks/>
            </p:cNvSpPr>
            <p:nvPr/>
          </p:nvSpPr>
          <p:spPr bwMode="auto">
            <a:xfrm>
              <a:off x="4143" y="1958"/>
              <a:ext cx="69" cy="31"/>
            </a:xfrm>
            <a:custGeom>
              <a:avLst/>
              <a:gdLst/>
              <a:ahLst/>
              <a:cxnLst>
                <a:cxn ang="0">
                  <a:pos x="0" y="8"/>
                </a:cxn>
                <a:cxn ang="0">
                  <a:pos x="11" y="17"/>
                </a:cxn>
                <a:cxn ang="0">
                  <a:pos x="23" y="23"/>
                </a:cxn>
                <a:cxn ang="0">
                  <a:pos x="34" y="27"/>
                </a:cxn>
                <a:cxn ang="0">
                  <a:pos x="44" y="29"/>
                </a:cxn>
                <a:cxn ang="0">
                  <a:pos x="54" y="31"/>
                </a:cxn>
                <a:cxn ang="0">
                  <a:pos x="61" y="31"/>
                </a:cxn>
                <a:cxn ang="0">
                  <a:pos x="67" y="31"/>
                </a:cxn>
                <a:cxn ang="0">
                  <a:pos x="69" y="31"/>
                </a:cxn>
                <a:cxn ang="0">
                  <a:pos x="67" y="19"/>
                </a:cxn>
                <a:cxn ang="0">
                  <a:pos x="65" y="19"/>
                </a:cxn>
                <a:cxn ang="0">
                  <a:pos x="61" y="19"/>
                </a:cxn>
                <a:cxn ang="0">
                  <a:pos x="56" y="19"/>
                </a:cxn>
                <a:cxn ang="0">
                  <a:pos x="46" y="17"/>
                </a:cxn>
                <a:cxn ang="0">
                  <a:pos x="36" y="16"/>
                </a:cxn>
                <a:cxn ang="0">
                  <a:pos x="27" y="12"/>
                </a:cxn>
                <a:cxn ang="0">
                  <a:pos x="17" y="8"/>
                </a:cxn>
                <a:cxn ang="0">
                  <a:pos x="9" y="0"/>
                </a:cxn>
                <a:cxn ang="0">
                  <a:pos x="0" y="8"/>
                </a:cxn>
              </a:cxnLst>
              <a:rect l="0" t="0" r="r" b="b"/>
              <a:pathLst>
                <a:path w="69" h="31">
                  <a:moveTo>
                    <a:pt x="0" y="8"/>
                  </a:moveTo>
                  <a:lnTo>
                    <a:pt x="11" y="17"/>
                  </a:lnTo>
                  <a:lnTo>
                    <a:pt x="23" y="23"/>
                  </a:lnTo>
                  <a:lnTo>
                    <a:pt x="34" y="27"/>
                  </a:lnTo>
                  <a:lnTo>
                    <a:pt x="44" y="29"/>
                  </a:lnTo>
                  <a:lnTo>
                    <a:pt x="54" y="31"/>
                  </a:lnTo>
                  <a:lnTo>
                    <a:pt x="61" y="31"/>
                  </a:lnTo>
                  <a:lnTo>
                    <a:pt x="67" y="31"/>
                  </a:lnTo>
                  <a:lnTo>
                    <a:pt x="69" y="31"/>
                  </a:lnTo>
                  <a:lnTo>
                    <a:pt x="67" y="19"/>
                  </a:lnTo>
                  <a:lnTo>
                    <a:pt x="65" y="19"/>
                  </a:lnTo>
                  <a:lnTo>
                    <a:pt x="61" y="19"/>
                  </a:lnTo>
                  <a:lnTo>
                    <a:pt x="56" y="19"/>
                  </a:lnTo>
                  <a:lnTo>
                    <a:pt x="46" y="17"/>
                  </a:lnTo>
                  <a:lnTo>
                    <a:pt x="36" y="16"/>
                  </a:lnTo>
                  <a:lnTo>
                    <a:pt x="27" y="12"/>
                  </a:lnTo>
                  <a:lnTo>
                    <a:pt x="17" y="8"/>
                  </a:lnTo>
                  <a:lnTo>
                    <a:pt x="9" y="0"/>
                  </a:lnTo>
                  <a:lnTo>
                    <a:pt x="0" y="8"/>
                  </a:lnTo>
                  <a:close/>
                </a:path>
              </a:pathLst>
            </a:custGeom>
            <a:solidFill>
              <a:srgbClr val="000000"/>
            </a:solidFill>
            <a:ln w="9525">
              <a:noFill/>
              <a:round/>
              <a:headEnd/>
              <a:tailEnd/>
            </a:ln>
          </p:spPr>
          <p:txBody>
            <a:bodyPr/>
            <a:lstStyle/>
            <a:p>
              <a:endParaRPr lang="en-US"/>
            </a:p>
          </p:txBody>
        </p:sp>
        <p:sp>
          <p:nvSpPr>
            <p:cNvPr id="351021" name="Freeform 813"/>
            <p:cNvSpPr>
              <a:spLocks/>
            </p:cNvSpPr>
            <p:nvPr/>
          </p:nvSpPr>
          <p:spPr bwMode="auto">
            <a:xfrm>
              <a:off x="4095" y="1943"/>
              <a:ext cx="57" cy="23"/>
            </a:xfrm>
            <a:custGeom>
              <a:avLst/>
              <a:gdLst/>
              <a:ahLst/>
              <a:cxnLst>
                <a:cxn ang="0">
                  <a:pos x="10" y="19"/>
                </a:cxn>
                <a:cxn ang="0">
                  <a:pos x="8" y="19"/>
                </a:cxn>
                <a:cxn ang="0">
                  <a:pos x="17" y="15"/>
                </a:cxn>
                <a:cxn ang="0">
                  <a:pos x="25" y="13"/>
                </a:cxn>
                <a:cxn ang="0">
                  <a:pos x="31" y="13"/>
                </a:cxn>
                <a:cxn ang="0">
                  <a:pos x="36" y="15"/>
                </a:cxn>
                <a:cxn ang="0">
                  <a:pos x="42" y="17"/>
                </a:cxn>
                <a:cxn ang="0">
                  <a:pos x="44" y="21"/>
                </a:cxn>
                <a:cxn ang="0">
                  <a:pos x="48" y="23"/>
                </a:cxn>
                <a:cxn ang="0">
                  <a:pos x="57" y="15"/>
                </a:cxn>
                <a:cxn ang="0">
                  <a:pos x="56" y="13"/>
                </a:cxn>
                <a:cxn ang="0">
                  <a:pos x="54" y="11"/>
                </a:cxn>
                <a:cxn ang="0">
                  <a:pos x="48" y="7"/>
                </a:cxn>
                <a:cxn ang="0">
                  <a:pos x="42" y="4"/>
                </a:cxn>
                <a:cxn ang="0">
                  <a:pos x="33" y="0"/>
                </a:cxn>
                <a:cxn ang="0">
                  <a:pos x="23" y="0"/>
                </a:cxn>
                <a:cxn ang="0">
                  <a:pos x="11" y="4"/>
                </a:cxn>
                <a:cxn ang="0">
                  <a:pos x="0" y="9"/>
                </a:cxn>
                <a:cxn ang="0">
                  <a:pos x="0" y="11"/>
                </a:cxn>
                <a:cxn ang="0">
                  <a:pos x="10" y="19"/>
                </a:cxn>
              </a:cxnLst>
              <a:rect l="0" t="0" r="r" b="b"/>
              <a:pathLst>
                <a:path w="57" h="23">
                  <a:moveTo>
                    <a:pt x="10" y="19"/>
                  </a:moveTo>
                  <a:lnTo>
                    <a:pt x="8" y="19"/>
                  </a:lnTo>
                  <a:lnTo>
                    <a:pt x="17" y="15"/>
                  </a:lnTo>
                  <a:lnTo>
                    <a:pt x="25" y="13"/>
                  </a:lnTo>
                  <a:lnTo>
                    <a:pt x="31" y="13"/>
                  </a:lnTo>
                  <a:lnTo>
                    <a:pt x="36" y="15"/>
                  </a:lnTo>
                  <a:lnTo>
                    <a:pt x="42" y="17"/>
                  </a:lnTo>
                  <a:lnTo>
                    <a:pt x="44" y="21"/>
                  </a:lnTo>
                  <a:lnTo>
                    <a:pt x="48" y="23"/>
                  </a:lnTo>
                  <a:lnTo>
                    <a:pt x="57" y="15"/>
                  </a:lnTo>
                  <a:lnTo>
                    <a:pt x="56" y="13"/>
                  </a:lnTo>
                  <a:lnTo>
                    <a:pt x="54" y="11"/>
                  </a:lnTo>
                  <a:lnTo>
                    <a:pt x="48" y="7"/>
                  </a:lnTo>
                  <a:lnTo>
                    <a:pt x="42" y="4"/>
                  </a:lnTo>
                  <a:lnTo>
                    <a:pt x="33" y="0"/>
                  </a:lnTo>
                  <a:lnTo>
                    <a:pt x="23" y="0"/>
                  </a:lnTo>
                  <a:lnTo>
                    <a:pt x="11" y="4"/>
                  </a:lnTo>
                  <a:lnTo>
                    <a:pt x="0" y="9"/>
                  </a:lnTo>
                  <a:lnTo>
                    <a:pt x="0" y="11"/>
                  </a:lnTo>
                  <a:lnTo>
                    <a:pt x="10" y="19"/>
                  </a:lnTo>
                  <a:close/>
                </a:path>
              </a:pathLst>
            </a:custGeom>
            <a:solidFill>
              <a:srgbClr val="000000"/>
            </a:solidFill>
            <a:ln w="9525">
              <a:noFill/>
              <a:round/>
              <a:headEnd/>
              <a:tailEnd/>
            </a:ln>
          </p:spPr>
          <p:txBody>
            <a:bodyPr/>
            <a:lstStyle/>
            <a:p>
              <a:endParaRPr lang="en-US"/>
            </a:p>
          </p:txBody>
        </p:sp>
        <p:sp>
          <p:nvSpPr>
            <p:cNvPr id="351022" name="Freeform 814"/>
            <p:cNvSpPr>
              <a:spLocks/>
            </p:cNvSpPr>
            <p:nvPr/>
          </p:nvSpPr>
          <p:spPr bwMode="auto">
            <a:xfrm>
              <a:off x="4055" y="1954"/>
              <a:ext cx="50" cy="31"/>
            </a:xfrm>
            <a:custGeom>
              <a:avLst/>
              <a:gdLst/>
              <a:ahLst/>
              <a:cxnLst>
                <a:cxn ang="0">
                  <a:pos x="0" y="25"/>
                </a:cxn>
                <a:cxn ang="0">
                  <a:pos x="2" y="27"/>
                </a:cxn>
                <a:cxn ang="0">
                  <a:pos x="9" y="31"/>
                </a:cxn>
                <a:cxn ang="0">
                  <a:pos x="19" y="31"/>
                </a:cxn>
                <a:cxn ang="0">
                  <a:pos x="26" y="27"/>
                </a:cxn>
                <a:cxn ang="0">
                  <a:pos x="34" y="23"/>
                </a:cxn>
                <a:cxn ang="0">
                  <a:pos x="40" y="18"/>
                </a:cxn>
                <a:cxn ang="0">
                  <a:pos x="44" y="12"/>
                </a:cxn>
                <a:cxn ang="0">
                  <a:pos x="48" y="10"/>
                </a:cxn>
                <a:cxn ang="0">
                  <a:pos x="50" y="8"/>
                </a:cxn>
                <a:cxn ang="0">
                  <a:pos x="40" y="0"/>
                </a:cxn>
                <a:cxn ang="0">
                  <a:pos x="38" y="2"/>
                </a:cxn>
                <a:cxn ang="0">
                  <a:pos x="36" y="4"/>
                </a:cxn>
                <a:cxn ang="0">
                  <a:pos x="30" y="10"/>
                </a:cxn>
                <a:cxn ang="0">
                  <a:pos x="26" y="14"/>
                </a:cxn>
                <a:cxn ang="0">
                  <a:pos x="21" y="18"/>
                </a:cxn>
                <a:cxn ang="0">
                  <a:pos x="17" y="20"/>
                </a:cxn>
                <a:cxn ang="0">
                  <a:pos x="13" y="20"/>
                </a:cxn>
                <a:cxn ang="0">
                  <a:pos x="9" y="18"/>
                </a:cxn>
                <a:cxn ang="0">
                  <a:pos x="9" y="20"/>
                </a:cxn>
                <a:cxn ang="0">
                  <a:pos x="0" y="25"/>
                </a:cxn>
              </a:cxnLst>
              <a:rect l="0" t="0" r="r" b="b"/>
              <a:pathLst>
                <a:path w="50" h="31">
                  <a:moveTo>
                    <a:pt x="0" y="25"/>
                  </a:moveTo>
                  <a:lnTo>
                    <a:pt x="2" y="27"/>
                  </a:lnTo>
                  <a:lnTo>
                    <a:pt x="9" y="31"/>
                  </a:lnTo>
                  <a:lnTo>
                    <a:pt x="19" y="31"/>
                  </a:lnTo>
                  <a:lnTo>
                    <a:pt x="26" y="27"/>
                  </a:lnTo>
                  <a:lnTo>
                    <a:pt x="34" y="23"/>
                  </a:lnTo>
                  <a:lnTo>
                    <a:pt x="40" y="18"/>
                  </a:lnTo>
                  <a:lnTo>
                    <a:pt x="44" y="12"/>
                  </a:lnTo>
                  <a:lnTo>
                    <a:pt x="48" y="10"/>
                  </a:lnTo>
                  <a:lnTo>
                    <a:pt x="50" y="8"/>
                  </a:lnTo>
                  <a:lnTo>
                    <a:pt x="40" y="0"/>
                  </a:lnTo>
                  <a:lnTo>
                    <a:pt x="38" y="2"/>
                  </a:lnTo>
                  <a:lnTo>
                    <a:pt x="36" y="4"/>
                  </a:lnTo>
                  <a:lnTo>
                    <a:pt x="30" y="10"/>
                  </a:lnTo>
                  <a:lnTo>
                    <a:pt x="26" y="14"/>
                  </a:lnTo>
                  <a:lnTo>
                    <a:pt x="21" y="18"/>
                  </a:lnTo>
                  <a:lnTo>
                    <a:pt x="17" y="20"/>
                  </a:lnTo>
                  <a:lnTo>
                    <a:pt x="13" y="20"/>
                  </a:lnTo>
                  <a:lnTo>
                    <a:pt x="9" y="18"/>
                  </a:lnTo>
                  <a:lnTo>
                    <a:pt x="9" y="20"/>
                  </a:lnTo>
                  <a:lnTo>
                    <a:pt x="0" y="25"/>
                  </a:lnTo>
                  <a:close/>
                </a:path>
              </a:pathLst>
            </a:custGeom>
            <a:solidFill>
              <a:srgbClr val="000000"/>
            </a:solidFill>
            <a:ln w="9525">
              <a:noFill/>
              <a:round/>
              <a:headEnd/>
              <a:tailEnd/>
            </a:ln>
          </p:spPr>
          <p:txBody>
            <a:bodyPr/>
            <a:lstStyle/>
            <a:p>
              <a:endParaRPr lang="en-US"/>
            </a:p>
          </p:txBody>
        </p:sp>
        <p:sp>
          <p:nvSpPr>
            <p:cNvPr id="351023" name="Freeform 815"/>
            <p:cNvSpPr>
              <a:spLocks/>
            </p:cNvSpPr>
            <p:nvPr/>
          </p:nvSpPr>
          <p:spPr bwMode="auto">
            <a:xfrm>
              <a:off x="4009" y="1958"/>
              <a:ext cx="55" cy="27"/>
            </a:xfrm>
            <a:custGeom>
              <a:avLst/>
              <a:gdLst/>
              <a:ahLst/>
              <a:cxnLst>
                <a:cxn ang="0">
                  <a:pos x="9" y="27"/>
                </a:cxn>
                <a:cxn ang="0">
                  <a:pos x="17" y="17"/>
                </a:cxn>
                <a:cxn ang="0">
                  <a:pos x="25" y="14"/>
                </a:cxn>
                <a:cxn ang="0">
                  <a:pos x="30" y="12"/>
                </a:cxn>
                <a:cxn ang="0">
                  <a:pos x="34" y="14"/>
                </a:cxn>
                <a:cxn ang="0">
                  <a:pos x="40" y="16"/>
                </a:cxn>
                <a:cxn ang="0">
                  <a:pos x="44" y="19"/>
                </a:cxn>
                <a:cxn ang="0">
                  <a:pos x="46" y="21"/>
                </a:cxn>
                <a:cxn ang="0">
                  <a:pos x="55" y="16"/>
                </a:cxn>
                <a:cxn ang="0">
                  <a:pos x="55" y="14"/>
                </a:cxn>
                <a:cxn ang="0">
                  <a:pos x="51" y="10"/>
                </a:cxn>
                <a:cxn ang="0">
                  <a:pos x="46" y="6"/>
                </a:cxn>
                <a:cxn ang="0">
                  <a:pos x="40" y="2"/>
                </a:cxn>
                <a:cxn ang="0">
                  <a:pos x="30" y="0"/>
                </a:cxn>
                <a:cxn ang="0">
                  <a:pos x="21" y="2"/>
                </a:cxn>
                <a:cxn ang="0">
                  <a:pos x="9" y="8"/>
                </a:cxn>
                <a:cxn ang="0">
                  <a:pos x="0" y="19"/>
                </a:cxn>
                <a:cxn ang="0">
                  <a:pos x="9" y="27"/>
                </a:cxn>
              </a:cxnLst>
              <a:rect l="0" t="0" r="r" b="b"/>
              <a:pathLst>
                <a:path w="55" h="27">
                  <a:moveTo>
                    <a:pt x="9" y="27"/>
                  </a:moveTo>
                  <a:lnTo>
                    <a:pt x="17" y="17"/>
                  </a:lnTo>
                  <a:lnTo>
                    <a:pt x="25" y="14"/>
                  </a:lnTo>
                  <a:lnTo>
                    <a:pt x="30" y="12"/>
                  </a:lnTo>
                  <a:lnTo>
                    <a:pt x="34" y="14"/>
                  </a:lnTo>
                  <a:lnTo>
                    <a:pt x="40" y="16"/>
                  </a:lnTo>
                  <a:lnTo>
                    <a:pt x="44" y="19"/>
                  </a:lnTo>
                  <a:lnTo>
                    <a:pt x="46" y="21"/>
                  </a:lnTo>
                  <a:lnTo>
                    <a:pt x="55" y="16"/>
                  </a:lnTo>
                  <a:lnTo>
                    <a:pt x="55" y="14"/>
                  </a:lnTo>
                  <a:lnTo>
                    <a:pt x="51" y="10"/>
                  </a:lnTo>
                  <a:lnTo>
                    <a:pt x="46" y="6"/>
                  </a:lnTo>
                  <a:lnTo>
                    <a:pt x="40" y="2"/>
                  </a:lnTo>
                  <a:lnTo>
                    <a:pt x="30" y="0"/>
                  </a:lnTo>
                  <a:lnTo>
                    <a:pt x="21" y="2"/>
                  </a:lnTo>
                  <a:lnTo>
                    <a:pt x="9" y="8"/>
                  </a:lnTo>
                  <a:lnTo>
                    <a:pt x="0" y="19"/>
                  </a:lnTo>
                  <a:lnTo>
                    <a:pt x="9" y="27"/>
                  </a:lnTo>
                  <a:close/>
                </a:path>
              </a:pathLst>
            </a:custGeom>
            <a:solidFill>
              <a:srgbClr val="000000"/>
            </a:solidFill>
            <a:ln w="9525">
              <a:noFill/>
              <a:round/>
              <a:headEnd/>
              <a:tailEnd/>
            </a:ln>
          </p:spPr>
          <p:txBody>
            <a:bodyPr/>
            <a:lstStyle/>
            <a:p>
              <a:endParaRPr lang="en-US"/>
            </a:p>
          </p:txBody>
        </p:sp>
        <p:sp>
          <p:nvSpPr>
            <p:cNvPr id="351024" name="Freeform 816"/>
            <p:cNvSpPr>
              <a:spLocks/>
            </p:cNvSpPr>
            <p:nvPr/>
          </p:nvSpPr>
          <p:spPr bwMode="auto">
            <a:xfrm>
              <a:off x="3982" y="1977"/>
              <a:ext cx="36" cy="43"/>
            </a:xfrm>
            <a:custGeom>
              <a:avLst/>
              <a:gdLst/>
              <a:ahLst/>
              <a:cxnLst>
                <a:cxn ang="0">
                  <a:pos x="5" y="41"/>
                </a:cxn>
                <a:cxn ang="0">
                  <a:pos x="5" y="43"/>
                </a:cxn>
                <a:cxn ang="0">
                  <a:pos x="11" y="39"/>
                </a:cxn>
                <a:cxn ang="0">
                  <a:pos x="17" y="33"/>
                </a:cxn>
                <a:cxn ang="0">
                  <a:pos x="21" y="29"/>
                </a:cxn>
                <a:cxn ang="0">
                  <a:pos x="27" y="21"/>
                </a:cxn>
                <a:cxn ang="0">
                  <a:pos x="30" y="18"/>
                </a:cxn>
                <a:cxn ang="0">
                  <a:pos x="34" y="12"/>
                </a:cxn>
                <a:cxn ang="0">
                  <a:pos x="36" y="8"/>
                </a:cxn>
                <a:cxn ang="0">
                  <a:pos x="27" y="0"/>
                </a:cxn>
                <a:cxn ang="0">
                  <a:pos x="27" y="2"/>
                </a:cxn>
                <a:cxn ang="0">
                  <a:pos x="23" y="4"/>
                </a:cxn>
                <a:cxn ang="0">
                  <a:pos x="21" y="10"/>
                </a:cxn>
                <a:cxn ang="0">
                  <a:pos x="17" y="16"/>
                </a:cxn>
                <a:cxn ang="0">
                  <a:pos x="13" y="20"/>
                </a:cxn>
                <a:cxn ang="0">
                  <a:pos x="7" y="25"/>
                </a:cxn>
                <a:cxn ang="0">
                  <a:pos x="4" y="29"/>
                </a:cxn>
                <a:cxn ang="0">
                  <a:pos x="2" y="31"/>
                </a:cxn>
                <a:cxn ang="0">
                  <a:pos x="0" y="31"/>
                </a:cxn>
                <a:cxn ang="0">
                  <a:pos x="5" y="41"/>
                </a:cxn>
              </a:cxnLst>
              <a:rect l="0" t="0" r="r" b="b"/>
              <a:pathLst>
                <a:path w="36" h="43">
                  <a:moveTo>
                    <a:pt x="5" y="41"/>
                  </a:moveTo>
                  <a:lnTo>
                    <a:pt x="5" y="43"/>
                  </a:lnTo>
                  <a:lnTo>
                    <a:pt x="11" y="39"/>
                  </a:lnTo>
                  <a:lnTo>
                    <a:pt x="17" y="33"/>
                  </a:lnTo>
                  <a:lnTo>
                    <a:pt x="21" y="29"/>
                  </a:lnTo>
                  <a:lnTo>
                    <a:pt x="27" y="21"/>
                  </a:lnTo>
                  <a:lnTo>
                    <a:pt x="30" y="18"/>
                  </a:lnTo>
                  <a:lnTo>
                    <a:pt x="34" y="12"/>
                  </a:lnTo>
                  <a:lnTo>
                    <a:pt x="36" y="8"/>
                  </a:lnTo>
                  <a:lnTo>
                    <a:pt x="27" y="0"/>
                  </a:lnTo>
                  <a:lnTo>
                    <a:pt x="27" y="2"/>
                  </a:lnTo>
                  <a:lnTo>
                    <a:pt x="23" y="4"/>
                  </a:lnTo>
                  <a:lnTo>
                    <a:pt x="21" y="10"/>
                  </a:lnTo>
                  <a:lnTo>
                    <a:pt x="17" y="16"/>
                  </a:lnTo>
                  <a:lnTo>
                    <a:pt x="13" y="20"/>
                  </a:lnTo>
                  <a:lnTo>
                    <a:pt x="7" y="25"/>
                  </a:lnTo>
                  <a:lnTo>
                    <a:pt x="4" y="29"/>
                  </a:lnTo>
                  <a:lnTo>
                    <a:pt x="2" y="31"/>
                  </a:lnTo>
                  <a:lnTo>
                    <a:pt x="0" y="31"/>
                  </a:lnTo>
                  <a:lnTo>
                    <a:pt x="5" y="41"/>
                  </a:lnTo>
                  <a:close/>
                </a:path>
              </a:pathLst>
            </a:custGeom>
            <a:solidFill>
              <a:srgbClr val="000000"/>
            </a:solidFill>
            <a:ln w="9525">
              <a:noFill/>
              <a:round/>
              <a:headEnd/>
              <a:tailEnd/>
            </a:ln>
          </p:spPr>
          <p:txBody>
            <a:bodyPr/>
            <a:lstStyle/>
            <a:p>
              <a:endParaRPr lang="en-US"/>
            </a:p>
          </p:txBody>
        </p:sp>
        <p:sp>
          <p:nvSpPr>
            <p:cNvPr id="351025" name="Freeform 817"/>
            <p:cNvSpPr>
              <a:spLocks/>
            </p:cNvSpPr>
            <p:nvPr/>
          </p:nvSpPr>
          <p:spPr bwMode="auto">
            <a:xfrm>
              <a:off x="3945" y="2008"/>
              <a:ext cx="42" cy="17"/>
            </a:xfrm>
            <a:custGeom>
              <a:avLst/>
              <a:gdLst/>
              <a:ahLst/>
              <a:cxnLst>
                <a:cxn ang="0">
                  <a:pos x="2" y="10"/>
                </a:cxn>
                <a:cxn ang="0">
                  <a:pos x="0" y="10"/>
                </a:cxn>
                <a:cxn ang="0">
                  <a:pos x="8" y="14"/>
                </a:cxn>
                <a:cxn ang="0">
                  <a:pos x="16" y="17"/>
                </a:cxn>
                <a:cxn ang="0">
                  <a:pos x="21" y="17"/>
                </a:cxn>
                <a:cxn ang="0">
                  <a:pos x="29" y="15"/>
                </a:cxn>
                <a:cxn ang="0">
                  <a:pos x="35" y="15"/>
                </a:cxn>
                <a:cxn ang="0">
                  <a:pos x="39" y="14"/>
                </a:cxn>
                <a:cxn ang="0">
                  <a:pos x="42" y="12"/>
                </a:cxn>
                <a:cxn ang="0">
                  <a:pos x="42" y="10"/>
                </a:cxn>
                <a:cxn ang="0">
                  <a:pos x="37" y="0"/>
                </a:cxn>
                <a:cxn ang="0">
                  <a:pos x="35" y="2"/>
                </a:cxn>
                <a:cxn ang="0">
                  <a:pos x="31" y="4"/>
                </a:cxn>
                <a:cxn ang="0">
                  <a:pos x="25" y="4"/>
                </a:cxn>
                <a:cxn ang="0">
                  <a:pos x="21" y="6"/>
                </a:cxn>
                <a:cxn ang="0">
                  <a:pos x="18" y="6"/>
                </a:cxn>
                <a:cxn ang="0">
                  <a:pos x="14" y="4"/>
                </a:cxn>
                <a:cxn ang="0">
                  <a:pos x="10" y="2"/>
                </a:cxn>
                <a:cxn ang="0">
                  <a:pos x="10" y="0"/>
                </a:cxn>
                <a:cxn ang="0">
                  <a:pos x="2" y="10"/>
                </a:cxn>
              </a:cxnLst>
              <a:rect l="0" t="0" r="r" b="b"/>
              <a:pathLst>
                <a:path w="42" h="17">
                  <a:moveTo>
                    <a:pt x="2" y="10"/>
                  </a:moveTo>
                  <a:lnTo>
                    <a:pt x="0" y="10"/>
                  </a:lnTo>
                  <a:lnTo>
                    <a:pt x="8" y="14"/>
                  </a:lnTo>
                  <a:lnTo>
                    <a:pt x="16" y="17"/>
                  </a:lnTo>
                  <a:lnTo>
                    <a:pt x="21" y="17"/>
                  </a:lnTo>
                  <a:lnTo>
                    <a:pt x="29" y="15"/>
                  </a:lnTo>
                  <a:lnTo>
                    <a:pt x="35" y="15"/>
                  </a:lnTo>
                  <a:lnTo>
                    <a:pt x="39" y="14"/>
                  </a:lnTo>
                  <a:lnTo>
                    <a:pt x="42" y="12"/>
                  </a:lnTo>
                  <a:lnTo>
                    <a:pt x="42" y="10"/>
                  </a:lnTo>
                  <a:lnTo>
                    <a:pt x="37" y="0"/>
                  </a:lnTo>
                  <a:lnTo>
                    <a:pt x="35" y="2"/>
                  </a:lnTo>
                  <a:lnTo>
                    <a:pt x="31" y="4"/>
                  </a:lnTo>
                  <a:lnTo>
                    <a:pt x="25" y="4"/>
                  </a:lnTo>
                  <a:lnTo>
                    <a:pt x="21" y="6"/>
                  </a:lnTo>
                  <a:lnTo>
                    <a:pt x="18" y="6"/>
                  </a:lnTo>
                  <a:lnTo>
                    <a:pt x="14" y="4"/>
                  </a:lnTo>
                  <a:lnTo>
                    <a:pt x="10" y="2"/>
                  </a:lnTo>
                  <a:lnTo>
                    <a:pt x="10" y="0"/>
                  </a:lnTo>
                  <a:lnTo>
                    <a:pt x="2" y="10"/>
                  </a:lnTo>
                  <a:close/>
                </a:path>
              </a:pathLst>
            </a:custGeom>
            <a:solidFill>
              <a:srgbClr val="000000"/>
            </a:solidFill>
            <a:ln w="9525">
              <a:noFill/>
              <a:round/>
              <a:headEnd/>
              <a:tailEnd/>
            </a:ln>
          </p:spPr>
          <p:txBody>
            <a:bodyPr/>
            <a:lstStyle/>
            <a:p>
              <a:endParaRPr lang="en-US"/>
            </a:p>
          </p:txBody>
        </p:sp>
        <p:sp>
          <p:nvSpPr>
            <p:cNvPr id="351026" name="Freeform 818"/>
            <p:cNvSpPr>
              <a:spLocks/>
            </p:cNvSpPr>
            <p:nvPr/>
          </p:nvSpPr>
          <p:spPr bwMode="auto">
            <a:xfrm>
              <a:off x="3915" y="2000"/>
              <a:ext cx="40" cy="18"/>
            </a:xfrm>
            <a:custGeom>
              <a:avLst/>
              <a:gdLst/>
              <a:ahLst/>
              <a:cxnLst>
                <a:cxn ang="0">
                  <a:pos x="7" y="18"/>
                </a:cxn>
                <a:cxn ang="0">
                  <a:pos x="13" y="16"/>
                </a:cxn>
                <a:cxn ang="0">
                  <a:pos x="17" y="14"/>
                </a:cxn>
                <a:cxn ang="0">
                  <a:pos x="21" y="14"/>
                </a:cxn>
                <a:cxn ang="0">
                  <a:pos x="24" y="14"/>
                </a:cxn>
                <a:cxn ang="0">
                  <a:pos x="28" y="16"/>
                </a:cxn>
                <a:cxn ang="0">
                  <a:pos x="30" y="16"/>
                </a:cxn>
                <a:cxn ang="0">
                  <a:pos x="32" y="18"/>
                </a:cxn>
                <a:cxn ang="0">
                  <a:pos x="40" y="8"/>
                </a:cxn>
                <a:cxn ang="0">
                  <a:pos x="36" y="6"/>
                </a:cxn>
                <a:cxn ang="0">
                  <a:pos x="32" y="4"/>
                </a:cxn>
                <a:cxn ang="0">
                  <a:pos x="28" y="2"/>
                </a:cxn>
                <a:cxn ang="0">
                  <a:pos x="23" y="0"/>
                </a:cxn>
                <a:cxn ang="0">
                  <a:pos x="15" y="2"/>
                </a:cxn>
                <a:cxn ang="0">
                  <a:pos x="7" y="4"/>
                </a:cxn>
                <a:cxn ang="0">
                  <a:pos x="0" y="8"/>
                </a:cxn>
                <a:cxn ang="0">
                  <a:pos x="7" y="18"/>
                </a:cxn>
              </a:cxnLst>
              <a:rect l="0" t="0" r="r" b="b"/>
              <a:pathLst>
                <a:path w="40" h="18">
                  <a:moveTo>
                    <a:pt x="7" y="18"/>
                  </a:moveTo>
                  <a:lnTo>
                    <a:pt x="13" y="16"/>
                  </a:lnTo>
                  <a:lnTo>
                    <a:pt x="17" y="14"/>
                  </a:lnTo>
                  <a:lnTo>
                    <a:pt x="21" y="14"/>
                  </a:lnTo>
                  <a:lnTo>
                    <a:pt x="24" y="14"/>
                  </a:lnTo>
                  <a:lnTo>
                    <a:pt x="28" y="16"/>
                  </a:lnTo>
                  <a:lnTo>
                    <a:pt x="30" y="16"/>
                  </a:lnTo>
                  <a:lnTo>
                    <a:pt x="32" y="18"/>
                  </a:lnTo>
                  <a:lnTo>
                    <a:pt x="40" y="8"/>
                  </a:lnTo>
                  <a:lnTo>
                    <a:pt x="36" y="6"/>
                  </a:lnTo>
                  <a:lnTo>
                    <a:pt x="32" y="4"/>
                  </a:lnTo>
                  <a:lnTo>
                    <a:pt x="28" y="2"/>
                  </a:lnTo>
                  <a:lnTo>
                    <a:pt x="23" y="0"/>
                  </a:lnTo>
                  <a:lnTo>
                    <a:pt x="15" y="2"/>
                  </a:lnTo>
                  <a:lnTo>
                    <a:pt x="7" y="4"/>
                  </a:lnTo>
                  <a:lnTo>
                    <a:pt x="0" y="8"/>
                  </a:lnTo>
                  <a:lnTo>
                    <a:pt x="7" y="18"/>
                  </a:lnTo>
                  <a:close/>
                </a:path>
              </a:pathLst>
            </a:custGeom>
            <a:solidFill>
              <a:srgbClr val="000000"/>
            </a:solidFill>
            <a:ln w="9525">
              <a:noFill/>
              <a:round/>
              <a:headEnd/>
              <a:tailEnd/>
            </a:ln>
          </p:spPr>
          <p:txBody>
            <a:bodyPr/>
            <a:lstStyle/>
            <a:p>
              <a:endParaRPr lang="en-US"/>
            </a:p>
          </p:txBody>
        </p:sp>
        <p:sp>
          <p:nvSpPr>
            <p:cNvPr id="351027" name="Freeform 819"/>
            <p:cNvSpPr>
              <a:spLocks/>
            </p:cNvSpPr>
            <p:nvPr/>
          </p:nvSpPr>
          <p:spPr bwMode="auto">
            <a:xfrm>
              <a:off x="3884" y="2008"/>
              <a:ext cx="38" cy="23"/>
            </a:xfrm>
            <a:custGeom>
              <a:avLst/>
              <a:gdLst/>
              <a:ahLst/>
              <a:cxnLst>
                <a:cxn ang="0">
                  <a:pos x="0" y="6"/>
                </a:cxn>
                <a:cxn ang="0">
                  <a:pos x="2" y="15"/>
                </a:cxn>
                <a:cxn ang="0">
                  <a:pos x="8" y="21"/>
                </a:cxn>
                <a:cxn ang="0">
                  <a:pos x="15" y="23"/>
                </a:cxn>
                <a:cxn ang="0">
                  <a:pos x="23" y="21"/>
                </a:cxn>
                <a:cxn ang="0">
                  <a:pos x="29" y="17"/>
                </a:cxn>
                <a:cxn ang="0">
                  <a:pos x="32" y="14"/>
                </a:cxn>
                <a:cxn ang="0">
                  <a:pos x="36" y="12"/>
                </a:cxn>
                <a:cxn ang="0">
                  <a:pos x="38" y="10"/>
                </a:cxn>
                <a:cxn ang="0">
                  <a:pos x="31" y="0"/>
                </a:cxn>
                <a:cxn ang="0">
                  <a:pos x="29" y="2"/>
                </a:cxn>
                <a:cxn ang="0">
                  <a:pos x="27" y="4"/>
                </a:cxn>
                <a:cxn ang="0">
                  <a:pos x="21" y="8"/>
                </a:cxn>
                <a:cxn ang="0">
                  <a:pos x="17" y="10"/>
                </a:cxn>
                <a:cxn ang="0">
                  <a:pos x="13" y="12"/>
                </a:cxn>
                <a:cxn ang="0">
                  <a:pos x="11" y="8"/>
                </a:cxn>
                <a:cxn ang="0">
                  <a:pos x="0" y="6"/>
                </a:cxn>
              </a:cxnLst>
              <a:rect l="0" t="0" r="r" b="b"/>
              <a:pathLst>
                <a:path w="38" h="23">
                  <a:moveTo>
                    <a:pt x="0" y="6"/>
                  </a:moveTo>
                  <a:lnTo>
                    <a:pt x="2" y="15"/>
                  </a:lnTo>
                  <a:lnTo>
                    <a:pt x="8" y="21"/>
                  </a:lnTo>
                  <a:lnTo>
                    <a:pt x="15" y="23"/>
                  </a:lnTo>
                  <a:lnTo>
                    <a:pt x="23" y="21"/>
                  </a:lnTo>
                  <a:lnTo>
                    <a:pt x="29" y="17"/>
                  </a:lnTo>
                  <a:lnTo>
                    <a:pt x="32" y="14"/>
                  </a:lnTo>
                  <a:lnTo>
                    <a:pt x="36" y="12"/>
                  </a:lnTo>
                  <a:lnTo>
                    <a:pt x="38" y="10"/>
                  </a:lnTo>
                  <a:lnTo>
                    <a:pt x="31" y="0"/>
                  </a:lnTo>
                  <a:lnTo>
                    <a:pt x="29" y="2"/>
                  </a:lnTo>
                  <a:lnTo>
                    <a:pt x="27" y="4"/>
                  </a:lnTo>
                  <a:lnTo>
                    <a:pt x="21" y="8"/>
                  </a:lnTo>
                  <a:lnTo>
                    <a:pt x="17" y="10"/>
                  </a:lnTo>
                  <a:lnTo>
                    <a:pt x="13" y="12"/>
                  </a:lnTo>
                  <a:lnTo>
                    <a:pt x="11" y="8"/>
                  </a:lnTo>
                  <a:lnTo>
                    <a:pt x="0" y="6"/>
                  </a:lnTo>
                  <a:close/>
                </a:path>
              </a:pathLst>
            </a:custGeom>
            <a:solidFill>
              <a:srgbClr val="000000"/>
            </a:solidFill>
            <a:ln w="9525">
              <a:noFill/>
              <a:round/>
              <a:headEnd/>
              <a:tailEnd/>
            </a:ln>
          </p:spPr>
          <p:txBody>
            <a:bodyPr/>
            <a:lstStyle/>
            <a:p>
              <a:endParaRPr lang="en-US"/>
            </a:p>
          </p:txBody>
        </p:sp>
        <p:sp>
          <p:nvSpPr>
            <p:cNvPr id="351028" name="Freeform 820"/>
            <p:cNvSpPr>
              <a:spLocks/>
            </p:cNvSpPr>
            <p:nvPr/>
          </p:nvSpPr>
          <p:spPr bwMode="auto">
            <a:xfrm>
              <a:off x="3865" y="1970"/>
              <a:ext cx="32" cy="46"/>
            </a:xfrm>
            <a:custGeom>
              <a:avLst/>
              <a:gdLst/>
              <a:ahLst/>
              <a:cxnLst>
                <a:cxn ang="0">
                  <a:pos x="2" y="11"/>
                </a:cxn>
                <a:cxn ang="0">
                  <a:pos x="0" y="11"/>
                </a:cxn>
                <a:cxn ang="0">
                  <a:pos x="9" y="13"/>
                </a:cxn>
                <a:cxn ang="0">
                  <a:pos x="13" y="17"/>
                </a:cxn>
                <a:cxn ang="0">
                  <a:pos x="17" y="21"/>
                </a:cxn>
                <a:cxn ang="0">
                  <a:pos x="19" y="27"/>
                </a:cxn>
                <a:cxn ang="0">
                  <a:pos x="19" y="32"/>
                </a:cxn>
                <a:cxn ang="0">
                  <a:pos x="19" y="38"/>
                </a:cxn>
                <a:cxn ang="0">
                  <a:pos x="19" y="42"/>
                </a:cxn>
                <a:cxn ang="0">
                  <a:pos x="19" y="44"/>
                </a:cxn>
                <a:cxn ang="0">
                  <a:pos x="30" y="46"/>
                </a:cxn>
                <a:cxn ang="0">
                  <a:pos x="32" y="44"/>
                </a:cxn>
                <a:cxn ang="0">
                  <a:pos x="32" y="38"/>
                </a:cxn>
                <a:cxn ang="0">
                  <a:pos x="32" y="32"/>
                </a:cxn>
                <a:cxn ang="0">
                  <a:pos x="30" y="25"/>
                </a:cxn>
                <a:cxn ang="0">
                  <a:pos x="28" y="15"/>
                </a:cxn>
                <a:cxn ang="0">
                  <a:pos x="23" y="7"/>
                </a:cxn>
                <a:cxn ang="0">
                  <a:pos x="13" y="2"/>
                </a:cxn>
                <a:cxn ang="0">
                  <a:pos x="2" y="0"/>
                </a:cxn>
                <a:cxn ang="0">
                  <a:pos x="0" y="0"/>
                </a:cxn>
                <a:cxn ang="0">
                  <a:pos x="2" y="11"/>
                </a:cxn>
              </a:cxnLst>
              <a:rect l="0" t="0" r="r" b="b"/>
              <a:pathLst>
                <a:path w="32" h="46">
                  <a:moveTo>
                    <a:pt x="2" y="11"/>
                  </a:moveTo>
                  <a:lnTo>
                    <a:pt x="0" y="11"/>
                  </a:lnTo>
                  <a:lnTo>
                    <a:pt x="9" y="13"/>
                  </a:lnTo>
                  <a:lnTo>
                    <a:pt x="13" y="17"/>
                  </a:lnTo>
                  <a:lnTo>
                    <a:pt x="17" y="21"/>
                  </a:lnTo>
                  <a:lnTo>
                    <a:pt x="19" y="27"/>
                  </a:lnTo>
                  <a:lnTo>
                    <a:pt x="19" y="32"/>
                  </a:lnTo>
                  <a:lnTo>
                    <a:pt x="19" y="38"/>
                  </a:lnTo>
                  <a:lnTo>
                    <a:pt x="19" y="42"/>
                  </a:lnTo>
                  <a:lnTo>
                    <a:pt x="19" y="44"/>
                  </a:lnTo>
                  <a:lnTo>
                    <a:pt x="30" y="46"/>
                  </a:lnTo>
                  <a:lnTo>
                    <a:pt x="32" y="44"/>
                  </a:lnTo>
                  <a:lnTo>
                    <a:pt x="32" y="38"/>
                  </a:lnTo>
                  <a:lnTo>
                    <a:pt x="32" y="32"/>
                  </a:lnTo>
                  <a:lnTo>
                    <a:pt x="30" y="25"/>
                  </a:lnTo>
                  <a:lnTo>
                    <a:pt x="28" y="15"/>
                  </a:lnTo>
                  <a:lnTo>
                    <a:pt x="23" y="7"/>
                  </a:lnTo>
                  <a:lnTo>
                    <a:pt x="13" y="2"/>
                  </a:lnTo>
                  <a:lnTo>
                    <a:pt x="2" y="0"/>
                  </a:lnTo>
                  <a:lnTo>
                    <a:pt x="0" y="0"/>
                  </a:lnTo>
                  <a:lnTo>
                    <a:pt x="2" y="11"/>
                  </a:lnTo>
                  <a:close/>
                </a:path>
              </a:pathLst>
            </a:custGeom>
            <a:solidFill>
              <a:srgbClr val="000000"/>
            </a:solidFill>
            <a:ln w="9525">
              <a:noFill/>
              <a:round/>
              <a:headEnd/>
              <a:tailEnd/>
            </a:ln>
          </p:spPr>
          <p:txBody>
            <a:bodyPr/>
            <a:lstStyle/>
            <a:p>
              <a:endParaRPr lang="en-US"/>
            </a:p>
          </p:txBody>
        </p:sp>
        <p:sp>
          <p:nvSpPr>
            <p:cNvPr id="351029" name="Freeform 821"/>
            <p:cNvSpPr>
              <a:spLocks/>
            </p:cNvSpPr>
            <p:nvPr/>
          </p:nvSpPr>
          <p:spPr bwMode="auto">
            <a:xfrm>
              <a:off x="3840" y="1956"/>
              <a:ext cx="27" cy="27"/>
            </a:xfrm>
            <a:custGeom>
              <a:avLst/>
              <a:gdLst/>
              <a:ahLst/>
              <a:cxnLst>
                <a:cxn ang="0">
                  <a:pos x="2" y="0"/>
                </a:cxn>
                <a:cxn ang="0">
                  <a:pos x="0" y="10"/>
                </a:cxn>
                <a:cxn ang="0">
                  <a:pos x="2" y="18"/>
                </a:cxn>
                <a:cxn ang="0">
                  <a:pos x="5" y="23"/>
                </a:cxn>
                <a:cxn ang="0">
                  <a:pos x="11" y="27"/>
                </a:cxn>
                <a:cxn ang="0">
                  <a:pos x="17" y="27"/>
                </a:cxn>
                <a:cxn ang="0">
                  <a:pos x="23" y="27"/>
                </a:cxn>
                <a:cxn ang="0">
                  <a:pos x="27" y="25"/>
                </a:cxn>
                <a:cxn ang="0">
                  <a:pos x="25" y="14"/>
                </a:cxn>
                <a:cxn ang="0">
                  <a:pos x="23" y="14"/>
                </a:cxn>
                <a:cxn ang="0">
                  <a:pos x="21" y="16"/>
                </a:cxn>
                <a:cxn ang="0">
                  <a:pos x="17" y="16"/>
                </a:cxn>
                <a:cxn ang="0">
                  <a:pos x="15" y="16"/>
                </a:cxn>
                <a:cxn ang="0">
                  <a:pos x="13" y="14"/>
                </a:cxn>
                <a:cxn ang="0">
                  <a:pos x="11" y="14"/>
                </a:cxn>
                <a:cxn ang="0">
                  <a:pos x="11" y="10"/>
                </a:cxn>
                <a:cxn ang="0">
                  <a:pos x="13" y="4"/>
                </a:cxn>
                <a:cxn ang="0">
                  <a:pos x="2" y="0"/>
                </a:cxn>
              </a:cxnLst>
              <a:rect l="0" t="0" r="r" b="b"/>
              <a:pathLst>
                <a:path w="27" h="27">
                  <a:moveTo>
                    <a:pt x="2" y="0"/>
                  </a:moveTo>
                  <a:lnTo>
                    <a:pt x="0" y="10"/>
                  </a:lnTo>
                  <a:lnTo>
                    <a:pt x="2" y="18"/>
                  </a:lnTo>
                  <a:lnTo>
                    <a:pt x="5" y="23"/>
                  </a:lnTo>
                  <a:lnTo>
                    <a:pt x="11" y="27"/>
                  </a:lnTo>
                  <a:lnTo>
                    <a:pt x="17" y="27"/>
                  </a:lnTo>
                  <a:lnTo>
                    <a:pt x="23" y="27"/>
                  </a:lnTo>
                  <a:lnTo>
                    <a:pt x="27" y="25"/>
                  </a:lnTo>
                  <a:lnTo>
                    <a:pt x="25" y="14"/>
                  </a:lnTo>
                  <a:lnTo>
                    <a:pt x="23" y="14"/>
                  </a:lnTo>
                  <a:lnTo>
                    <a:pt x="21" y="16"/>
                  </a:lnTo>
                  <a:lnTo>
                    <a:pt x="17" y="16"/>
                  </a:lnTo>
                  <a:lnTo>
                    <a:pt x="15" y="16"/>
                  </a:lnTo>
                  <a:lnTo>
                    <a:pt x="13" y="14"/>
                  </a:lnTo>
                  <a:lnTo>
                    <a:pt x="11" y="14"/>
                  </a:lnTo>
                  <a:lnTo>
                    <a:pt x="11" y="10"/>
                  </a:lnTo>
                  <a:lnTo>
                    <a:pt x="13" y="4"/>
                  </a:lnTo>
                  <a:lnTo>
                    <a:pt x="2" y="0"/>
                  </a:lnTo>
                  <a:close/>
                </a:path>
              </a:pathLst>
            </a:custGeom>
            <a:solidFill>
              <a:srgbClr val="000000"/>
            </a:solidFill>
            <a:ln w="9525">
              <a:noFill/>
              <a:round/>
              <a:headEnd/>
              <a:tailEnd/>
            </a:ln>
          </p:spPr>
          <p:txBody>
            <a:bodyPr/>
            <a:lstStyle/>
            <a:p>
              <a:endParaRPr lang="en-US"/>
            </a:p>
          </p:txBody>
        </p:sp>
        <p:sp>
          <p:nvSpPr>
            <p:cNvPr id="351030" name="Freeform 822"/>
            <p:cNvSpPr>
              <a:spLocks/>
            </p:cNvSpPr>
            <p:nvPr/>
          </p:nvSpPr>
          <p:spPr bwMode="auto">
            <a:xfrm>
              <a:off x="3828" y="1914"/>
              <a:ext cx="27" cy="46"/>
            </a:xfrm>
            <a:custGeom>
              <a:avLst/>
              <a:gdLst/>
              <a:ahLst/>
              <a:cxnLst>
                <a:cxn ang="0">
                  <a:pos x="6" y="13"/>
                </a:cxn>
                <a:cxn ang="0">
                  <a:pos x="8" y="12"/>
                </a:cxn>
                <a:cxn ang="0">
                  <a:pos x="10" y="12"/>
                </a:cxn>
                <a:cxn ang="0">
                  <a:pos x="12" y="13"/>
                </a:cxn>
                <a:cxn ang="0">
                  <a:pos x="14" y="17"/>
                </a:cxn>
                <a:cxn ang="0">
                  <a:pos x="16" y="23"/>
                </a:cxn>
                <a:cxn ang="0">
                  <a:pos x="16" y="29"/>
                </a:cxn>
                <a:cxn ang="0">
                  <a:pos x="14" y="36"/>
                </a:cxn>
                <a:cxn ang="0">
                  <a:pos x="14" y="40"/>
                </a:cxn>
                <a:cxn ang="0">
                  <a:pos x="14" y="42"/>
                </a:cxn>
                <a:cxn ang="0">
                  <a:pos x="25" y="46"/>
                </a:cxn>
                <a:cxn ang="0">
                  <a:pos x="25" y="42"/>
                </a:cxn>
                <a:cxn ang="0">
                  <a:pos x="27" y="38"/>
                </a:cxn>
                <a:cxn ang="0">
                  <a:pos x="27" y="31"/>
                </a:cxn>
                <a:cxn ang="0">
                  <a:pos x="27" y="21"/>
                </a:cxn>
                <a:cxn ang="0">
                  <a:pos x="25" y="13"/>
                </a:cxn>
                <a:cxn ang="0">
                  <a:pos x="21" y="6"/>
                </a:cxn>
                <a:cxn ang="0">
                  <a:pos x="17" y="2"/>
                </a:cxn>
                <a:cxn ang="0">
                  <a:pos x="12" y="0"/>
                </a:cxn>
                <a:cxn ang="0">
                  <a:pos x="8" y="0"/>
                </a:cxn>
                <a:cxn ang="0">
                  <a:pos x="2" y="2"/>
                </a:cxn>
                <a:cxn ang="0">
                  <a:pos x="0" y="2"/>
                </a:cxn>
                <a:cxn ang="0">
                  <a:pos x="6" y="13"/>
                </a:cxn>
              </a:cxnLst>
              <a:rect l="0" t="0" r="r" b="b"/>
              <a:pathLst>
                <a:path w="27" h="46">
                  <a:moveTo>
                    <a:pt x="6" y="13"/>
                  </a:moveTo>
                  <a:lnTo>
                    <a:pt x="8" y="12"/>
                  </a:lnTo>
                  <a:lnTo>
                    <a:pt x="10" y="12"/>
                  </a:lnTo>
                  <a:lnTo>
                    <a:pt x="12" y="13"/>
                  </a:lnTo>
                  <a:lnTo>
                    <a:pt x="14" y="17"/>
                  </a:lnTo>
                  <a:lnTo>
                    <a:pt x="16" y="23"/>
                  </a:lnTo>
                  <a:lnTo>
                    <a:pt x="16" y="29"/>
                  </a:lnTo>
                  <a:lnTo>
                    <a:pt x="14" y="36"/>
                  </a:lnTo>
                  <a:lnTo>
                    <a:pt x="14" y="40"/>
                  </a:lnTo>
                  <a:lnTo>
                    <a:pt x="14" y="42"/>
                  </a:lnTo>
                  <a:lnTo>
                    <a:pt x="25" y="46"/>
                  </a:lnTo>
                  <a:lnTo>
                    <a:pt x="25" y="42"/>
                  </a:lnTo>
                  <a:lnTo>
                    <a:pt x="27" y="38"/>
                  </a:lnTo>
                  <a:lnTo>
                    <a:pt x="27" y="31"/>
                  </a:lnTo>
                  <a:lnTo>
                    <a:pt x="27" y="21"/>
                  </a:lnTo>
                  <a:lnTo>
                    <a:pt x="25" y="13"/>
                  </a:lnTo>
                  <a:lnTo>
                    <a:pt x="21" y="6"/>
                  </a:lnTo>
                  <a:lnTo>
                    <a:pt x="17" y="2"/>
                  </a:lnTo>
                  <a:lnTo>
                    <a:pt x="12" y="0"/>
                  </a:lnTo>
                  <a:lnTo>
                    <a:pt x="8" y="0"/>
                  </a:lnTo>
                  <a:lnTo>
                    <a:pt x="2" y="2"/>
                  </a:lnTo>
                  <a:lnTo>
                    <a:pt x="0" y="2"/>
                  </a:lnTo>
                  <a:lnTo>
                    <a:pt x="6" y="13"/>
                  </a:lnTo>
                  <a:close/>
                </a:path>
              </a:pathLst>
            </a:custGeom>
            <a:solidFill>
              <a:srgbClr val="000000"/>
            </a:solidFill>
            <a:ln w="9525">
              <a:noFill/>
              <a:round/>
              <a:headEnd/>
              <a:tailEnd/>
            </a:ln>
          </p:spPr>
          <p:txBody>
            <a:bodyPr/>
            <a:lstStyle/>
            <a:p>
              <a:endParaRPr lang="en-US"/>
            </a:p>
          </p:txBody>
        </p:sp>
        <p:sp>
          <p:nvSpPr>
            <p:cNvPr id="351031" name="Freeform 823"/>
            <p:cNvSpPr>
              <a:spLocks/>
            </p:cNvSpPr>
            <p:nvPr/>
          </p:nvSpPr>
          <p:spPr bwMode="auto">
            <a:xfrm>
              <a:off x="3794" y="1916"/>
              <a:ext cx="40" cy="31"/>
            </a:xfrm>
            <a:custGeom>
              <a:avLst/>
              <a:gdLst/>
              <a:ahLst/>
              <a:cxnLst>
                <a:cxn ang="0">
                  <a:pos x="11" y="29"/>
                </a:cxn>
                <a:cxn ang="0">
                  <a:pos x="9" y="31"/>
                </a:cxn>
                <a:cxn ang="0">
                  <a:pos x="13" y="27"/>
                </a:cxn>
                <a:cxn ang="0">
                  <a:pos x="17" y="23"/>
                </a:cxn>
                <a:cxn ang="0">
                  <a:pos x="23" y="19"/>
                </a:cxn>
                <a:cxn ang="0">
                  <a:pos x="28" y="17"/>
                </a:cxn>
                <a:cxn ang="0">
                  <a:pos x="32" y="13"/>
                </a:cxn>
                <a:cxn ang="0">
                  <a:pos x="36" y="11"/>
                </a:cxn>
                <a:cxn ang="0">
                  <a:pos x="38" y="11"/>
                </a:cxn>
                <a:cxn ang="0">
                  <a:pos x="40" y="11"/>
                </a:cxn>
                <a:cxn ang="0">
                  <a:pos x="34" y="0"/>
                </a:cxn>
                <a:cxn ang="0">
                  <a:pos x="30" y="2"/>
                </a:cxn>
                <a:cxn ang="0">
                  <a:pos x="27" y="4"/>
                </a:cxn>
                <a:cxn ang="0">
                  <a:pos x="23" y="6"/>
                </a:cxn>
                <a:cxn ang="0">
                  <a:pos x="17" y="10"/>
                </a:cxn>
                <a:cxn ang="0">
                  <a:pos x="11" y="13"/>
                </a:cxn>
                <a:cxn ang="0">
                  <a:pos x="5" y="17"/>
                </a:cxn>
                <a:cxn ang="0">
                  <a:pos x="0" y="23"/>
                </a:cxn>
                <a:cxn ang="0">
                  <a:pos x="11" y="29"/>
                </a:cxn>
              </a:cxnLst>
              <a:rect l="0" t="0" r="r" b="b"/>
              <a:pathLst>
                <a:path w="40" h="31">
                  <a:moveTo>
                    <a:pt x="11" y="29"/>
                  </a:moveTo>
                  <a:lnTo>
                    <a:pt x="9" y="31"/>
                  </a:lnTo>
                  <a:lnTo>
                    <a:pt x="13" y="27"/>
                  </a:lnTo>
                  <a:lnTo>
                    <a:pt x="17" y="23"/>
                  </a:lnTo>
                  <a:lnTo>
                    <a:pt x="23" y="19"/>
                  </a:lnTo>
                  <a:lnTo>
                    <a:pt x="28" y="17"/>
                  </a:lnTo>
                  <a:lnTo>
                    <a:pt x="32" y="13"/>
                  </a:lnTo>
                  <a:lnTo>
                    <a:pt x="36" y="11"/>
                  </a:lnTo>
                  <a:lnTo>
                    <a:pt x="38" y="11"/>
                  </a:lnTo>
                  <a:lnTo>
                    <a:pt x="40" y="11"/>
                  </a:lnTo>
                  <a:lnTo>
                    <a:pt x="34" y="0"/>
                  </a:lnTo>
                  <a:lnTo>
                    <a:pt x="30" y="2"/>
                  </a:lnTo>
                  <a:lnTo>
                    <a:pt x="27" y="4"/>
                  </a:lnTo>
                  <a:lnTo>
                    <a:pt x="23" y="6"/>
                  </a:lnTo>
                  <a:lnTo>
                    <a:pt x="17" y="10"/>
                  </a:lnTo>
                  <a:lnTo>
                    <a:pt x="11" y="13"/>
                  </a:lnTo>
                  <a:lnTo>
                    <a:pt x="5" y="17"/>
                  </a:lnTo>
                  <a:lnTo>
                    <a:pt x="0" y="23"/>
                  </a:lnTo>
                  <a:lnTo>
                    <a:pt x="11" y="29"/>
                  </a:lnTo>
                  <a:close/>
                </a:path>
              </a:pathLst>
            </a:custGeom>
            <a:solidFill>
              <a:srgbClr val="000000"/>
            </a:solidFill>
            <a:ln w="9525">
              <a:noFill/>
              <a:round/>
              <a:headEnd/>
              <a:tailEnd/>
            </a:ln>
          </p:spPr>
          <p:txBody>
            <a:bodyPr/>
            <a:lstStyle/>
            <a:p>
              <a:endParaRPr lang="en-US"/>
            </a:p>
          </p:txBody>
        </p:sp>
        <p:sp>
          <p:nvSpPr>
            <p:cNvPr id="351032" name="Freeform 824"/>
            <p:cNvSpPr>
              <a:spLocks/>
            </p:cNvSpPr>
            <p:nvPr/>
          </p:nvSpPr>
          <p:spPr bwMode="auto">
            <a:xfrm>
              <a:off x="3769" y="1939"/>
              <a:ext cx="36" cy="17"/>
            </a:xfrm>
            <a:custGeom>
              <a:avLst/>
              <a:gdLst/>
              <a:ahLst/>
              <a:cxnLst>
                <a:cxn ang="0">
                  <a:pos x="0" y="11"/>
                </a:cxn>
                <a:cxn ang="0">
                  <a:pos x="7" y="15"/>
                </a:cxn>
                <a:cxn ang="0">
                  <a:pos x="13" y="17"/>
                </a:cxn>
                <a:cxn ang="0">
                  <a:pos x="21" y="17"/>
                </a:cxn>
                <a:cxn ang="0">
                  <a:pos x="27" y="15"/>
                </a:cxn>
                <a:cxn ang="0">
                  <a:pos x="30" y="11"/>
                </a:cxn>
                <a:cxn ang="0">
                  <a:pos x="32" y="10"/>
                </a:cxn>
                <a:cxn ang="0">
                  <a:pos x="34" y="8"/>
                </a:cxn>
                <a:cxn ang="0">
                  <a:pos x="36" y="6"/>
                </a:cxn>
                <a:cxn ang="0">
                  <a:pos x="25" y="0"/>
                </a:cxn>
                <a:cxn ang="0">
                  <a:pos x="25" y="2"/>
                </a:cxn>
                <a:cxn ang="0">
                  <a:pos x="23" y="4"/>
                </a:cxn>
                <a:cxn ang="0">
                  <a:pos x="21" y="4"/>
                </a:cxn>
                <a:cxn ang="0">
                  <a:pos x="19" y="6"/>
                </a:cxn>
                <a:cxn ang="0">
                  <a:pos x="15" y="6"/>
                </a:cxn>
                <a:cxn ang="0">
                  <a:pos x="11" y="6"/>
                </a:cxn>
                <a:cxn ang="0">
                  <a:pos x="5" y="2"/>
                </a:cxn>
                <a:cxn ang="0">
                  <a:pos x="0" y="11"/>
                </a:cxn>
              </a:cxnLst>
              <a:rect l="0" t="0" r="r" b="b"/>
              <a:pathLst>
                <a:path w="36" h="17">
                  <a:moveTo>
                    <a:pt x="0" y="11"/>
                  </a:moveTo>
                  <a:lnTo>
                    <a:pt x="7" y="15"/>
                  </a:lnTo>
                  <a:lnTo>
                    <a:pt x="13" y="17"/>
                  </a:lnTo>
                  <a:lnTo>
                    <a:pt x="21" y="17"/>
                  </a:lnTo>
                  <a:lnTo>
                    <a:pt x="27" y="15"/>
                  </a:lnTo>
                  <a:lnTo>
                    <a:pt x="30" y="11"/>
                  </a:lnTo>
                  <a:lnTo>
                    <a:pt x="32" y="10"/>
                  </a:lnTo>
                  <a:lnTo>
                    <a:pt x="34" y="8"/>
                  </a:lnTo>
                  <a:lnTo>
                    <a:pt x="36" y="6"/>
                  </a:lnTo>
                  <a:lnTo>
                    <a:pt x="25" y="0"/>
                  </a:lnTo>
                  <a:lnTo>
                    <a:pt x="25" y="2"/>
                  </a:lnTo>
                  <a:lnTo>
                    <a:pt x="23" y="4"/>
                  </a:lnTo>
                  <a:lnTo>
                    <a:pt x="21" y="4"/>
                  </a:lnTo>
                  <a:lnTo>
                    <a:pt x="19" y="6"/>
                  </a:lnTo>
                  <a:lnTo>
                    <a:pt x="15" y="6"/>
                  </a:lnTo>
                  <a:lnTo>
                    <a:pt x="11" y="6"/>
                  </a:lnTo>
                  <a:lnTo>
                    <a:pt x="5" y="2"/>
                  </a:lnTo>
                  <a:lnTo>
                    <a:pt x="0" y="11"/>
                  </a:lnTo>
                  <a:close/>
                </a:path>
              </a:pathLst>
            </a:custGeom>
            <a:solidFill>
              <a:srgbClr val="000000"/>
            </a:solidFill>
            <a:ln w="9525">
              <a:noFill/>
              <a:round/>
              <a:headEnd/>
              <a:tailEnd/>
            </a:ln>
          </p:spPr>
          <p:txBody>
            <a:bodyPr/>
            <a:lstStyle/>
            <a:p>
              <a:endParaRPr lang="en-US"/>
            </a:p>
          </p:txBody>
        </p:sp>
        <p:sp>
          <p:nvSpPr>
            <p:cNvPr id="351033" name="Freeform 825"/>
            <p:cNvSpPr>
              <a:spLocks/>
            </p:cNvSpPr>
            <p:nvPr/>
          </p:nvSpPr>
          <p:spPr bwMode="auto">
            <a:xfrm>
              <a:off x="3744" y="1885"/>
              <a:ext cx="30" cy="65"/>
            </a:xfrm>
            <a:custGeom>
              <a:avLst/>
              <a:gdLst/>
              <a:ahLst/>
              <a:cxnLst>
                <a:cxn ang="0">
                  <a:pos x="0" y="0"/>
                </a:cxn>
                <a:cxn ang="0">
                  <a:pos x="0" y="16"/>
                </a:cxn>
                <a:cxn ang="0">
                  <a:pos x="2" y="31"/>
                </a:cxn>
                <a:cxn ang="0">
                  <a:pos x="4" y="42"/>
                </a:cxn>
                <a:cxn ang="0">
                  <a:pos x="9" y="52"/>
                </a:cxn>
                <a:cxn ang="0">
                  <a:pos x="15" y="58"/>
                </a:cxn>
                <a:cxn ang="0">
                  <a:pos x="19" y="62"/>
                </a:cxn>
                <a:cxn ang="0">
                  <a:pos x="23" y="65"/>
                </a:cxn>
                <a:cxn ang="0">
                  <a:pos x="25" y="65"/>
                </a:cxn>
                <a:cxn ang="0">
                  <a:pos x="30" y="56"/>
                </a:cxn>
                <a:cxn ang="0">
                  <a:pos x="27" y="54"/>
                </a:cxn>
                <a:cxn ang="0">
                  <a:pos x="23" y="50"/>
                </a:cxn>
                <a:cxn ang="0">
                  <a:pos x="19" y="44"/>
                </a:cxn>
                <a:cxn ang="0">
                  <a:pos x="15" y="37"/>
                </a:cxn>
                <a:cxn ang="0">
                  <a:pos x="13" y="29"/>
                </a:cxn>
                <a:cxn ang="0">
                  <a:pos x="11" y="16"/>
                </a:cxn>
                <a:cxn ang="0">
                  <a:pos x="13" y="0"/>
                </a:cxn>
                <a:cxn ang="0">
                  <a:pos x="0" y="0"/>
                </a:cxn>
              </a:cxnLst>
              <a:rect l="0" t="0" r="r" b="b"/>
              <a:pathLst>
                <a:path w="30" h="65">
                  <a:moveTo>
                    <a:pt x="0" y="0"/>
                  </a:moveTo>
                  <a:lnTo>
                    <a:pt x="0" y="16"/>
                  </a:lnTo>
                  <a:lnTo>
                    <a:pt x="2" y="31"/>
                  </a:lnTo>
                  <a:lnTo>
                    <a:pt x="4" y="42"/>
                  </a:lnTo>
                  <a:lnTo>
                    <a:pt x="9" y="52"/>
                  </a:lnTo>
                  <a:lnTo>
                    <a:pt x="15" y="58"/>
                  </a:lnTo>
                  <a:lnTo>
                    <a:pt x="19" y="62"/>
                  </a:lnTo>
                  <a:lnTo>
                    <a:pt x="23" y="65"/>
                  </a:lnTo>
                  <a:lnTo>
                    <a:pt x="25" y="65"/>
                  </a:lnTo>
                  <a:lnTo>
                    <a:pt x="30" y="56"/>
                  </a:lnTo>
                  <a:lnTo>
                    <a:pt x="27" y="54"/>
                  </a:lnTo>
                  <a:lnTo>
                    <a:pt x="23" y="50"/>
                  </a:lnTo>
                  <a:lnTo>
                    <a:pt x="19" y="44"/>
                  </a:lnTo>
                  <a:lnTo>
                    <a:pt x="15" y="37"/>
                  </a:lnTo>
                  <a:lnTo>
                    <a:pt x="13" y="29"/>
                  </a:lnTo>
                  <a:lnTo>
                    <a:pt x="11" y="16"/>
                  </a:lnTo>
                  <a:lnTo>
                    <a:pt x="13" y="0"/>
                  </a:lnTo>
                  <a:lnTo>
                    <a:pt x="0" y="0"/>
                  </a:lnTo>
                  <a:close/>
                </a:path>
              </a:pathLst>
            </a:custGeom>
            <a:solidFill>
              <a:srgbClr val="000000"/>
            </a:solidFill>
            <a:ln w="9525">
              <a:noFill/>
              <a:round/>
              <a:headEnd/>
              <a:tailEnd/>
            </a:ln>
          </p:spPr>
          <p:txBody>
            <a:bodyPr/>
            <a:lstStyle/>
            <a:p>
              <a:endParaRPr lang="en-US"/>
            </a:p>
          </p:txBody>
        </p:sp>
        <p:sp>
          <p:nvSpPr>
            <p:cNvPr id="351034" name="Freeform 826"/>
            <p:cNvSpPr>
              <a:spLocks/>
            </p:cNvSpPr>
            <p:nvPr/>
          </p:nvSpPr>
          <p:spPr bwMode="auto">
            <a:xfrm>
              <a:off x="3947" y="1985"/>
              <a:ext cx="395" cy="415"/>
            </a:xfrm>
            <a:custGeom>
              <a:avLst/>
              <a:gdLst/>
              <a:ahLst/>
              <a:cxnLst>
                <a:cxn ang="0">
                  <a:pos x="219" y="344"/>
                </a:cxn>
                <a:cxn ang="0">
                  <a:pos x="240" y="330"/>
                </a:cxn>
                <a:cxn ang="0">
                  <a:pos x="248" y="319"/>
                </a:cxn>
                <a:cxn ang="0">
                  <a:pos x="273" y="269"/>
                </a:cxn>
                <a:cxn ang="0">
                  <a:pos x="301" y="246"/>
                </a:cxn>
                <a:cxn ang="0">
                  <a:pos x="324" y="240"/>
                </a:cxn>
                <a:cxn ang="0">
                  <a:pos x="353" y="219"/>
                </a:cxn>
                <a:cxn ang="0">
                  <a:pos x="367" y="198"/>
                </a:cxn>
                <a:cxn ang="0">
                  <a:pos x="370" y="173"/>
                </a:cxn>
                <a:cxn ang="0">
                  <a:pos x="382" y="142"/>
                </a:cxn>
                <a:cxn ang="0">
                  <a:pos x="388" y="127"/>
                </a:cxn>
                <a:cxn ang="0">
                  <a:pos x="395" y="108"/>
                </a:cxn>
                <a:cxn ang="0">
                  <a:pos x="386" y="88"/>
                </a:cxn>
                <a:cxn ang="0">
                  <a:pos x="369" y="81"/>
                </a:cxn>
                <a:cxn ang="0">
                  <a:pos x="336" y="77"/>
                </a:cxn>
                <a:cxn ang="0">
                  <a:pos x="303" y="58"/>
                </a:cxn>
                <a:cxn ang="0">
                  <a:pos x="292" y="44"/>
                </a:cxn>
                <a:cxn ang="0">
                  <a:pos x="276" y="27"/>
                </a:cxn>
                <a:cxn ang="0">
                  <a:pos x="261" y="25"/>
                </a:cxn>
                <a:cxn ang="0">
                  <a:pos x="248" y="27"/>
                </a:cxn>
                <a:cxn ang="0">
                  <a:pos x="221" y="23"/>
                </a:cxn>
                <a:cxn ang="0">
                  <a:pos x="205" y="13"/>
                </a:cxn>
                <a:cxn ang="0">
                  <a:pos x="188" y="2"/>
                </a:cxn>
                <a:cxn ang="0">
                  <a:pos x="169" y="4"/>
                </a:cxn>
                <a:cxn ang="0">
                  <a:pos x="161" y="12"/>
                </a:cxn>
                <a:cxn ang="0">
                  <a:pos x="146" y="23"/>
                </a:cxn>
                <a:cxn ang="0">
                  <a:pos x="133" y="25"/>
                </a:cxn>
                <a:cxn ang="0">
                  <a:pos x="115" y="17"/>
                </a:cxn>
                <a:cxn ang="0">
                  <a:pos x="90" y="12"/>
                </a:cxn>
                <a:cxn ang="0">
                  <a:pos x="81" y="19"/>
                </a:cxn>
                <a:cxn ang="0">
                  <a:pos x="73" y="33"/>
                </a:cxn>
                <a:cxn ang="0">
                  <a:pos x="58" y="54"/>
                </a:cxn>
                <a:cxn ang="0">
                  <a:pos x="48" y="63"/>
                </a:cxn>
                <a:cxn ang="0">
                  <a:pos x="14" y="98"/>
                </a:cxn>
                <a:cxn ang="0">
                  <a:pos x="2" y="125"/>
                </a:cxn>
                <a:cxn ang="0">
                  <a:pos x="4" y="148"/>
                </a:cxn>
                <a:cxn ang="0">
                  <a:pos x="16" y="161"/>
                </a:cxn>
                <a:cxn ang="0">
                  <a:pos x="33" y="179"/>
                </a:cxn>
                <a:cxn ang="0">
                  <a:pos x="42" y="196"/>
                </a:cxn>
                <a:cxn ang="0">
                  <a:pos x="48" y="211"/>
                </a:cxn>
                <a:cxn ang="0">
                  <a:pos x="77" y="234"/>
                </a:cxn>
                <a:cxn ang="0">
                  <a:pos x="104" y="244"/>
                </a:cxn>
                <a:cxn ang="0">
                  <a:pos x="119" y="257"/>
                </a:cxn>
                <a:cxn ang="0">
                  <a:pos x="111" y="307"/>
                </a:cxn>
                <a:cxn ang="0">
                  <a:pos x="69" y="392"/>
                </a:cxn>
                <a:cxn ang="0">
                  <a:pos x="56" y="415"/>
                </a:cxn>
                <a:cxn ang="0">
                  <a:pos x="79" y="405"/>
                </a:cxn>
                <a:cxn ang="0">
                  <a:pos x="111" y="386"/>
                </a:cxn>
                <a:cxn ang="0">
                  <a:pos x="129" y="371"/>
                </a:cxn>
                <a:cxn ang="0">
                  <a:pos x="159" y="347"/>
                </a:cxn>
                <a:cxn ang="0">
                  <a:pos x="186" y="340"/>
                </a:cxn>
              </a:cxnLst>
              <a:rect l="0" t="0" r="r" b="b"/>
              <a:pathLst>
                <a:path w="395" h="415">
                  <a:moveTo>
                    <a:pt x="200" y="342"/>
                  </a:moveTo>
                  <a:lnTo>
                    <a:pt x="209" y="344"/>
                  </a:lnTo>
                  <a:lnTo>
                    <a:pt x="219" y="344"/>
                  </a:lnTo>
                  <a:lnTo>
                    <a:pt x="228" y="340"/>
                  </a:lnTo>
                  <a:lnTo>
                    <a:pt x="234" y="336"/>
                  </a:lnTo>
                  <a:lnTo>
                    <a:pt x="240" y="330"/>
                  </a:lnTo>
                  <a:lnTo>
                    <a:pt x="244" y="324"/>
                  </a:lnTo>
                  <a:lnTo>
                    <a:pt x="246" y="321"/>
                  </a:lnTo>
                  <a:lnTo>
                    <a:pt x="248" y="319"/>
                  </a:lnTo>
                  <a:lnTo>
                    <a:pt x="253" y="300"/>
                  </a:lnTo>
                  <a:lnTo>
                    <a:pt x="263" y="282"/>
                  </a:lnTo>
                  <a:lnTo>
                    <a:pt x="273" y="269"/>
                  </a:lnTo>
                  <a:lnTo>
                    <a:pt x="284" y="259"/>
                  </a:lnTo>
                  <a:lnTo>
                    <a:pt x="294" y="252"/>
                  </a:lnTo>
                  <a:lnTo>
                    <a:pt x="301" y="246"/>
                  </a:lnTo>
                  <a:lnTo>
                    <a:pt x="307" y="242"/>
                  </a:lnTo>
                  <a:lnTo>
                    <a:pt x="309" y="242"/>
                  </a:lnTo>
                  <a:lnTo>
                    <a:pt x="324" y="240"/>
                  </a:lnTo>
                  <a:lnTo>
                    <a:pt x="336" y="234"/>
                  </a:lnTo>
                  <a:lnTo>
                    <a:pt x="346" y="227"/>
                  </a:lnTo>
                  <a:lnTo>
                    <a:pt x="353" y="219"/>
                  </a:lnTo>
                  <a:lnTo>
                    <a:pt x="361" y="209"/>
                  </a:lnTo>
                  <a:lnTo>
                    <a:pt x="365" y="202"/>
                  </a:lnTo>
                  <a:lnTo>
                    <a:pt x="367" y="198"/>
                  </a:lnTo>
                  <a:lnTo>
                    <a:pt x="367" y="194"/>
                  </a:lnTo>
                  <a:lnTo>
                    <a:pt x="369" y="184"/>
                  </a:lnTo>
                  <a:lnTo>
                    <a:pt x="370" y="173"/>
                  </a:lnTo>
                  <a:lnTo>
                    <a:pt x="374" y="161"/>
                  </a:lnTo>
                  <a:lnTo>
                    <a:pt x="378" y="152"/>
                  </a:lnTo>
                  <a:lnTo>
                    <a:pt x="382" y="142"/>
                  </a:lnTo>
                  <a:lnTo>
                    <a:pt x="386" y="134"/>
                  </a:lnTo>
                  <a:lnTo>
                    <a:pt x="388" y="129"/>
                  </a:lnTo>
                  <a:lnTo>
                    <a:pt x="388" y="127"/>
                  </a:lnTo>
                  <a:lnTo>
                    <a:pt x="392" y="119"/>
                  </a:lnTo>
                  <a:lnTo>
                    <a:pt x="394" y="113"/>
                  </a:lnTo>
                  <a:lnTo>
                    <a:pt x="395" y="108"/>
                  </a:lnTo>
                  <a:lnTo>
                    <a:pt x="395" y="102"/>
                  </a:lnTo>
                  <a:lnTo>
                    <a:pt x="392" y="94"/>
                  </a:lnTo>
                  <a:lnTo>
                    <a:pt x="386" y="88"/>
                  </a:lnTo>
                  <a:lnTo>
                    <a:pt x="380" y="85"/>
                  </a:lnTo>
                  <a:lnTo>
                    <a:pt x="372" y="83"/>
                  </a:lnTo>
                  <a:lnTo>
                    <a:pt x="369" y="81"/>
                  </a:lnTo>
                  <a:lnTo>
                    <a:pt x="365" y="81"/>
                  </a:lnTo>
                  <a:lnTo>
                    <a:pt x="349" y="81"/>
                  </a:lnTo>
                  <a:lnTo>
                    <a:pt x="336" y="77"/>
                  </a:lnTo>
                  <a:lnTo>
                    <a:pt x="323" y="71"/>
                  </a:lnTo>
                  <a:lnTo>
                    <a:pt x="311" y="63"/>
                  </a:lnTo>
                  <a:lnTo>
                    <a:pt x="303" y="58"/>
                  </a:lnTo>
                  <a:lnTo>
                    <a:pt x="298" y="50"/>
                  </a:lnTo>
                  <a:lnTo>
                    <a:pt x="294" y="46"/>
                  </a:lnTo>
                  <a:lnTo>
                    <a:pt x="292" y="44"/>
                  </a:lnTo>
                  <a:lnTo>
                    <a:pt x="288" y="37"/>
                  </a:lnTo>
                  <a:lnTo>
                    <a:pt x="282" y="31"/>
                  </a:lnTo>
                  <a:lnTo>
                    <a:pt x="276" y="27"/>
                  </a:lnTo>
                  <a:lnTo>
                    <a:pt x="271" y="27"/>
                  </a:lnTo>
                  <a:lnTo>
                    <a:pt x="265" y="25"/>
                  </a:lnTo>
                  <a:lnTo>
                    <a:pt x="261" y="25"/>
                  </a:lnTo>
                  <a:lnTo>
                    <a:pt x="259" y="27"/>
                  </a:lnTo>
                  <a:lnTo>
                    <a:pt x="257" y="27"/>
                  </a:lnTo>
                  <a:lnTo>
                    <a:pt x="248" y="27"/>
                  </a:lnTo>
                  <a:lnTo>
                    <a:pt x="238" y="27"/>
                  </a:lnTo>
                  <a:lnTo>
                    <a:pt x="230" y="25"/>
                  </a:lnTo>
                  <a:lnTo>
                    <a:pt x="221" y="23"/>
                  </a:lnTo>
                  <a:lnTo>
                    <a:pt x="215" y="19"/>
                  </a:lnTo>
                  <a:lnTo>
                    <a:pt x="209" y="15"/>
                  </a:lnTo>
                  <a:lnTo>
                    <a:pt x="205" y="13"/>
                  </a:lnTo>
                  <a:lnTo>
                    <a:pt x="204" y="13"/>
                  </a:lnTo>
                  <a:lnTo>
                    <a:pt x="196" y="6"/>
                  </a:lnTo>
                  <a:lnTo>
                    <a:pt x="188" y="2"/>
                  </a:lnTo>
                  <a:lnTo>
                    <a:pt x="181" y="0"/>
                  </a:lnTo>
                  <a:lnTo>
                    <a:pt x="175" y="2"/>
                  </a:lnTo>
                  <a:lnTo>
                    <a:pt x="169" y="4"/>
                  </a:lnTo>
                  <a:lnTo>
                    <a:pt x="165" y="8"/>
                  </a:lnTo>
                  <a:lnTo>
                    <a:pt x="161" y="10"/>
                  </a:lnTo>
                  <a:lnTo>
                    <a:pt x="161" y="12"/>
                  </a:lnTo>
                  <a:lnTo>
                    <a:pt x="158" y="17"/>
                  </a:lnTo>
                  <a:lnTo>
                    <a:pt x="152" y="21"/>
                  </a:lnTo>
                  <a:lnTo>
                    <a:pt x="146" y="23"/>
                  </a:lnTo>
                  <a:lnTo>
                    <a:pt x="140" y="25"/>
                  </a:lnTo>
                  <a:lnTo>
                    <a:pt x="136" y="25"/>
                  </a:lnTo>
                  <a:lnTo>
                    <a:pt x="133" y="25"/>
                  </a:lnTo>
                  <a:lnTo>
                    <a:pt x="129" y="25"/>
                  </a:lnTo>
                  <a:lnTo>
                    <a:pt x="129" y="25"/>
                  </a:lnTo>
                  <a:lnTo>
                    <a:pt x="115" y="17"/>
                  </a:lnTo>
                  <a:lnTo>
                    <a:pt x="106" y="12"/>
                  </a:lnTo>
                  <a:lnTo>
                    <a:pt x="98" y="12"/>
                  </a:lnTo>
                  <a:lnTo>
                    <a:pt x="90" y="12"/>
                  </a:lnTo>
                  <a:lnTo>
                    <a:pt x="87" y="15"/>
                  </a:lnTo>
                  <a:lnTo>
                    <a:pt x="83" y="17"/>
                  </a:lnTo>
                  <a:lnTo>
                    <a:pt x="81" y="19"/>
                  </a:lnTo>
                  <a:lnTo>
                    <a:pt x="81" y="21"/>
                  </a:lnTo>
                  <a:lnTo>
                    <a:pt x="79" y="27"/>
                  </a:lnTo>
                  <a:lnTo>
                    <a:pt x="73" y="33"/>
                  </a:lnTo>
                  <a:lnTo>
                    <a:pt x="69" y="40"/>
                  </a:lnTo>
                  <a:lnTo>
                    <a:pt x="63" y="46"/>
                  </a:lnTo>
                  <a:lnTo>
                    <a:pt x="58" y="54"/>
                  </a:lnTo>
                  <a:lnTo>
                    <a:pt x="54" y="58"/>
                  </a:lnTo>
                  <a:lnTo>
                    <a:pt x="50" y="61"/>
                  </a:lnTo>
                  <a:lnTo>
                    <a:pt x="48" y="63"/>
                  </a:lnTo>
                  <a:lnTo>
                    <a:pt x="35" y="77"/>
                  </a:lnTo>
                  <a:lnTo>
                    <a:pt x="23" y="88"/>
                  </a:lnTo>
                  <a:lnTo>
                    <a:pt x="14" y="98"/>
                  </a:lnTo>
                  <a:lnTo>
                    <a:pt x="8" y="108"/>
                  </a:lnTo>
                  <a:lnTo>
                    <a:pt x="4" y="117"/>
                  </a:lnTo>
                  <a:lnTo>
                    <a:pt x="2" y="125"/>
                  </a:lnTo>
                  <a:lnTo>
                    <a:pt x="0" y="132"/>
                  </a:lnTo>
                  <a:lnTo>
                    <a:pt x="0" y="138"/>
                  </a:lnTo>
                  <a:lnTo>
                    <a:pt x="4" y="148"/>
                  </a:lnTo>
                  <a:lnTo>
                    <a:pt x="10" y="156"/>
                  </a:lnTo>
                  <a:lnTo>
                    <a:pt x="14" y="159"/>
                  </a:lnTo>
                  <a:lnTo>
                    <a:pt x="16" y="161"/>
                  </a:lnTo>
                  <a:lnTo>
                    <a:pt x="21" y="165"/>
                  </a:lnTo>
                  <a:lnTo>
                    <a:pt x="27" y="171"/>
                  </a:lnTo>
                  <a:lnTo>
                    <a:pt x="33" y="179"/>
                  </a:lnTo>
                  <a:lnTo>
                    <a:pt x="37" y="184"/>
                  </a:lnTo>
                  <a:lnTo>
                    <a:pt x="40" y="192"/>
                  </a:lnTo>
                  <a:lnTo>
                    <a:pt x="42" y="196"/>
                  </a:lnTo>
                  <a:lnTo>
                    <a:pt x="44" y="200"/>
                  </a:lnTo>
                  <a:lnTo>
                    <a:pt x="44" y="202"/>
                  </a:lnTo>
                  <a:lnTo>
                    <a:pt x="48" y="211"/>
                  </a:lnTo>
                  <a:lnTo>
                    <a:pt x="56" y="221"/>
                  </a:lnTo>
                  <a:lnTo>
                    <a:pt x="65" y="228"/>
                  </a:lnTo>
                  <a:lnTo>
                    <a:pt x="77" y="234"/>
                  </a:lnTo>
                  <a:lnTo>
                    <a:pt x="88" y="238"/>
                  </a:lnTo>
                  <a:lnTo>
                    <a:pt x="98" y="242"/>
                  </a:lnTo>
                  <a:lnTo>
                    <a:pt x="104" y="244"/>
                  </a:lnTo>
                  <a:lnTo>
                    <a:pt x="108" y="244"/>
                  </a:lnTo>
                  <a:lnTo>
                    <a:pt x="115" y="250"/>
                  </a:lnTo>
                  <a:lnTo>
                    <a:pt x="119" y="257"/>
                  </a:lnTo>
                  <a:lnTo>
                    <a:pt x="121" y="269"/>
                  </a:lnTo>
                  <a:lnTo>
                    <a:pt x="119" y="280"/>
                  </a:lnTo>
                  <a:lnTo>
                    <a:pt x="111" y="307"/>
                  </a:lnTo>
                  <a:lnTo>
                    <a:pt x="100" y="338"/>
                  </a:lnTo>
                  <a:lnTo>
                    <a:pt x="85" y="367"/>
                  </a:lnTo>
                  <a:lnTo>
                    <a:pt x="69" y="392"/>
                  </a:lnTo>
                  <a:lnTo>
                    <a:pt x="60" y="409"/>
                  </a:lnTo>
                  <a:lnTo>
                    <a:pt x="54" y="415"/>
                  </a:lnTo>
                  <a:lnTo>
                    <a:pt x="56" y="415"/>
                  </a:lnTo>
                  <a:lnTo>
                    <a:pt x="62" y="413"/>
                  </a:lnTo>
                  <a:lnTo>
                    <a:pt x="69" y="409"/>
                  </a:lnTo>
                  <a:lnTo>
                    <a:pt x="79" y="405"/>
                  </a:lnTo>
                  <a:lnTo>
                    <a:pt x="90" y="399"/>
                  </a:lnTo>
                  <a:lnTo>
                    <a:pt x="102" y="394"/>
                  </a:lnTo>
                  <a:lnTo>
                    <a:pt x="111" y="386"/>
                  </a:lnTo>
                  <a:lnTo>
                    <a:pt x="121" y="378"/>
                  </a:lnTo>
                  <a:lnTo>
                    <a:pt x="123" y="376"/>
                  </a:lnTo>
                  <a:lnTo>
                    <a:pt x="129" y="371"/>
                  </a:lnTo>
                  <a:lnTo>
                    <a:pt x="138" y="363"/>
                  </a:lnTo>
                  <a:lnTo>
                    <a:pt x="148" y="355"/>
                  </a:lnTo>
                  <a:lnTo>
                    <a:pt x="159" y="347"/>
                  </a:lnTo>
                  <a:lnTo>
                    <a:pt x="173" y="342"/>
                  </a:lnTo>
                  <a:lnTo>
                    <a:pt x="181" y="340"/>
                  </a:lnTo>
                  <a:lnTo>
                    <a:pt x="186" y="340"/>
                  </a:lnTo>
                  <a:lnTo>
                    <a:pt x="192" y="340"/>
                  </a:lnTo>
                  <a:lnTo>
                    <a:pt x="200" y="342"/>
                  </a:lnTo>
                  <a:close/>
                </a:path>
              </a:pathLst>
            </a:custGeom>
            <a:solidFill>
              <a:srgbClr val="FFF233"/>
            </a:solidFill>
            <a:ln w="9525">
              <a:noFill/>
              <a:round/>
              <a:headEnd/>
              <a:tailEnd/>
            </a:ln>
          </p:spPr>
          <p:txBody>
            <a:bodyPr/>
            <a:lstStyle/>
            <a:p>
              <a:endParaRPr lang="en-US"/>
            </a:p>
          </p:txBody>
        </p:sp>
        <p:sp>
          <p:nvSpPr>
            <p:cNvPr id="351035" name="Freeform 827"/>
            <p:cNvSpPr>
              <a:spLocks/>
            </p:cNvSpPr>
            <p:nvPr/>
          </p:nvSpPr>
          <p:spPr bwMode="auto">
            <a:xfrm>
              <a:off x="3604" y="1590"/>
              <a:ext cx="341" cy="387"/>
            </a:xfrm>
            <a:custGeom>
              <a:avLst/>
              <a:gdLst/>
              <a:ahLst/>
              <a:cxnLst>
                <a:cxn ang="0">
                  <a:pos x="155" y="3"/>
                </a:cxn>
                <a:cxn ang="0">
                  <a:pos x="167" y="2"/>
                </a:cxn>
                <a:cxn ang="0">
                  <a:pos x="165" y="17"/>
                </a:cxn>
                <a:cxn ang="0">
                  <a:pos x="163" y="34"/>
                </a:cxn>
                <a:cxn ang="0">
                  <a:pos x="178" y="61"/>
                </a:cxn>
                <a:cxn ang="0">
                  <a:pos x="199" y="67"/>
                </a:cxn>
                <a:cxn ang="0">
                  <a:pos x="213" y="76"/>
                </a:cxn>
                <a:cxn ang="0">
                  <a:pos x="228" y="101"/>
                </a:cxn>
                <a:cxn ang="0">
                  <a:pos x="251" y="97"/>
                </a:cxn>
                <a:cxn ang="0">
                  <a:pos x="257" y="82"/>
                </a:cxn>
                <a:cxn ang="0">
                  <a:pos x="263" y="76"/>
                </a:cxn>
                <a:cxn ang="0">
                  <a:pos x="268" y="69"/>
                </a:cxn>
                <a:cxn ang="0">
                  <a:pos x="263" y="48"/>
                </a:cxn>
                <a:cxn ang="0">
                  <a:pos x="257" y="32"/>
                </a:cxn>
                <a:cxn ang="0">
                  <a:pos x="274" y="42"/>
                </a:cxn>
                <a:cxn ang="0">
                  <a:pos x="297" y="42"/>
                </a:cxn>
                <a:cxn ang="0">
                  <a:pos x="312" y="40"/>
                </a:cxn>
                <a:cxn ang="0">
                  <a:pos x="324" y="46"/>
                </a:cxn>
                <a:cxn ang="0">
                  <a:pos x="337" y="48"/>
                </a:cxn>
                <a:cxn ang="0">
                  <a:pos x="337" y="53"/>
                </a:cxn>
                <a:cxn ang="0">
                  <a:pos x="320" y="59"/>
                </a:cxn>
                <a:cxn ang="0">
                  <a:pos x="301" y="84"/>
                </a:cxn>
                <a:cxn ang="0">
                  <a:pos x="288" y="115"/>
                </a:cxn>
                <a:cxn ang="0">
                  <a:pos x="305" y="103"/>
                </a:cxn>
                <a:cxn ang="0">
                  <a:pos x="322" y="101"/>
                </a:cxn>
                <a:cxn ang="0">
                  <a:pos x="320" y="115"/>
                </a:cxn>
                <a:cxn ang="0">
                  <a:pos x="309" y="124"/>
                </a:cxn>
                <a:cxn ang="0">
                  <a:pos x="278" y="188"/>
                </a:cxn>
                <a:cxn ang="0">
                  <a:pos x="257" y="234"/>
                </a:cxn>
                <a:cxn ang="0">
                  <a:pos x="232" y="236"/>
                </a:cxn>
                <a:cxn ang="0">
                  <a:pos x="209" y="245"/>
                </a:cxn>
                <a:cxn ang="0">
                  <a:pos x="180" y="253"/>
                </a:cxn>
                <a:cxn ang="0">
                  <a:pos x="151" y="255"/>
                </a:cxn>
                <a:cxn ang="0">
                  <a:pos x="126" y="295"/>
                </a:cxn>
                <a:cxn ang="0">
                  <a:pos x="138" y="353"/>
                </a:cxn>
                <a:cxn ang="0">
                  <a:pos x="155" y="368"/>
                </a:cxn>
                <a:cxn ang="0">
                  <a:pos x="161" y="384"/>
                </a:cxn>
                <a:cxn ang="0">
                  <a:pos x="146" y="380"/>
                </a:cxn>
                <a:cxn ang="0">
                  <a:pos x="124" y="362"/>
                </a:cxn>
                <a:cxn ang="0">
                  <a:pos x="103" y="351"/>
                </a:cxn>
                <a:cxn ang="0">
                  <a:pos x="94" y="332"/>
                </a:cxn>
                <a:cxn ang="0">
                  <a:pos x="78" y="309"/>
                </a:cxn>
                <a:cxn ang="0">
                  <a:pos x="67" y="289"/>
                </a:cxn>
                <a:cxn ang="0">
                  <a:pos x="57" y="266"/>
                </a:cxn>
                <a:cxn ang="0">
                  <a:pos x="44" y="251"/>
                </a:cxn>
                <a:cxn ang="0">
                  <a:pos x="9" y="234"/>
                </a:cxn>
                <a:cxn ang="0">
                  <a:pos x="0" y="211"/>
                </a:cxn>
                <a:cxn ang="0">
                  <a:pos x="4" y="184"/>
                </a:cxn>
                <a:cxn ang="0">
                  <a:pos x="5" y="159"/>
                </a:cxn>
                <a:cxn ang="0">
                  <a:pos x="13" y="153"/>
                </a:cxn>
                <a:cxn ang="0">
                  <a:pos x="27" y="153"/>
                </a:cxn>
                <a:cxn ang="0">
                  <a:pos x="38" y="140"/>
                </a:cxn>
                <a:cxn ang="0">
                  <a:pos x="32" y="107"/>
                </a:cxn>
                <a:cxn ang="0">
                  <a:pos x="21" y="61"/>
                </a:cxn>
                <a:cxn ang="0">
                  <a:pos x="15" y="30"/>
                </a:cxn>
                <a:cxn ang="0">
                  <a:pos x="30" y="7"/>
                </a:cxn>
                <a:cxn ang="0">
                  <a:pos x="55" y="9"/>
                </a:cxn>
                <a:cxn ang="0">
                  <a:pos x="78" y="5"/>
                </a:cxn>
                <a:cxn ang="0">
                  <a:pos x="107" y="9"/>
                </a:cxn>
                <a:cxn ang="0">
                  <a:pos x="124" y="21"/>
                </a:cxn>
                <a:cxn ang="0">
                  <a:pos x="136" y="19"/>
                </a:cxn>
                <a:cxn ang="0">
                  <a:pos x="146" y="15"/>
                </a:cxn>
              </a:cxnLst>
              <a:rect l="0" t="0" r="r" b="b"/>
              <a:pathLst>
                <a:path w="341" h="387">
                  <a:moveTo>
                    <a:pt x="147" y="15"/>
                  </a:moveTo>
                  <a:lnTo>
                    <a:pt x="149" y="13"/>
                  </a:lnTo>
                  <a:lnTo>
                    <a:pt x="151" y="11"/>
                  </a:lnTo>
                  <a:lnTo>
                    <a:pt x="153" y="9"/>
                  </a:lnTo>
                  <a:lnTo>
                    <a:pt x="155" y="5"/>
                  </a:lnTo>
                  <a:lnTo>
                    <a:pt x="155" y="3"/>
                  </a:lnTo>
                  <a:lnTo>
                    <a:pt x="157" y="2"/>
                  </a:lnTo>
                  <a:lnTo>
                    <a:pt x="157" y="2"/>
                  </a:lnTo>
                  <a:lnTo>
                    <a:pt x="157" y="2"/>
                  </a:lnTo>
                  <a:lnTo>
                    <a:pt x="163" y="0"/>
                  </a:lnTo>
                  <a:lnTo>
                    <a:pt x="165" y="0"/>
                  </a:lnTo>
                  <a:lnTo>
                    <a:pt x="167" y="2"/>
                  </a:lnTo>
                  <a:lnTo>
                    <a:pt x="169" y="5"/>
                  </a:lnTo>
                  <a:lnTo>
                    <a:pt x="169" y="7"/>
                  </a:lnTo>
                  <a:lnTo>
                    <a:pt x="169" y="11"/>
                  </a:lnTo>
                  <a:lnTo>
                    <a:pt x="167" y="13"/>
                  </a:lnTo>
                  <a:lnTo>
                    <a:pt x="167" y="15"/>
                  </a:lnTo>
                  <a:lnTo>
                    <a:pt x="165" y="17"/>
                  </a:lnTo>
                  <a:lnTo>
                    <a:pt x="163" y="19"/>
                  </a:lnTo>
                  <a:lnTo>
                    <a:pt x="163" y="23"/>
                  </a:lnTo>
                  <a:lnTo>
                    <a:pt x="163" y="26"/>
                  </a:lnTo>
                  <a:lnTo>
                    <a:pt x="163" y="30"/>
                  </a:lnTo>
                  <a:lnTo>
                    <a:pt x="163" y="32"/>
                  </a:lnTo>
                  <a:lnTo>
                    <a:pt x="163" y="34"/>
                  </a:lnTo>
                  <a:lnTo>
                    <a:pt x="163" y="36"/>
                  </a:lnTo>
                  <a:lnTo>
                    <a:pt x="165" y="44"/>
                  </a:lnTo>
                  <a:lnTo>
                    <a:pt x="167" y="50"/>
                  </a:lnTo>
                  <a:lnTo>
                    <a:pt x="170" y="55"/>
                  </a:lnTo>
                  <a:lnTo>
                    <a:pt x="174" y="57"/>
                  </a:lnTo>
                  <a:lnTo>
                    <a:pt x="178" y="61"/>
                  </a:lnTo>
                  <a:lnTo>
                    <a:pt x="182" y="63"/>
                  </a:lnTo>
                  <a:lnTo>
                    <a:pt x="184" y="63"/>
                  </a:lnTo>
                  <a:lnTo>
                    <a:pt x="186" y="63"/>
                  </a:lnTo>
                  <a:lnTo>
                    <a:pt x="190" y="63"/>
                  </a:lnTo>
                  <a:lnTo>
                    <a:pt x="195" y="65"/>
                  </a:lnTo>
                  <a:lnTo>
                    <a:pt x="199" y="67"/>
                  </a:lnTo>
                  <a:lnTo>
                    <a:pt x="203" y="69"/>
                  </a:lnTo>
                  <a:lnTo>
                    <a:pt x="207" y="71"/>
                  </a:lnTo>
                  <a:lnTo>
                    <a:pt x="209" y="73"/>
                  </a:lnTo>
                  <a:lnTo>
                    <a:pt x="211" y="73"/>
                  </a:lnTo>
                  <a:lnTo>
                    <a:pt x="211" y="74"/>
                  </a:lnTo>
                  <a:lnTo>
                    <a:pt x="213" y="76"/>
                  </a:lnTo>
                  <a:lnTo>
                    <a:pt x="215" y="80"/>
                  </a:lnTo>
                  <a:lnTo>
                    <a:pt x="218" y="86"/>
                  </a:lnTo>
                  <a:lnTo>
                    <a:pt x="222" y="90"/>
                  </a:lnTo>
                  <a:lnTo>
                    <a:pt x="224" y="94"/>
                  </a:lnTo>
                  <a:lnTo>
                    <a:pt x="226" y="97"/>
                  </a:lnTo>
                  <a:lnTo>
                    <a:pt x="228" y="101"/>
                  </a:lnTo>
                  <a:lnTo>
                    <a:pt x="230" y="101"/>
                  </a:lnTo>
                  <a:lnTo>
                    <a:pt x="236" y="107"/>
                  </a:lnTo>
                  <a:lnTo>
                    <a:pt x="241" y="107"/>
                  </a:lnTo>
                  <a:lnTo>
                    <a:pt x="245" y="105"/>
                  </a:lnTo>
                  <a:lnTo>
                    <a:pt x="249" y="101"/>
                  </a:lnTo>
                  <a:lnTo>
                    <a:pt x="251" y="97"/>
                  </a:lnTo>
                  <a:lnTo>
                    <a:pt x="253" y="94"/>
                  </a:lnTo>
                  <a:lnTo>
                    <a:pt x="255" y="90"/>
                  </a:lnTo>
                  <a:lnTo>
                    <a:pt x="255" y="88"/>
                  </a:lnTo>
                  <a:lnTo>
                    <a:pt x="255" y="86"/>
                  </a:lnTo>
                  <a:lnTo>
                    <a:pt x="255" y="84"/>
                  </a:lnTo>
                  <a:lnTo>
                    <a:pt x="257" y="82"/>
                  </a:lnTo>
                  <a:lnTo>
                    <a:pt x="259" y="80"/>
                  </a:lnTo>
                  <a:lnTo>
                    <a:pt x="259" y="78"/>
                  </a:lnTo>
                  <a:lnTo>
                    <a:pt x="261" y="78"/>
                  </a:lnTo>
                  <a:lnTo>
                    <a:pt x="261" y="78"/>
                  </a:lnTo>
                  <a:lnTo>
                    <a:pt x="261" y="78"/>
                  </a:lnTo>
                  <a:lnTo>
                    <a:pt x="263" y="76"/>
                  </a:lnTo>
                  <a:lnTo>
                    <a:pt x="264" y="74"/>
                  </a:lnTo>
                  <a:lnTo>
                    <a:pt x="264" y="74"/>
                  </a:lnTo>
                  <a:lnTo>
                    <a:pt x="266" y="73"/>
                  </a:lnTo>
                  <a:lnTo>
                    <a:pt x="268" y="71"/>
                  </a:lnTo>
                  <a:lnTo>
                    <a:pt x="268" y="69"/>
                  </a:lnTo>
                  <a:lnTo>
                    <a:pt x="268" y="69"/>
                  </a:lnTo>
                  <a:lnTo>
                    <a:pt x="268" y="69"/>
                  </a:lnTo>
                  <a:lnTo>
                    <a:pt x="270" y="65"/>
                  </a:lnTo>
                  <a:lnTo>
                    <a:pt x="270" y="61"/>
                  </a:lnTo>
                  <a:lnTo>
                    <a:pt x="268" y="55"/>
                  </a:lnTo>
                  <a:lnTo>
                    <a:pt x="264" y="51"/>
                  </a:lnTo>
                  <a:lnTo>
                    <a:pt x="263" y="48"/>
                  </a:lnTo>
                  <a:lnTo>
                    <a:pt x="261" y="44"/>
                  </a:lnTo>
                  <a:lnTo>
                    <a:pt x="259" y="40"/>
                  </a:lnTo>
                  <a:lnTo>
                    <a:pt x="257" y="40"/>
                  </a:lnTo>
                  <a:lnTo>
                    <a:pt x="255" y="36"/>
                  </a:lnTo>
                  <a:lnTo>
                    <a:pt x="255" y="32"/>
                  </a:lnTo>
                  <a:lnTo>
                    <a:pt x="257" y="32"/>
                  </a:lnTo>
                  <a:lnTo>
                    <a:pt x="261" y="34"/>
                  </a:lnTo>
                  <a:lnTo>
                    <a:pt x="263" y="34"/>
                  </a:lnTo>
                  <a:lnTo>
                    <a:pt x="266" y="36"/>
                  </a:lnTo>
                  <a:lnTo>
                    <a:pt x="268" y="38"/>
                  </a:lnTo>
                  <a:lnTo>
                    <a:pt x="268" y="38"/>
                  </a:lnTo>
                  <a:lnTo>
                    <a:pt x="274" y="42"/>
                  </a:lnTo>
                  <a:lnTo>
                    <a:pt x="280" y="44"/>
                  </a:lnTo>
                  <a:lnTo>
                    <a:pt x="286" y="44"/>
                  </a:lnTo>
                  <a:lnTo>
                    <a:pt x="289" y="44"/>
                  </a:lnTo>
                  <a:lnTo>
                    <a:pt x="291" y="44"/>
                  </a:lnTo>
                  <a:lnTo>
                    <a:pt x="295" y="42"/>
                  </a:lnTo>
                  <a:lnTo>
                    <a:pt x="297" y="42"/>
                  </a:lnTo>
                  <a:lnTo>
                    <a:pt x="297" y="42"/>
                  </a:lnTo>
                  <a:lnTo>
                    <a:pt x="301" y="38"/>
                  </a:lnTo>
                  <a:lnTo>
                    <a:pt x="305" y="38"/>
                  </a:lnTo>
                  <a:lnTo>
                    <a:pt x="307" y="38"/>
                  </a:lnTo>
                  <a:lnTo>
                    <a:pt x="311" y="38"/>
                  </a:lnTo>
                  <a:lnTo>
                    <a:pt x="312" y="40"/>
                  </a:lnTo>
                  <a:lnTo>
                    <a:pt x="314" y="40"/>
                  </a:lnTo>
                  <a:lnTo>
                    <a:pt x="314" y="42"/>
                  </a:lnTo>
                  <a:lnTo>
                    <a:pt x="314" y="42"/>
                  </a:lnTo>
                  <a:lnTo>
                    <a:pt x="318" y="44"/>
                  </a:lnTo>
                  <a:lnTo>
                    <a:pt x="320" y="46"/>
                  </a:lnTo>
                  <a:lnTo>
                    <a:pt x="324" y="46"/>
                  </a:lnTo>
                  <a:lnTo>
                    <a:pt x="326" y="46"/>
                  </a:lnTo>
                  <a:lnTo>
                    <a:pt x="328" y="46"/>
                  </a:lnTo>
                  <a:lnTo>
                    <a:pt x="330" y="46"/>
                  </a:lnTo>
                  <a:lnTo>
                    <a:pt x="332" y="46"/>
                  </a:lnTo>
                  <a:lnTo>
                    <a:pt x="332" y="46"/>
                  </a:lnTo>
                  <a:lnTo>
                    <a:pt x="337" y="48"/>
                  </a:lnTo>
                  <a:lnTo>
                    <a:pt x="341" y="48"/>
                  </a:lnTo>
                  <a:lnTo>
                    <a:pt x="341" y="50"/>
                  </a:lnTo>
                  <a:lnTo>
                    <a:pt x="341" y="51"/>
                  </a:lnTo>
                  <a:lnTo>
                    <a:pt x="339" y="51"/>
                  </a:lnTo>
                  <a:lnTo>
                    <a:pt x="337" y="53"/>
                  </a:lnTo>
                  <a:lnTo>
                    <a:pt x="337" y="53"/>
                  </a:lnTo>
                  <a:lnTo>
                    <a:pt x="335" y="53"/>
                  </a:lnTo>
                  <a:lnTo>
                    <a:pt x="332" y="53"/>
                  </a:lnTo>
                  <a:lnTo>
                    <a:pt x="328" y="53"/>
                  </a:lnTo>
                  <a:lnTo>
                    <a:pt x="324" y="55"/>
                  </a:lnTo>
                  <a:lnTo>
                    <a:pt x="322" y="57"/>
                  </a:lnTo>
                  <a:lnTo>
                    <a:pt x="320" y="59"/>
                  </a:lnTo>
                  <a:lnTo>
                    <a:pt x="320" y="59"/>
                  </a:lnTo>
                  <a:lnTo>
                    <a:pt x="318" y="61"/>
                  </a:lnTo>
                  <a:lnTo>
                    <a:pt x="318" y="61"/>
                  </a:lnTo>
                  <a:lnTo>
                    <a:pt x="312" y="67"/>
                  </a:lnTo>
                  <a:lnTo>
                    <a:pt x="307" y="74"/>
                  </a:lnTo>
                  <a:lnTo>
                    <a:pt x="301" y="84"/>
                  </a:lnTo>
                  <a:lnTo>
                    <a:pt x="297" y="94"/>
                  </a:lnTo>
                  <a:lnTo>
                    <a:pt x="291" y="103"/>
                  </a:lnTo>
                  <a:lnTo>
                    <a:pt x="288" y="111"/>
                  </a:lnTo>
                  <a:lnTo>
                    <a:pt x="286" y="117"/>
                  </a:lnTo>
                  <a:lnTo>
                    <a:pt x="286" y="119"/>
                  </a:lnTo>
                  <a:lnTo>
                    <a:pt x="288" y="115"/>
                  </a:lnTo>
                  <a:lnTo>
                    <a:pt x="289" y="113"/>
                  </a:lnTo>
                  <a:lnTo>
                    <a:pt x="293" y="109"/>
                  </a:lnTo>
                  <a:lnTo>
                    <a:pt x="297" y="107"/>
                  </a:lnTo>
                  <a:lnTo>
                    <a:pt x="301" y="105"/>
                  </a:lnTo>
                  <a:lnTo>
                    <a:pt x="303" y="105"/>
                  </a:lnTo>
                  <a:lnTo>
                    <a:pt x="305" y="103"/>
                  </a:lnTo>
                  <a:lnTo>
                    <a:pt x="307" y="103"/>
                  </a:lnTo>
                  <a:lnTo>
                    <a:pt x="311" y="101"/>
                  </a:lnTo>
                  <a:lnTo>
                    <a:pt x="314" y="99"/>
                  </a:lnTo>
                  <a:lnTo>
                    <a:pt x="318" y="99"/>
                  </a:lnTo>
                  <a:lnTo>
                    <a:pt x="320" y="99"/>
                  </a:lnTo>
                  <a:lnTo>
                    <a:pt x="322" y="101"/>
                  </a:lnTo>
                  <a:lnTo>
                    <a:pt x="324" y="103"/>
                  </a:lnTo>
                  <a:lnTo>
                    <a:pt x="324" y="103"/>
                  </a:lnTo>
                  <a:lnTo>
                    <a:pt x="324" y="103"/>
                  </a:lnTo>
                  <a:lnTo>
                    <a:pt x="324" y="109"/>
                  </a:lnTo>
                  <a:lnTo>
                    <a:pt x="322" y="113"/>
                  </a:lnTo>
                  <a:lnTo>
                    <a:pt x="320" y="115"/>
                  </a:lnTo>
                  <a:lnTo>
                    <a:pt x="318" y="119"/>
                  </a:lnTo>
                  <a:lnTo>
                    <a:pt x="316" y="121"/>
                  </a:lnTo>
                  <a:lnTo>
                    <a:pt x="314" y="121"/>
                  </a:lnTo>
                  <a:lnTo>
                    <a:pt x="314" y="122"/>
                  </a:lnTo>
                  <a:lnTo>
                    <a:pt x="314" y="122"/>
                  </a:lnTo>
                  <a:lnTo>
                    <a:pt x="309" y="124"/>
                  </a:lnTo>
                  <a:lnTo>
                    <a:pt x="305" y="128"/>
                  </a:lnTo>
                  <a:lnTo>
                    <a:pt x="301" y="134"/>
                  </a:lnTo>
                  <a:lnTo>
                    <a:pt x="297" y="140"/>
                  </a:lnTo>
                  <a:lnTo>
                    <a:pt x="289" y="155"/>
                  </a:lnTo>
                  <a:lnTo>
                    <a:pt x="284" y="172"/>
                  </a:lnTo>
                  <a:lnTo>
                    <a:pt x="278" y="188"/>
                  </a:lnTo>
                  <a:lnTo>
                    <a:pt x="274" y="203"/>
                  </a:lnTo>
                  <a:lnTo>
                    <a:pt x="272" y="213"/>
                  </a:lnTo>
                  <a:lnTo>
                    <a:pt x="272" y="217"/>
                  </a:lnTo>
                  <a:lnTo>
                    <a:pt x="268" y="224"/>
                  </a:lnTo>
                  <a:lnTo>
                    <a:pt x="263" y="230"/>
                  </a:lnTo>
                  <a:lnTo>
                    <a:pt x="257" y="234"/>
                  </a:lnTo>
                  <a:lnTo>
                    <a:pt x="251" y="236"/>
                  </a:lnTo>
                  <a:lnTo>
                    <a:pt x="247" y="236"/>
                  </a:lnTo>
                  <a:lnTo>
                    <a:pt x="241" y="236"/>
                  </a:lnTo>
                  <a:lnTo>
                    <a:pt x="240" y="236"/>
                  </a:lnTo>
                  <a:lnTo>
                    <a:pt x="238" y="236"/>
                  </a:lnTo>
                  <a:lnTo>
                    <a:pt x="232" y="236"/>
                  </a:lnTo>
                  <a:lnTo>
                    <a:pt x="226" y="236"/>
                  </a:lnTo>
                  <a:lnTo>
                    <a:pt x="220" y="238"/>
                  </a:lnTo>
                  <a:lnTo>
                    <a:pt x="217" y="240"/>
                  </a:lnTo>
                  <a:lnTo>
                    <a:pt x="215" y="241"/>
                  </a:lnTo>
                  <a:lnTo>
                    <a:pt x="211" y="243"/>
                  </a:lnTo>
                  <a:lnTo>
                    <a:pt x="209" y="245"/>
                  </a:lnTo>
                  <a:lnTo>
                    <a:pt x="209" y="245"/>
                  </a:lnTo>
                  <a:lnTo>
                    <a:pt x="203" y="249"/>
                  </a:lnTo>
                  <a:lnTo>
                    <a:pt x="197" y="251"/>
                  </a:lnTo>
                  <a:lnTo>
                    <a:pt x="192" y="253"/>
                  </a:lnTo>
                  <a:lnTo>
                    <a:pt x="186" y="253"/>
                  </a:lnTo>
                  <a:lnTo>
                    <a:pt x="180" y="253"/>
                  </a:lnTo>
                  <a:lnTo>
                    <a:pt x="176" y="253"/>
                  </a:lnTo>
                  <a:lnTo>
                    <a:pt x="174" y="253"/>
                  </a:lnTo>
                  <a:lnTo>
                    <a:pt x="172" y="251"/>
                  </a:lnTo>
                  <a:lnTo>
                    <a:pt x="165" y="251"/>
                  </a:lnTo>
                  <a:lnTo>
                    <a:pt x="157" y="253"/>
                  </a:lnTo>
                  <a:lnTo>
                    <a:pt x="151" y="255"/>
                  </a:lnTo>
                  <a:lnTo>
                    <a:pt x="146" y="257"/>
                  </a:lnTo>
                  <a:lnTo>
                    <a:pt x="138" y="265"/>
                  </a:lnTo>
                  <a:lnTo>
                    <a:pt x="132" y="274"/>
                  </a:lnTo>
                  <a:lnTo>
                    <a:pt x="128" y="282"/>
                  </a:lnTo>
                  <a:lnTo>
                    <a:pt x="126" y="289"/>
                  </a:lnTo>
                  <a:lnTo>
                    <a:pt x="126" y="295"/>
                  </a:lnTo>
                  <a:lnTo>
                    <a:pt x="126" y="299"/>
                  </a:lnTo>
                  <a:lnTo>
                    <a:pt x="124" y="314"/>
                  </a:lnTo>
                  <a:lnTo>
                    <a:pt x="124" y="328"/>
                  </a:lnTo>
                  <a:lnTo>
                    <a:pt x="128" y="339"/>
                  </a:lnTo>
                  <a:lnTo>
                    <a:pt x="132" y="347"/>
                  </a:lnTo>
                  <a:lnTo>
                    <a:pt x="138" y="353"/>
                  </a:lnTo>
                  <a:lnTo>
                    <a:pt x="142" y="359"/>
                  </a:lnTo>
                  <a:lnTo>
                    <a:pt x="144" y="360"/>
                  </a:lnTo>
                  <a:lnTo>
                    <a:pt x="146" y="360"/>
                  </a:lnTo>
                  <a:lnTo>
                    <a:pt x="149" y="362"/>
                  </a:lnTo>
                  <a:lnTo>
                    <a:pt x="153" y="366"/>
                  </a:lnTo>
                  <a:lnTo>
                    <a:pt x="155" y="368"/>
                  </a:lnTo>
                  <a:lnTo>
                    <a:pt x="159" y="372"/>
                  </a:lnTo>
                  <a:lnTo>
                    <a:pt x="161" y="374"/>
                  </a:lnTo>
                  <a:lnTo>
                    <a:pt x="163" y="378"/>
                  </a:lnTo>
                  <a:lnTo>
                    <a:pt x="163" y="378"/>
                  </a:lnTo>
                  <a:lnTo>
                    <a:pt x="163" y="380"/>
                  </a:lnTo>
                  <a:lnTo>
                    <a:pt x="161" y="384"/>
                  </a:lnTo>
                  <a:lnTo>
                    <a:pt x="159" y="387"/>
                  </a:lnTo>
                  <a:lnTo>
                    <a:pt x="157" y="387"/>
                  </a:lnTo>
                  <a:lnTo>
                    <a:pt x="153" y="385"/>
                  </a:lnTo>
                  <a:lnTo>
                    <a:pt x="151" y="384"/>
                  </a:lnTo>
                  <a:lnTo>
                    <a:pt x="147" y="382"/>
                  </a:lnTo>
                  <a:lnTo>
                    <a:pt x="146" y="380"/>
                  </a:lnTo>
                  <a:lnTo>
                    <a:pt x="146" y="380"/>
                  </a:lnTo>
                  <a:lnTo>
                    <a:pt x="142" y="374"/>
                  </a:lnTo>
                  <a:lnTo>
                    <a:pt x="138" y="370"/>
                  </a:lnTo>
                  <a:lnTo>
                    <a:pt x="134" y="366"/>
                  </a:lnTo>
                  <a:lnTo>
                    <a:pt x="130" y="364"/>
                  </a:lnTo>
                  <a:lnTo>
                    <a:pt x="124" y="362"/>
                  </a:lnTo>
                  <a:lnTo>
                    <a:pt x="121" y="360"/>
                  </a:lnTo>
                  <a:lnTo>
                    <a:pt x="119" y="359"/>
                  </a:lnTo>
                  <a:lnTo>
                    <a:pt x="119" y="359"/>
                  </a:lnTo>
                  <a:lnTo>
                    <a:pt x="111" y="357"/>
                  </a:lnTo>
                  <a:lnTo>
                    <a:pt x="107" y="355"/>
                  </a:lnTo>
                  <a:lnTo>
                    <a:pt x="103" y="351"/>
                  </a:lnTo>
                  <a:lnTo>
                    <a:pt x="101" y="347"/>
                  </a:lnTo>
                  <a:lnTo>
                    <a:pt x="99" y="343"/>
                  </a:lnTo>
                  <a:lnTo>
                    <a:pt x="98" y="341"/>
                  </a:lnTo>
                  <a:lnTo>
                    <a:pt x="98" y="339"/>
                  </a:lnTo>
                  <a:lnTo>
                    <a:pt x="98" y="337"/>
                  </a:lnTo>
                  <a:lnTo>
                    <a:pt x="94" y="332"/>
                  </a:lnTo>
                  <a:lnTo>
                    <a:pt x="92" y="326"/>
                  </a:lnTo>
                  <a:lnTo>
                    <a:pt x="88" y="320"/>
                  </a:lnTo>
                  <a:lnTo>
                    <a:pt x="84" y="316"/>
                  </a:lnTo>
                  <a:lnTo>
                    <a:pt x="82" y="312"/>
                  </a:lnTo>
                  <a:lnTo>
                    <a:pt x="80" y="309"/>
                  </a:lnTo>
                  <a:lnTo>
                    <a:pt x="78" y="309"/>
                  </a:lnTo>
                  <a:lnTo>
                    <a:pt x="78" y="307"/>
                  </a:lnTo>
                  <a:lnTo>
                    <a:pt x="75" y="305"/>
                  </a:lnTo>
                  <a:lnTo>
                    <a:pt x="73" y="301"/>
                  </a:lnTo>
                  <a:lnTo>
                    <a:pt x="71" y="297"/>
                  </a:lnTo>
                  <a:lnTo>
                    <a:pt x="69" y="293"/>
                  </a:lnTo>
                  <a:lnTo>
                    <a:pt x="67" y="289"/>
                  </a:lnTo>
                  <a:lnTo>
                    <a:pt x="65" y="286"/>
                  </a:lnTo>
                  <a:lnTo>
                    <a:pt x="65" y="284"/>
                  </a:lnTo>
                  <a:lnTo>
                    <a:pt x="65" y="284"/>
                  </a:lnTo>
                  <a:lnTo>
                    <a:pt x="61" y="278"/>
                  </a:lnTo>
                  <a:lnTo>
                    <a:pt x="59" y="272"/>
                  </a:lnTo>
                  <a:lnTo>
                    <a:pt x="57" y="266"/>
                  </a:lnTo>
                  <a:lnTo>
                    <a:pt x="55" y="263"/>
                  </a:lnTo>
                  <a:lnTo>
                    <a:pt x="53" y="261"/>
                  </a:lnTo>
                  <a:lnTo>
                    <a:pt x="52" y="259"/>
                  </a:lnTo>
                  <a:lnTo>
                    <a:pt x="50" y="257"/>
                  </a:lnTo>
                  <a:lnTo>
                    <a:pt x="50" y="257"/>
                  </a:lnTo>
                  <a:lnTo>
                    <a:pt x="44" y="251"/>
                  </a:lnTo>
                  <a:lnTo>
                    <a:pt x="38" y="247"/>
                  </a:lnTo>
                  <a:lnTo>
                    <a:pt x="30" y="243"/>
                  </a:lnTo>
                  <a:lnTo>
                    <a:pt x="23" y="240"/>
                  </a:lnTo>
                  <a:lnTo>
                    <a:pt x="17" y="238"/>
                  </a:lnTo>
                  <a:lnTo>
                    <a:pt x="11" y="234"/>
                  </a:lnTo>
                  <a:lnTo>
                    <a:pt x="9" y="234"/>
                  </a:lnTo>
                  <a:lnTo>
                    <a:pt x="7" y="232"/>
                  </a:lnTo>
                  <a:lnTo>
                    <a:pt x="4" y="230"/>
                  </a:lnTo>
                  <a:lnTo>
                    <a:pt x="2" y="226"/>
                  </a:lnTo>
                  <a:lnTo>
                    <a:pt x="0" y="220"/>
                  </a:lnTo>
                  <a:lnTo>
                    <a:pt x="0" y="217"/>
                  </a:lnTo>
                  <a:lnTo>
                    <a:pt x="0" y="211"/>
                  </a:lnTo>
                  <a:lnTo>
                    <a:pt x="0" y="207"/>
                  </a:lnTo>
                  <a:lnTo>
                    <a:pt x="0" y="203"/>
                  </a:lnTo>
                  <a:lnTo>
                    <a:pt x="0" y="201"/>
                  </a:lnTo>
                  <a:lnTo>
                    <a:pt x="2" y="195"/>
                  </a:lnTo>
                  <a:lnTo>
                    <a:pt x="4" y="190"/>
                  </a:lnTo>
                  <a:lnTo>
                    <a:pt x="4" y="184"/>
                  </a:lnTo>
                  <a:lnTo>
                    <a:pt x="5" y="178"/>
                  </a:lnTo>
                  <a:lnTo>
                    <a:pt x="5" y="172"/>
                  </a:lnTo>
                  <a:lnTo>
                    <a:pt x="5" y="167"/>
                  </a:lnTo>
                  <a:lnTo>
                    <a:pt x="5" y="165"/>
                  </a:lnTo>
                  <a:lnTo>
                    <a:pt x="5" y="163"/>
                  </a:lnTo>
                  <a:lnTo>
                    <a:pt x="5" y="159"/>
                  </a:lnTo>
                  <a:lnTo>
                    <a:pt x="5" y="155"/>
                  </a:lnTo>
                  <a:lnTo>
                    <a:pt x="7" y="153"/>
                  </a:lnTo>
                  <a:lnTo>
                    <a:pt x="9" y="153"/>
                  </a:lnTo>
                  <a:lnTo>
                    <a:pt x="11" y="151"/>
                  </a:lnTo>
                  <a:lnTo>
                    <a:pt x="13" y="153"/>
                  </a:lnTo>
                  <a:lnTo>
                    <a:pt x="13" y="153"/>
                  </a:lnTo>
                  <a:lnTo>
                    <a:pt x="13" y="153"/>
                  </a:lnTo>
                  <a:lnTo>
                    <a:pt x="17" y="153"/>
                  </a:lnTo>
                  <a:lnTo>
                    <a:pt x="19" y="155"/>
                  </a:lnTo>
                  <a:lnTo>
                    <a:pt x="23" y="155"/>
                  </a:lnTo>
                  <a:lnTo>
                    <a:pt x="25" y="153"/>
                  </a:lnTo>
                  <a:lnTo>
                    <a:pt x="27" y="153"/>
                  </a:lnTo>
                  <a:lnTo>
                    <a:pt x="27" y="153"/>
                  </a:lnTo>
                  <a:lnTo>
                    <a:pt x="28" y="153"/>
                  </a:lnTo>
                  <a:lnTo>
                    <a:pt x="28" y="153"/>
                  </a:lnTo>
                  <a:lnTo>
                    <a:pt x="32" y="151"/>
                  </a:lnTo>
                  <a:lnTo>
                    <a:pt x="36" y="145"/>
                  </a:lnTo>
                  <a:lnTo>
                    <a:pt x="38" y="140"/>
                  </a:lnTo>
                  <a:lnTo>
                    <a:pt x="38" y="132"/>
                  </a:lnTo>
                  <a:lnTo>
                    <a:pt x="38" y="124"/>
                  </a:lnTo>
                  <a:lnTo>
                    <a:pt x="36" y="117"/>
                  </a:lnTo>
                  <a:lnTo>
                    <a:pt x="36" y="113"/>
                  </a:lnTo>
                  <a:lnTo>
                    <a:pt x="36" y="111"/>
                  </a:lnTo>
                  <a:lnTo>
                    <a:pt x="32" y="107"/>
                  </a:lnTo>
                  <a:lnTo>
                    <a:pt x="30" y="99"/>
                  </a:lnTo>
                  <a:lnTo>
                    <a:pt x="27" y="92"/>
                  </a:lnTo>
                  <a:lnTo>
                    <a:pt x="25" y="82"/>
                  </a:lnTo>
                  <a:lnTo>
                    <a:pt x="23" y="74"/>
                  </a:lnTo>
                  <a:lnTo>
                    <a:pt x="21" y="67"/>
                  </a:lnTo>
                  <a:lnTo>
                    <a:pt x="21" y="61"/>
                  </a:lnTo>
                  <a:lnTo>
                    <a:pt x="21" y="59"/>
                  </a:lnTo>
                  <a:lnTo>
                    <a:pt x="19" y="55"/>
                  </a:lnTo>
                  <a:lnTo>
                    <a:pt x="17" y="48"/>
                  </a:lnTo>
                  <a:lnTo>
                    <a:pt x="15" y="42"/>
                  </a:lnTo>
                  <a:lnTo>
                    <a:pt x="15" y="36"/>
                  </a:lnTo>
                  <a:lnTo>
                    <a:pt x="15" y="30"/>
                  </a:lnTo>
                  <a:lnTo>
                    <a:pt x="15" y="25"/>
                  </a:lnTo>
                  <a:lnTo>
                    <a:pt x="15" y="23"/>
                  </a:lnTo>
                  <a:lnTo>
                    <a:pt x="13" y="21"/>
                  </a:lnTo>
                  <a:lnTo>
                    <a:pt x="19" y="15"/>
                  </a:lnTo>
                  <a:lnTo>
                    <a:pt x="23" y="11"/>
                  </a:lnTo>
                  <a:lnTo>
                    <a:pt x="30" y="7"/>
                  </a:lnTo>
                  <a:lnTo>
                    <a:pt x="36" y="7"/>
                  </a:lnTo>
                  <a:lnTo>
                    <a:pt x="42" y="7"/>
                  </a:lnTo>
                  <a:lnTo>
                    <a:pt x="48" y="7"/>
                  </a:lnTo>
                  <a:lnTo>
                    <a:pt x="52" y="7"/>
                  </a:lnTo>
                  <a:lnTo>
                    <a:pt x="52" y="9"/>
                  </a:lnTo>
                  <a:lnTo>
                    <a:pt x="55" y="9"/>
                  </a:lnTo>
                  <a:lnTo>
                    <a:pt x="59" y="7"/>
                  </a:lnTo>
                  <a:lnTo>
                    <a:pt x="65" y="7"/>
                  </a:lnTo>
                  <a:lnTo>
                    <a:pt x="69" y="7"/>
                  </a:lnTo>
                  <a:lnTo>
                    <a:pt x="73" y="7"/>
                  </a:lnTo>
                  <a:lnTo>
                    <a:pt x="76" y="7"/>
                  </a:lnTo>
                  <a:lnTo>
                    <a:pt x="78" y="5"/>
                  </a:lnTo>
                  <a:lnTo>
                    <a:pt x="78" y="5"/>
                  </a:lnTo>
                  <a:lnTo>
                    <a:pt x="86" y="3"/>
                  </a:lnTo>
                  <a:lnTo>
                    <a:pt x="92" y="3"/>
                  </a:lnTo>
                  <a:lnTo>
                    <a:pt x="98" y="3"/>
                  </a:lnTo>
                  <a:lnTo>
                    <a:pt x="103" y="5"/>
                  </a:lnTo>
                  <a:lnTo>
                    <a:pt x="107" y="9"/>
                  </a:lnTo>
                  <a:lnTo>
                    <a:pt x="109" y="11"/>
                  </a:lnTo>
                  <a:lnTo>
                    <a:pt x="111" y="13"/>
                  </a:lnTo>
                  <a:lnTo>
                    <a:pt x="111" y="15"/>
                  </a:lnTo>
                  <a:lnTo>
                    <a:pt x="117" y="17"/>
                  </a:lnTo>
                  <a:lnTo>
                    <a:pt x="121" y="19"/>
                  </a:lnTo>
                  <a:lnTo>
                    <a:pt x="124" y="21"/>
                  </a:lnTo>
                  <a:lnTo>
                    <a:pt x="128" y="21"/>
                  </a:lnTo>
                  <a:lnTo>
                    <a:pt x="132" y="21"/>
                  </a:lnTo>
                  <a:lnTo>
                    <a:pt x="134" y="19"/>
                  </a:lnTo>
                  <a:lnTo>
                    <a:pt x="136" y="19"/>
                  </a:lnTo>
                  <a:lnTo>
                    <a:pt x="136" y="19"/>
                  </a:lnTo>
                  <a:lnTo>
                    <a:pt x="136" y="19"/>
                  </a:lnTo>
                  <a:lnTo>
                    <a:pt x="138" y="19"/>
                  </a:lnTo>
                  <a:lnTo>
                    <a:pt x="138" y="19"/>
                  </a:lnTo>
                  <a:lnTo>
                    <a:pt x="140" y="19"/>
                  </a:lnTo>
                  <a:lnTo>
                    <a:pt x="142" y="17"/>
                  </a:lnTo>
                  <a:lnTo>
                    <a:pt x="144" y="17"/>
                  </a:lnTo>
                  <a:lnTo>
                    <a:pt x="146" y="15"/>
                  </a:lnTo>
                  <a:lnTo>
                    <a:pt x="147" y="15"/>
                  </a:lnTo>
                  <a:close/>
                </a:path>
              </a:pathLst>
            </a:custGeom>
            <a:solidFill>
              <a:srgbClr val="FFF233"/>
            </a:solidFill>
            <a:ln w="9525">
              <a:noFill/>
              <a:round/>
              <a:headEnd/>
              <a:tailEnd/>
            </a:ln>
          </p:spPr>
          <p:txBody>
            <a:bodyPr/>
            <a:lstStyle/>
            <a:p>
              <a:endParaRPr lang="en-US"/>
            </a:p>
          </p:txBody>
        </p:sp>
        <p:sp>
          <p:nvSpPr>
            <p:cNvPr id="351036" name="Freeform 828"/>
            <p:cNvSpPr>
              <a:spLocks/>
            </p:cNvSpPr>
            <p:nvPr/>
          </p:nvSpPr>
          <p:spPr bwMode="auto">
            <a:xfrm>
              <a:off x="3798" y="1937"/>
              <a:ext cx="36" cy="52"/>
            </a:xfrm>
            <a:custGeom>
              <a:avLst/>
              <a:gdLst/>
              <a:ahLst/>
              <a:cxnLst>
                <a:cxn ang="0">
                  <a:pos x="3" y="25"/>
                </a:cxn>
                <a:cxn ang="0">
                  <a:pos x="3" y="23"/>
                </a:cxn>
                <a:cxn ang="0">
                  <a:pos x="5" y="21"/>
                </a:cxn>
                <a:cxn ang="0">
                  <a:pos x="9" y="19"/>
                </a:cxn>
                <a:cxn ang="0">
                  <a:pos x="11" y="15"/>
                </a:cxn>
                <a:cxn ang="0">
                  <a:pos x="15" y="12"/>
                </a:cxn>
                <a:cxn ang="0">
                  <a:pos x="19" y="8"/>
                </a:cxn>
                <a:cxn ang="0">
                  <a:pos x="21" y="4"/>
                </a:cxn>
                <a:cxn ang="0">
                  <a:pos x="23" y="2"/>
                </a:cxn>
                <a:cxn ang="0">
                  <a:pos x="24" y="2"/>
                </a:cxn>
                <a:cxn ang="0">
                  <a:pos x="26" y="2"/>
                </a:cxn>
                <a:cxn ang="0">
                  <a:pos x="28" y="0"/>
                </a:cxn>
                <a:cxn ang="0">
                  <a:pos x="30" y="0"/>
                </a:cxn>
                <a:cxn ang="0">
                  <a:pos x="32" y="0"/>
                </a:cxn>
                <a:cxn ang="0">
                  <a:pos x="36" y="0"/>
                </a:cxn>
                <a:cxn ang="0">
                  <a:pos x="36" y="4"/>
                </a:cxn>
                <a:cxn ang="0">
                  <a:pos x="36" y="10"/>
                </a:cxn>
                <a:cxn ang="0">
                  <a:pos x="36" y="12"/>
                </a:cxn>
                <a:cxn ang="0">
                  <a:pos x="36" y="15"/>
                </a:cxn>
                <a:cxn ang="0">
                  <a:pos x="36" y="21"/>
                </a:cxn>
                <a:cxn ang="0">
                  <a:pos x="34" y="29"/>
                </a:cxn>
                <a:cxn ang="0">
                  <a:pos x="34" y="35"/>
                </a:cxn>
                <a:cxn ang="0">
                  <a:pos x="32" y="40"/>
                </a:cxn>
                <a:cxn ang="0">
                  <a:pos x="30" y="46"/>
                </a:cxn>
                <a:cxn ang="0">
                  <a:pos x="28" y="48"/>
                </a:cxn>
                <a:cxn ang="0">
                  <a:pos x="28" y="48"/>
                </a:cxn>
                <a:cxn ang="0">
                  <a:pos x="26" y="48"/>
                </a:cxn>
                <a:cxn ang="0">
                  <a:pos x="23" y="50"/>
                </a:cxn>
                <a:cxn ang="0">
                  <a:pos x="21" y="50"/>
                </a:cxn>
                <a:cxn ang="0">
                  <a:pos x="17" y="52"/>
                </a:cxn>
                <a:cxn ang="0">
                  <a:pos x="13" y="50"/>
                </a:cxn>
                <a:cxn ang="0">
                  <a:pos x="9" y="48"/>
                </a:cxn>
                <a:cxn ang="0">
                  <a:pos x="7" y="44"/>
                </a:cxn>
                <a:cxn ang="0">
                  <a:pos x="5" y="44"/>
                </a:cxn>
                <a:cxn ang="0">
                  <a:pos x="5" y="42"/>
                </a:cxn>
                <a:cxn ang="0">
                  <a:pos x="3" y="40"/>
                </a:cxn>
                <a:cxn ang="0">
                  <a:pos x="1" y="38"/>
                </a:cxn>
                <a:cxn ang="0">
                  <a:pos x="0" y="35"/>
                </a:cxn>
                <a:cxn ang="0">
                  <a:pos x="0" y="33"/>
                </a:cxn>
                <a:cxn ang="0">
                  <a:pos x="0" y="29"/>
                </a:cxn>
                <a:cxn ang="0">
                  <a:pos x="3" y="25"/>
                </a:cxn>
              </a:cxnLst>
              <a:rect l="0" t="0" r="r" b="b"/>
              <a:pathLst>
                <a:path w="36" h="52">
                  <a:moveTo>
                    <a:pt x="3" y="25"/>
                  </a:moveTo>
                  <a:lnTo>
                    <a:pt x="3" y="23"/>
                  </a:lnTo>
                  <a:lnTo>
                    <a:pt x="5" y="21"/>
                  </a:lnTo>
                  <a:lnTo>
                    <a:pt x="9" y="19"/>
                  </a:lnTo>
                  <a:lnTo>
                    <a:pt x="11" y="15"/>
                  </a:lnTo>
                  <a:lnTo>
                    <a:pt x="15" y="12"/>
                  </a:lnTo>
                  <a:lnTo>
                    <a:pt x="19" y="8"/>
                  </a:lnTo>
                  <a:lnTo>
                    <a:pt x="21" y="4"/>
                  </a:lnTo>
                  <a:lnTo>
                    <a:pt x="23" y="2"/>
                  </a:lnTo>
                  <a:lnTo>
                    <a:pt x="24" y="2"/>
                  </a:lnTo>
                  <a:lnTo>
                    <a:pt x="26" y="2"/>
                  </a:lnTo>
                  <a:lnTo>
                    <a:pt x="28" y="0"/>
                  </a:lnTo>
                  <a:lnTo>
                    <a:pt x="30" y="0"/>
                  </a:lnTo>
                  <a:lnTo>
                    <a:pt x="32" y="0"/>
                  </a:lnTo>
                  <a:lnTo>
                    <a:pt x="36" y="0"/>
                  </a:lnTo>
                  <a:lnTo>
                    <a:pt x="36" y="4"/>
                  </a:lnTo>
                  <a:lnTo>
                    <a:pt x="36" y="10"/>
                  </a:lnTo>
                  <a:lnTo>
                    <a:pt x="36" y="12"/>
                  </a:lnTo>
                  <a:lnTo>
                    <a:pt x="36" y="15"/>
                  </a:lnTo>
                  <a:lnTo>
                    <a:pt x="36" y="21"/>
                  </a:lnTo>
                  <a:lnTo>
                    <a:pt x="34" y="29"/>
                  </a:lnTo>
                  <a:lnTo>
                    <a:pt x="34" y="35"/>
                  </a:lnTo>
                  <a:lnTo>
                    <a:pt x="32" y="40"/>
                  </a:lnTo>
                  <a:lnTo>
                    <a:pt x="30" y="46"/>
                  </a:lnTo>
                  <a:lnTo>
                    <a:pt x="28" y="48"/>
                  </a:lnTo>
                  <a:lnTo>
                    <a:pt x="28" y="48"/>
                  </a:lnTo>
                  <a:lnTo>
                    <a:pt x="26" y="48"/>
                  </a:lnTo>
                  <a:lnTo>
                    <a:pt x="23" y="50"/>
                  </a:lnTo>
                  <a:lnTo>
                    <a:pt x="21" y="50"/>
                  </a:lnTo>
                  <a:lnTo>
                    <a:pt x="17" y="52"/>
                  </a:lnTo>
                  <a:lnTo>
                    <a:pt x="13" y="50"/>
                  </a:lnTo>
                  <a:lnTo>
                    <a:pt x="9" y="48"/>
                  </a:lnTo>
                  <a:lnTo>
                    <a:pt x="7" y="44"/>
                  </a:lnTo>
                  <a:lnTo>
                    <a:pt x="5" y="44"/>
                  </a:lnTo>
                  <a:lnTo>
                    <a:pt x="5" y="42"/>
                  </a:lnTo>
                  <a:lnTo>
                    <a:pt x="3" y="40"/>
                  </a:lnTo>
                  <a:lnTo>
                    <a:pt x="1" y="38"/>
                  </a:lnTo>
                  <a:lnTo>
                    <a:pt x="0" y="35"/>
                  </a:lnTo>
                  <a:lnTo>
                    <a:pt x="0" y="33"/>
                  </a:lnTo>
                  <a:lnTo>
                    <a:pt x="0" y="29"/>
                  </a:lnTo>
                  <a:lnTo>
                    <a:pt x="3" y="25"/>
                  </a:lnTo>
                  <a:close/>
                </a:path>
              </a:pathLst>
            </a:custGeom>
            <a:solidFill>
              <a:srgbClr val="FFF233"/>
            </a:solidFill>
            <a:ln w="9525">
              <a:noFill/>
              <a:round/>
              <a:headEnd/>
              <a:tailEnd/>
            </a:ln>
          </p:spPr>
          <p:txBody>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229" name="AutoShape 413"/>
          <p:cNvSpPr>
            <a:spLocks noChangeArrowheads="1"/>
          </p:cNvSpPr>
          <p:nvPr/>
        </p:nvSpPr>
        <p:spPr bwMode="auto">
          <a:xfrm>
            <a:off x="5995988" y="3209925"/>
            <a:ext cx="2640012" cy="1749425"/>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18818" name="Rectangle 2"/>
          <p:cNvSpPr>
            <a:spLocks noChangeArrowheads="1"/>
          </p:cNvSpPr>
          <p:nvPr/>
        </p:nvSpPr>
        <p:spPr bwMode="auto">
          <a:xfrm>
            <a:off x="3281363" y="909638"/>
            <a:ext cx="2409825" cy="304800"/>
          </a:xfrm>
          <a:prstGeom prst="rect">
            <a:avLst/>
          </a:prstGeom>
          <a:noFill/>
          <a:ln w="9525">
            <a:noFill/>
            <a:miter lim="800000"/>
            <a:headEnd/>
            <a:tailEnd/>
          </a:ln>
          <a:effectLst/>
        </p:spPr>
        <p:txBody>
          <a:bodyPr wrap="none" lIns="92075" tIns="46038" rIns="92075" bIns="46038">
            <a:spAutoFit/>
          </a:bodyPr>
          <a:lstStyle/>
          <a:p>
            <a:r>
              <a:rPr lang="en-US" altLang="zh-CN" sz="1400">
                <a:solidFill>
                  <a:srgbClr val="00CCFF"/>
                </a:solidFill>
                <a:ea typeface="宋体" charset="-122"/>
              </a:rPr>
              <a:t>Thinner client, thicker server</a:t>
            </a:r>
          </a:p>
        </p:txBody>
      </p:sp>
      <p:sp>
        <p:nvSpPr>
          <p:cNvPr id="418819" name="Line 3"/>
          <p:cNvSpPr>
            <a:spLocks noChangeShapeType="1"/>
          </p:cNvSpPr>
          <p:nvPr/>
        </p:nvSpPr>
        <p:spPr bwMode="auto">
          <a:xfrm>
            <a:off x="566738" y="1087438"/>
            <a:ext cx="2706687" cy="0"/>
          </a:xfrm>
          <a:prstGeom prst="line">
            <a:avLst/>
          </a:prstGeom>
          <a:noFill/>
          <a:ln w="57150">
            <a:solidFill>
              <a:srgbClr val="00CCFF"/>
            </a:solidFill>
            <a:round/>
            <a:headEnd type="none" w="sm" len="sm"/>
            <a:tailEnd type="triangle" w="med" len="med"/>
          </a:ln>
          <a:effectLst/>
        </p:spPr>
        <p:txBody>
          <a:bodyPr wrap="none" anchor="ctr"/>
          <a:lstStyle/>
          <a:p>
            <a:endParaRPr lang="en-US"/>
          </a:p>
        </p:txBody>
      </p:sp>
      <p:sp>
        <p:nvSpPr>
          <p:cNvPr id="418824" name="AutoShape 8"/>
          <p:cNvSpPr>
            <a:spLocks noChangeArrowheads="1"/>
          </p:cNvSpPr>
          <p:nvPr/>
        </p:nvSpPr>
        <p:spPr bwMode="auto">
          <a:xfrm>
            <a:off x="452438" y="5146675"/>
            <a:ext cx="8280400" cy="1298575"/>
          </a:xfrm>
          <a:prstGeom prst="roundRect">
            <a:avLst>
              <a:gd name="adj" fmla="val 12495"/>
            </a:avLst>
          </a:prstGeom>
          <a:solidFill>
            <a:srgbClr val="CCECFF"/>
          </a:solidFill>
          <a:ln w="19050">
            <a:solidFill>
              <a:schemeClr val="bg2"/>
            </a:solidFill>
            <a:round/>
            <a:headEnd/>
            <a:tailEnd/>
          </a:ln>
          <a:effectLst/>
        </p:spPr>
        <p:txBody>
          <a:bodyPr wrap="none" anchor="ctr"/>
          <a:lstStyle/>
          <a:p>
            <a:endParaRPr lang="en-US"/>
          </a:p>
        </p:txBody>
      </p:sp>
      <p:sp>
        <p:nvSpPr>
          <p:cNvPr id="418827" name="Rectangle 11"/>
          <p:cNvSpPr>
            <a:spLocks noChangeArrowheads="1"/>
          </p:cNvSpPr>
          <p:nvPr/>
        </p:nvSpPr>
        <p:spPr bwMode="auto">
          <a:xfrm>
            <a:off x="620713" y="5178425"/>
            <a:ext cx="1865312" cy="304800"/>
          </a:xfrm>
          <a:prstGeom prst="rect">
            <a:avLst/>
          </a:prstGeom>
          <a:noFill/>
          <a:ln w="9525">
            <a:noFill/>
            <a:miter lim="800000"/>
            <a:headEnd/>
            <a:tailEnd/>
          </a:ln>
          <a:effectLst/>
        </p:spPr>
        <p:txBody>
          <a:bodyPr lIns="92075" tIns="46038" rIns="92075" bIns="46038">
            <a:spAutoFit/>
          </a:bodyPr>
          <a:lstStyle/>
          <a:p>
            <a:r>
              <a:rPr lang="en-US" altLang="zh-CN" sz="1400">
                <a:solidFill>
                  <a:schemeClr val="bg1"/>
                </a:solidFill>
                <a:ea typeface="宋体" charset="-122"/>
              </a:rPr>
              <a:t>Database Server(s)</a:t>
            </a:r>
          </a:p>
        </p:txBody>
      </p:sp>
      <p:sp>
        <p:nvSpPr>
          <p:cNvPr id="418945" name="Rectangle 129"/>
          <p:cNvSpPr>
            <a:spLocks noGrp="1" noChangeArrowheads="1"/>
          </p:cNvSpPr>
          <p:nvPr>
            <p:ph type="title"/>
          </p:nvPr>
        </p:nvSpPr>
        <p:spPr>
          <a:xfrm>
            <a:off x="343694" y="-42862"/>
            <a:ext cx="8229600" cy="1143000"/>
          </a:xfrm>
        </p:spPr>
        <p:txBody>
          <a:bodyPr/>
          <a:lstStyle/>
          <a:p>
            <a:r>
              <a:rPr lang="en-US" altLang="zh-CN" dirty="0">
                <a:ea typeface="宋体" charset="-122"/>
              </a:rPr>
              <a:t>Client/Server Architectures</a:t>
            </a:r>
          </a:p>
        </p:txBody>
      </p:sp>
      <p:sp>
        <p:nvSpPr>
          <p:cNvPr id="418953" name="Line 137"/>
          <p:cNvSpPr>
            <a:spLocks noChangeShapeType="1"/>
          </p:cNvSpPr>
          <p:nvPr/>
        </p:nvSpPr>
        <p:spPr bwMode="auto">
          <a:xfrm>
            <a:off x="5729288" y="1087438"/>
            <a:ext cx="2773362" cy="0"/>
          </a:xfrm>
          <a:prstGeom prst="line">
            <a:avLst/>
          </a:prstGeom>
          <a:noFill/>
          <a:ln w="57150">
            <a:solidFill>
              <a:srgbClr val="00CCFF"/>
            </a:solidFill>
            <a:round/>
            <a:headEnd type="none" w="sm" len="sm"/>
            <a:tailEnd type="triangle" w="med" len="med"/>
          </a:ln>
          <a:effectLst/>
        </p:spPr>
        <p:txBody>
          <a:bodyPr wrap="none" anchor="ctr"/>
          <a:lstStyle/>
          <a:p>
            <a:endParaRPr lang="en-US"/>
          </a:p>
        </p:txBody>
      </p:sp>
      <p:sp>
        <p:nvSpPr>
          <p:cNvPr id="418954" name="Rectangle 138"/>
          <p:cNvSpPr>
            <a:spLocks noChangeArrowheads="1"/>
          </p:cNvSpPr>
          <p:nvPr/>
        </p:nvSpPr>
        <p:spPr bwMode="auto">
          <a:xfrm>
            <a:off x="454025" y="1254125"/>
            <a:ext cx="8275638" cy="3783013"/>
          </a:xfrm>
          <a:prstGeom prst="rect">
            <a:avLst/>
          </a:prstGeom>
          <a:noFill/>
          <a:ln w="19050">
            <a:solidFill>
              <a:srgbClr val="00CCFF"/>
            </a:solidFill>
            <a:prstDash val="dash"/>
            <a:miter lim="800000"/>
            <a:headEnd/>
            <a:tailEnd/>
          </a:ln>
          <a:effectLst/>
        </p:spPr>
        <p:txBody>
          <a:bodyPr wrap="none" lIns="107950" tIns="53975" rIns="107950" bIns="53975" anchor="ctr"/>
          <a:lstStyle/>
          <a:p>
            <a:endParaRPr lang="en-US"/>
          </a:p>
        </p:txBody>
      </p:sp>
      <p:sp>
        <p:nvSpPr>
          <p:cNvPr id="418823" name="AutoShape 7"/>
          <p:cNvSpPr>
            <a:spLocks noChangeArrowheads="1"/>
          </p:cNvSpPr>
          <p:nvPr/>
        </p:nvSpPr>
        <p:spPr bwMode="auto">
          <a:xfrm>
            <a:off x="698500" y="1589088"/>
            <a:ext cx="2238375" cy="1766887"/>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18918" name="AutoShape 102"/>
          <p:cNvSpPr>
            <a:spLocks noChangeArrowheads="1"/>
          </p:cNvSpPr>
          <p:nvPr/>
        </p:nvSpPr>
        <p:spPr bwMode="auto">
          <a:xfrm>
            <a:off x="1625600" y="1670050"/>
            <a:ext cx="1181100" cy="390525"/>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18919" name="AutoShape 103"/>
          <p:cNvSpPr>
            <a:spLocks noChangeArrowheads="1"/>
          </p:cNvSpPr>
          <p:nvPr/>
        </p:nvSpPr>
        <p:spPr bwMode="auto">
          <a:xfrm>
            <a:off x="1625600" y="217328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18920" name="Rectangle 104"/>
          <p:cNvSpPr>
            <a:spLocks noChangeArrowheads="1"/>
          </p:cNvSpPr>
          <p:nvPr/>
        </p:nvSpPr>
        <p:spPr bwMode="auto">
          <a:xfrm>
            <a:off x="730250" y="1320800"/>
            <a:ext cx="809625" cy="290513"/>
          </a:xfrm>
          <a:prstGeom prst="rect">
            <a:avLst/>
          </a:prstGeom>
          <a:noFill/>
          <a:ln w="9525">
            <a:noFill/>
            <a:miter lim="800000"/>
            <a:headEnd/>
            <a:tailEnd/>
          </a:ln>
          <a:effectLst/>
        </p:spPr>
        <p:txBody>
          <a:bodyPr wrap="none" lIns="92075" tIns="46038" rIns="92075" bIns="46038">
            <a:spAutoFit/>
          </a:bodyPr>
          <a:lstStyle/>
          <a:p>
            <a:r>
              <a:rPr lang="en-US" altLang="zh-CN" sz="1300" b="1">
                <a:solidFill>
                  <a:srgbClr val="00CCFF"/>
                </a:solidFill>
                <a:ea typeface="宋体" charset="-122"/>
              </a:rPr>
              <a:t>Client A</a:t>
            </a:r>
          </a:p>
        </p:txBody>
      </p:sp>
      <p:sp>
        <p:nvSpPr>
          <p:cNvPr id="418921" name="AutoShape 105"/>
          <p:cNvSpPr>
            <a:spLocks noChangeArrowheads="1"/>
          </p:cNvSpPr>
          <p:nvPr/>
        </p:nvSpPr>
        <p:spPr bwMode="auto">
          <a:xfrm>
            <a:off x="1625600" y="2778125"/>
            <a:ext cx="1181100" cy="490538"/>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grpSp>
        <p:nvGrpSpPr>
          <p:cNvPr id="2" name="Group 307"/>
          <p:cNvGrpSpPr>
            <a:grpSpLocks/>
          </p:cNvGrpSpPr>
          <p:nvPr/>
        </p:nvGrpSpPr>
        <p:grpSpPr bwMode="auto">
          <a:xfrm>
            <a:off x="871538" y="1747838"/>
            <a:ext cx="568325" cy="677862"/>
            <a:chOff x="7005" y="156"/>
            <a:chExt cx="358" cy="427"/>
          </a:xfrm>
        </p:grpSpPr>
        <p:sp>
          <p:nvSpPr>
            <p:cNvPr id="418967" name="Rectangle 151"/>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18968" name="Rectangle 152"/>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18975" name="Rectangle 159"/>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18976" name="Rectangle 160"/>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18983" name="Freeform 167"/>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18984" name="Freeform 168"/>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18991" name="Rectangle 175"/>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18992" name="Rectangle 176"/>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18999" name="Rectangle 183"/>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19000" name="Rectangle 184"/>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19007" name="Rectangle 191"/>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19008" name="Rectangle 192"/>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19015" name="Freeform 199"/>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19016" name="Freeform 200"/>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19023" name="Rectangle 207"/>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19024" name="Rectangle 208"/>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19028" name="Line 212"/>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19032" name="Line 216"/>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19036" name="Line 220"/>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19040" name="Line 224"/>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19044" name="Line 228"/>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19048" name="Line 232"/>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19052" name="Line 236"/>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19056" name="Line 240"/>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19060" name="Line 244"/>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19064" name="Line 248"/>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19068" name="Line 252"/>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19072" name="Line 256"/>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19076" name="Line 260"/>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19080" name="Line 264"/>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19084" name="Line 268"/>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19091" name="Rectangle 275"/>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19092" name="Rectangle 276"/>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sp>
        <p:nvSpPr>
          <p:cNvPr id="418936" name="AutoShape 120"/>
          <p:cNvSpPr>
            <a:spLocks noChangeArrowheads="1"/>
          </p:cNvSpPr>
          <p:nvPr/>
        </p:nvSpPr>
        <p:spPr bwMode="auto">
          <a:xfrm>
            <a:off x="3109913" y="3209925"/>
            <a:ext cx="2697162" cy="1749425"/>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18937" name="AutoShape 121"/>
          <p:cNvSpPr>
            <a:spLocks noChangeArrowheads="1"/>
          </p:cNvSpPr>
          <p:nvPr/>
        </p:nvSpPr>
        <p:spPr bwMode="auto">
          <a:xfrm>
            <a:off x="4297363" y="3814763"/>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18938" name="AutoShape 122"/>
          <p:cNvSpPr>
            <a:spLocks noChangeArrowheads="1"/>
          </p:cNvSpPr>
          <p:nvPr/>
        </p:nvSpPr>
        <p:spPr bwMode="auto">
          <a:xfrm>
            <a:off x="4297363" y="4391025"/>
            <a:ext cx="1181100" cy="490538"/>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sp>
        <p:nvSpPr>
          <p:cNvPr id="418939" name="Rectangle 123"/>
          <p:cNvSpPr>
            <a:spLocks noChangeArrowheads="1"/>
          </p:cNvSpPr>
          <p:nvPr/>
        </p:nvSpPr>
        <p:spPr bwMode="auto">
          <a:xfrm>
            <a:off x="3217863" y="2935288"/>
            <a:ext cx="2522537" cy="274637"/>
          </a:xfrm>
          <a:prstGeom prst="rect">
            <a:avLst/>
          </a:prstGeom>
          <a:noFill/>
          <a:ln w="9525">
            <a:noFill/>
            <a:miter lim="800000"/>
            <a:headEnd/>
            <a:tailEnd/>
          </a:ln>
          <a:effectLst/>
        </p:spPr>
        <p:txBody>
          <a:bodyPr lIns="92075" tIns="46038" rIns="92075" bIns="46038">
            <a:spAutoFit/>
          </a:bodyPr>
          <a:lstStyle/>
          <a:p>
            <a:r>
              <a:rPr lang="en-US" altLang="zh-CN" sz="1200" b="1">
                <a:solidFill>
                  <a:srgbClr val="00CCFF"/>
                </a:solidFill>
                <a:ea typeface="宋体" charset="-122"/>
              </a:rPr>
              <a:t>Business Object Server</a:t>
            </a:r>
          </a:p>
        </p:txBody>
      </p:sp>
      <p:sp>
        <p:nvSpPr>
          <p:cNvPr id="418943" name="AutoShape 127"/>
          <p:cNvSpPr>
            <a:spLocks noChangeArrowheads="1"/>
          </p:cNvSpPr>
          <p:nvPr/>
        </p:nvSpPr>
        <p:spPr bwMode="auto">
          <a:xfrm>
            <a:off x="4287838" y="3300413"/>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COM</a:t>
            </a:r>
          </a:p>
          <a:p>
            <a:pPr algn="ctr"/>
            <a:r>
              <a:rPr lang="en-US" altLang="zh-CN" sz="1200">
                <a:solidFill>
                  <a:schemeClr val="bg2"/>
                </a:solidFill>
                <a:ea typeface="宋体" charset="-122"/>
              </a:rPr>
              <a:t>MTS</a:t>
            </a:r>
          </a:p>
        </p:txBody>
      </p:sp>
      <p:sp>
        <p:nvSpPr>
          <p:cNvPr id="418944" name="AutoShape 128"/>
          <p:cNvSpPr>
            <a:spLocks noChangeArrowheads="1"/>
          </p:cNvSpPr>
          <p:nvPr/>
        </p:nvSpPr>
        <p:spPr bwMode="auto">
          <a:xfrm>
            <a:off x="4949825" y="3300413"/>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a:p>
            <a:pPr algn="ctr"/>
            <a:r>
              <a:rPr lang="en-US" altLang="zh-CN" sz="1200">
                <a:solidFill>
                  <a:schemeClr val="bg2"/>
                </a:solidFill>
                <a:ea typeface="宋体" charset="-122"/>
              </a:rPr>
              <a:t>ETS</a:t>
            </a:r>
          </a:p>
        </p:txBody>
      </p:sp>
      <p:grpSp>
        <p:nvGrpSpPr>
          <p:cNvPr id="3" name="Group 277"/>
          <p:cNvGrpSpPr>
            <a:grpSpLocks/>
          </p:cNvGrpSpPr>
          <p:nvPr/>
        </p:nvGrpSpPr>
        <p:grpSpPr bwMode="auto">
          <a:xfrm>
            <a:off x="3221038" y="3332163"/>
            <a:ext cx="704850" cy="1104900"/>
            <a:chOff x="3664" y="1177"/>
            <a:chExt cx="945" cy="1482"/>
          </a:xfrm>
        </p:grpSpPr>
        <p:sp>
          <p:nvSpPr>
            <p:cNvPr id="419094" name="Rectangle 278"/>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19095" name="Rectangle 279"/>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19096" name="Rectangle 280"/>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19097" name="Rectangle 281"/>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19098" name="Line 282"/>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19099" name="Line 283"/>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19100" name="Line 284"/>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19101" name="Line 285"/>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19102" name="Line 286"/>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19103" name="Line 287"/>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19104" name="Line 288"/>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19105" name="Rectangle 289"/>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106" name="Rectangle 290"/>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19107" name="Rectangle 291"/>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108" name="Rectangle 292"/>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19109" name="Rectangle 293"/>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110" name="Rectangle 294"/>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19111" name="Rectangle 295"/>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112" name="Rectangle 296"/>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19113" name="Rectangle 297"/>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114" name="Rectangle 298"/>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19115" name="Rectangle 299"/>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116" name="Rectangle 300"/>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19117" name="Rectangle 301"/>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118" name="Rectangle 302"/>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19119" name="Rectangle 303"/>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120" name="Rectangle 304"/>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19121" name="Rectangle 305"/>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19122" name="Rectangle 306"/>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18925" name="AutoShape 109"/>
          <p:cNvSpPr>
            <a:spLocks noChangeArrowheads="1"/>
          </p:cNvSpPr>
          <p:nvPr/>
        </p:nvSpPr>
        <p:spPr bwMode="auto">
          <a:xfrm>
            <a:off x="3105150" y="1589088"/>
            <a:ext cx="2714625" cy="1243012"/>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18926" name="Rectangle 110"/>
          <p:cNvSpPr>
            <a:spLocks noChangeArrowheads="1"/>
          </p:cNvSpPr>
          <p:nvPr/>
        </p:nvSpPr>
        <p:spPr bwMode="auto">
          <a:xfrm>
            <a:off x="3117850" y="1320800"/>
            <a:ext cx="809625" cy="290513"/>
          </a:xfrm>
          <a:prstGeom prst="rect">
            <a:avLst/>
          </a:prstGeom>
          <a:noFill/>
          <a:ln w="9525">
            <a:noFill/>
            <a:miter lim="800000"/>
            <a:headEnd/>
            <a:tailEnd/>
          </a:ln>
          <a:effectLst/>
        </p:spPr>
        <p:txBody>
          <a:bodyPr wrap="none" lIns="92075" tIns="46038" rIns="92075" bIns="46038">
            <a:spAutoFit/>
          </a:bodyPr>
          <a:lstStyle/>
          <a:p>
            <a:r>
              <a:rPr lang="en-US" altLang="zh-CN" sz="1300" b="1">
                <a:solidFill>
                  <a:srgbClr val="00CCFF"/>
                </a:solidFill>
                <a:ea typeface="宋体" charset="-122"/>
              </a:rPr>
              <a:t>Client B</a:t>
            </a:r>
          </a:p>
        </p:txBody>
      </p:sp>
      <p:sp>
        <p:nvSpPr>
          <p:cNvPr id="418927" name="AutoShape 111"/>
          <p:cNvSpPr>
            <a:spLocks noChangeArrowheads="1"/>
          </p:cNvSpPr>
          <p:nvPr/>
        </p:nvSpPr>
        <p:spPr bwMode="auto">
          <a:xfrm>
            <a:off x="4243388" y="1684338"/>
            <a:ext cx="1182687" cy="4270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18940" name="AutoShape 124"/>
          <p:cNvSpPr>
            <a:spLocks noChangeArrowheads="1"/>
          </p:cNvSpPr>
          <p:nvPr/>
        </p:nvSpPr>
        <p:spPr bwMode="auto">
          <a:xfrm>
            <a:off x="3951288" y="2243138"/>
            <a:ext cx="54927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DCOM</a:t>
            </a:r>
          </a:p>
          <a:p>
            <a:pPr algn="ctr"/>
            <a:r>
              <a:rPr lang="en-US" altLang="zh-CN" sz="1200">
                <a:solidFill>
                  <a:schemeClr val="bg2"/>
                </a:solidFill>
                <a:ea typeface="宋体" charset="-122"/>
              </a:rPr>
              <a:t>ADO/R</a:t>
            </a:r>
          </a:p>
        </p:txBody>
      </p:sp>
      <p:sp>
        <p:nvSpPr>
          <p:cNvPr id="418941" name="AutoShape 125"/>
          <p:cNvSpPr>
            <a:spLocks noChangeArrowheads="1"/>
          </p:cNvSpPr>
          <p:nvPr/>
        </p:nvSpPr>
        <p:spPr bwMode="auto">
          <a:xfrm>
            <a:off x="4538663" y="2238375"/>
            <a:ext cx="60007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CORBA</a:t>
            </a:r>
          </a:p>
        </p:txBody>
      </p:sp>
      <p:sp>
        <p:nvSpPr>
          <p:cNvPr id="418942" name="AutoShape 126"/>
          <p:cNvSpPr>
            <a:spLocks noChangeArrowheads="1"/>
          </p:cNvSpPr>
          <p:nvPr/>
        </p:nvSpPr>
        <p:spPr bwMode="auto">
          <a:xfrm>
            <a:off x="5178425" y="2238375"/>
            <a:ext cx="53022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p:txBody>
      </p:sp>
      <p:grpSp>
        <p:nvGrpSpPr>
          <p:cNvPr id="4" name="Group 308"/>
          <p:cNvGrpSpPr>
            <a:grpSpLocks/>
          </p:cNvGrpSpPr>
          <p:nvPr/>
        </p:nvGrpSpPr>
        <p:grpSpPr bwMode="auto">
          <a:xfrm>
            <a:off x="3214688" y="1747838"/>
            <a:ext cx="568325" cy="677862"/>
            <a:chOff x="7005" y="156"/>
            <a:chExt cx="358" cy="427"/>
          </a:xfrm>
        </p:grpSpPr>
        <p:sp>
          <p:nvSpPr>
            <p:cNvPr id="419125" name="Rectangle 309"/>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19126" name="Rectangle 310"/>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19127" name="Rectangle 311"/>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19128" name="Rectangle 312"/>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19129" name="Freeform 313"/>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19130" name="Freeform 314"/>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19131" name="Rectangle 315"/>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19132" name="Rectangle 316"/>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19133" name="Rectangle 317"/>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19134" name="Rectangle 318"/>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19135" name="Rectangle 319"/>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19136" name="Rectangle 320"/>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19137" name="Freeform 321"/>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19138" name="Freeform 322"/>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19139" name="Rectangle 323"/>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19140" name="Rectangle 324"/>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19141" name="Line 325"/>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19142" name="Line 326"/>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19143" name="Line 327"/>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19144" name="Line 328"/>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19145" name="Line 329"/>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19146" name="Line 330"/>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19147" name="Line 331"/>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19148" name="Line 332"/>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19149" name="Line 333"/>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19150" name="Line 334"/>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19151" name="Line 335"/>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19152" name="Line 336"/>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19153" name="Line 337"/>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19154" name="Line 338"/>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19155" name="Line 339"/>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19156" name="Rectangle 340"/>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19157" name="Rectangle 341"/>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sp>
        <p:nvSpPr>
          <p:cNvPr id="418922" name="AutoShape 106"/>
          <p:cNvSpPr>
            <a:spLocks noChangeArrowheads="1"/>
          </p:cNvSpPr>
          <p:nvPr/>
        </p:nvSpPr>
        <p:spPr bwMode="auto">
          <a:xfrm>
            <a:off x="5984875" y="1589088"/>
            <a:ext cx="2652713" cy="1246187"/>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18923" name="Rectangle 107"/>
          <p:cNvSpPr>
            <a:spLocks noChangeArrowheads="1"/>
          </p:cNvSpPr>
          <p:nvPr/>
        </p:nvSpPr>
        <p:spPr bwMode="auto">
          <a:xfrm>
            <a:off x="6018213" y="1320800"/>
            <a:ext cx="809625" cy="290513"/>
          </a:xfrm>
          <a:prstGeom prst="rect">
            <a:avLst/>
          </a:prstGeom>
          <a:noFill/>
          <a:ln w="9525">
            <a:noFill/>
            <a:miter lim="800000"/>
            <a:headEnd/>
            <a:tailEnd/>
          </a:ln>
          <a:effectLst/>
        </p:spPr>
        <p:txBody>
          <a:bodyPr wrap="none" lIns="92075" tIns="46038" rIns="92075" bIns="46038">
            <a:spAutoFit/>
          </a:bodyPr>
          <a:lstStyle/>
          <a:p>
            <a:pPr algn="ctr"/>
            <a:r>
              <a:rPr lang="en-US" altLang="zh-CN" sz="1300" b="1">
                <a:solidFill>
                  <a:srgbClr val="00CCFF"/>
                </a:solidFill>
                <a:ea typeface="宋体" charset="-122"/>
              </a:rPr>
              <a:t>Client C</a:t>
            </a:r>
          </a:p>
        </p:txBody>
      </p:sp>
      <p:sp>
        <p:nvSpPr>
          <p:cNvPr id="418924" name="AutoShape 108"/>
          <p:cNvSpPr>
            <a:spLocks noChangeArrowheads="1"/>
          </p:cNvSpPr>
          <p:nvPr/>
        </p:nvSpPr>
        <p:spPr bwMode="auto">
          <a:xfrm>
            <a:off x="7137400" y="1689100"/>
            <a:ext cx="1182688" cy="390525"/>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WWW Browser</a:t>
            </a:r>
          </a:p>
        </p:txBody>
      </p:sp>
      <p:grpSp>
        <p:nvGrpSpPr>
          <p:cNvPr id="5" name="Group 342"/>
          <p:cNvGrpSpPr>
            <a:grpSpLocks/>
          </p:cNvGrpSpPr>
          <p:nvPr/>
        </p:nvGrpSpPr>
        <p:grpSpPr bwMode="auto">
          <a:xfrm>
            <a:off x="6118225" y="1747838"/>
            <a:ext cx="592138" cy="677862"/>
            <a:chOff x="7005" y="156"/>
            <a:chExt cx="358" cy="427"/>
          </a:xfrm>
        </p:grpSpPr>
        <p:sp>
          <p:nvSpPr>
            <p:cNvPr id="419159" name="Rectangle 343"/>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19160" name="Rectangle 344"/>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19161" name="Rectangle 345"/>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19162" name="Rectangle 346"/>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19163" name="Freeform 347"/>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19164" name="Freeform 348"/>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19165" name="Rectangle 349"/>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19166" name="Rectangle 350"/>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19167" name="Rectangle 351"/>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19168" name="Rectangle 352"/>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19169" name="Rectangle 353"/>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19170" name="Rectangle 354"/>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19171" name="Freeform 355"/>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19172" name="Freeform 356"/>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19173" name="Rectangle 357"/>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19174" name="Rectangle 358"/>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19175" name="Line 359"/>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19176" name="Line 360"/>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19177" name="Line 361"/>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19178" name="Line 362"/>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19179" name="Line 363"/>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19180" name="Line 364"/>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19181" name="Line 365"/>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19182" name="Line 366"/>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19183" name="Line 367"/>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19184" name="Line 368"/>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19185" name="Line 369"/>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19186" name="Line 370"/>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19187" name="Line 371"/>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19188" name="Line 372"/>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19189" name="Line 373"/>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19190" name="Rectangle 374"/>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19191" name="Rectangle 375"/>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sp>
        <p:nvSpPr>
          <p:cNvPr id="418929" name="Rectangle 113"/>
          <p:cNvSpPr>
            <a:spLocks noChangeArrowheads="1"/>
          </p:cNvSpPr>
          <p:nvPr/>
        </p:nvSpPr>
        <p:spPr bwMode="auto">
          <a:xfrm>
            <a:off x="6057900" y="2935288"/>
            <a:ext cx="1312863" cy="290512"/>
          </a:xfrm>
          <a:prstGeom prst="rect">
            <a:avLst/>
          </a:prstGeom>
          <a:noFill/>
          <a:ln w="9525">
            <a:noFill/>
            <a:miter lim="800000"/>
            <a:headEnd/>
            <a:tailEnd/>
          </a:ln>
          <a:effectLst/>
        </p:spPr>
        <p:txBody>
          <a:bodyPr lIns="92075" tIns="46038" rIns="92075" bIns="46038">
            <a:spAutoFit/>
          </a:bodyPr>
          <a:lstStyle/>
          <a:p>
            <a:r>
              <a:rPr lang="en-US" altLang="zh-CN" sz="1300" b="1">
                <a:solidFill>
                  <a:srgbClr val="00CCFF"/>
                </a:solidFill>
                <a:ea typeface="宋体" charset="-122"/>
              </a:rPr>
              <a:t>Web Server</a:t>
            </a:r>
          </a:p>
        </p:txBody>
      </p:sp>
      <p:sp>
        <p:nvSpPr>
          <p:cNvPr id="418931" name="AutoShape 115"/>
          <p:cNvSpPr>
            <a:spLocks noChangeArrowheads="1"/>
          </p:cNvSpPr>
          <p:nvPr/>
        </p:nvSpPr>
        <p:spPr bwMode="auto">
          <a:xfrm>
            <a:off x="6865938" y="3300413"/>
            <a:ext cx="539750" cy="4524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HTML</a:t>
            </a:r>
          </a:p>
          <a:p>
            <a:pPr algn="ctr"/>
            <a:r>
              <a:rPr lang="en-US" altLang="zh-CN" sz="1200">
                <a:solidFill>
                  <a:schemeClr val="bg2"/>
                </a:solidFill>
                <a:ea typeface="宋体" charset="-122"/>
              </a:rPr>
              <a:t>CGI</a:t>
            </a:r>
          </a:p>
        </p:txBody>
      </p:sp>
      <p:sp>
        <p:nvSpPr>
          <p:cNvPr id="418932" name="AutoShape 116"/>
          <p:cNvSpPr>
            <a:spLocks noChangeArrowheads="1"/>
          </p:cNvSpPr>
          <p:nvPr/>
        </p:nvSpPr>
        <p:spPr bwMode="auto">
          <a:xfrm>
            <a:off x="7470775" y="3300413"/>
            <a:ext cx="539750" cy="4429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ASP</a:t>
            </a:r>
          </a:p>
        </p:txBody>
      </p:sp>
      <p:sp>
        <p:nvSpPr>
          <p:cNvPr id="418933" name="AutoShape 117"/>
          <p:cNvSpPr>
            <a:spLocks noChangeArrowheads="1"/>
          </p:cNvSpPr>
          <p:nvPr/>
        </p:nvSpPr>
        <p:spPr bwMode="auto">
          <a:xfrm>
            <a:off x="8083550" y="3300413"/>
            <a:ext cx="447675" cy="43338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Java</a:t>
            </a:r>
          </a:p>
        </p:txBody>
      </p:sp>
      <p:sp>
        <p:nvSpPr>
          <p:cNvPr id="418934" name="AutoShape 118"/>
          <p:cNvSpPr>
            <a:spLocks noChangeArrowheads="1"/>
          </p:cNvSpPr>
          <p:nvPr/>
        </p:nvSpPr>
        <p:spPr bwMode="auto">
          <a:xfrm>
            <a:off x="7067550" y="3814763"/>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18935" name="AutoShape 119"/>
          <p:cNvSpPr>
            <a:spLocks noChangeArrowheads="1"/>
          </p:cNvSpPr>
          <p:nvPr/>
        </p:nvSpPr>
        <p:spPr bwMode="auto">
          <a:xfrm>
            <a:off x="7067550" y="4392613"/>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grpSp>
        <p:nvGrpSpPr>
          <p:cNvPr id="6" name="Group 376"/>
          <p:cNvGrpSpPr>
            <a:grpSpLocks/>
          </p:cNvGrpSpPr>
          <p:nvPr/>
        </p:nvGrpSpPr>
        <p:grpSpPr bwMode="auto">
          <a:xfrm>
            <a:off x="6069013" y="3332163"/>
            <a:ext cx="704850" cy="1104900"/>
            <a:chOff x="3664" y="1177"/>
            <a:chExt cx="945" cy="1482"/>
          </a:xfrm>
        </p:grpSpPr>
        <p:sp>
          <p:nvSpPr>
            <p:cNvPr id="419193" name="Rectangle 377"/>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19194" name="Rectangle 378"/>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19195" name="Rectangle 379"/>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19196" name="Rectangle 380"/>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19197" name="Line 381"/>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19198" name="Line 382"/>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19199" name="Line 383"/>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19200" name="Line 384"/>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19201" name="Line 385"/>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19202" name="Line 386"/>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19203" name="Line 387"/>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19204" name="Rectangle 388"/>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05" name="Rectangle 389"/>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19206" name="Rectangle 390"/>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07" name="Rectangle 391"/>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19208" name="Rectangle 392"/>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09" name="Rectangle 393"/>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19210" name="Rectangle 394"/>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11" name="Rectangle 395"/>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19212" name="Rectangle 396"/>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13" name="Rectangle 397"/>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19214" name="Rectangle 398"/>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15" name="Rectangle 399"/>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19216" name="Rectangle 400"/>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17" name="Rectangle 401"/>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19218" name="Rectangle 402"/>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19" name="Rectangle 403"/>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19220" name="Rectangle 404"/>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19221" name="Rectangle 405"/>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grpSp>
        <p:nvGrpSpPr>
          <p:cNvPr id="7" name="Group 418"/>
          <p:cNvGrpSpPr>
            <a:grpSpLocks/>
          </p:cNvGrpSpPr>
          <p:nvPr/>
        </p:nvGrpSpPr>
        <p:grpSpPr bwMode="auto">
          <a:xfrm>
            <a:off x="2411413" y="5408613"/>
            <a:ext cx="600075" cy="941387"/>
            <a:chOff x="3664" y="1177"/>
            <a:chExt cx="945" cy="1482"/>
          </a:xfrm>
        </p:grpSpPr>
        <p:sp>
          <p:nvSpPr>
            <p:cNvPr id="419235" name="Rectangle 419"/>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19236" name="Rectangle 420"/>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19237" name="Rectangle 421"/>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19238" name="Rectangle 422"/>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19239" name="Line 423"/>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19240" name="Line 424"/>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19241" name="Line 425"/>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19242" name="Line 426"/>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19243" name="Line 427"/>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19244" name="Line 428"/>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19245" name="Line 429"/>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19246" name="Rectangle 430"/>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47" name="Rectangle 431"/>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19248" name="Rectangle 432"/>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49" name="Rectangle 433"/>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19250" name="Rectangle 434"/>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51" name="Rectangle 435"/>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19252" name="Rectangle 436"/>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53" name="Rectangle 437"/>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19254" name="Rectangle 438"/>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55" name="Rectangle 439"/>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19256" name="Rectangle 440"/>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57" name="Rectangle 441"/>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19258" name="Rectangle 442"/>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59" name="Rectangle 443"/>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19260" name="Rectangle 444"/>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61" name="Rectangle 445"/>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19262" name="Rectangle 446"/>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19263" name="Rectangle 447"/>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19222" name="AutoShape 406"/>
          <p:cNvSpPr>
            <a:spLocks noChangeArrowheads="1"/>
          </p:cNvSpPr>
          <p:nvPr/>
        </p:nvSpPr>
        <p:spPr bwMode="auto">
          <a:xfrm>
            <a:off x="2790825" y="58388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8" name="Group 448"/>
          <p:cNvGrpSpPr>
            <a:grpSpLocks/>
          </p:cNvGrpSpPr>
          <p:nvPr/>
        </p:nvGrpSpPr>
        <p:grpSpPr bwMode="auto">
          <a:xfrm>
            <a:off x="4491038" y="5408613"/>
            <a:ext cx="600075" cy="941387"/>
            <a:chOff x="3664" y="1177"/>
            <a:chExt cx="945" cy="1482"/>
          </a:xfrm>
        </p:grpSpPr>
        <p:sp>
          <p:nvSpPr>
            <p:cNvPr id="419265" name="Rectangle 449"/>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19266" name="Rectangle 450"/>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19267" name="Rectangle 451"/>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19268" name="Rectangle 452"/>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19269" name="Line 453"/>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19270" name="Line 454"/>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19271" name="Line 455"/>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19272" name="Line 456"/>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19273" name="Line 457"/>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19274" name="Line 458"/>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19275" name="Line 459"/>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19276" name="Rectangle 460"/>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77" name="Rectangle 461"/>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19278" name="Rectangle 462"/>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79" name="Rectangle 463"/>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19280" name="Rectangle 464"/>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81" name="Rectangle 465"/>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19282" name="Rectangle 466"/>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83" name="Rectangle 467"/>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19284" name="Rectangle 468"/>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285" name="Rectangle 469"/>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19286" name="Rectangle 470"/>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87" name="Rectangle 471"/>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19288" name="Rectangle 472"/>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289" name="Rectangle 473"/>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19290" name="Rectangle 474"/>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291" name="Rectangle 475"/>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19292" name="Rectangle 476"/>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19293" name="Rectangle 477"/>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19294" name="AutoShape 478"/>
          <p:cNvSpPr>
            <a:spLocks noChangeArrowheads="1"/>
          </p:cNvSpPr>
          <p:nvPr/>
        </p:nvSpPr>
        <p:spPr bwMode="auto">
          <a:xfrm>
            <a:off x="4870450" y="58388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9" name="Group 479"/>
          <p:cNvGrpSpPr>
            <a:grpSpLocks/>
          </p:cNvGrpSpPr>
          <p:nvPr/>
        </p:nvGrpSpPr>
        <p:grpSpPr bwMode="auto">
          <a:xfrm>
            <a:off x="6719888" y="5408613"/>
            <a:ext cx="600075" cy="941387"/>
            <a:chOff x="3664" y="1177"/>
            <a:chExt cx="945" cy="1482"/>
          </a:xfrm>
        </p:grpSpPr>
        <p:sp>
          <p:nvSpPr>
            <p:cNvPr id="419296" name="Rectangle 480"/>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19297" name="Rectangle 481"/>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19298" name="Rectangle 482"/>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19299" name="Rectangle 483"/>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19300" name="Line 484"/>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19301" name="Line 485"/>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19302" name="Line 486"/>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19303" name="Line 487"/>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19304" name="Line 488"/>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19305" name="Line 489"/>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19306" name="Line 490"/>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19307" name="Rectangle 491"/>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308" name="Rectangle 492"/>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19309" name="Rectangle 493"/>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310" name="Rectangle 494"/>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19311" name="Rectangle 495"/>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312" name="Rectangle 496"/>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19313" name="Rectangle 497"/>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314" name="Rectangle 498"/>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19315" name="Rectangle 499"/>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19316" name="Rectangle 500"/>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19317" name="Rectangle 501"/>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318" name="Rectangle 502"/>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19319" name="Rectangle 503"/>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19320" name="Rectangle 504"/>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19321" name="Rectangle 505"/>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19322" name="Rectangle 506"/>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19323" name="Rectangle 507"/>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19324" name="Rectangle 508"/>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19325" name="AutoShape 509"/>
          <p:cNvSpPr>
            <a:spLocks noChangeArrowheads="1"/>
          </p:cNvSpPr>
          <p:nvPr/>
        </p:nvSpPr>
        <p:spPr bwMode="auto">
          <a:xfrm>
            <a:off x="7099300" y="58388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
        <p:nvSpPr>
          <p:cNvPr id="419327" name="Line 511"/>
          <p:cNvSpPr>
            <a:spLocks noChangeShapeType="1"/>
          </p:cNvSpPr>
          <p:nvPr/>
        </p:nvSpPr>
        <p:spPr bwMode="auto">
          <a:xfrm>
            <a:off x="2609850" y="3362325"/>
            <a:ext cx="0" cy="2028825"/>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sp>
        <p:nvSpPr>
          <p:cNvPr id="419328" name="Line 512"/>
          <p:cNvSpPr>
            <a:spLocks noChangeShapeType="1"/>
          </p:cNvSpPr>
          <p:nvPr/>
        </p:nvSpPr>
        <p:spPr bwMode="auto">
          <a:xfrm>
            <a:off x="5248275" y="2828925"/>
            <a:ext cx="0" cy="390525"/>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sp>
        <p:nvSpPr>
          <p:cNvPr id="419330" name="Line 514"/>
          <p:cNvSpPr>
            <a:spLocks noChangeShapeType="1"/>
          </p:cNvSpPr>
          <p:nvPr/>
        </p:nvSpPr>
        <p:spPr bwMode="auto">
          <a:xfrm>
            <a:off x="8029575" y="2828925"/>
            <a:ext cx="0" cy="390525"/>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sp>
        <p:nvSpPr>
          <p:cNvPr id="419331" name="Line 515"/>
          <p:cNvSpPr>
            <a:spLocks noChangeShapeType="1"/>
          </p:cNvSpPr>
          <p:nvPr/>
        </p:nvSpPr>
        <p:spPr bwMode="auto">
          <a:xfrm>
            <a:off x="4781550" y="4953000"/>
            <a:ext cx="0" cy="457200"/>
          </a:xfrm>
          <a:prstGeom prst="line">
            <a:avLst/>
          </a:prstGeom>
          <a:noFill/>
          <a:ln w="38100">
            <a:solidFill>
              <a:schemeClr val="hlink"/>
            </a:solidFill>
            <a:round/>
            <a:headEnd/>
            <a:tailEnd type="triangle" w="med" len="med"/>
          </a:ln>
          <a:effectLst/>
        </p:spPr>
        <p:txBody>
          <a:bodyPr lIns="107950" tIns="53975" rIns="107950" bIns="53975"/>
          <a:lstStyle/>
          <a:p>
            <a:endParaRPr lang="en-US"/>
          </a:p>
        </p:txBody>
      </p:sp>
      <p:sp>
        <p:nvSpPr>
          <p:cNvPr id="419332" name="Line 516"/>
          <p:cNvSpPr>
            <a:spLocks noChangeShapeType="1"/>
          </p:cNvSpPr>
          <p:nvPr/>
        </p:nvSpPr>
        <p:spPr bwMode="auto">
          <a:xfrm>
            <a:off x="6991350" y="4953000"/>
            <a:ext cx="0" cy="457200"/>
          </a:xfrm>
          <a:prstGeom prst="line">
            <a:avLst/>
          </a:prstGeom>
          <a:noFill/>
          <a:ln w="38100">
            <a:solidFill>
              <a:schemeClr val="hlink"/>
            </a:solidFill>
            <a:round/>
            <a:headEnd/>
            <a:tailEnd type="triangle" w="med" len="med"/>
          </a:ln>
          <a:effectLst/>
        </p:spPr>
        <p:txBody>
          <a:bodyPr lIns="107950" tIns="53975" rIns="107950" bIns="53975"/>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959" name="Text Box 1119"/>
          <p:cNvSpPr txBox="1">
            <a:spLocks noChangeArrowheads="1"/>
          </p:cNvSpPr>
          <p:nvPr/>
        </p:nvSpPr>
        <p:spPr bwMode="auto">
          <a:xfrm>
            <a:off x="647700" y="1927225"/>
            <a:ext cx="2590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Application Services</a:t>
            </a:r>
            <a:endParaRPr lang="en-US" altLang="zh-CN" sz="1800">
              <a:solidFill>
                <a:srgbClr val="FFFF99"/>
              </a:solidFill>
              <a:ea typeface="宋体" charset="-122"/>
            </a:endParaRPr>
          </a:p>
        </p:txBody>
      </p:sp>
      <p:sp>
        <p:nvSpPr>
          <p:cNvPr id="420960" name="Text Box 1120"/>
          <p:cNvSpPr txBox="1">
            <a:spLocks noChangeArrowheads="1"/>
          </p:cNvSpPr>
          <p:nvPr/>
        </p:nvSpPr>
        <p:spPr bwMode="auto">
          <a:xfrm>
            <a:off x="647700" y="3803650"/>
            <a:ext cx="2590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Business Services</a:t>
            </a:r>
            <a:endParaRPr lang="en-US" altLang="zh-CN" sz="1800">
              <a:solidFill>
                <a:srgbClr val="FFFF99"/>
              </a:solidFill>
              <a:ea typeface="宋体" charset="-122"/>
            </a:endParaRPr>
          </a:p>
        </p:txBody>
      </p:sp>
      <p:sp>
        <p:nvSpPr>
          <p:cNvPr id="420961" name="Text Box 1121"/>
          <p:cNvSpPr txBox="1">
            <a:spLocks noChangeArrowheads="1"/>
          </p:cNvSpPr>
          <p:nvPr/>
        </p:nvSpPr>
        <p:spPr bwMode="auto">
          <a:xfrm>
            <a:off x="647700" y="5662613"/>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a:solidFill>
                  <a:srgbClr val="FFFF99"/>
                </a:solidFill>
                <a:ea typeface="宋体" charset="-122"/>
              </a:rPr>
              <a:t>Data Services</a:t>
            </a:r>
            <a:endParaRPr lang="en-US" altLang="zh-CN" sz="1800">
              <a:solidFill>
                <a:srgbClr val="FFFF99"/>
              </a:solidFill>
              <a:ea typeface="宋体" charset="-122"/>
            </a:endParaRPr>
          </a:p>
        </p:txBody>
      </p:sp>
      <p:sp>
        <p:nvSpPr>
          <p:cNvPr id="420962" name="Rectangle 1122"/>
          <p:cNvSpPr>
            <a:spLocks noGrp="1" noChangeArrowheads="1"/>
          </p:cNvSpPr>
          <p:nvPr>
            <p:ph type="title"/>
          </p:nvPr>
        </p:nvSpPr>
        <p:spPr/>
        <p:txBody>
          <a:bodyPr>
            <a:normAutofit fontScale="90000"/>
          </a:bodyPr>
          <a:lstStyle/>
          <a:p>
            <a:r>
              <a:rPr lang="en-US" altLang="zh-CN">
                <a:ea typeface="宋体" charset="-122"/>
              </a:rPr>
              <a:t>Client/Server: Three-Tier Architecture</a:t>
            </a:r>
          </a:p>
        </p:txBody>
      </p:sp>
      <p:sp>
        <p:nvSpPr>
          <p:cNvPr id="420978" name="AutoShape 1138"/>
          <p:cNvSpPr>
            <a:spLocks noChangeArrowheads="1"/>
          </p:cNvSpPr>
          <p:nvPr/>
        </p:nvSpPr>
        <p:spPr bwMode="auto">
          <a:xfrm>
            <a:off x="2928938" y="5286375"/>
            <a:ext cx="4213225" cy="1298575"/>
          </a:xfrm>
          <a:prstGeom prst="roundRect">
            <a:avLst>
              <a:gd name="adj" fmla="val 12495"/>
            </a:avLst>
          </a:prstGeom>
          <a:solidFill>
            <a:srgbClr val="CCECFF"/>
          </a:solidFill>
          <a:ln w="19050">
            <a:solidFill>
              <a:schemeClr val="bg2"/>
            </a:solidFill>
            <a:round/>
            <a:headEnd/>
            <a:tailEnd/>
          </a:ln>
          <a:effectLst/>
        </p:spPr>
        <p:txBody>
          <a:bodyPr wrap="none" anchor="ctr"/>
          <a:lstStyle/>
          <a:p>
            <a:endParaRPr lang="en-US"/>
          </a:p>
        </p:txBody>
      </p:sp>
      <p:sp>
        <p:nvSpPr>
          <p:cNvPr id="420979" name="Rectangle 1139"/>
          <p:cNvSpPr>
            <a:spLocks noChangeArrowheads="1"/>
          </p:cNvSpPr>
          <p:nvPr/>
        </p:nvSpPr>
        <p:spPr bwMode="auto">
          <a:xfrm>
            <a:off x="2954338" y="4975225"/>
            <a:ext cx="1865312" cy="304800"/>
          </a:xfrm>
          <a:prstGeom prst="rect">
            <a:avLst/>
          </a:prstGeom>
          <a:noFill/>
          <a:ln w="9525">
            <a:noFill/>
            <a:miter lim="800000"/>
            <a:headEnd/>
            <a:tailEnd/>
          </a:ln>
          <a:effectLst/>
        </p:spPr>
        <p:txBody>
          <a:bodyPr lIns="92075" tIns="46038" rIns="92075" bIns="46038">
            <a:spAutoFit/>
          </a:bodyPr>
          <a:lstStyle/>
          <a:p>
            <a:r>
              <a:rPr lang="en-US" altLang="zh-CN" sz="1400">
                <a:solidFill>
                  <a:srgbClr val="00CCFF"/>
                </a:solidFill>
                <a:ea typeface="宋体" charset="-122"/>
              </a:rPr>
              <a:t>Database Server(s)</a:t>
            </a:r>
          </a:p>
        </p:txBody>
      </p:sp>
      <p:sp>
        <p:nvSpPr>
          <p:cNvPr id="420980" name="AutoShape 1140"/>
          <p:cNvSpPr>
            <a:spLocks noChangeArrowheads="1"/>
          </p:cNvSpPr>
          <p:nvPr/>
        </p:nvSpPr>
        <p:spPr bwMode="auto">
          <a:xfrm>
            <a:off x="3376613" y="3149600"/>
            <a:ext cx="2697162" cy="1749425"/>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0981" name="AutoShape 1141"/>
          <p:cNvSpPr>
            <a:spLocks noChangeArrowheads="1"/>
          </p:cNvSpPr>
          <p:nvPr/>
        </p:nvSpPr>
        <p:spPr bwMode="auto">
          <a:xfrm>
            <a:off x="4564063" y="3754438"/>
            <a:ext cx="1181100" cy="4905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20982" name="AutoShape 1142"/>
          <p:cNvSpPr>
            <a:spLocks noChangeArrowheads="1"/>
          </p:cNvSpPr>
          <p:nvPr/>
        </p:nvSpPr>
        <p:spPr bwMode="auto">
          <a:xfrm>
            <a:off x="4564063" y="4330700"/>
            <a:ext cx="1181100" cy="490538"/>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sp>
        <p:nvSpPr>
          <p:cNvPr id="420983" name="Rectangle 1143"/>
          <p:cNvSpPr>
            <a:spLocks noChangeArrowheads="1"/>
          </p:cNvSpPr>
          <p:nvPr/>
        </p:nvSpPr>
        <p:spPr bwMode="auto">
          <a:xfrm>
            <a:off x="3484563" y="2874963"/>
            <a:ext cx="2522537" cy="274637"/>
          </a:xfrm>
          <a:prstGeom prst="rect">
            <a:avLst/>
          </a:prstGeom>
          <a:noFill/>
          <a:ln w="9525">
            <a:noFill/>
            <a:miter lim="800000"/>
            <a:headEnd/>
            <a:tailEnd/>
          </a:ln>
          <a:effectLst/>
        </p:spPr>
        <p:txBody>
          <a:bodyPr lIns="92075" tIns="46038" rIns="92075" bIns="46038">
            <a:spAutoFit/>
          </a:bodyPr>
          <a:lstStyle/>
          <a:p>
            <a:r>
              <a:rPr lang="en-US" altLang="zh-CN" sz="1200" b="1">
                <a:solidFill>
                  <a:srgbClr val="00CCFF"/>
                </a:solidFill>
                <a:ea typeface="宋体" charset="-122"/>
              </a:rPr>
              <a:t>Business Object Server</a:t>
            </a:r>
          </a:p>
        </p:txBody>
      </p:sp>
      <p:sp>
        <p:nvSpPr>
          <p:cNvPr id="420984" name="AutoShape 1144"/>
          <p:cNvSpPr>
            <a:spLocks noChangeArrowheads="1"/>
          </p:cNvSpPr>
          <p:nvPr/>
        </p:nvSpPr>
        <p:spPr bwMode="auto">
          <a:xfrm>
            <a:off x="4554538" y="324008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COM</a:t>
            </a:r>
          </a:p>
          <a:p>
            <a:pPr algn="ctr"/>
            <a:r>
              <a:rPr lang="en-US" altLang="zh-CN" sz="1200">
                <a:solidFill>
                  <a:schemeClr val="bg2"/>
                </a:solidFill>
                <a:ea typeface="宋体" charset="-122"/>
              </a:rPr>
              <a:t>MTS</a:t>
            </a:r>
          </a:p>
        </p:txBody>
      </p:sp>
      <p:sp>
        <p:nvSpPr>
          <p:cNvPr id="420985" name="AutoShape 1145"/>
          <p:cNvSpPr>
            <a:spLocks noChangeArrowheads="1"/>
          </p:cNvSpPr>
          <p:nvPr/>
        </p:nvSpPr>
        <p:spPr bwMode="auto">
          <a:xfrm>
            <a:off x="5216525" y="3240088"/>
            <a:ext cx="53022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a:p>
            <a:pPr algn="ctr"/>
            <a:r>
              <a:rPr lang="en-US" altLang="zh-CN" sz="1200">
                <a:solidFill>
                  <a:schemeClr val="bg2"/>
                </a:solidFill>
                <a:ea typeface="宋体" charset="-122"/>
              </a:rPr>
              <a:t>ETS</a:t>
            </a:r>
          </a:p>
        </p:txBody>
      </p:sp>
      <p:grpSp>
        <p:nvGrpSpPr>
          <p:cNvPr id="2" name="Group 1146"/>
          <p:cNvGrpSpPr>
            <a:grpSpLocks/>
          </p:cNvGrpSpPr>
          <p:nvPr/>
        </p:nvGrpSpPr>
        <p:grpSpPr bwMode="auto">
          <a:xfrm>
            <a:off x="3487738" y="3271838"/>
            <a:ext cx="704850" cy="1104900"/>
            <a:chOff x="3664" y="1177"/>
            <a:chExt cx="945" cy="1482"/>
          </a:xfrm>
        </p:grpSpPr>
        <p:sp>
          <p:nvSpPr>
            <p:cNvPr id="420987" name="Rectangle 1147"/>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0988" name="Rectangle 1148"/>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0989" name="Rectangle 1149"/>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0990" name="Rectangle 1150"/>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0991" name="Line 1151"/>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0992" name="Line 1152"/>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0993" name="Line 1153"/>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0994" name="Line 1154"/>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0995" name="Line 1155"/>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0996" name="Line 1156"/>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0997" name="Line 1157"/>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0998" name="Rectangle 1158"/>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0999" name="Rectangle 1159"/>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1000" name="Rectangle 1160"/>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01" name="Rectangle 1161"/>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1002" name="Rectangle 1162"/>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003" name="Rectangle 1163"/>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1004" name="Rectangle 1164"/>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05" name="Rectangle 1165"/>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1006" name="Rectangle 1166"/>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007" name="Rectangle 1167"/>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1008" name="Rectangle 1168"/>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09" name="Rectangle 1169"/>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1010" name="Rectangle 1170"/>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011" name="Rectangle 1171"/>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1012" name="Rectangle 1172"/>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13" name="Rectangle 1173"/>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1014" name="Rectangle 1174"/>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1015" name="Rectangle 1175"/>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1016" name="AutoShape 1176"/>
          <p:cNvSpPr>
            <a:spLocks noChangeArrowheads="1"/>
          </p:cNvSpPr>
          <p:nvPr/>
        </p:nvSpPr>
        <p:spPr bwMode="auto">
          <a:xfrm>
            <a:off x="3371850" y="1528763"/>
            <a:ext cx="2714625" cy="1243012"/>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1017" name="Rectangle 1177"/>
          <p:cNvSpPr>
            <a:spLocks noChangeArrowheads="1"/>
          </p:cNvSpPr>
          <p:nvPr/>
        </p:nvSpPr>
        <p:spPr bwMode="auto">
          <a:xfrm>
            <a:off x="3384550" y="1260475"/>
            <a:ext cx="809625" cy="290513"/>
          </a:xfrm>
          <a:prstGeom prst="rect">
            <a:avLst/>
          </a:prstGeom>
          <a:noFill/>
          <a:ln w="9525">
            <a:noFill/>
            <a:miter lim="800000"/>
            <a:headEnd/>
            <a:tailEnd/>
          </a:ln>
          <a:effectLst/>
        </p:spPr>
        <p:txBody>
          <a:bodyPr wrap="none" lIns="92075" tIns="46038" rIns="92075" bIns="46038">
            <a:spAutoFit/>
          </a:bodyPr>
          <a:lstStyle/>
          <a:p>
            <a:r>
              <a:rPr lang="en-US" altLang="zh-CN" sz="1300" b="1">
                <a:solidFill>
                  <a:srgbClr val="00CCFF"/>
                </a:solidFill>
                <a:ea typeface="宋体" charset="-122"/>
              </a:rPr>
              <a:t>Client B</a:t>
            </a:r>
          </a:p>
        </p:txBody>
      </p:sp>
      <p:sp>
        <p:nvSpPr>
          <p:cNvPr id="421018" name="AutoShape 1178"/>
          <p:cNvSpPr>
            <a:spLocks noChangeArrowheads="1"/>
          </p:cNvSpPr>
          <p:nvPr/>
        </p:nvSpPr>
        <p:spPr bwMode="auto">
          <a:xfrm>
            <a:off x="4510088" y="1624013"/>
            <a:ext cx="1182687" cy="427037"/>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21019" name="AutoShape 1179"/>
          <p:cNvSpPr>
            <a:spLocks noChangeArrowheads="1"/>
          </p:cNvSpPr>
          <p:nvPr/>
        </p:nvSpPr>
        <p:spPr bwMode="auto">
          <a:xfrm>
            <a:off x="4217988" y="2182813"/>
            <a:ext cx="549275" cy="430212"/>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DCOM</a:t>
            </a:r>
          </a:p>
          <a:p>
            <a:pPr algn="ctr"/>
            <a:r>
              <a:rPr lang="en-US" altLang="zh-CN" sz="1200">
                <a:solidFill>
                  <a:schemeClr val="bg2"/>
                </a:solidFill>
                <a:ea typeface="宋体" charset="-122"/>
              </a:rPr>
              <a:t>ADO/R</a:t>
            </a:r>
          </a:p>
        </p:txBody>
      </p:sp>
      <p:sp>
        <p:nvSpPr>
          <p:cNvPr id="421020" name="AutoShape 1180"/>
          <p:cNvSpPr>
            <a:spLocks noChangeArrowheads="1"/>
          </p:cNvSpPr>
          <p:nvPr/>
        </p:nvSpPr>
        <p:spPr bwMode="auto">
          <a:xfrm>
            <a:off x="4805363" y="2178050"/>
            <a:ext cx="60007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CORBA</a:t>
            </a:r>
          </a:p>
        </p:txBody>
      </p:sp>
      <p:sp>
        <p:nvSpPr>
          <p:cNvPr id="421021" name="AutoShape 1181"/>
          <p:cNvSpPr>
            <a:spLocks noChangeArrowheads="1"/>
          </p:cNvSpPr>
          <p:nvPr/>
        </p:nvSpPr>
        <p:spPr bwMode="auto">
          <a:xfrm>
            <a:off x="5445125" y="2178050"/>
            <a:ext cx="530225" cy="430213"/>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Beans</a:t>
            </a:r>
          </a:p>
        </p:txBody>
      </p:sp>
      <p:grpSp>
        <p:nvGrpSpPr>
          <p:cNvPr id="3" name="Group 1182"/>
          <p:cNvGrpSpPr>
            <a:grpSpLocks/>
          </p:cNvGrpSpPr>
          <p:nvPr/>
        </p:nvGrpSpPr>
        <p:grpSpPr bwMode="auto">
          <a:xfrm>
            <a:off x="3481388" y="1687513"/>
            <a:ext cx="568325" cy="677862"/>
            <a:chOff x="7005" y="156"/>
            <a:chExt cx="358" cy="427"/>
          </a:xfrm>
        </p:grpSpPr>
        <p:sp>
          <p:nvSpPr>
            <p:cNvPr id="421023" name="Rectangle 1183"/>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21024" name="Rectangle 1184"/>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21025" name="Rectangle 1185"/>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21026" name="Rectangle 1186"/>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21027" name="Freeform 1187"/>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21028" name="Freeform 1188"/>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21029" name="Rectangle 1189"/>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21030" name="Rectangle 1190"/>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21031" name="Rectangle 1191"/>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21032" name="Rectangle 1192"/>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21033" name="Rectangle 1193"/>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21034" name="Rectangle 1194"/>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21035" name="Freeform 1195"/>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21036" name="Freeform 1196"/>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21037" name="Rectangle 1197"/>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21038" name="Rectangle 1198"/>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21039" name="Line 1199"/>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21040" name="Line 1200"/>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21041" name="Line 1201"/>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21042" name="Line 1202"/>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21043" name="Line 1203"/>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21044" name="Line 1204"/>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21045" name="Line 1205"/>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21046" name="Line 1206"/>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21047" name="Line 1207"/>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21048" name="Line 1208"/>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21049" name="Line 1209"/>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21050" name="Line 1210"/>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21051" name="Line 1211"/>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21052" name="Line 1212"/>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21053" name="Line 1213"/>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21054" name="Rectangle 1214"/>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21055" name="Rectangle 1215"/>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grpSp>
        <p:nvGrpSpPr>
          <p:cNvPr id="4" name="Group 1216"/>
          <p:cNvGrpSpPr>
            <a:grpSpLocks/>
          </p:cNvGrpSpPr>
          <p:nvPr/>
        </p:nvGrpSpPr>
        <p:grpSpPr bwMode="auto">
          <a:xfrm>
            <a:off x="3278188" y="5548313"/>
            <a:ext cx="600075" cy="941387"/>
            <a:chOff x="3664" y="1177"/>
            <a:chExt cx="945" cy="1482"/>
          </a:xfrm>
        </p:grpSpPr>
        <p:sp>
          <p:nvSpPr>
            <p:cNvPr id="421057" name="Rectangle 1217"/>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1058" name="Rectangle 1218"/>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1059" name="Rectangle 1219"/>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1060" name="Rectangle 1220"/>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1061" name="Line 1221"/>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1062" name="Line 1222"/>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1063" name="Line 1223"/>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1064" name="Line 1224"/>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1065" name="Line 1225"/>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1066" name="Line 1226"/>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1067" name="Line 1227"/>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1068" name="Rectangle 1228"/>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069" name="Rectangle 1229"/>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1070" name="Rectangle 1230"/>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71" name="Rectangle 1231"/>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1072" name="Rectangle 1232"/>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073" name="Rectangle 1233"/>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1074" name="Rectangle 1234"/>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75" name="Rectangle 1235"/>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1076" name="Rectangle 1236"/>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077" name="Rectangle 1237"/>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1078" name="Rectangle 1238"/>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79" name="Rectangle 1239"/>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1080" name="Rectangle 1240"/>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081" name="Rectangle 1241"/>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1082" name="Rectangle 1242"/>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083" name="Rectangle 1243"/>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1084" name="Rectangle 1244"/>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1085" name="Rectangle 1245"/>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1086" name="AutoShape 1246"/>
          <p:cNvSpPr>
            <a:spLocks noChangeArrowheads="1"/>
          </p:cNvSpPr>
          <p:nvPr/>
        </p:nvSpPr>
        <p:spPr bwMode="auto">
          <a:xfrm>
            <a:off x="3657600" y="59785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5" name="Group 1247"/>
          <p:cNvGrpSpPr>
            <a:grpSpLocks/>
          </p:cNvGrpSpPr>
          <p:nvPr/>
        </p:nvGrpSpPr>
        <p:grpSpPr bwMode="auto">
          <a:xfrm>
            <a:off x="4605338" y="5548313"/>
            <a:ext cx="600075" cy="941387"/>
            <a:chOff x="3664" y="1177"/>
            <a:chExt cx="945" cy="1482"/>
          </a:xfrm>
        </p:grpSpPr>
        <p:sp>
          <p:nvSpPr>
            <p:cNvPr id="421088" name="Rectangle 1248"/>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1089" name="Rectangle 1249"/>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1090" name="Rectangle 1250"/>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1091" name="Rectangle 1251"/>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1092" name="Line 1252"/>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1093" name="Line 1253"/>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1094" name="Line 1254"/>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1095" name="Line 1255"/>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1096" name="Line 1256"/>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1097" name="Line 1257"/>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1098" name="Line 1258"/>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1099" name="Rectangle 1259"/>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100" name="Rectangle 1260"/>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1101" name="Rectangle 1261"/>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02" name="Rectangle 1262"/>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1103" name="Rectangle 1263"/>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104" name="Rectangle 1264"/>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1105" name="Rectangle 1265"/>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06" name="Rectangle 1266"/>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1107" name="Rectangle 1267"/>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108" name="Rectangle 1268"/>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1109" name="Rectangle 1269"/>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10" name="Rectangle 1270"/>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1111" name="Rectangle 1271"/>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112" name="Rectangle 1272"/>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1113" name="Rectangle 1273"/>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14" name="Rectangle 1274"/>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1115" name="Rectangle 1275"/>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1116" name="Rectangle 1276"/>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1117" name="AutoShape 1277"/>
          <p:cNvSpPr>
            <a:spLocks noChangeArrowheads="1"/>
          </p:cNvSpPr>
          <p:nvPr/>
        </p:nvSpPr>
        <p:spPr bwMode="auto">
          <a:xfrm>
            <a:off x="4984750" y="59785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6" name="Group 1278"/>
          <p:cNvGrpSpPr>
            <a:grpSpLocks/>
          </p:cNvGrpSpPr>
          <p:nvPr/>
        </p:nvGrpSpPr>
        <p:grpSpPr bwMode="auto">
          <a:xfrm>
            <a:off x="5900738" y="5548313"/>
            <a:ext cx="600075" cy="941387"/>
            <a:chOff x="3664" y="1177"/>
            <a:chExt cx="945" cy="1482"/>
          </a:xfrm>
        </p:grpSpPr>
        <p:sp>
          <p:nvSpPr>
            <p:cNvPr id="421119" name="Rectangle 1279"/>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1120" name="Rectangle 1280"/>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1121" name="Rectangle 1281"/>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1122" name="Rectangle 1282"/>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1123" name="Line 1283"/>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1124" name="Line 1284"/>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1125" name="Line 1285"/>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1126" name="Line 1286"/>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1127" name="Line 1287"/>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1128" name="Line 1288"/>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1129" name="Line 1289"/>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1130" name="Rectangle 1290"/>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131" name="Rectangle 1291"/>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1132" name="Rectangle 1292"/>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33" name="Rectangle 1293"/>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1134" name="Rectangle 1294"/>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135" name="Rectangle 1295"/>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1136" name="Rectangle 1296"/>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37" name="Rectangle 1297"/>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1138" name="Rectangle 1298"/>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1139" name="Rectangle 1299"/>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1140" name="Rectangle 1300"/>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41" name="Rectangle 1301"/>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1142" name="Rectangle 1302"/>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1143" name="Rectangle 1303"/>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1144" name="Rectangle 1304"/>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1145" name="Rectangle 1305"/>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1146" name="Rectangle 1306"/>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1147" name="Rectangle 1307"/>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1148" name="AutoShape 1308"/>
          <p:cNvSpPr>
            <a:spLocks noChangeArrowheads="1"/>
          </p:cNvSpPr>
          <p:nvPr/>
        </p:nvSpPr>
        <p:spPr bwMode="auto">
          <a:xfrm>
            <a:off x="6280150" y="5978525"/>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
        <p:nvSpPr>
          <p:cNvPr id="421149" name="Line 1309"/>
          <p:cNvSpPr>
            <a:spLocks noChangeShapeType="1"/>
          </p:cNvSpPr>
          <p:nvPr/>
        </p:nvSpPr>
        <p:spPr bwMode="auto">
          <a:xfrm>
            <a:off x="5514975" y="2768600"/>
            <a:ext cx="0" cy="390525"/>
          </a:xfrm>
          <a:prstGeom prst="line">
            <a:avLst/>
          </a:prstGeom>
          <a:noFill/>
          <a:ln w="38100">
            <a:solidFill>
              <a:schemeClr val="hlink"/>
            </a:solidFill>
            <a:round/>
            <a:headEnd type="triangle" w="med" len="med"/>
            <a:tailEnd type="triangle" w="med" len="med"/>
          </a:ln>
          <a:effectLst/>
        </p:spPr>
        <p:txBody>
          <a:bodyPr lIns="107950" tIns="53975" rIns="107950" bIns="53975"/>
          <a:lstStyle/>
          <a:p>
            <a:endParaRPr lang="en-US"/>
          </a:p>
        </p:txBody>
      </p:sp>
      <p:sp>
        <p:nvSpPr>
          <p:cNvPr id="421150" name="Line 1310"/>
          <p:cNvSpPr>
            <a:spLocks noChangeShapeType="1"/>
          </p:cNvSpPr>
          <p:nvPr/>
        </p:nvSpPr>
        <p:spPr bwMode="auto">
          <a:xfrm>
            <a:off x="5048250" y="4892675"/>
            <a:ext cx="0" cy="390525"/>
          </a:xfrm>
          <a:prstGeom prst="line">
            <a:avLst/>
          </a:prstGeom>
          <a:noFill/>
          <a:ln w="38100">
            <a:solidFill>
              <a:schemeClr val="hlink"/>
            </a:solidFill>
            <a:round/>
            <a:headEnd/>
            <a:tailEnd type="triangle" w="med" len="med"/>
          </a:ln>
          <a:effectLst/>
        </p:spPr>
        <p:txBody>
          <a:bodyPr lIns="107950" tIns="53975" rIns="107950" bIns="53975"/>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007" name="Text Box 95"/>
          <p:cNvSpPr txBox="1">
            <a:spLocks noChangeArrowheads="1"/>
          </p:cNvSpPr>
          <p:nvPr/>
        </p:nvSpPr>
        <p:spPr bwMode="auto">
          <a:xfrm>
            <a:off x="925513" y="2003425"/>
            <a:ext cx="2590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dirty="0">
                <a:solidFill>
                  <a:srgbClr val="FFFF99"/>
                </a:solidFill>
                <a:ea typeface="宋体" charset="-122"/>
              </a:rPr>
              <a:t>Application Services</a:t>
            </a:r>
            <a:endParaRPr lang="en-US" altLang="zh-CN" sz="1800" dirty="0">
              <a:solidFill>
                <a:srgbClr val="FFFF99"/>
              </a:solidFill>
              <a:ea typeface="宋体" charset="-122"/>
            </a:endParaRPr>
          </a:p>
        </p:txBody>
      </p:sp>
      <p:sp>
        <p:nvSpPr>
          <p:cNvPr id="423008" name="Text Box 96"/>
          <p:cNvSpPr txBox="1">
            <a:spLocks noChangeArrowheads="1"/>
          </p:cNvSpPr>
          <p:nvPr/>
        </p:nvSpPr>
        <p:spPr bwMode="auto">
          <a:xfrm>
            <a:off x="925513" y="263048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dirty="0">
                <a:solidFill>
                  <a:srgbClr val="FFFF99"/>
                </a:solidFill>
                <a:ea typeface="宋体" charset="-122"/>
              </a:rPr>
              <a:t>Business Services</a:t>
            </a:r>
            <a:endParaRPr lang="en-US" altLang="zh-CN" sz="1800" dirty="0">
              <a:solidFill>
                <a:srgbClr val="FFFF99"/>
              </a:solidFill>
              <a:ea typeface="宋体" charset="-122"/>
            </a:endParaRPr>
          </a:p>
        </p:txBody>
      </p:sp>
      <p:sp>
        <p:nvSpPr>
          <p:cNvPr id="423009" name="Text Box 97"/>
          <p:cNvSpPr txBox="1">
            <a:spLocks noChangeArrowheads="1"/>
          </p:cNvSpPr>
          <p:nvPr/>
        </p:nvSpPr>
        <p:spPr bwMode="auto">
          <a:xfrm>
            <a:off x="925513" y="4632325"/>
            <a:ext cx="25908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1" dirty="0">
                <a:solidFill>
                  <a:srgbClr val="FFFF99"/>
                </a:solidFill>
                <a:ea typeface="宋体" charset="-122"/>
              </a:rPr>
              <a:t>Data Services</a:t>
            </a:r>
            <a:endParaRPr lang="en-US" altLang="zh-CN" sz="1800" dirty="0">
              <a:solidFill>
                <a:srgbClr val="FFFF99"/>
              </a:solidFill>
              <a:ea typeface="宋体" charset="-122"/>
            </a:endParaRPr>
          </a:p>
        </p:txBody>
      </p:sp>
      <p:sp>
        <p:nvSpPr>
          <p:cNvPr id="423010" name="Rectangle 98"/>
          <p:cNvSpPr>
            <a:spLocks noGrp="1" noChangeArrowheads="1"/>
          </p:cNvSpPr>
          <p:nvPr>
            <p:ph type="title"/>
          </p:nvPr>
        </p:nvSpPr>
        <p:spPr/>
        <p:txBody>
          <a:bodyPr>
            <a:normAutofit fontScale="90000"/>
          </a:bodyPr>
          <a:lstStyle/>
          <a:p>
            <a:r>
              <a:rPr lang="en-US" altLang="zh-CN" dirty="0">
                <a:ea typeface="宋体" charset="-122"/>
              </a:rPr>
              <a:t>Client/Server: “Fat Client” Architecture</a:t>
            </a:r>
          </a:p>
        </p:txBody>
      </p:sp>
      <p:grpSp>
        <p:nvGrpSpPr>
          <p:cNvPr id="2" name="Group 144"/>
          <p:cNvGrpSpPr>
            <a:grpSpLocks/>
          </p:cNvGrpSpPr>
          <p:nvPr/>
        </p:nvGrpSpPr>
        <p:grpSpPr bwMode="auto">
          <a:xfrm>
            <a:off x="3775075" y="1311275"/>
            <a:ext cx="2238375" cy="2035175"/>
            <a:chOff x="440" y="760"/>
            <a:chExt cx="1410" cy="1282"/>
          </a:xfrm>
        </p:grpSpPr>
        <p:sp>
          <p:nvSpPr>
            <p:cNvPr id="423017" name="AutoShape 105"/>
            <p:cNvSpPr>
              <a:spLocks noChangeArrowheads="1"/>
            </p:cNvSpPr>
            <p:nvPr/>
          </p:nvSpPr>
          <p:spPr bwMode="auto">
            <a:xfrm>
              <a:off x="440" y="929"/>
              <a:ext cx="1410" cy="1113"/>
            </a:xfrm>
            <a:prstGeom prst="roundRect">
              <a:avLst>
                <a:gd name="adj" fmla="val 12495"/>
              </a:avLst>
            </a:prstGeom>
            <a:solidFill>
              <a:srgbClr val="FFFFCC"/>
            </a:solidFill>
            <a:ln w="12700">
              <a:solidFill>
                <a:schemeClr val="bg2"/>
              </a:solidFill>
              <a:round/>
              <a:headEnd/>
              <a:tailEnd/>
            </a:ln>
            <a:effectLst/>
          </p:spPr>
          <p:txBody>
            <a:bodyPr wrap="none" anchor="ctr"/>
            <a:lstStyle/>
            <a:p>
              <a:endParaRPr lang="en-US"/>
            </a:p>
          </p:txBody>
        </p:sp>
        <p:sp>
          <p:nvSpPr>
            <p:cNvPr id="423018" name="AutoShape 106"/>
            <p:cNvSpPr>
              <a:spLocks noChangeArrowheads="1"/>
            </p:cNvSpPr>
            <p:nvPr/>
          </p:nvSpPr>
          <p:spPr bwMode="auto">
            <a:xfrm>
              <a:off x="1024" y="980"/>
              <a:ext cx="744" cy="246"/>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Application</a:t>
              </a:r>
            </a:p>
          </p:txBody>
        </p:sp>
        <p:sp>
          <p:nvSpPr>
            <p:cNvPr id="423019" name="AutoShape 107"/>
            <p:cNvSpPr>
              <a:spLocks noChangeArrowheads="1"/>
            </p:cNvSpPr>
            <p:nvPr/>
          </p:nvSpPr>
          <p:spPr bwMode="auto">
            <a:xfrm>
              <a:off x="1024" y="1297"/>
              <a:ext cx="744" cy="309"/>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Services</a:t>
              </a:r>
            </a:p>
          </p:txBody>
        </p:sp>
        <p:sp>
          <p:nvSpPr>
            <p:cNvPr id="423020" name="Rectangle 108"/>
            <p:cNvSpPr>
              <a:spLocks noChangeArrowheads="1"/>
            </p:cNvSpPr>
            <p:nvPr/>
          </p:nvSpPr>
          <p:spPr bwMode="auto">
            <a:xfrm>
              <a:off x="460" y="760"/>
              <a:ext cx="510" cy="183"/>
            </a:xfrm>
            <a:prstGeom prst="rect">
              <a:avLst/>
            </a:prstGeom>
            <a:noFill/>
            <a:ln w="9525">
              <a:noFill/>
              <a:miter lim="800000"/>
              <a:headEnd/>
              <a:tailEnd/>
            </a:ln>
            <a:effectLst/>
          </p:spPr>
          <p:txBody>
            <a:bodyPr wrap="none" lIns="92075" tIns="46038" rIns="92075" bIns="46038">
              <a:spAutoFit/>
            </a:bodyPr>
            <a:lstStyle/>
            <a:p>
              <a:r>
                <a:rPr lang="en-US" altLang="zh-CN" sz="1300" b="1">
                  <a:solidFill>
                    <a:srgbClr val="00CCFF"/>
                  </a:solidFill>
                  <a:ea typeface="宋体" charset="-122"/>
                </a:rPr>
                <a:t>Client A</a:t>
              </a:r>
            </a:p>
          </p:txBody>
        </p:sp>
        <p:sp>
          <p:nvSpPr>
            <p:cNvPr id="423021" name="AutoShape 109"/>
            <p:cNvSpPr>
              <a:spLocks noChangeArrowheads="1"/>
            </p:cNvSpPr>
            <p:nvPr/>
          </p:nvSpPr>
          <p:spPr bwMode="auto">
            <a:xfrm>
              <a:off x="1024" y="1678"/>
              <a:ext cx="744" cy="309"/>
            </a:xfrm>
            <a:prstGeom prst="roundRect">
              <a:avLst>
                <a:gd name="adj" fmla="val 12495"/>
              </a:avLst>
            </a:prstGeom>
            <a:solidFill>
              <a:srgbClr val="EAEAEA"/>
            </a:solidFill>
            <a:ln w="12700">
              <a:solidFill>
                <a:srgbClr val="393939"/>
              </a:solidFill>
              <a:round/>
              <a:headEnd/>
              <a:tailEnd/>
            </a:ln>
            <a:effectLst/>
          </p:spPr>
          <p:txBody>
            <a:bodyPr wrap="none" lIns="92075" tIns="46038" rIns="92075" bIns="46038" anchor="ctr"/>
            <a:lstStyle/>
            <a:p>
              <a:pPr algn="ctr"/>
              <a:r>
                <a:rPr lang="en-US" altLang="zh-CN" sz="1200">
                  <a:solidFill>
                    <a:schemeClr val="bg2"/>
                  </a:solidFill>
                  <a:ea typeface="宋体" charset="-122"/>
                </a:rPr>
                <a:t>Business Object</a:t>
              </a:r>
            </a:p>
            <a:p>
              <a:pPr algn="ctr"/>
              <a:r>
                <a:rPr lang="en-US" altLang="zh-CN" sz="1200">
                  <a:solidFill>
                    <a:schemeClr val="bg2"/>
                  </a:solidFill>
                  <a:ea typeface="宋体" charset="-122"/>
                </a:rPr>
                <a:t>Engine</a:t>
              </a:r>
            </a:p>
          </p:txBody>
        </p:sp>
        <p:grpSp>
          <p:nvGrpSpPr>
            <p:cNvPr id="3" name="Group 110"/>
            <p:cNvGrpSpPr>
              <a:grpSpLocks/>
            </p:cNvGrpSpPr>
            <p:nvPr/>
          </p:nvGrpSpPr>
          <p:grpSpPr bwMode="auto">
            <a:xfrm>
              <a:off x="549" y="1029"/>
              <a:ext cx="358" cy="427"/>
              <a:chOff x="7005" y="156"/>
              <a:chExt cx="358" cy="427"/>
            </a:xfrm>
          </p:grpSpPr>
          <p:sp>
            <p:nvSpPr>
              <p:cNvPr id="423023" name="Rectangle 111"/>
              <p:cNvSpPr>
                <a:spLocks noChangeArrowheads="1"/>
              </p:cNvSpPr>
              <p:nvPr/>
            </p:nvSpPr>
            <p:spPr bwMode="auto">
              <a:xfrm>
                <a:off x="7091" y="397"/>
                <a:ext cx="188" cy="131"/>
              </a:xfrm>
              <a:prstGeom prst="rect">
                <a:avLst/>
              </a:prstGeom>
              <a:solidFill>
                <a:srgbClr val="C9C9C9"/>
              </a:solidFill>
              <a:ln w="9525">
                <a:solidFill>
                  <a:srgbClr val="777777"/>
                </a:solidFill>
                <a:miter lim="800000"/>
                <a:headEnd/>
                <a:tailEnd/>
              </a:ln>
            </p:spPr>
            <p:txBody>
              <a:bodyPr/>
              <a:lstStyle/>
              <a:p>
                <a:endParaRPr lang="en-US"/>
              </a:p>
            </p:txBody>
          </p:sp>
          <p:sp>
            <p:nvSpPr>
              <p:cNvPr id="423024" name="Rectangle 112"/>
              <p:cNvSpPr>
                <a:spLocks noChangeArrowheads="1"/>
              </p:cNvSpPr>
              <p:nvPr/>
            </p:nvSpPr>
            <p:spPr bwMode="auto">
              <a:xfrm>
                <a:off x="7091" y="397"/>
                <a:ext cx="188" cy="131"/>
              </a:xfrm>
              <a:prstGeom prst="rect">
                <a:avLst/>
              </a:prstGeom>
              <a:noFill/>
              <a:ln w="0">
                <a:solidFill>
                  <a:srgbClr val="777777"/>
                </a:solidFill>
                <a:miter lim="800000"/>
                <a:headEnd/>
                <a:tailEnd/>
              </a:ln>
            </p:spPr>
            <p:txBody>
              <a:bodyPr/>
              <a:lstStyle/>
              <a:p>
                <a:endParaRPr lang="en-US"/>
              </a:p>
            </p:txBody>
          </p:sp>
          <p:sp>
            <p:nvSpPr>
              <p:cNvPr id="423025" name="Rectangle 113"/>
              <p:cNvSpPr>
                <a:spLocks noChangeArrowheads="1"/>
              </p:cNvSpPr>
              <p:nvPr/>
            </p:nvSpPr>
            <p:spPr bwMode="auto">
              <a:xfrm>
                <a:off x="7071" y="448"/>
                <a:ext cx="225" cy="21"/>
              </a:xfrm>
              <a:prstGeom prst="rect">
                <a:avLst/>
              </a:prstGeom>
              <a:solidFill>
                <a:srgbClr val="C9C9C9"/>
              </a:solidFill>
              <a:ln w="9525">
                <a:solidFill>
                  <a:srgbClr val="777777"/>
                </a:solidFill>
                <a:miter lim="800000"/>
                <a:headEnd/>
                <a:tailEnd/>
              </a:ln>
            </p:spPr>
            <p:txBody>
              <a:bodyPr/>
              <a:lstStyle/>
              <a:p>
                <a:endParaRPr lang="en-US"/>
              </a:p>
            </p:txBody>
          </p:sp>
          <p:sp>
            <p:nvSpPr>
              <p:cNvPr id="423026" name="Rectangle 114"/>
              <p:cNvSpPr>
                <a:spLocks noChangeArrowheads="1"/>
              </p:cNvSpPr>
              <p:nvPr/>
            </p:nvSpPr>
            <p:spPr bwMode="auto">
              <a:xfrm>
                <a:off x="7071" y="448"/>
                <a:ext cx="225" cy="21"/>
              </a:xfrm>
              <a:prstGeom prst="rect">
                <a:avLst/>
              </a:prstGeom>
              <a:noFill/>
              <a:ln w="0">
                <a:solidFill>
                  <a:srgbClr val="777777"/>
                </a:solidFill>
                <a:miter lim="800000"/>
                <a:headEnd/>
                <a:tailEnd/>
              </a:ln>
            </p:spPr>
            <p:txBody>
              <a:bodyPr/>
              <a:lstStyle/>
              <a:p>
                <a:endParaRPr lang="en-US"/>
              </a:p>
            </p:txBody>
          </p:sp>
          <p:sp>
            <p:nvSpPr>
              <p:cNvPr id="423027" name="Freeform 115"/>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close/>
                  </a:path>
                </a:pathLst>
              </a:custGeom>
              <a:solidFill>
                <a:srgbClr val="C9C9C9"/>
              </a:solidFill>
              <a:ln w="9525">
                <a:solidFill>
                  <a:srgbClr val="777777"/>
                </a:solidFill>
                <a:round/>
                <a:headEnd/>
                <a:tailEnd/>
              </a:ln>
            </p:spPr>
            <p:txBody>
              <a:bodyPr/>
              <a:lstStyle/>
              <a:p>
                <a:endParaRPr lang="en-US"/>
              </a:p>
            </p:txBody>
          </p:sp>
          <p:sp>
            <p:nvSpPr>
              <p:cNvPr id="423028" name="Freeform 116"/>
              <p:cNvSpPr>
                <a:spLocks/>
              </p:cNvSpPr>
              <p:nvPr/>
            </p:nvSpPr>
            <p:spPr bwMode="auto">
              <a:xfrm>
                <a:off x="7047" y="156"/>
                <a:ext cx="274" cy="276"/>
              </a:xfrm>
              <a:custGeom>
                <a:avLst/>
                <a:gdLst/>
                <a:ahLst/>
                <a:cxnLst>
                  <a:cxn ang="0">
                    <a:pos x="30" y="0"/>
                  </a:cxn>
                  <a:cxn ang="0">
                    <a:pos x="244" y="0"/>
                  </a:cxn>
                  <a:cxn ang="0">
                    <a:pos x="251" y="0"/>
                  </a:cxn>
                  <a:cxn ang="0">
                    <a:pos x="256" y="2"/>
                  </a:cxn>
                  <a:cxn ang="0">
                    <a:pos x="262" y="5"/>
                  </a:cxn>
                  <a:cxn ang="0">
                    <a:pos x="265" y="9"/>
                  </a:cxn>
                  <a:cxn ang="0">
                    <a:pos x="269" y="14"/>
                  </a:cxn>
                  <a:cxn ang="0">
                    <a:pos x="272" y="19"/>
                  </a:cxn>
                  <a:cxn ang="0">
                    <a:pos x="274" y="25"/>
                  </a:cxn>
                  <a:cxn ang="0">
                    <a:pos x="274" y="30"/>
                  </a:cxn>
                  <a:cxn ang="0">
                    <a:pos x="274" y="244"/>
                  </a:cxn>
                  <a:cxn ang="0">
                    <a:pos x="274" y="251"/>
                  </a:cxn>
                  <a:cxn ang="0">
                    <a:pos x="272" y="257"/>
                  </a:cxn>
                  <a:cxn ang="0">
                    <a:pos x="269" y="262"/>
                  </a:cxn>
                  <a:cxn ang="0">
                    <a:pos x="265" y="267"/>
                  </a:cxn>
                  <a:cxn ang="0">
                    <a:pos x="262" y="271"/>
                  </a:cxn>
                  <a:cxn ang="0">
                    <a:pos x="256" y="272"/>
                  </a:cxn>
                  <a:cxn ang="0">
                    <a:pos x="251" y="274"/>
                  </a:cxn>
                  <a:cxn ang="0">
                    <a:pos x="244" y="276"/>
                  </a:cxn>
                  <a:cxn ang="0">
                    <a:pos x="30" y="276"/>
                  </a:cxn>
                  <a:cxn ang="0">
                    <a:pos x="24" y="274"/>
                  </a:cxn>
                  <a:cxn ang="0">
                    <a:pos x="19" y="272"/>
                  </a:cxn>
                  <a:cxn ang="0">
                    <a:pos x="14" y="271"/>
                  </a:cxn>
                  <a:cxn ang="0">
                    <a:pos x="9" y="267"/>
                  </a:cxn>
                  <a:cxn ang="0">
                    <a:pos x="5" y="262"/>
                  </a:cxn>
                  <a:cxn ang="0">
                    <a:pos x="2" y="257"/>
                  </a:cxn>
                  <a:cxn ang="0">
                    <a:pos x="0" y="251"/>
                  </a:cxn>
                  <a:cxn ang="0">
                    <a:pos x="0" y="244"/>
                  </a:cxn>
                  <a:cxn ang="0">
                    <a:pos x="0" y="30"/>
                  </a:cxn>
                  <a:cxn ang="0">
                    <a:pos x="0" y="25"/>
                  </a:cxn>
                  <a:cxn ang="0">
                    <a:pos x="2" y="19"/>
                  </a:cxn>
                  <a:cxn ang="0">
                    <a:pos x="5" y="14"/>
                  </a:cxn>
                  <a:cxn ang="0">
                    <a:pos x="9" y="9"/>
                  </a:cxn>
                  <a:cxn ang="0">
                    <a:pos x="14" y="5"/>
                  </a:cxn>
                  <a:cxn ang="0">
                    <a:pos x="19" y="2"/>
                  </a:cxn>
                  <a:cxn ang="0">
                    <a:pos x="24" y="0"/>
                  </a:cxn>
                  <a:cxn ang="0">
                    <a:pos x="30" y="0"/>
                  </a:cxn>
                </a:cxnLst>
                <a:rect l="0" t="0" r="r" b="b"/>
                <a:pathLst>
                  <a:path w="274" h="276">
                    <a:moveTo>
                      <a:pt x="30" y="0"/>
                    </a:moveTo>
                    <a:lnTo>
                      <a:pt x="244" y="0"/>
                    </a:lnTo>
                    <a:lnTo>
                      <a:pt x="251" y="0"/>
                    </a:lnTo>
                    <a:lnTo>
                      <a:pt x="256" y="2"/>
                    </a:lnTo>
                    <a:lnTo>
                      <a:pt x="262" y="5"/>
                    </a:lnTo>
                    <a:lnTo>
                      <a:pt x="265" y="9"/>
                    </a:lnTo>
                    <a:lnTo>
                      <a:pt x="269" y="14"/>
                    </a:lnTo>
                    <a:lnTo>
                      <a:pt x="272" y="19"/>
                    </a:lnTo>
                    <a:lnTo>
                      <a:pt x="274" y="25"/>
                    </a:lnTo>
                    <a:lnTo>
                      <a:pt x="274" y="30"/>
                    </a:lnTo>
                    <a:lnTo>
                      <a:pt x="274" y="244"/>
                    </a:lnTo>
                    <a:lnTo>
                      <a:pt x="274" y="251"/>
                    </a:lnTo>
                    <a:lnTo>
                      <a:pt x="272" y="257"/>
                    </a:lnTo>
                    <a:lnTo>
                      <a:pt x="269" y="262"/>
                    </a:lnTo>
                    <a:lnTo>
                      <a:pt x="265" y="267"/>
                    </a:lnTo>
                    <a:lnTo>
                      <a:pt x="262" y="271"/>
                    </a:lnTo>
                    <a:lnTo>
                      <a:pt x="256" y="272"/>
                    </a:lnTo>
                    <a:lnTo>
                      <a:pt x="251" y="274"/>
                    </a:lnTo>
                    <a:lnTo>
                      <a:pt x="244" y="276"/>
                    </a:lnTo>
                    <a:lnTo>
                      <a:pt x="30" y="276"/>
                    </a:lnTo>
                    <a:lnTo>
                      <a:pt x="24" y="274"/>
                    </a:lnTo>
                    <a:lnTo>
                      <a:pt x="19" y="272"/>
                    </a:lnTo>
                    <a:lnTo>
                      <a:pt x="14" y="271"/>
                    </a:lnTo>
                    <a:lnTo>
                      <a:pt x="9" y="267"/>
                    </a:lnTo>
                    <a:lnTo>
                      <a:pt x="5" y="262"/>
                    </a:lnTo>
                    <a:lnTo>
                      <a:pt x="2" y="257"/>
                    </a:lnTo>
                    <a:lnTo>
                      <a:pt x="0" y="251"/>
                    </a:lnTo>
                    <a:lnTo>
                      <a:pt x="0" y="244"/>
                    </a:lnTo>
                    <a:lnTo>
                      <a:pt x="0" y="30"/>
                    </a:lnTo>
                    <a:lnTo>
                      <a:pt x="0" y="25"/>
                    </a:lnTo>
                    <a:lnTo>
                      <a:pt x="2" y="19"/>
                    </a:lnTo>
                    <a:lnTo>
                      <a:pt x="5" y="14"/>
                    </a:lnTo>
                    <a:lnTo>
                      <a:pt x="9" y="9"/>
                    </a:lnTo>
                    <a:lnTo>
                      <a:pt x="14" y="5"/>
                    </a:lnTo>
                    <a:lnTo>
                      <a:pt x="19" y="2"/>
                    </a:lnTo>
                    <a:lnTo>
                      <a:pt x="24" y="0"/>
                    </a:lnTo>
                    <a:lnTo>
                      <a:pt x="30" y="0"/>
                    </a:lnTo>
                  </a:path>
                </a:pathLst>
              </a:custGeom>
              <a:noFill/>
              <a:ln w="0">
                <a:solidFill>
                  <a:srgbClr val="777777"/>
                </a:solidFill>
                <a:prstDash val="solid"/>
                <a:round/>
                <a:headEnd/>
                <a:tailEnd/>
              </a:ln>
            </p:spPr>
            <p:txBody>
              <a:bodyPr/>
              <a:lstStyle/>
              <a:p>
                <a:endParaRPr lang="en-US"/>
              </a:p>
            </p:txBody>
          </p:sp>
          <p:sp>
            <p:nvSpPr>
              <p:cNvPr id="423029" name="Rectangle 117"/>
              <p:cNvSpPr>
                <a:spLocks noChangeArrowheads="1"/>
              </p:cNvSpPr>
              <p:nvPr/>
            </p:nvSpPr>
            <p:spPr bwMode="auto">
              <a:xfrm>
                <a:off x="7024" y="458"/>
                <a:ext cx="321" cy="99"/>
              </a:xfrm>
              <a:prstGeom prst="rect">
                <a:avLst/>
              </a:prstGeom>
              <a:solidFill>
                <a:srgbClr val="C9C9C9"/>
              </a:solidFill>
              <a:ln w="9525">
                <a:solidFill>
                  <a:srgbClr val="777777"/>
                </a:solidFill>
                <a:miter lim="800000"/>
                <a:headEnd/>
                <a:tailEnd/>
              </a:ln>
            </p:spPr>
            <p:txBody>
              <a:bodyPr/>
              <a:lstStyle/>
              <a:p>
                <a:endParaRPr lang="en-US"/>
              </a:p>
            </p:txBody>
          </p:sp>
          <p:sp>
            <p:nvSpPr>
              <p:cNvPr id="423030" name="Rectangle 118"/>
              <p:cNvSpPr>
                <a:spLocks noChangeArrowheads="1"/>
              </p:cNvSpPr>
              <p:nvPr/>
            </p:nvSpPr>
            <p:spPr bwMode="auto">
              <a:xfrm>
                <a:off x="7024" y="458"/>
                <a:ext cx="321" cy="99"/>
              </a:xfrm>
              <a:prstGeom prst="rect">
                <a:avLst/>
              </a:prstGeom>
              <a:noFill/>
              <a:ln w="0">
                <a:solidFill>
                  <a:srgbClr val="777777"/>
                </a:solidFill>
                <a:miter lim="800000"/>
                <a:headEnd/>
                <a:tailEnd/>
              </a:ln>
            </p:spPr>
            <p:txBody>
              <a:bodyPr/>
              <a:lstStyle/>
              <a:p>
                <a:endParaRPr lang="en-US"/>
              </a:p>
            </p:txBody>
          </p:sp>
          <p:sp>
            <p:nvSpPr>
              <p:cNvPr id="423031" name="Rectangle 119"/>
              <p:cNvSpPr>
                <a:spLocks noChangeArrowheads="1"/>
              </p:cNvSpPr>
              <p:nvPr/>
            </p:nvSpPr>
            <p:spPr bwMode="auto">
              <a:xfrm>
                <a:off x="7005" y="502"/>
                <a:ext cx="358" cy="81"/>
              </a:xfrm>
              <a:prstGeom prst="rect">
                <a:avLst/>
              </a:prstGeom>
              <a:solidFill>
                <a:srgbClr val="C9C9C9"/>
              </a:solidFill>
              <a:ln w="9525">
                <a:solidFill>
                  <a:srgbClr val="777777"/>
                </a:solidFill>
                <a:miter lim="800000"/>
                <a:headEnd/>
                <a:tailEnd/>
              </a:ln>
            </p:spPr>
            <p:txBody>
              <a:bodyPr/>
              <a:lstStyle/>
              <a:p>
                <a:endParaRPr lang="en-US"/>
              </a:p>
            </p:txBody>
          </p:sp>
          <p:sp>
            <p:nvSpPr>
              <p:cNvPr id="423032" name="Rectangle 120"/>
              <p:cNvSpPr>
                <a:spLocks noChangeArrowheads="1"/>
              </p:cNvSpPr>
              <p:nvPr/>
            </p:nvSpPr>
            <p:spPr bwMode="auto">
              <a:xfrm>
                <a:off x="7005" y="502"/>
                <a:ext cx="358" cy="81"/>
              </a:xfrm>
              <a:prstGeom prst="rect">
                <a:avLst/>
              </a:prstGeom>
              <a:noFill/>
              <a:ln w="0">
                <a:solidFill>
                  <a:srgbClr val="777777"/>
                </a:solidFill>
                <a:miter lim="800000"/>
                <a:headEnd/>
                <a:tailEnd/>
              </a:ln>
            </p:spPr>
            <p:txBody>
              <a:bodyPr/>
              <a:lstStyle/>
              <a:p>
                <a:endParaRPr lang="en-US"/>
              </a:p>
            </p:txBody>
          </p:sp>
          <p:sp>
            <p:nvSpPr>
              <p:cNvPr id="423033" name="Rectangle 121"/>
              <p:cNvSpPr>
                <a:spLocks noChangeArrowheads="1"/>
              </p:cNvSpPr>
              <p:nvPr/>
            </p:nvSpPr>
            <p:spPr bwMode="auto">
              <a:xfrm>
                <a:off x="7022" y="518"/>
                <a:ext cx="325" cy="49"/>
              </a:xfrm>
              <a:prstGeom prst="rect">
                <a:avLst/>
              </a:prstGeom>
              <a:solidFill>
                <a:srgbClr val="C9C9C9"/>
              </a:solidFill>
              <a:ln w="9525">
                <a:solidFill>
                  <a:srgbClr val="777777"/>
                </a:solidFill>
                <a:miter lim="800000"/>
                <a:headEnd/>
                <a:tailEnd/>
              </a:ln>
            </p:spPr>
            <p:txBody>
              <a:bodyPr/>
              <a:lstStyle/>
              <a:p>
                <a:endParaRPr lang="en-US"/>
              </a:p>
            </p:txBody>
          </p:sp>
          <p:sp>
            <p:nvSpPr>
              <p:cNvPr id="423034" name="Rectangle 122"/>
              <p:cNvSpPr>
                <a:spLocks noChangeArrowheads="1"/>
              </p:cNvSpPr>
              <p:nvPr/>
            </p:nvSpPr>
            <p:spPr bwMode="auto">
              <a:xfrm>
                <a:off x="7022" y="518"/>
                <a:ext cx="325" cy="49"/>
              </a:xfrm>
              <a:prstGeom prst="rect">
                <a:avLst/>
              </a:prstGeom>
              <a:noFill/>
              <a:ln w="0">
                <a:solidFill>
                  <a:srgbClr val="777777"/>
                </a:solidFill>
                <a:miter lim="800000"/>
                <a:headEnd/>
                <a:tailEnd/>
              </a:ln>
            </p:spPr>
            <p:txBody>
              <a:bodyPr/>
              <a:lstStyle/>
              <a:p>
                <a:endParaRPr lang="en-US"/>
              </a:p>
            </p:txBody>
          </p:sp>
          <p:sp>
            <p:nvSpPr>
              <p:cNvPr id="423035" name="Freeform 123"/>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close/>
                  </a:path>
                </a:pathLst>
              </a:custGeom>
              <a:solidFill>
                <a:schemeClr val="accent2"/>
              </a:solidFill>
              <a:ln w="9525">
                <a:solidFill>
                  <a:srgbClr val="777777"/>
                </a:solidFill>
                <a:round/>
                <a:headEnd/>
                <a:tailEnd/>
              </a:ln>
            </p:spPr>
            <p:txBody>
              <a:bodyPr/>
              <a:lstStyle/>
              <a:p>
                <a:endParaRPr lang="en-US"/>
              </a:p>
            </p:txBody>
          </p:sp>
          <p:sp>
            <p:nvSpPr>
              <p:cNvPr id="423036" name="Freeform 124"/>
              <p:cNvSpPr>
                <a:spLocks/>
              </p:cNvSpPr>
              <p:nvPr/>
            </p:nvSpPr>
            <p:spPr bwMode="auto">
              <a:xfrm>
                <a:off x="7084" y="193"/>
                <a:ext cx="200" cy="202"/>
              </a:xfrm>
              <a:custGeom>
                <a:avLst/>
                <a:gdLst/>
                <a:ahLst/>
                <a:cxnLst>
                  <a:cxn ang="0">
                    <a:pos x="21" y="0"/>
                  </a:cxn>
                  <a:cxn ang="0">
                    <a:pos x="179" y="0"/>
                  </a:cxn>
                  <a:cxn ang="0">
                    <a:pos x="182" y="2"/>
                  </a:cxn>
                  <a:cxn ang="0">
                    <a:pos x="188" y="2"/>
                  </a:cxn>
                  <a:cxn ang="0">
                    <a:pos x="191" y="3"/>
                  </a:cxn>
                  <a:cxn ang="0">
                    <a:pos x="195" y="7"/>
                  </a:cxn>
                  <a:cxn ang="0">
                    <a:pos x="196" y="10"/>
                  </a:cxn>
                  <a:cxn ang="0">
                    <a:pos x="200" y="14"/>
                  </a:cxn>
                  <a:cxn ang="0">
                    <a:pos x="200" y="17"/>
                  </a:cxn>
                  <a:cxn ang="0">
                    <a:pos x="200" y="23"/>
                  </a:cxn>
                  <a:cxn ang="0">
                    <a:pos x="200" y="179"/>
                  </a:cxn>
                  <a:cxn ang="0">
                    <a:pos x="200" y="184"/>
                  </a:cxn>
                  <a:cxn ang="0">
                    <a:pos x="200" y="188"/>
                  </a:cxn>
                  <a:cxn ang="0">
                    <a:pos x="196" y="191"/>
                  </a:cxn>
                  <a:cxn ang="0">
                    <a:pos x="195" y="195"/>
                  </a:cxn>
                  <a:cxn ang="0">
                    <a:pos x="191" y="198"/>
                  </a:cxn>
                  <a:cxn ang="0">
                    <a:pos x="188" y="200"/>
                  </a:cxn>
                  <a:cxn ang="0">
                    <a:pos x="182" y="202"/>
                  </a:cxn>
                  <a:cxn ang="0">
                    <a:pos x="179" y="202"/>
                  </a:cxn>
                  <a:cxn ang="0">
                    <a:pos x="21" y="202"/>
                  </a:cxn>
                  <a:cxn ang="0">
                    <a:pos x="17" y="202"/>
                  </a:cxn>
                  <a:cxn ang="0">
                    <a:pos x="14" y="200"/>
                  </a:cxn>
                  <a:cxn ang="0">
                    <a:pos x="10" y="198"/>
                  </a:cxn>
                  <a:cxn ang="0">
                    <a:pos x="7" y="195"/>
                  </a:cxn>
                  <a:cxn ang="0">
                    <a:pos x="3" y="191"/>
                  </a:cxn>
                  <a:cxn ang="0">
                    <a:pos x="2" y="188"/>
                  </a:cxn>
                  <a:cxn ang="0">
                    <a:pos x="0" y="184"/>
                  </a:cxn>
                  <a:cxn ang="0">
                    <a:pos x="0" y="179"/>
                  </a:cxn>
                  <a:cxn ang="0">
                    <a:pos x="0" y="23"/>
                  </a:cxn>
                  <a:cxn ang="0">
                    <a:pos x="0" y="17"/>
                  </a:cxn>
                  <a:cxn ang="0">
                    <a:pos x="2" y="14"/>
                  </a:cxn>
                  <a:cxn ang="0">
                    <a:pos x="3" y="10"/>
                  </a:cxn>
                  <a:cxn ang="0">
                    <a:pos x="7" y="7"/>
                  </a:cxn>
                  <a:cxn ang="0">
                    <a:pos x="10" y="3"/>
                  </a:cxn>
                  <a:cxn ang="0">
                    <a:pos x="14" y="2"/>
                  </a:cxn>
                  <a:cxn ang="0">
                    <a:pos x="17" y="2"/>
                  </a:cxn>
                  <a:cxn ang="0">
                    <a:pos x="21" y="0"/>
                  </a:cxn>
                </a:cxnLst>
                <a:rect l="0" t="0" r="r" b="b"/>
                <a:pathLst>
                  <a:path w="200" h="202">
                    <a:moveTo>
                      <a:pt x="21" y="0"/>
                    </a:moveTo>
                    <a:lnTo>
                      <a:pt x="179" y="0"/>
                    </a:lnTo>
                    <a:lnTo>
                      <a:pt x="182" y="2"/>
                    </a:lnTo>
                    <a:lnTo>
                      <a:pt x="188" y="2"/>
                    </a:lnTo>
                    <a:lnTo>
                      <a:pt x="191" y="3"/>
                    </a:lnTo>
                    <a:lnTo>
                      <a:pt x="195" y="7"/>
                    </a:lnTo>
                    <a:lnTo>
                      <a:pt x="196" y="10"/>
                    </a:lnTo>
                    <a:lnTo>
                      <a:pt x="200" y="14"/>
                    </a:lnTo>
                    <a:lnTo>
                      <a:pt x="200" y="17"/>
                    </a:lnTo>
                    <a:lnTo>
                      <a:pt x="200" y="23"/>
                    </a:lnTo>
                    <a:lnTo>
                      <a:pt x="200" y="179"/>
                    </a:lnTo>
                    <a:lnTo>
                      <a:pt x="200" y="184"/>
                    </a:lnTo>
                    <a:lnTo>
                      <a:pt x="200" y="188"/>
                    </a:lnTo>
                    <a:lnTo>
                      <a:pt x="196" y="191"/>
                    </a:lnTo>
                    <a:lnTo>
                      <a:pt x="195" y="195"/>
                    </a:lnTo>
                    <a:lnTo>
                      <a:pt x="191" y="198"/>
                    </a:lnTo>
                    <a:lnTo>
                      <a:pt x="188" y="200"/>
                    </a:lnTo>
                    <a:lnTo>
                      <a:pt x="182" y="202"/>
                    </a:lnTo>
                    <a:lnTo>
                      <a:pt x="179" y="202"/>
                    </a:lnTo>
                    <a:lnTo>
                      <a:pt x="21" y="202"/>
                    </a:lnTo>
                    <a:lnTo>
                      <a:pt x="17" y="202"/>
                    </a:lnTo>
                    <a:lnTo>
                      <a:pt x="14" y="200"/>
                    </a:lnTo>
                    <a:lnTo>
                      <a:pt x="10" y="198"/>
                    </a:lnTo>
                    <a:lnTo>
                      <a:pt x="7" y="195"/>
                    </a:lnTo>
                    <a:lnTo>
                      <a:pt x="3" y="191"/>
                    </a:lnTo>
                    <a:lnTo>
                      <a:pt x="2" y="188"/>
                    </a:lnTo>
                    <a:lnTo>
                      <a:pt x="0" y="184"/>
                    </a:lnTo>
                    <a:lnTo>
                      <a:pt x="0" y="179"/>
                    </a:lnTo>
                    <a:lnTo>
                      <a:pt x="0" y="23"/>
                    </a:lnTo>
                    <a:lnTo>
                      <a:pt x="0" y="17"/>
                    </a:lnTo>
                    <a:lnTo>
                      <a:pt x="2" y="14"/>
                    </a:lnTo>
                    <a:lnTo>
                      <a:pt x="3" y="10"/>
                    </a:lnTo>
                    <a:lnTo>
                      <a:pt x="7" y="7"/>
                    </a:lnTo>
                    <a:lnTo>
                      <a:pt x="10" y="3"/>
                    </a:lnTo>
                    <a:lnTo>
                      <a:pt x="14" y="2"/>
                    </a:lnTo>
                    <a:lnTo>
                      <a:pt x="17" y="2"/>
                    </a:lnTo>
                    <a:lnTo>
                      <a:pt x="21" y="0"/>
                    </a:lnTo>
                  </a:path>
                </a:pathLst>
              </a:custGeom>
              <a:noFill/>
              <a:ln w="0">
                <a:solidFill>
                  <a:srgbClr val="777777"/>
                </a:solidFill>
                <a:prstDash val="solid"/>
                <a:round/>
                <a:headEnd/>
                <a:tailEnd/>
              </a:ln>
            </p:spPr>
            <p:txBody>
              <a:bodyPr/>
              <a:lstStyle/>
              <a:p>
                <a:endParaRPr lang="en-US"/>
              </a:p>
            </p:txBody>
          </p:sp>
          <p:sp>
            <p:nvSpPr>
              <p:cNvPr id="423037" name="Rectangle 125"/>
              <p:cNvSpPr>
                <a:spLocks noChangeArrowheads="1"/>
              </p:cNvSpPr>
              <p:nvPr/>
            </p:nvSpPr>
            <p:spPr bwMode="auto">
              <a:xfrm>
                <a:off x="7259" y="411"/>
                <a:ext cx="20" cy="12"/>
              </a:xfrm>
              <a:prstGeom prst="rect">
                <a:avLst/>
              </a:prstGeom>
              <a:solidFill>
                <a:srgbClr val="C9C9C9"/>
              </a:solidFill>
              <a:ln w="9525">
                <a:solidFill>
                  <a:srgbClr val="777777"/>
                </a:solidFill>
                <a:miter lim="800000"/>
                <a:headEnd/>
                <a:tailEnd/>
              </a:ln>
            </p:spPr>
            <p:txBody>
              <a:bodyPr/>
              <a:lstStyle/>
              <a:p>
                <a:endParaRPr lang="en-US"/>
              </a:p>
            </p:txBody>
          </p:sp>
          <p:sp>
            <p:nvSpPr>
              <p:cNvPr id="423038" name="Rectangle 126"/>
              <p:cNvSpPr>
                <a:spLocks noChangeArrowheads="1"/>
              </p:cNvSpPr>
              <p:nvPr/>
            </p:nvSpPr>
            <p:spPr bwMode="auto">
              <a:xfrm>
                <a:off x="7259" y="411"/>
                <a:ext cx="20" cy="12"/>
              </a:xfrm>
              <a:prstGeom prst="rect">
                <a:avLst/>
              </a:prstGeom>
              <a:noFill/>
              <a:ln w="0">
                <a:solidFill>
                  <a:srgbClr val="777777"/>
                </a:solidFill>
                <a:miter lim="800000"/>
                <a:headEnd/>
                <a:tailEnd/>
              </a:ln>
            </p:spPr>
            <p:txBody>
              <a:bodyPr/>
              <a:lstStyle/>
              <a:p>
                <a:endParaRPr lang="en-US"/>
              </a:p>
            </p:txBody>
          </p:sp>
          <p:sp>
            <p:nvSpPr>
              <p:cNvPr id="423039" name="Line 127"/>
              <p:cNvSpPr>
                <a:spLocks noChangeShapeType="1"/>
              </p:cNvSpPr>
              <p:nvPr/>
            </p:nvSpPr>
            <p:spPr bwMode="auto">
              <a:xfrm>
                <a:off x="7045" y="518"/>
                <a:ext cx="1" cy="49"/>
              </a:xfrm>
              <a:prstGeom prst="line">
                <a:avLst/>
              </a:prstGeom>
              <a:noFill/>
              <a:ln w="0">
                <a:solidFill>
                  <a:schemeClr val="accent2"/>
                </a:solidFill>
                <a:round/>
                <a:headEnd/>
                <a:tailEnd/>
              </a:ln>
            </p:spPr>
            <p:txBody>
              <a:bodyPr/>
              <a:lstStyle/>
              <a:p>
                <a:endParaRPr lang="en-US"/>
              </a:p>
            </p:txBody>
          </p:sp>
          <p:sp>
            <p:nvSpPr>
              <p:cNvPr id="423040" name="Line 128"/>
              <p:cNvSpPr>
                <a:spLocks noChangeShapeType="1"/>
              </p:cNvSpPr>
              <p:nvPr/>
            </p:nvSpPr>
            <p:spPr bwMode="auto">
              <a:xfrm>
                <a:off x="7068" y="518"/>
                <a:ext cx="1" cy="49"/>
              </a:xfrm>
              <a:prstGeom prst="line">
                <a:avLst/>
              </a:prstGeom>
              <a:noFill/>
              <a:ln w="0">
                <a:solidFill>
                  <a:schemeClr val="accent2"/>
                </a:solidFill>
                <a:round/>
                <a:headEnd/>
                <a:tailEnd/>
              </a:ln>
            </p:spPr>
            <p:txBody>
              <a:bodyPr/>
              <a:lstStyle/>
              <a:p>
                <a:endParaRPr lang="en-US"/>
              </a:p>
            </p:txBody>
          </p:sp>
          <p:sp>
            <p:nvSpPr>
              <p:cNvPr id="423041" name="Line 129"/>
              <p:cNvSpPr>
                <a:spLocks noChangeShapeType="1"/>
              </p:cNvSpPr>
              <p:nvPr/>
            </p:nvSpPr>
            <p:spPr bwMode="auto">
              <a:xfrm>
                <a:off x="7093" y="518"/>
                <a:ext cx="1" cy="49"/>
              </a:xfrm>
              <a:prstGeom prst="line">
                <a:avLst/>
              </a:prstGeom>
              <a:noFill/>
              <a:ln w="0">
                <a:solidFill>
                  <a:schemeClr val="accent2"/>
                </a:solidFill>
                <a:round/>
                <a:headEnd/>
                <a:tailEnd/>
              </a:ln>
            </p:spPr>
            <p:txBody>
              <a:bodyPr/>
              <a:lstStyle/>
              <a:p>
                <a:endParaRPr lang="en-US"/>
              </a:p>
            </p:txBody>
          </p:sp>
          <p:sp>
            <p:nvSpPr>
              <p:cNvPr id="423042" name="Line 130"/>
              <p:cNvSpPr>
                <a:spLocks noChangeShapeType="1"/>
              </p:cNvSpPr>
              <p:nvPr/>
            </p:nvSpPr>
            <p:spPr bwMode="auto">
              <a:xfrm>
                <a:off x="7115" y="518"/>
                <a:ext cx="1" cy="49"/>
              </a:xfrm>
              <a:prstGeom prst="line">
                <a:avLst/>
              </a:prstGeom>
              <a:noFill/>
              <a:ln w="0">
                <a:solidFill>
                  <a:schemeClr val="accent2"/>
                </a:solidFill>
                <a:round/>
                <a:headEnd/>
                <a:tailEnd/>
              </a:ln>
            </p:spPr>
            <p:txBody>
              <a:bodyPr/>
              <a:lstStyle/>
              <a:p>
                <a:endParaRPr lang="en-US"/>
              </a:p>
            </p:txBody>
          </p:sp>
          <p:sp>
            <p:nvSpPr>
              <p:cNvPr id="423043" name="Line 131"/>
              <p:cNvSpPr>
                <a:spLocks noChangeShapeType="1"/>
              </p:cNvSpPr>
              <p:nvPr/>
            </p:nvSpPr>
            <p:spPr bwMode="auto">
              <a:xfrm>
                <a:off x="7138" y="518"/>
                <a:ext cx="1" cy="49"/>
              </a:xfrm>
              <a:prstGeom prst="line">
                <a:avLst/>
              </a:prstGeom>
              <a:noFill/>
              <a:ln w="0">
                <a:solidFill>
                  <a:srgbClr val="777777"/>
                </a:solidFill>
                <a:round/>
                <a:headEnd/>
                <a:tailEnd/>
              </a:ln>
            </p:spPr>
            <p:txBody>
              <a:bodyPr/>
              <a:lstStyle/>
              <a:p>
                <a:endParaRPr lang="en-US"/>
              </a:p>
            </p:txBody>
          </p:sp>
          <p:sp>
            <p:nvSpPr>
              <p:cNvPr id="423044" name="Line 132"/>
              <p:cNvSpPr>
                <a:spLocks noChangeShapeType="1"/>
              </p:cNvSpPr>
              <p:nvPr/>
            </p:nvSpPr>
            <p:spPr bwMode="auto">
              <a:xfrm>
                <a:off x="7161" y="518"/>
                <a:ext cx="1" cy="49"/>
              </a:xfrm>
              <a:prstGeom prst="line">
                <a:avLst/>
              </a:prstGeom>
              <a:noFill/>
              <a:ln w="0">
                <a:solidFill>
                  <a:srgbClr val="777777"/>
                </a:solidFill>
                <a:round/>
                <a:headEnd/>
                <a:tailEnd/>
              </a:ln>
            </p:spPr>
            <p:txBody>
              <a:bodyPr/>
              <a:lstStyle/>
              <a:p>
                <a:endParaRPr lang="en-US"/>
              </a:p>
            </p:txBody>
          </p:sp>
          <p:sp>
            <p:nvSpPr>
              <p:cNvPr id="423045" name="Line 133"/>
              <p:cNvSpPr>
                <a:spLocks noChangeShapeType="1"/>
              </p:cNvSpPr>
              <p:nvPr/>
            </p:nvSpPr>
            <p:spPr bwMode="auto">
              <a:xfrm>
                <a:off x="7184" y="518"/>
                <a:ext cx="1" cy="49"/>
              </a:xfrm>
              <a:prstGeom prst="line">
                <a:avLst/>
              </a:prstGeom>
              <a:noFill/>
              <a:ln w="0">
                <a:solidFill>
                  <a:srgbClr val="777777"/>
                </a:solidFill>
                <a:round/>
                <a:headEnd/>
                <a:tailEnd/>
              </a:ln>
            </p:spPr>
            <p:txBody>
              <a:bodyPr/>
              <a:lstStyle/>
              <a:p>
                <a:endParaRPr lang="en-US"/>
              </a:p>
            </p:txBody>
          </p:sp>
          <p:sp>
            <p:nvSpPr>
              <p:cNvPr id="423046" name="Line 134"/>
              <p:cNvSpPr>
                <a:spLocks noChangeShapeType="1"/>
              </p:cNvSpPr>
              <p:nvPr/>
            </p:nvSpPr>
            <p:spPr bwMode="auto">
              <a:xfrm>
                <a:off x="7208" y="518"/>
                <a:ext cx="1" cy="49"/>
              </a:xfrm>
              <a:prstGeom prst="line">
                <a:avLst/>
              </a:prstGeom>
              <a:noFill/>
              <a:ln w="0">
                <a:solidFill>
                  <a:srgbClr val="777777"/>
                </a:solidFill>
                <a:round/>
                <a:headEnd/>
                <a:tailEnd/>
              </a:ln>
            </p:spPr>
            <p:txBody>
              <a:bodyPr/>
              <a:lstStyle/>
              <a:p>
                <a:endParaRPr lang="en-US"/>
              </a:p>
            </p:txBody>
          </p:sp>
          <p:sp>
            <p:nvSpPr>
              <p:cNvPr id="423047" name="Line 135"/>
              <p:cNvSpPr>
                <a:spLocks noChangeShapeType="1"/>
              </p:cNvSpPr>
              <p:nvPr/>
            </p:nvSpPr>
            <p:spPr bwMode="auto">
              <a:xfrm>
                <a:off x="7231" y="518"/>
                <a:ext cx="1" cy="49"/>
              </a:xfrm>
              <a:prstGeom prst="line">
                <a:avLst/>
              </a:prstGeom>
              <a:noFill/>
              <a:ln w="0">
                <a:solidFill>
                  <a:srgbClr val="777777"/>
                </a:solidFill>
                <a:round/>
                <a:headEnd/>
                <a:tailEnd/>
              </a:ln>
            </p:spPr>
            <p:txBody>
              <a:bodyPr/>
              <a:lstStyle/>
              <a:p>
                <a:endParaRPr lang="en-US"/>
              </a:p>
            </p:txBody>
          </p:sp>
          <p:sp>
            <p:nvSpPr>
              <p:cNvPr id="423048" name="Line 136"/>
              <p:cNvSpPr>
                <a:spLocks noChangeShapeType="1"/>
              </p:cNvSpPr>
              <p:nvPr/>
            </p:nvSpPr>
            <p:spPr bwMode="auto">
              <a:xfrm>
                <a:off x="7254" y="518"/>
                <a:ext cx="1" cy="49"/>
              </a:xfrm>
              <a:prstGeom prst="line">
                <a:avLst/>
              </a:prstGeom>
              <a:noFill/>
              <a:ln w="0">
                <a:solidFill>
                  <a:srgbClr val="777777"/>
                </a:solidFill>
                <a:round/>
                <a:headEnd/>
                <a:tailEnd/>
              </a:ln>
            </p:spPr>
            <p:txBody>
              <a:bodyPr/>
              <a:lstStyle/>
              <a:p>
                <a:endParaRPr lang="en-US"/>
              </a:p>
            </p:txBody>
          </p:sp>
          <p:sp>
            <p:nvSpPr>
              <p:cNvPr id="423049" name="Line 137"/>
              <p:cNvSpPr>
                <a:spLocks noChangeShapeType="1"/>
              </p:cNvSpPr>
              <p:nvPr/>
            </p:nvSpPr>
            <p:spPr bwMode="auto">
              <a:xfrm>
                <a:off x="7279" y="518"/>
                <a:ext cx="1" cy="49"/>
              </a:xfrm>
              <a:prstGeom prst="line">
                <a:avLst/>
              </a:prstGeom>
              <a:noFill/>
              <a:ln w="0">
                <a:solidFill>
                  <a:srgbClr val="777777"/>
                </a:solidFill>
                <a:round/>
                <a:headEnd/>
                <a:tailEnd/>
              </a:ln>
            </p:spPr>
            <p:txBody>
              <a:bodyPr/>
              <a:lstStyle/>
              <a:p>
                <a:endParaRPr lang="en-US"/>
              </a:p>
            </p:txBody>
          </p:sp>
          <p:sp>
            <p:nvSpPr>
              <p:cNvPr id="423050" name="Line 138"/>
              <p:cNvSpPr>
                <a:spLocks noChangeShapeType="1"/>
              </p:cNvSpPr>
              <p:nvPr/>
            </p:nvSpPr>
            <p:spPr bwMode="auto">
              <a:xfrm>
                <a:off x="7302" y="518"/>
                <a:ext cx="1" cy="49"/>
              </a:xfrm>
              <a:prstGeom prst="line">
                <a:avLst/>
              </a:prstGeom>
              <a:noFill/>
              <a:ln w="0">
                <a:solidFill>
                  <a:srgbClr val="777777"/>
                </a:solidFill>
                <a:round/>
                <a:headEnd/>
                <a:tailEnd/>
              </a:ln>
            </p:spPr>
            <p:txBody>
              <a:bodyPr/>
              <a:lstStyle/>
              <a:p>
                <a:endParaRPr lang="en-US"/>
              </a:p>
            </p:txBody>
          </p:sp>
          <p:sp>
            <p:nvSpPr>
              <p:cNvPr id="423051" name="Line 139"/>
              <p:cNvSpPr>
                <a:spLocks noChangeShapeType="1"/>
              </p:cNvSpPr>
              <p:nvPr/>
            </p:nvSpPr>
            <p:spPr bwMode="auto">
              <a:xfrm>
                <a:off x="7324" y="518"/>
                <a:ext cx="1" cy="49"/>
              </a:xfrm>
              <a:prstGeom prst="line">
                <a:avLst/>
              </a:prstGeom>
              <a:noFill/>
              <a:ln w="0">
                <a:solidFill>
                  <a:srgbClr val="777777"/>
                </a:solidFill>
                <a:round/>
                <a:headEnd/>
                <a:tailEnd/>
              </a:ln>
            </p:spPr>
            <p:txBody>
              <a:bodyPr/>
              <a:lstStyle/>
              <a:p>
                <a:endParaRPr lang="en-US"/>
              </a:p>
            </p:txBody>
          </p:sp>
          <p:sp>
            <p:nvSpPr>
              <p:cNvPr id="423052" name="Line 140"/>
              <p:cNvSpPr>
                <a:spLocks noChangeShapeType="1"/>
              </p:cNvSpPr>
              <p:nvPr/>
            </p:nvSpPr>
            <p:spPr bwMode="auto">
              <a:xfrm>
                <a:off x="7022" y="550"/>
                <a:ext cx="323" cy="1"/>
              </a:xfrm>
              <a:prstGeom prst="line">
                <a:avLst/>
              </a:prstGeom>
              <a:noFill/>
              <a:ln w="0">
                <a:solidFill>
                  <a:srgbClr val="777777"/>
                </a:solidFill>
                <a:round/>
                <a:headEnd/>
                <a:tailEnd/>
              </a:ln>
            </p:spPr>
            <p:txBody>
              <a:bodyPr/>
              <a:lstStyle/>
              <a:p>
                <a:endParaRPr lang="en-US"/>
              </a:p>
            </p:txBody>
          </p:sp>
          <p:sp>
            <p:nvSpPr>
              <p:cNvPr id="423053" name="Line 141"/>
              <p:cNvSpPr>
                <a:spLocks noChangeShapeType="1"/>
              </p:cNvSpPr>
              <p:nvPr/>
            </p:nvSpPr>
            <p:spPr bwMode="auto">
              <a:xfrm>
                <a:off x="7022" y="534"/>
                <a:ext cx="323" cy="1"/>
              </a:xfrm>
              <a:prstGeom prst="line">
                <a:avLst/>
              </a:prstGeom>
              <a:noFill/>
              <a:ln w="0">
                <a:solidFill>
                  <a:srgbClr val="777777"/>
                </a:solidFill>
                <a:round/>
                <a:headEnd/>
                <a:tailEnd/>
              </a:ln>
            </p:spPr>
            <p:txBody>
              <a:bodyPr/>
              <a:lstStyle/>
              <a:p>
                <a:endParaRPr lang="en-US"/>
              </a:p>
            </p:txBody>
          </p:sp>
          <p:sp>
            <p:nvSpPr>
              <p:cNvPr id="423054" name="Rectangle 142"/>
              <p:cNvSpPr>
                <a:spLocks noChangeArrowheads="1"/>
              </p:cNvSpPr>
              <p:nvPr/>
            </p:nvSpPr>
            <p:spPr bwMode="auto">
              <a:xfrm>
                <a:off x="7280" y="474"/>
                <a:ext cx="46" cy="11"/>
              </a:xfrm>
              <a:prstGeom prst="rect">
                <a:avLst/>
              </a:prstGeom>
              <a:solidFill>
                <a:srgbClr val="C9C9C9"/>
              </a:solidFill>
              <a:ln w="9525">
                <a:solidFill>
                  <a:srgbClr val="777777"/>
                </a:solidFill>
                <a:miter lim="800000"/>
                <a:headEnd/>
                <a:tailEnd/>
              </a:ln>
            </p:spPr>
            <p:txBody>
              <a:bodyPr/>
              <a:lstStyle/>
              <a:p>
                <a:endParaRPr lang="en-US"/>
              </a:p>
            </p:txBody>
          </p:sp>
          <p:sp>
            <p:nvSpPr>
              <p:cNvPr id="423055" name="Rectangle 143"/>
              <p:cNvSpPr>
                <a:spLocks noChangeArrowheads="1"/>
              </p:cNvSpPr>
              <p:nvPr/>
            </p:nvSpPr>
            <p:spPr bwMode="auto">
              <a:xfrm>
                <a:off x="7280" y="474"/>
                <a:ext cx="46" cy="11"/>
              </a:xfrm>
              <a:prstGeom prst="rect">
                <a:avLst/>
              </a:prstGeom>
              <a:noFill/>
              <a:ln w="0">
                <a:solidFill>
                  <a:srgbClr val="777777"/>
                </a:solidFill>
                <a:miter lim="800000"/>
                <a:headEnd/>
                <a:tailEnd/>
              </a:ln>
            </p:spPr>
            <p:txBody>
              <a:bodyPr/>
              <a:lstStyle/>
              <a:p>
                <a:endParaRPr lang="en-US"/>
              </a:p>
            </p:txBody>
          </p:sp>
        </p:grpSp>
      </p:grpSp>
      <p:sp>
        <p:nvSpPr>
          <p:cNvPr id="423058" name="AutoShape 146"/>
          <p:cNvSpPr>
            <a:spLocks noChangeArrowheads="1"/>
          </p:cNvSpPr>
          <p:nvPr/>
        </p:nvSpPr>
        <p:spPr bwMode="auto">
          <a:xfrm>
            <a:off x="2928938" y="4184650"/>
            <a:ext cx="4213225" cy="1298575"/>
          </a:xfrm>
          <a:prstGeom prst="roundRect">
            <a:avLst>
              <a:gd name="adj" fmla="val 12495"/>
            </a:avLst>
          </a:prstGeom>
          <a:solidFill>
            <a:srgbClr val="CCECFF"/>
          </a:solidFill>
          <a:ln w="19050">
            <a:solidFill>
              <a:schemeClr val="bg2"/>
            </a:solidFill>
            <a:round/>
            <a:headEnd/>
            <a:tailEnd/>
          </a:ln>
          <a:effectLst/>
        </p:spPr>
        <p:txBody>
          <a:bodyPr wrap="none" anchor="ctr"/>
          <a:lstStyle/>
          <a:p>
            <a:endParaRPr lang="en-US"/>
          </a:p>
        </p:txBody>
      </p:sp>
      <p:sp>
        <p:nvSpPr>
          <p:cNvPr id="423059" name="Rectangle 147"/>
          <p:cNvSpPr>
            <a:spLocks noChangeArrowheads="1"/>
          </p:cNvSpPr>
          <p:nvPr/>
        </p:nvSpPr>
        <p:spPr bwMode="auto">
          <a:xfrm>
            <a:off x="2954338" y="3873500"/>
            <a:ext cx="1865312" cy="304800"/>
          </a:xfrm>
          <a:prstGeom prst="rect">
            <a:avLst/>
          </a:prstGeom>
          <a:noFill/>
          <a:ln w="9525">
            <a:noFill/>
            <a:miter lim="800000"/>
            <a:headEnd/>
            <a:tailEnd/>
          </a:ln>
          <a:effectLst/>
        </p:spPr>
        <p:txBody>
          <a:bodyPr lIns="92075" tIns="46038" rIns="92075" bIns="46038">
            <a:spAutoFit/>
          </a:bodyPr>
          <a:lstStyle/>
          <a:p>
            <a:r>
              <a:rPr lang="en-US" altLang="zh-CN" sz="1400">
                <a:solidFill>
                  <a:srgbClr val="00CCFF"/>
                </a:solidFill>
                <a:ea typeface="宋体" charset="-122"/>
              </a:rPr>
              <a:t>Database Server(s)</a:t>
            </a:r>
          </a:p>
        </p:txBody>
      </p:sp>
      <p:grpSp>
        <p:nvGrpSpPr>
          <p:cNvPr id="4" name="Group 148"/>
          <p:cNvGrpSpPr>
            <a:grpSpLocks/>
          </p:cNvGrpSpPr>
          <p:nvPr/>
        </p:nvGrpSpPr>
        <p:grpSpPr bwMode="auto">
          <a:xfrm>
            <a:off x="3278188" y="4446588"/>
            <a:ext cx="600075" cy="941387"/>
            <a:chOff x="3664" y="1177"/>
            <a:chExt cx="945" cy="1482"/>
          </a:xfrm>
        </p:grpSpPr>
        <p:sp>
          <p:nvSpPr>
            <p:cNvPr id="423061" name="Rectangle 149"/>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3062" name="Rectangle 150"/>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3063" name="Rectangle 151"/>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3064" name="Rectangle 152"/>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3065" name="Line 153"/>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3066" name="Line 154"/>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3067" name="Line 155"/>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3068" name="Line 156"/>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3069" name="Line 157"/>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3070" name="Line 158"/>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3071" name="Line 159"/>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3072" name="Rectangle 160"/>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073" name="Rectangle 161"/>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3074" name="Rectangle 162"/>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075" name="Rectangle 163"/>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3076" name="Rectangle 164"/>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077" name="Rectangle 165"/>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3078" name="Rectangle 166"/>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079" name="Rectangle 167"/>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3080" name="Rectangle 168"/>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081" name="Rectangle 169"/>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3082" name="Rectangle 170"/>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083" name="Rectangle 171"/>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3084" name="Rectangle 172"/>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085" name="Rectangle 173"/>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3086" name="Rectangle 174"/>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087" name="Rectangle 175"/>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3088" name="Rectangle 176"/>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3089" name="Rectangle 177"/>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3090" name="AutoShape 178"/>
          <p:cNvSpPr>
            <a:spLocks noChangeArrowheads="1"/>
          </p:cNvSpPr>
          <p:nvPr/>
        </p:nvSpPr>
        <p:spPr bwMode="auto">
          <a:xfrm>
            <a:off x="3657600" y="4876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5" name="Group 179"/>
          <p:cNvGrpSpPr>
            <a:grpSpLocks/>
          </p:cNvGrpSpPr>
          <p:nvPr/>
        </p:nvGrpSpPr>
        <p:grpSpPr bwMode="auto">
          <a:xfrm>
            <a:off x="4605338" y="4446588"/>
            <a:ext cx="600075" cy="941387"/>
            <a:chOff x="3664" y="1177"/>
            <a:chExt cx="945" cy="1482"/>
          </a:xfrm>
        </p:grpSpPr>
        <p:sp>
          <p:nvSpPr>
            <p:cNvPr id="423092" name="Rectangle 180"/>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3093" name="Rectangle 181"/>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3094" name="Rectangle 182"/>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3095" name="Rectangle 183"/>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3096" name="Line 184"/>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3097" name="Line 185"/>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3098" name="Line 186"/>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3099" name="Line 187"/>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3100" name="Line 188"/>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3101" name="Line 189"/>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3102" name="Line 190"/>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3103" name="Rectangle 191"/>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104" name="Rectangle 192"/>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3105" name="Rectangle 193"/>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06" name="Rectangle 194"/>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3107" name="Rectangle 195"/>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108" name="Rectangle 196"/>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3109" name="Rectangle 197"/>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10" name="Rectangle 198"/>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3111" name="Rectangle 199"/>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112" name="Rectangle 200"/>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3113" name="Rectangle 201"/>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14" name="Rectangle 202"/>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3115" name="Rectangle 203"/>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116" name="Rectangle 204"/>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3117" name="Rectangle 205"/>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18" name="Rectangle 206"/>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3119" name="Rectangle 207"/>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3120" name="Rectangle 208"/>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3121" name="AutoShape 209"/>
          <p:cNvSpPr>
            <a:spLocks noChangeArrowheads="1"/>
          </p:cNvSpPr>
          <p:nvPr/>
        </p:nvSpPr>
        <p:spPr bwMode="auto">
          <a:xfrm>
            <a:off x="4984750" y="4876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grpSp>
        <p:nvGrpSpPr>
          <p:cNvPr id="6" name="Group 210"/>
          <p:cNvGrpSpPr>
            <a:grpSpLocks/>
          </p:cNvGrpSpPr>
          <p:nvPr/>
        </p:nvGrpSpPr>
        <p:grpSpPr bwMode="auto">
          <a:xfrm>
            <a:off x="5900738" y="4446588"/>
            <a:ext cx="600075" cy="941387"/>
            <a:chOff x="3664" y="1177"/>
            <a:chExt cx="945" cy="1482"/>
          </a:xfrm>
        </p:grpSpPr>
        <p:sp>
          <p:nvSpPr>
            <p:cNvPr id="423123" name="Rectangle 211"/>
            <p:cNvSpPr>
              <a:spLocks noChangeArrowheads="1"/>
            </p:cNvSpPr>
            <p:nvPr/>
          </p:nvSpPr>
          <p:spPr bwMode="auto">
            <a:xfrm>
              <a:off x="3664" y="1177"/>
              <a:ext cx="945" cy="1482"/>
            </a:xfrm>
            <a:prstGeom prst="rect">
              <a:avLst/>
            </a:prstGeom>
            <a:solidFill>
              <a:srgbClr val="C9C9C9"/>
            </a:solidFill>
            <a:ln w="9525">
              <a:solidFill>
                <a:srgbClr val="777777"/>
              </a:solidFill>
              <a:miter lim="800000"/>
              <a:headEnd/>
              <a:tailEnd/>
            </a:ln>
          </p:spPr>
          <p:txBody>
            <a:bodyPr/>
            <a:lstStyle/>
            <a:p>
              <a:endParaRPr lang="en-US"/>
            </a:p>
          </p:txBody>
        </p:sp>
        <p:sp>
          <p:nvSpPr>
            <p:cNvPr id="423124" name="Rectangle 212"/>
            <p:cNvSpPr>
              <a:spLocks noChangeArrowheads="1"/>
            </p:cNvSpPr>
            <p:nvPr/>
          </p:nvSpPr>
          <p:spPr bwMode="auto">
            <a:xfrm>
              <a:off x="3664" y="1177"/>
              <a:ext cx="945" cy="1482"/>
            </a:xfrm>
            <a:prstGeom prst="rect">
              <a:avLst/>
            </a:prstGeom>
            <a:noFill/>
            <a:ln w="0">
              <a:solidFill>
                <a:srgbClr val="777777"/>
              </a:solidFill>
              <a:miter lim="800000"/>
              <a:headEnd/>
              <a:tailEnd/>
            </a:ln>
          </p:spPr>
          <p:txBody>
            <a:bodyPr/>
            <a:lstStyle/>
            <a:p>
              <a:endParaRPr lang="en-US"/>
            </a:p>
          </p:txBody>
        </p:sp>
        <p:sp>
          <p:nvSpPr>
            <p:cNvPr id="423125" name="Rectangle 213"/>
            <p:cNvSpPr>
              <a:spLocks noChangeArrowheads="1"/>
            </p:cNvSpPr>
            <p:nvPr/>
          </p:nvSpPr>
          <p:spPr bwMode="auto">
            <a:xfrm>
              <a:off x="3718" y="1243"/>
              <a:ext cx="836" cy="1351"/>
            </a:xfrm>
            <a:prstGeom prst="rect">
              <a:avLst/>
            </a:prstGeom>
            <a:solidFill>
              <a:srgbClr val="C9C9C9"/>
            </a:solidFill>
            <a:ln w="9525">
              <a:solidFill>
                <a:srgbClr val="777777"/>
              </a:solidFill>
              <a:miter lim="800000"/>
              <a:headEnd/>
              <a:tailEnd/>
            </a:ln>
          </p:spPr>
          <p:txBody>
            <a:bodyPr/>
            <a:lstStyle/>
            <a:p>
              <a:endParaRPr lang="en-US"/>
            </a:p>
          </p:txBody>
        </p:sp>
        <p:sp>
          <p:nvSpPr>
            <p:cNvPr id="423126" name="Rectangle 214"/>
            <p:cNvSpPr>
              <a:spLocks noChangeArrowheads="1"/>
            </p:cNvSpPr>
            <p:nvPr/>
          </p:nvSpPr>
          <p:spPr bwMode="auto">
            <a:xfrm>
              <a:off x="3718" y="1243"/>
              <a:ext cx="836" cy="1351"/>
            </a:xfrm>
            <a:prstGeom prst="rect">
              <a:avLst/>
            </a:prstGeom>
            <a:noFill/>
            <a:ln w="0">
              <a:solidFill>
                <a:srgbClr val="777777"/>
              </a:solidFill>
              <a:miter lim="800000"/>
              <a:headEnd/>
              <a:tailEnd/>
            </a:ln>
          </p:spPr>
          <p:txBody>
            <a:bodyPr/>
            <a:lstStyle/>
            <a:p>
              <a:endParaRPr lang="en-US"/>
            </a:p>
          </p:txBody>
        </p:sp>
        <p:sp>
          <p:nvSpPr>
            <p:cNvPr id="423127" name="Line 215"/>
            <p:cNvSpPr>
              <a:spLocks noChangeShapeType="1"/>
            </p:cNvSpPr>
            <p:nvPr/>
          </p:nvSpPr>
          <p:spPr bwMode="auto">
            <a:xfrm>
              <a:off x="3718" y="1598"/>
              <a:ext cx="835" cy="1"/>
            </a:xfrm>
            <a:prstGeom prst="line">
              <a:avLst/>
            </a:prstGeom>
            <a:noFill/>
            <a:ln w="0">
              <a:solidFill>
                <a:srgbClr val="777777"/>
              </a:solidFill>
              <a:round/>
              <a:headEnd/>
              <a:tailEnd/>
            </a:ln>
          </p:spPr>
          <p:txBody>
            <a:bodyPr/>
            <a:lstStyle/>
            <a:p>
              <a:endParaRPr lang="en-US"/>
            </a:p>
          </p:txBody>
        </p:sp>
        <p:sp>
          <p:nvSpPr>
            <p:cNvPr id="423128" name="Line 216"/>
            <p:cNvSpPr>
              <a:spLocks noChangeShapeType="1"/>
            </p:cNvSpPr>
            <p:nvPr/>
          </p:nvSpPr>
          <p:spPr bwMode="auto">
            <a:xfrm>
              <a:off x="3718" y="1818"/>
              <a:ext cx="835" cy="1"/>
            </a:xfrm>
            <a:prstGeom prst="line">
              <a:avLst/>
            </a:prstGeom>
            <a:noFill/>
            <a:ln w="0">
              <a:solidFill>
                <a:srgbClr val="777777"/>
              </a:solidFill>
              <a:round/>
              <a:headEnd/>
              <a:tailEnd/>
            </a:ln>
          </p:spPr>
          <p:txBody>
            <a:bodyPr/>
            <a:lstStyle/>
            <a:p>
              <a:endParaRPr lang="en-US"/>
            </a:p>
          </p:txBody>
        </p:sp>
        <p:sp>
          <p:nvSpPr>
            <p:cNvPr id="423129" name="Line 217"/>
            <p:cNvSpPr>
              <a:spLocks noChangeShapeType="1"/>
            </p:cNvSpPr>
            <p:nvPr/>
          </p:nvSpPr>
          <p:spPr bwMode="auto">
            <a:xfrm>
              <a:off x="3718" y="2027"/>
              <a:ext cx="835" cy="1"/>
            </a:xfrm>
            <a:prstGeom prst="line">
              <a:avLst/>
            </a:prstGeom>
            <a:noFill/>
            <a:ln w="0">
              <a:solidFill>
                <a:srgbClr val="777777"/>
              </a:solidFill>
              <a:round/>
              <a:headEnd/>
              <a:tailEnd/>
            </a:ln>
          </p:spPr>
          <p:txBody>
            <a:bodyPr/>
            <a:lstStyle/>
            <a:p>
              <a:endParaRPr lang="en-US"/>
            </a:p>
          </p:txBody>
        </p:sp>
        <p:sp>
          <p:nvSpPr>
            <p:cNvPr id="423130" name="Line 218"/>
            <p:cNvSpPr>
              <a:spLocks noChangeShapeType="1"/>
            </p:cNvSpPr>
            <p:nvPr/>
          </p:nvSpPr>
          <p:spPr bwMode="auto">
            <a:xfrm>
              <a:off x="3718" y="2413"/>
              <a:ext cx="835" cy="1"/>
            </a:xfrm>
            <a:prstGeom prst="line">
              <a:avLst/>
            </a:prstGeom>
            <a:noFill/>
            <a:ln w="0">
              <a:solidFill>
                <a:srgbClr val="777777"/>
              </a:solidFill>
              <a:round/>
              <a:headEnd/>
              <a:tailEnd/>
            </a:ln>
          </p:spPr>
          <p:txBody>
            <a:bodyPr/>
            <a:lstStyle/>
            <a:p>
              <a:endParaRPr lang="en-US"/>
            </a:p>
          </p:txBody>
        </p:sp>
        <p:sp>
          <p:nvSpPr>
            <p:cNvPr id="423131" name="Line 219"/>
            <p:cNvSpPr>
              <a:spLocks noChangeShapeType="1"/>
            </p:cNvSpPr>
            <p:nvPr/>
          </p:nvSpPr>
          <p:spPr bwMode="auto">
            <a:xfrm>
              <a:off x="3718" y="2459"/>
              <a:ext cx="835" cy="1"/>
            </a:xfrm>
            <a:prstGeom prst="line">
              <a:avLst/>
            </a:prstGeom>
            <a:noFill/>
            <a:ln w="0">
              <a:solidFill>
                <a:srgbClr val="777777"/>
              </a:solidFill>
              <a:round/>
              <a:headEnd/>
              <a:tailEnd/>
            </a:ln>
          </p:spPr>
          <p:txBody>
            <a:bodyPr/>
            <a:lstStyle/>
            <a:p>
              <a:endParaRPr lang="en-US"/>
            </a:p>
          </p:txBody>
        </p:sp>
        <p:sp>
          <p:nvSpPr>
            <p:cNvPr id="423132" name="Line 220"/>
            <p:cNvSpPr>
              <a:spLocks noChangeShapeType="1"/>
            </p:cNvSpPr>
            <p:nvPr/>
          </p:nvSpPr>
          <p:spPr bwMode="auto">
            <a:xfrm>
              <a:off x="3718" y="2503"/>
              <a:ext cx="835" cy="1"/>
            </a:xfrm>
            <a:prstGeom prst="line">
              <a:avLst/>
            </a:prstGeom>
            <a:noFill/>
            <a:ln w="0">
              <a:solidFill>
                <a:srgbClr val="777777"/>
              </a:solidFill>
              <a:round/>
              <a:headEnd/>
              <a:tailEnd/>
            </a:ln>
          </p:spPr>
          <p:txBody>
            <a:bodyPr/>
            <a:lstStyle/>
            <a:p>
              <a:endParaRPr lang="en-US"/>
            </a:p>
          </p:txBody>
        </p:sp>
        <p:sp>
          <p:nvSpPr>
            <p:cNvPr id="423133" name="Line 221"/>
            <p:cNvSpPr>
              <a:spLocks noChangeShapeType="1"/>
            </p:cNvSpPr>
            <p:nvPr/>
          </p:nvSpPr>
          <p:spPr bwMode="auto">
            <a:xfrm>
              <a:off x="3718" y="2549"/>
              <a:ext cx="835" cy="1"/>
            </a:xfrm>
            <a:prstGeom prst="line">
              <a:avLst/>
            </a:prstGeom>
            <a:noFill/>
            <a:ln w="0">
              <a:solidFill>
                <a:srgbClr val="777777"/>
              </a:solidFill>
              <a:round/>
              <a:headEnd/>
              <a:tailEnd/>
            </a:ln>
          </p:spPr>
          <p:txBody>
            <a:bodyPr/>
            <a:lstStyle/>
            <a:p>
              <a:endParaRPr lang="en-US"/>
            </a:p>
          </p:txBody>
        </p:sp>
        <p:sp>
          <p:nvSpPr>
            <p:cNvPr id="423134" name="Rectangle 222"/>
            <p:cNvSpPr>
              <a:spLocks noChangeArrowheads="1"/>
            </p:cNvSpPr>
            <p:nvPr/>
          </p:nvSpPr>
          <p:spPr bwMode="auto">
            <a:xfrm>
              <a:off x="3776"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135" name="Rectangle 223"/>
            <p:cNvSpPr>
              <a:spLocks noChangeArrowheads="1"/>
            </p:cNvSpPr>
            <p:nvPr/>
          </p:nvSpPr>
          <p:spPr bwMode="auto">
            <a:xfrm>
              <a:off x="3776" y="1495"/>
              <a:ext cx="36" cy="33"/>
            </a:xfrm>
            <a:prstGeom prst="rect">
              <a:avLst/>
            </a:prstGeom>
            <a:noFill/>
            <a:ln w="0">
              <a:solidFill>
                <a:srgbClr val="777777"/>
              </a:solidFill>
              <a:miter lim="800000"/>
              <a:headEnd/>
              <a:tailEnd/>
            </a:ln>
          </p:spPr>
          <p:txBody>
            <a:bodyPr/>
            <a:lstStyle/>
            <a:p>
              <a:endParaRPr lang="en-US"/>
            </a:p>
          </p:txBody>
        </p:sp>
        <p:sp>
          <p:nvSpPr>
            <p:cNvPr id="423136" name="Rectangle 224"/>
            <p:cNvSpPr>
              <a:spLocks noChangeArrowheads="1"/>
            </p:cNvSpPr>
            <p:nvPr/>
          </p:nvSpPr>
          <p:spPr bwMode="auto">
            <a:xfrm>
              <a:off x="410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37" name="Rectangle 225"/>
            <p:cNvSpPr>
              <a:spLocks noChangeArrowheads="1"/>
            </p:cNvSpPr>
            <p:nvPr/>
          </p:nvSpPr>
          <p:spPr bwMode="auto">
            <a:xfrm>
              <a:off x="4107" y="1495"/>
              <a:ext cx="35" cy="33"/>
            </a:xfrm>
            <a:prstGeom prst="rect">
              <a:avLst/>
            </a:prstGeom>
            <a:noFill/>
            <a:ln w="0">
              <a:solidFill>
                <a:srgbClr val="777777"/>
              </a:solidFill>
              <a:miter lim="800000"/>
              <a:headEnd/>
              <a:tailEnd/>
            </a:ln>
          </p:spPr>
          <p:txBody>
            <a:bodyPr/>
            <a:lstStyle/>
            <a:p>
              <a:endParaRPr lang="en-US"/>
            </a:p>
          </p:txBody>
        </p:sp>
        <p:sp>
          <p:nvSpPr>
            <p:cNvPr id="423138" name="Rectangle 226"/>
            <p:cNvSpPr>
              <a:spLocks noChangeArrowheads="1"/>
            </p:cNvSpPr>
            <p:nvPr/>
          </p:nvSpPr>
          <p:spPr bwMode="auto">
            <a:xfrm>
              <a:off x="4052"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139" name="Rectangle 227"/>
            <p:cNvSpPr>
              <a:spLocks noChangeArrowheads="1"/>
            </p:cNvSpPr>
            <p:nvPr/>
          </p:nvSpPr>
          <p:spPr bwMode="auto">
            <a:xfrm>
              <a:off x="4052" y="1495"/>
              <a:ext cx="33" cy="33"/>
            </a:xfrm>
            <a:prstGeom prst="rect">
              <a:avLst/>
            </a:prstGeom>
            <a:noFill/>
            <a:ln w="0">
              <a:solidFill>
                <a:srgbClr val="777777"/>
              </a:solidFill>
              <a:miter lim="800000"/>
              <a:headEnd/>
              <a:tailEnd/>
            </a:ln>
          </p:spPr>
          <p:txBody>
            <a:bodyPr/>
            <a:lstStyle/>
            <a:p>
              <a:endParaRPr lang="en-US"/>
            </a:p>
          </p:txBody>
        </p:sp>
        <p:sp>
          <p:nvSpPr>
            <p:cNvPr id="423140" name="Rectangle 228"/>
            <p:cNvSpPr>
              <a:spLocks noChangeArrowheads="1"/>
            </p:cNvSpPr>
            <p:nvPr/>
          </p:nvSpPr>
          <p:spPr bwMode="auto">
            <a:xfrm>
              <a:off x="3996"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41" name="Rectangle 229"/>
            <p:cNvSpPr>
              <a:spLocks noChangeArrowheads="1"/>
            </p:cNvSpPr>
            <p:nvPr/>
          </p:nvSpPr>
          <p:spPr bwMode="auto">
            <a:xfrm>
              <a:off x="3996" y="1495"/>
              <a:ext cx="35" cy="33"/>
            </a:xfrm>
            <a:prstGeom prst="rect">
              <a:avLst/>
            </a:prstGeom>
            <a:noFill/>
            <a:ln w="0">
              <a:solidFill>
                <a:srgbClr val="777777"/>
              </a:solidFill>
              <a:miter lim="800000"/>
              <a:headEnd/>
              <a:tailEnd/>
            </a:ln>
          </p:spPr>
          <p:txBody>
            <a:bodyPr/>
            <a:lstStyle/>
            <a:p>
              <a:endParaRPr lang="en-US"/>
            </a:p>
          </p:txBody>
        </p:sp>
        <p:sp>
          <p:nvSpPr>
            <p:cNvPr id="423142" name="Rectangle 230"/>
            <p:cNvSpPr>
              <a:spLocks noChangeArrowheads="1"/>
            </p:cNvSpPr>
            <p:nvPr/>
          </p:nvSpPr>
          <p:spPr bwMode="auto">
            <a:xfrm>
              <a:off x="3941" y="1495"/>
              <a:ext cx="36" cy="33"/>
            </a:xfrm>
            <a:prstGeom prst="rect">
              <a:avLst/>
            </a:prstGeom>
            <a:solidFill>
              <a:srgbClr val="C9C9C9"/>
            </a:solidFill>
            <a:ln w="9525">
              <a:solidFill>
                <a:srgbClr val="777777"/>
              </a:solidFill>
              <a:miter lim="800000"/>
              <a:headEnd/>
              <a:tailEnd/>
            </a:ln>
          </p:spPr>
          <p:txBody>
            <a:bodyPr/>
            <a:lstStyle/>
            <a:p>
              <a:endParaRPr lang="en-US"/>
            </a:p>
          </p:txBody>
        </p:sp>
        <p:sp>
          <p:nvSpPr>
            <p:cNvPr id="423143" name="Rectangle 231"/>
            <p:cNvSpPr>
              <a:spLocks noChangeArrowheads="1"/>
            </p:cNvSpPr>
            <p:nvPr/>
          </p:nvSpPr>
          <p:spPr bwMode="auto">
            <a:xfrm>
              <a:off x="3941" y="1495"/>
              <a:ext cx="36" cy="33"/>
            </a:xfrm>
            <a:prstGeom prst="rect">
              <a:avLst/>
            </a:prstGeom>
            <a:noFill/>
            <a:ln w="0">
              <a:solidFill>
                <a:srgbClr val="777777"/>
              </a:solidFill>
              <a:miter lim="800000"/>
              <a:headEnd/>
              <a:tailEnd/>
            </a:ln>
          </p:spPr>
          <p:txBody>
            <a:bodyPr/>
            <a:lstStyle/>
            <a:p>
              <a:endParaRPr lang="en-US"/>
            </a:p>
          </p:txBody>
        </p:sp>
        <p:sp>
          <p:nvSpPr>
            <p:cNvPr id="423144" name="Rectangle 232"/>
            <p:cNvSpPr>
              <a:spLocks noChangeArrowheads="1"/>
            </p:cNvSpPr>
            <p:nvPr/>
          </p:nvSpPr>
          <p:spPr bwMode="auto">
            <a:xfrm>
              <a:off x="3887"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45" name="Rectangle 233"/>
            <p:cNvSpPr>
              <a:spLocks noChangeArrowheads="1"/>
            </p:cNvSpPr>
            <p:nvPr/>
          </p:nvSpPr>
          <p:spPr bwMode="auto">
            <a:xfrm>
              <a:off x="3887" y="1495"/>
              <a:ext cx="35" cy="33"/>
            </a:xfrm>
            <a:prstGeom prst="rect">
              <a:avLst/>
            </a:prstGeom>
            <a:noFill/>
            <a:ln w="0">
              <a:solidFill>
                <a:srgbClr val="777777"/>
              </a:solidFill>
              <a:miter lim="800000"/>
              <a:headEnd/>
              <a:tailEnd/>
            </a:ln>
          </p:spPr>
          <p:txBody>
            <a:bodyPr/>
            <a:lstStyle/>
            <a:p>
              <a:endParaRPr lang="en-US"/>
            </a:p>
          </p:txBody>
        </p:sp>
        <p:sp>
          <p:nvSpPr>
            <p:cNvPr id="423146" name="Rectangle 234"/>
            <p:cNvSpPr>
              <a:spLocks noChangeArrowheads="1"/>
            </p:cNvSpPr>
            <p:nvPr/>
          </p:nvSpPr>
          <p:spPr bwMode="auto">
            <a:xfrm>
              <a:off x="3833" y="1495"/>
              <a:ext cx="33" cy="33"/>
            </a:xfrm>
            <a:prstGeom prst="rect">
              <a:avLst/>
            </a:prstGeom>
            <a:solidFill>
              <a:srgbClr val="C9C9C9"/>
            </a:solidFill>
            <a:ln w="9525">
              <a:solidFill>
                <a:srgbClr val="777777"/>
              </a:solidFill>
              <a:miter lim="800000"/>
              <a:headEnd/>
              <a:tailEnd/>
            </a:ln>
          </p:spPr>
          <p:txBody>
            <a:bodyPr/>
            <a:lstStyle/>
            <a:p>
              <a:endParaRPr lang="en-US"/>
            </a:p>
          </p:txBody>
        </p:sp>
        <p:sp>
          <p:nvSpPr>
            <p:cNvPr id="423147" name="Rectangle 235"/>
            <p:cNvSpPr>
              <a:spLocks noChangeArrowheads="1"/>
            </p:cNvSpPr>
            <p:nvPr/>
          </p:nvSpPr>
          <p:spPr bwMode="auto">
            <a:xfrm>
              <a:off x="3833" y="1495"/>
              <a:ext cx="33" cy="33"/>
            </a:xfrm>
            <a:prstGeom prst="rect">
              <a:avLst/>
            </a:prstGeom>
            <a:noFill/>
            <a:ln w="0">
              <a:solidFill>
                <a:srgbClr val="777777"/>
              </a:solidFill>
              <a:miter lim="800000"/>
              <a:headEnd/>
              <a:tailEnd/>
            </a:ln>
          </p:spPr>
          <p:txBody>
            <a:bodyPr/>
            <a:lstStyle/>
            <a:p>
              <a:endParaRPr lang="en-US"/>
            </a:p>
          </p:txBody>
        </p:sp>
        <p:sp>
          <p:nvSpPr>
            <p:cNvPr id="423148" name="Rectangle 236"/>
            <p:cNvSpPr>
              <a:spLocks noChangeArrowheads="1"/>
            </p:cNvSpPr>
            <p:nvPr/>
          </p:nvSpPr>
          <p:spPr bwMode="auto">
            <a:xfrm>
              <a:off x="4161" y="1495"/>
              <a:ext cx="35" cy="33"/>
            </a:xfrm>
            <a:prstGeom prst="rect">
              <a:avLst/>
            </a:prstGeom>
            <a:solidFill>
              <a:srgbClr val="C9C9C9"/>
            </a:solidFill>
            <a:ln w="9525">
              <a:solidFill>
                <a:srgbClr val="777777"/>
              </a:solidFill>
              <a:miter lim="800000"/>
              <a:headEnd/>
              <a:tailEnd/>
            </a:ln>
          </p:spPr>
          <p:txBody>
            <a:bodyPr/>
            <a:lstStyle/>
            <a:p>
              <a:endParaRPr lang="en-US"/>
            </a:p>
          </p:txBody>
        </p:sp>
        <p:sp>
          <p:nvSpPr>
            <p:cNvPr id="423149" name="Rectangle 237"/>
            <p:cNvSpPr>
              <a:spLocks noChangeArrowheads="1"/>
            </p:cNvSpPr>
            <p:nvPr/>
          </p:nvSpPr>
          <p:spPr bwMode="auto">
            <a:xfrm>
              <a:off x="4161" y="1495"/>
              <a:ext cx="35" cy="33"/>
            </a:xfrm>
            <a:prstGeom prst="rect">
              <a:avLst/>
            </a:prstGeom>
            <a:noFill/>
            <a:ln w="0">
              <a:solidFill>
                <a:srgbClr val="777777"/>
              </a:solidFill>
              <a:miter lim="800000"/>
              <a:headEnd/>
              <a:tailEnd/>
            </a:ln>
          </p:spPr>
          <p:txBody>
            <a:bodyPr/>
            <a:lstStyle/>
            <a:p>
              <a:endParaRPr lang="en-US"/>
            </a:p>
          </p:txBody>
        </p:sp>
        <p:sp>
          <p:nvSpPr>
            <p:cNvPr id="423150" name="Rectangle 238"/>
            <p:cNvSpPr>
              <a:spLocks noChangeArrowheads="1"/>
            </p:cNvSpPr>
            <p:nvPr/>
          </p:nvSpPr>
          <p:spPr bwMode="auto">
            <a:xfrm>
              <a:off x="4284" y="1495"/>
              <a:ext cx="191" cy="33"/>
            </a:xfrm>
            <a:prstGeom prst="rect">
              <a:avLst/>
            </a:prstGeom>
            <a:solidFill>
              <a:srgbClr val="C9C9C9"/>
            </a:solidFill>
            <a:ln w="9525">
              <a:solidFill>
                <a:srgbClr val="777777"/>
              </a:solidFill>
              <a:miter lim="800000"/>
              <a:headEnd/>
              <a:tailEnd/>
            </a:ln>
          </p:spPr>
          <p:txBody>
            <a:bodyPr/>
            <a:lstStyle/>
            <a:p>
              <a:endParaRPr lang="en-US"/>
            </a:p>
          </p:txBody>
        </p:sp>
        <p:sp>
          <p:nvSpPr>
            <p:cNvPr id="423151" name="Rectangle 239"/>
            <p:cNvSpPr>
              <a:spLocks noChangeArrowheads="1"/>
            </p:cNvSpPr>
            <p:nvPr/>
          </p:nvSpPr>
          <p:spPr bwMode="auto">
            <a:xfrm>
              <a:off x="4284" y="1495"/>
              <a:ext cx="191" cy="33"/>
            </a:xfrm>
            <a:prstGeom prst="rect">
              <a:avLst/>
            </a:prstGeom>
            <a:noFill/>
            <a:ln w="0">
              <a:solidFill>
                <a:srgbClr val="777777"/>
              </a:solidFill>
              <a:miter lim="800000"/>
              <a:headEnd/>
              <a:tailEnd/>
            </a:ln>
          </p:spPr>
          <p:txBody>
            <a:bodyPr/>
            <a:lstStyle/>
            <a:p>
              <a:endParaRPr lang="en-US"/>
            </a:p>
          </p:txBody>
        </p:sp>
      </p:grpSp>
      <p:sp>
        <p:nvSpPr>
          <p:cNvPr id="423152" name="AutoShape 240"/>
          <p:cNvSpPr>
            <a:spLocks noChangeArrowheads="1"/>
          </p:cNvSpPr>
          <p:nvPr/>
        </p:nvSpPr>
        <p:spPr bwMode="auto">
          <a:xfrm>
            <a:off x="6280150" y="4876800"/>
            <a:ext cx="542925" cy="466725"/>
          </a:xfrm>
          <a:prstGeom prst="can">
            <a:avLst>
              <a:gd name="adj" fmla="val 25000"/>
            </a:avLst>
          </a:prstGeom>
          <a:solidFill>
            <a:srgbClr val="DDDDDD"/>
          </a:solidFill>
          <a:ln w="9525">
            <a:solidFill>
              <a:schemeClr val="bg2"/>
            </a:solidFill>
            <a:round/>
            <a:headEnd/>
            <a:tailEnd/>
          </a:ln>
          <a:effectLst/>
        </p:spPr>
        <p:txBody>
          <a:bodyPr wrap="none" lIns="107950" tIns="53975" rIns="107950" bIns="53975" anchor="ctr"/>
          <a:lstStyle/>
          <a:p>
            <a:endParaRPr lang="en-US"/>
          </a:p>
        </p:txBody>
      </p:sp>
      <p:sp>
        <p:nvSpPr>
          <p:cNvPr id="423153" name="Line 241"/>
          <p:cNvSpPr>
            <a:spLocks noChangeShapeType="1"/>
          </p:cNvSpPr>
          <p:nvPr/>
        </p:nvSpPr>
        <p:spPr bwMode="auto">
          <a:xfrm>
            <a:off x="5048250" y="3355975"/>
            <a:ext cx="0" cy="825500"/>
          </a:xfrm>
          <a:prstGeom prst="line">
            <a:avLst/>
          </a:prstGeom>
          <a:noFill/>
          <a:ln w="38100">
            <a:solidFill>
              <a:schemeClr val="hlink"/>
            </a:solidFill>
            <a:round/>
            <a:headEnd/>
            <a:tailEnd type="triangle" w="med" len="med"/>
          </a:ln>
          <a:effectLst/>
        </p:spPr>
        <p:txBody>
          <a:bodyPr lIns="107950" tIns="53975" rIns="107950" bIns="53975"/>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3519</TotalTime>
  <Pages>13</Pages>
  <Words>5344</Words>
  <Application>Microsoft Office PowerPoint</Application>
  <PresentationFormat>全屏显示(4:3)</PresentationFormat>
  <Paragraphs>509</Paragraphs>
  <Slides>27</Slides>
  <Notes>26</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聚合</vt:lpstr>
      <vt:lpstr>Object-Oriented Analysis and Design with UML </vt:lpstr>
      <vt:lpstr>Describe Distribution in Context</vt:lpstr>
      <vt:lpstr>Describe Distribution Overview</vt:lpstr>
      <vt:lpstr>Key Concepts: The Deployment View</vt:lpstr>
      <vt:lpstr>Why Distribute?</vt:lpstr>
      <vt:lpstr>Distribution Patterns</vt:lpstr>
      <vt:lpstr>Client/Server Architectures</vt:lpstr>
      <vt:lpstr>Client/Server: Three-Tier Architecture</vt:lpstr>
      <vt:lpstr>Client/Server: “Fat Client” Architecture</vt:lpstr>
      <vt:lpstr>Client/Server: Web Application Architecture</vt:lpstr>
      <vt:lpstr>Peer-to-Peer Architecture</vt:lpstr>
      <vt:lpstr>Describe Distribution Steps</vt:lpstr>
      <vt:lpstr>The Network Configuration</vt:lpstr>
      <vt:lpstr>What Is a Node?</vt:lpstr>
      <vt:lpstr>What Is a Connector?</vt:lpstr>
      <vt:lpstr>Example: Deployment Diagram</vt:lpstr>
      <vt:lpstr>Process-to-Node Allocation Considerations</vt:lpstr>
      <vt:lpstr>What is Deployment?</vt:lpstr>
      <vt:lpstr>Example: Deployment Diagram with Processes</vt:lpstr>
      <vt:lpstr>Distribution Mechanism</vt:lpstr>
      <vt:lpstr>PowerPoint 演示文稿</vt:lpstr>
      <vt:lpstr>Remote Method Invocation (RMI)</vt:lpstr>
      <vt:lpstr>Remote Method Invocation (RMI) (continued)</vt:lpstr>
      <vt:lpstr>Incorporating RMI: Steps</vt:lpstr>
      <vt:lpstr>Incorporating RMI: Steps (continued)</vt:lpstr>
      <vt:lpstr>Incorporating RMI: Steps (continued)</vt:lpstr>
      <vt:lpstr>Example: Incorporating RMI</vt:lpstr>
    </vt:vector>
  </TitlesOfParts>
  <Company>Rational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ssiemers</dc:creator>
  <dc:description>Revised Power Point master slide using the "standard" Rational Software logo</dc:description>
  <cp:lastModifiedBy>Administrator</cp:lastModifiedBy>
  <cp:revision>223</cp:revision>
  <cp:lastPrinted>2000-01-25T00:11:26Z</cp:lastPrinted>
  <dcterms:created xsi:type="dcterms:W3CDTF">2000-06-19T18:49:39Z</dcterms:created>
  <dcterms:modified xsi:type="dcterms:W3CDTF">2013-11-07T05:35:36Z</dcterms:modified>
</cp:coreProperties>
</file>