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43"/>
  </p:handoutMasterIdLst>
  <p:sldIdLst>
    <p:sldId id="318" r:id="rId3"/>
    <p:sldId id="263" r:id="rId4"/>
    <p:sldId id="264" r:id="rId6"/>
    <p:sldId id="265" r:id="rId7"/>
    <p:sldId id="266" r:id="rId8"/>
    <p:sldId id="267" r:id="rId9"/>
    <p:sldId id="268" r:id="rId10"/>
    <p:sldId id="279" r:id="rId11"/>
    <p:sldId id="269" r:id="rId12"/>
    <p:sldId id="270" r:id="rId13"/>
    <p:sldId id="277" r:id="rId14"/>
    <p:sldId id="271" r:id="rId15"/>
    <p:sldId id="311" r:id="rId16"/>
    <p:sldId id="312" r:id="rId17"/>
    <p:sldId id="274" r:id="rId18"/>
    <p:sldId id="276" r:id="rId19"/>
    <p:sldId id="317" r:id="rId20"/>
    <p:sldId id="315" r:id="rId21"/>
    <p:sldId id="316" r:id="rId22"/>
    <p:sldId id="280" r:id="rId23"/>
    <p:sldId id="281" r:id="rId24"/>
    <p:sldId id="282" r:id="rId25"/>
    <p:sldId id="313" r:id="rId26"/>
    <p:sldId id="284" r:id="rId27"/>
    <p:sldId id="285" r:id="rId28"/>
    <p:sldId id="286" r:id="rId29"/>
    <p:sldId id="287" r:id="rId30"/>
    <p:sldId id="309" r:id="rId31"/>
    <p:sldId id="290" r:id="rId32"/>
    <p:sldId id="291" r:id="rId33"/>
    <p:sldId id="292" r:id="rId34"/>
    <p:sldId id="295" r:id="rId35"/>
    <p:sldId id="296" r:id="rId36"/>
    <p:sldId id="297" r:id="rId37"/>
    <p:sldId id="298" r:id="rId38"/>
    <p:sldId id="299" r:id="rId39"/>
    <p:sldId id="300" r:id="rId40"/>
    <p:sldId id="301" r:id="rId41"/>
    <p:sldId id="306" r:id="rId42"/>
  </p:sldIdLst>
  <p:sldSz cx="9144000" cy="6858000" type="screen4x3"/>
  <p:notesSz cx="7038975" cy="9185275"/>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8A0E5E"/>
    <a:srgbClr val="00CCFF"/>
    <a:srgbClr val="FFFFCC"/>
    <a:srgbClr val="990033"/>
    <a:srgbClr val="99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7" autoAdjust="0"/>
    <p:restoredTop sz="85635" autoAdjust="0"/>
  </p:normalViewPr>
  <p:slideViewPr>
    <p:cSldViewPr snapToGrid="0" snapToObjects="1">
      <p:cViewPr>
        <p:scale>
          <a:sx n="66" d="100"/>
          <a:sy n="66" d="100"/>
        </p:scale>
        <p:origin x="-1494" y="-636"/>
      </p:cViewPr>
      <p:guideLst>
        <p:guide orient="horz" pos="2700"/>
        <p:guide pos="263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5984"/>
    </p:cViewPr>
  </p:sorterViewPr>
  <p:notesViewPr>
    <p:cSldViewPr snapToGrid="0" snapToObjects="1">
      <p:cViewPr>
        <p:scale>
          <a:sx n="100" d="100"/>
          <a:sy n="100" d="100"/>
        </p:scale>
        <p:origin x="-810" y="-60"/>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w="9525">
            <a:noFill/>
            <a:miter lim="800000"/>
          </a:ln>
          <a:effectLst/>
        </p:spPr>
        <p:txBody>
          <a:bodyPr vert="horz" wrap="square" lIns="19050" tIns="0" rIns="19050" bIns="0" numCol="1" anchor="t" anchorCtr="0" compatLnSpc="1"/>
          <a:lstStyle>
            <a:lvl1pPr>
              <a:defRPr i="1" smtClean="0"/>
            </a:lvl1pPr>
          </a:lstStyle>
          <a:p>
            <a:pPr>
              <a:defRPr/>
            </a:pPr>
            <a:r>
              <a:rPr lang="zh-CN" altLang="en-US"/>
              <a:t>Mastering OOAD - Instructor Notes</a:t>
            </a:r>
            <a:endParaRPr lang="zh-CN" altLang="en-US"/>
          </a:p>
        </p:txBody>
      </p:sp>
      <p:sp>
        <p:nvSpPr>
          <p:cNvPr id="3075" name="Rectangle 3"/>
          <p:cNvSpPr>
            <a:spLocks noGrp="1" noChangeArrowheads="1"/>
          </p:cNvSpPr>
          <p:nvPr>
            <p:ph type="dt" sz="quarter" idx="1"/>
          </p:nvPr>
        </p:nvSpPr>
        <p:spPr bwMode="auto">
          <a:xfrm>
            <a:off x="3989388" y="0"/>
            <a:ext cx="3049587" cy="460375"/>
          </a:xfrm>
          <a:prstGeom prst="rect">
            <a:avLst/>
          </a:prstGeom>
          <a:noFill/>
          <a:ln w="9525">
            <a:noFill/>
            <a:miter lim="800000"/>
          </a:ln>
          <a:effectLst/>
        </p:spPr>
        <p:txBody>
          <a:bodyPr vert="horz" wrap="square" lIns="19050" tIns="0" rIns="19050" bIns="0" numCol="1" anchor="t" anchorCtr="0" compatLnSpc="1"/>
          <a:lstStyle>
            <a:lvl1pPr algn="r">
              <a:defRPr i="1" smtClean="0"/>
            </a:lvl1pPr>
          </a:lstStyle>
          <a:p>
            <a:pPr>
              <a:defRPr/>
            </a:pPr>
            <a:endParaRPr lang="en-US" altLang="zh-CN"/>
          </a:p>
        </p:txBody>
      </p:sp>
      <p:sp>
        <p:nvSpPr>
          <p:cNvPr id="3076" name="Rectangle 4"/>
          <p:cNvSpPr>
            <a:spLocks noGrp="1" noChangeArrowheads="1"/>
          </p:cNvSpPr>
          <p:nvPr>
            <p:ph type="ftr" sz="quarter" idx="2"/>
          </p:nvPr>
        </p:nvSpPr>
        <p:spPr bwMode="auto">
          <a:xfrm>
            <a:off x="0" y="8724900"/>
            <a:ext cx="3049588" cy="460375"/>
          </a:xfrm>
          <a:prstGeom prst="rect">
            <a:avLst/>
          </a:prstGeom>
          <a:noFill/>
          <a:ln w="9525">
            <a:noFill/>
            <a:miter lim="800000"/>
          </a:ln>
          <a:effectLst/>
        </p:spPr>
        <p:txBody>
          <a:bodyPr vert="horz" wrap="square" lIns="19050" tIns="0" rIns="19050" bIns="0" numCol="1" anchor="b" anchorCtr="0" compatLnSpc="1"/>
          <a:lstStyle>
            <a:lvl1pPr>
              <a:defRPr i="1" smtClean="0"/>
            </a:lvl1pPr>
          </a:lstStyle>
          <a:p>
            <a:pPr>
              <a:defRPr/>
            </a:pPr>
            <a:r>
              <a:rPr lang="zh-CN" altLang="en-US"/>
              <a:t>Module 11 - Use-Case Design</a:t>
            </a:r>
            <a:endParaRPr lang="en-US" altLang="zh-CN"/>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w="9525">
            <a:noFill/>
            <a:miter lim="800000"/>
          </a:ln>
          <a:effectLst/>
        </p:spPr>
        <p:txBody>
          <a:bodyPr vert="horz" wrap="square" lIns="19050" tIns="0" rIns="19050" bIns="0" numCol="1" anchor="b" anchorCtr="0" compatLnSpc="1"/>
          <a:lstStyle>
            <a:lvl1pPr algn="r">
              <a:defRPr i="1" smtClean="0"/>
            </a:lvl1pPr>
          </a:lstStyle>
          <a:p>
            <a:pPr>
              <a:defRPr/>
            </a:pPr>
            <a:fld id="{52F532C8-8D4F-4001-9B5F-5C6DFA2643FA}" type="slidenum">
              <a:rPr lang="zh-CN" altLang="en-US"/>
            </a:fld>
            <a:endParaRPr lang="en-US" altLang="zh-CN"/>
          </a:p>
        </p:txBody>
      </p:sp>
      <p:sp>
        <p:nvSpPr>
          <p:cNvPr id="3078" name="Rectangle 6"/>
          <p:cNvSpPr>
            <a:spLocks noChangeArrowheads="1"/>
          </p:cNvSpPr>
          <p:nvPr/>
        </p:nvSpPr>
        <p:spPr bwMode="auto">
          <a:xfrm>
            <a:off x="3138488" y="8748713"/>
            <a:ext cx="757237" cy="254000"/>
          </a:xfrm>
          <a:prstGeom prst="rect">
            <a:avLst/>
          </a:prstGeom>
          <a:noFill/>
          <a:ln w="9525">
            <a:noFill/>
            <a:miter lim="800000"/>
          </a:ln>
          <a:effectLst/>
        </p:spPr>
        <p:txBody>
          <a:bodyPr wrap="none" lIns="87312" tIns="44450" rIns="87312" bIns="44450">
            <a:spAutoFit/>
          </a:bodyPr>
          <a:lstStyle/>
          <a:p>
            <a:pPr algn="ctr" defTabSz="868045">
              <a:lnSpc>
                <a:spcPct val="90000"/>
              </a:lnSpc>
              <a:defRPr/>
            </a:pPr>
            <a:r>
              <a:rPr lang="en-US" altLang="zh-CN" sz="1200"/>
              <a:t>Page </a:t>
            </a:r>
            <a:fld id="{4692CBC2-FBF8-4686-8878-166283E2D9B0}" type="slidenum">
              <a:rPr lang="en-US" altLang="zh-CN" sz="1200"/>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w="9525">
            <a:noFill/>
            <a:miter lim="800000"/>
          </a:ln>
          <a:effectLst/>
        </p:spPr>
        <p:txBody>
          <a:bodyPr vert="horz" wrap="square" lIns="19050" tIns="0" rIns="19050" bIns="0" numCol="1" anchor="t" anchorCtr="0" compatLnSpc="1"/>
          <a:lstStyle>
            <a:lvl1pPr algn="ctr">
              <a:defRPr sz="2800" smtClean="0">
                <a:latin typeface="Arial Narrow" panose="020B0606020202030204" pitchFamily="34" charset="0"/>
              </a:defRPr>
            </a:lvl1pPr>
          </a:lstStyle>
          <a:p>
            <a:pPr>
              <a:defRPr/>
            </a:pPr>
            <a:r>
              <a:rPr lang="en-US" altLang="zh-CN"/>
              <a:t>Mastering OOAD w/ UML 2.0 – Instructor Notes</a:t>
            </a:r>
            <a:endParaRPr lang="en-US" altLang="zh-CN"/>
          </a:p>
        </p:txBody>
      </p:sp>
      <p:sp>
        <p:nvSpPr>
          <p:cNvPr id="2054" name="Rectangle 6"/>
          <p:cNvSpPr>
            <a:spLocks noChangeArrowheads="1"/>
          </p:cNvSpPr>
          <p:nvPr/>
        </p:nvSpPr>
        <p:spPr bwMode="auto">
          <a:xfrm>
            <a:off x="5886450" y="8723313"/>
            <a:ext cx="582613" cy="225425"/>
          </a:xfrm>
          <a:prstGeom prst="rect">
            <a:avLst/>
          </a:prstGeom>
          <a:noFill/>
          <a:ln w="9525">
            <a:noFill/>
            <a:miter lim="800000"/>
          </a:ln>
          <a:effectLst/>
        </p:spPr>
        <p:txBody>
          <a:bodyPr wrap="none" lIns="87312" tIns="44450" rIns="87312" bIns="44450">
            <a:spAutoFit/>
          </a:bodyPr>
          <a:lstStyle/>
          <a:p>
            <a:pPr algn="ctr" defTabSz="868045">
              <a:lnSpc>
                <a:spcPct val="90000"/>
              </a:lnSpc>
              <a:defRPr/>
            </a:pPr>
            <a:r>
              <a:rPr lang="en-US" altLang="zh-CN"/>
              <a:t>11 - </a:t>
            </a:r>
            <a:fld id="{76FFE41E-1EE2-417C-86F8-06E0A08C869D}" type="slidenum">
              <a:rPr lang="en-US" altLang="zh-CN"/>
            </a:fld>
            <a:endParaRPr lang="en-US" altLang="zh-CN"/>
          </a:p>
        </p:txBody>
      </p:sp>
      <p:sp>
        <p:nvSpPr>
          <p:cNvPr id="45060"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ln>
        </p:spPr>
      </p:sp>
      <p:sp>
        <p:nvSpPr>
          <p:cNvPr id="2059" name="Line 11"/>
          <p:cNvSpPr>
            <a:spLocks noChangeShapeType="1"/>
          </p:cNvSpPr>
          <p:nvPr/>
        </p:nvSpPr>
        <p:spPr bwMode="auto">
          <a:xfrm>
            <a:off x="447675" y="457200"/>
            <a:ext cx="6172200" cy="0"/>
          </a:xfrm>
          <a:prstGeom prst="line">
            <a:avLst/>
          </a:prstGeom>
          <a:noFill/>
          <a:ln w="9525">
            <a:solidFill>
              <a:schemeClr val="tx1"/>
            </a:solidFill>
            <a:round/>
          </a:ln>
          <a:effectLst/>
        </p:spPr>
        <p:txBody>
          <a:bodyPr wrap="none" lIns="107950" tIns="53975" rIns="107950" bIns="53975" anchor="ctr"/>
          <a:lstStyle/>
          <a:p>
            <a:pPr>
              <a:defRPr/>
            </a:pPr>
            <a:endParaRPr lang="en-US"/>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w="9525">
            <a:noFill/>
            <a:miter lim="800000"/>
          </a:ln>
          <a:effectLst/>
        </p:spPr>
        <p:txBody>
          <a:bodyPr vert="horz" wrap="square" lIns="92075" tIns="46038" rIns="92075" bIns="46038" numCol="1" anchor="t" anchorCtr="0" compatLnSpc="1"/>
          <a:lstStyle/>
          <a:p>
            <a:pPr lvl="0"/>
            <a:r>
              <a:rPr lang="en-US" altLang="zh-CN" noProof="0" smtClean="0"/>
              <a:t>Body Text</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2060" name="Text Box 12"/>
          <p:cNvSpPr txBox="1">
            <a:spLocks noChangeArrowheads="1"/>
          </p:cNvSpPr>
          <p:nvPr/>
        </p:nvSpPr>
        <p:spPr bwMode="auto">
          <a:xfrm>
            <a:off x="611188" y="836613"/>
            <a:ext cx="1676400" cy="320675"/>
          </a:xfrm>
          <a:prstGeom prst="rect">
            <a:avLst/>
          </a:prstGeom>
          <a:noFill/>
          <a:ln w="9525">
            <a:noFill/>
            <a:miter lim="800000"/>
          </a:ln>
          <a:effectLst/>
        </p:spPr>
        <p:txBody>
          <a:bodyPr lIns="107950" tIns="53975" rIns="107950" bIns="53975">
            <a:spAutoFit/>
          </a:bodyPr>
          <a:lstStyle/>
          <a:p>
            <a:pPr>
              <a:spcBef>
                <a:spcPct val="50000"/>
              </a:spcBef>
              <a:defRPr/>
            </a:pPr>
            <a:r>
              <a:rPr lang="en-US" altLang="zh-CN" sz="1400">
                <a:latin typeface="ZapfHumnst BT" pitchFamily="34" charset="0"/>
              </a:rPr>
              <a:t>Instructor Notes:</a:t>
            </a:r>
            <a:endParaRPr lang="en-US" altLang="zh-CN" sz="1400">
              <a:latin typeface="ZapfHumnst BT" pitchFamily="34" charset="0"/>
            </a:endParaRPr>
          </a:p>
        </p:txBody>
      </p:sp>
      <p:sp>
        <p:nvSpPr>
          <p:cNvPr id="2061" name="Line 13"/>
          <p:cNvSpPr>
            <a:spLocks noChangeShapeType="1"/>
          </p:cNvSpPr>
          <p:nvPr/>
        </p:nvSpPr>
        <p:spPr bwMode="auto">
          <a:xfrm>
            <a:off x="2505075" y="836613"/>
            <a:ext cx="0" cy="7456487"/>
          </a:xfrm>
          <a:prstGeom prst="line">
            <a:avLst/>
          </a:prstGeom>
          <a:noFill/>
          <a:ln w="9525">
            <a:solidFill>
              <a:schemeClr val="tx1"/>
            </a:solidFill>
            <a:round/>
          </a:ln>
          <a:effectLst/>
        </p:spPr>
        <p:txBody>
          <a:bodyPr wrap="none" lIns="107950" tIns="53975" rIns="107950" bIns="53975" anchor="ctr"/>
          <a:lstStyle/>
          <a:p>
            <a:pPr>
              <a:defRPr/>
            </a:pPr>
            <a:endParaRPr lang="en-US"/>
          </a:p>
        </p:txBody>
      </p:sp>
      <p:sp>
        <p:nvSpPr>
          <p:cNvPr id="2066" name="Rectangle 18"/>
          <p:cNvSpPr>
            <a:spLocks noGrp="1" noChangeArrowheads="1"/>
          </p:cNvSpPr>
          <p:nvPr>
            <p:ph type="ftr" sz="quarter" idx="4"/>
          </p:nvPr>
        </p:nvSpPr>
        <p:spPr bwMode="auto">
          <a:xfrm>
            <a:off x="0" y="8416925"/>
            <a:ext cx="7085013" cy="503238"/>
          </a:xfrm>
          <a:prstGeom prst="rect">
            <a:avLst/>
          </a:prstGeom>
          <a:noFill/>
          <a:ln w="9525">
            <a:noFill/>
            <a:miter lim="800000"/>
          </a:ln>
          <a:effectLst/>
        </p:spPr>
        <p:txBody>
          <a:bodyPr vert="horz" wrap="square" lIns="19050" tIns="0" rIns="19050" bIns="0" numCol="1" anchor="b" anchorCtr="0" compatLnSpc="1"/>
          <a:lstStyle>
            <a:lvl1pPr algn="ctr">
              <a:defRPr i="1" smtClean="0"/>
            </a:lvl1pPr>
          </a:lstStyle>
          <a:p>
            <a:pPr>
              <a:defRPr/>
            </a:pPr>
            <a:r>
              <a:rPr lang="zh-CN" altLang="en-US"/>
              <a:t>Module 11 - Use-Case Design</a:t>
            </a:r>
            <a:endParaRPr lang="en-US" altLang="zh-CN">
              <a:latin typeface="ZapfHumnst BT" pitchFamily="34" charset="0"/>
            </a:endParaRPr>
          </a:p>
        </p:txBody>
      </p:sp>
      <p:sp>
        <p:nvSpPr>
          <p:cNvPr id="2067" name="Text Box 19"/>
          <p:cNvSpPr txBox="1">
            <a:spLocks noChangeArrowheads="1"/>
          </p:cNvSpPr>
          <p:nvPr/>
        </p:nvSpPr>
        <p:spPr bwMode="auto">
          <a:xfrm>
            <a:off x="152400" y="8432800"/>
            <a:ext cx="1981200" cy="503238"/>
          </a:xfrm>
          <a:prstGeom prst="rect">
            <a:avLst/>
          </a:prstGeom>
          <a:noFill/>
          <a:ln w="9525">
            <a:noFill/>
            <a:miter lim="800000"/>
          </a:ln>
          <a:effectLst/>
        </p:spPr>
        <p:txBody>
          <a:bodyPr lIns="182880" tIns="0" rIns="182880" bIns="0" anchor="b"/>
          <a:lstStyle/>
          <a:p>
            <a:pPr eaLnBrk="1" hangingPunct="1">
              <a:defRPr/>
            </a:pPr>
            <a:r>
              <a:rPr lang="en-US" altLang="zh-CN" sz="800"/>
              <a:t>© Copyright IBM Corp. 2004</a:t>
            </a:r>
            <a:endParaRPr lang="en-US" altLang="zh-CN" sz="800"/>
          </a:p>
        </p:txBody>
      </p:sp>
      <p:sp>
        <p:nvSpPr>
          <p:cNvPr id="2068" name="Rectangle 20"/>
          <p:cNvSpPr>
            <a:spLocks noChangeArrowheads="1"/>
          </p:cNvSpPr>
          <p:nvPr/>
        </p:nvSpPr>
        <p:spPr bwMode="auto">
          <a:xfrm>
            <a:off x="228600" y="9032875"/>
            <a:ext cx="6553200" cy="152400"/>
          </a:xfrm>
          <a:prstGeom prst="rect">
            <a:avLst/>
          </a:prstGeom>
          <a:noFill/>
          <a:ln w="9525">
            <a:noFill/>
            <a:miter lim="800000"/>
          </a:ln>
          <a:effectLst/>
        </p:spPr>
        <p:txBody>
          <a:bodyPr lIns="93031" tIns="46516" rIns="93031" bIns="46516" anchor="b"/>
          <a:lstStyle/>
          <a:p>
            <a:pPr algn="ctr" defTabSz="930275" eaLnBrk="1" hangingPunct="1">
              <a:defRPr/>
            </a:pPr>
            <a:r>
              <a:rPr lang="en-US" altLang="zh-CN" sz="800"/>
              <a:t>Course materials may not be reproduced in whole or in part without the prior written permission of IBM.</a:t>
            </a:r>
            <a:endParaRPr lang="en-US" altLang="zh-CN" sz="800"/>
          </a:p>
        </p:txBody>
      </p:sp>
    </p:spTree>
  </p:cSld>
  <p:clrMap bg1="lt1" tx1="dk1" bg2="lt2" tx2="dk2" accent1="accent1" accent2="accent2" accent3="accent3" accent4="accent4" accent5="accent5" accent6="accent6" hlink="hlink" folHlink="folHlink"/>
  <p:hf dt="0"/>
  <p:notesStyle>
    <a:lvl1pPr algn="l" rtl="0" eaLnBrk="0" fontAlgn="base" hangingPunct="0">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java.sun.com/products/jdk/rmi/faq.html"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4710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47108" name="Rectangle 2"/>
          <p:cNvSpPr>
            <a:spLocks noGrp="1" noRot="1" noChangeAspect="1" noChangeArrowheads="1" noTextEdit="1"/>
          </p:cNvSpPr>
          <p:nvPr>
            <p:ph type="sldImg"/>
          </p:nvPr>
        </p:nvSpPr>
        <p:spPr/>
      </p:sp>
      <p:sp>
        <p:nvSpPr>
          <p:cNvPr id="47109" name="Rectangle 3"/>
          <p:cNvSpPr>
            <a:spLocks noGrp="1" noChangeArrowheads="1"/>
          </p:cNvSpPr>
          <p:nvPr>
            <p:ph type="body" idx="1"/>
          </p:nvPr>
        </p:nvSpPr>
        <p:spPr>
          <a:noFill/>
        </p:spPr>
        <p:txBody>
          <a:bodyPr/>
          <a:lstStyle/>
          <a:p>
            <a:pPr eaLnBrk="1" hangingPunct="1"/>
            <a:r>
              <a:rPr lang="en-US" altLang="zh-CN" sz="1000" b="1" smtClean="0">
                <a:latin typeface="ZapfHumnst BT" pitchFamily="34" charset="0"/>
              </a:rPr>
              <a:t>Use-Case Design</a:t>
            </a:r>
            <a:r>
              <a:rPr lang="en-US" altLang="zh-CN" sz="1000" smtClean="0">
                <a:latin typeface="ZapfHumnst BT" pitchFamily="34" charset="0"/>
              </a:rPr>
              <a:t> is when the use-case implementations are verified for consistency. This means that for all the use-case realizations for each use case, the following items are verified:</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All the necessary behavior to support a use-case implementation has been distributed among the appropriate participating classes.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The use case flows naturally over the participating design elements.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All associations between design elements (classes or subsystems) needed for the use-case realizations have been defined.</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All of the attributes needed for the use-cases have been defined.</a:t>
            </a:r>
            <a:endParaRPr lang="en-US" altLang="zh-CN" sz="1000" smtClean="0">
              <a:latin typeface="ZapfHumnst BT" pitchFamily="34" charset="0"/>
            </a:endParaRPr>
          </a:p>
          <a:p>
            <a:pPr eaLnBrk="1" hangingPunct="1"/>
            <a:r>
              <a:rPr lang="en-US" altLang="zh-CN" sz="1000" smtClean="0">
                <a:latin typeface="ZapfHumnst BT" pitchFamily="34" charset="0"/>
              </a:rPr>
              <a:t>To assist in this verification, use-case realizations initially developed in Use-Case Analysis</a:t>
            </a:r>
            <a:r>
              <a:rPr lang="en-US" altLang="zh-CN" sz="1000" i="1" smtClean="0">
                <a:latin typeface="ZapfHumnst BT" pitchFamily="34" charset="0"/>
              </a:rPr>
              <a:t> </a:t>
            </a:r>
            <a:r>
              <a:rPr lang="en-US" altLang="zh-CN" sz="1000" smtClean="0">
                <a:latin typeface="ZapfHumnst BT" pitchFamily="34" charset="0"/>
              </a:rPr>
              <a:t>are refined to include the defined Design model elements from the originally defined Analysis Model elements. The Design Model elements are the design classes and subsystems that the analysis classes “morphed into.” </a:t>
            </a:r>
            <a:endParaRPr lang="en-US" altLang="zh-CN" sz="1000" smtClean="0">
              <a:latin typeface="ZapfHumnst BT" pitchFamily="34" charset="0"/>
            </a:endParaRPr>
          </a:p>
          <a:p>
            <a:pPr eaLnBrk="1" hangingPunct="1"/>
            <a:r>
              <a:rPr lang="en-US" altLang="zh-CN" sz="1000" smtClean="0">
                <a:latin typeface="ZapfHumnst BT" pitchFamily="34" charset="0"/>
              </a:rPr>
              <a:t>In addition, any applicable architectural mechanisms should be incorporated into the use-case realizations.</a:t>
            </a:r>
            <a:endParaRPr lang="en-US" altLang="zh-CN" sz="1000" smtClean="0">
              <a:latin typeface="ZapfHumnst BT" pitchFamily="34" charset="0"/>
            </a:endParaRPr>
          </a:p>
          <a:p>
            <a:pPr eaLnBrk="1" hangingPunct="1"/>
            <a:endParaRPr lang="zh-CN" altLang="en-US" sz="1000" smtClean="0">
              <a:latin typeface="ZapfHumnst BT" pitchFamily="34" charset="0"/>
            </a:endParaRPr>
          </a:p>
        </p:txBody>
      </p:sp>
      <p:sp>
        <p:nvSpPr>
          <p:cNvPr id="47110" name="Text Box 4"/>
          <p:cNvSpPr txBox="1">
            <a:spLocks noChangeArrowheads="1"/>
          </p:cNvSpPr>
          <p:nvPr/>
        </p:nvSpPr>
        <p:spPr bwMode="auto">
          <a:xfrm>
            <a:off x="584200" y="1206500"/>
            <a:ext cx="1857375" cy="6858000"/>
          </a:xfrm>
          <a:prstGeom prst="rect">
            <a:avLst/>
          </a:prstGeom>
          <a:noFill/>
          <a:ln w="9525">
            <a:noFill/>
            <a:miter lim="800000"/>
          </a:ln>
        </p:spPr>
        <p:txBody>
          <a:bodyPr lIns="107950" tIns="53975" rIns="107950" bIns="53975"/>
          <a:lstStyle/>
          <a:p>
            <a:pPr>
              <a:spcBef>
                <a:spcPct val="50000"/>
              </a:spcBef>
            </a:pPr>
            <a:r>
              <a:rPr lang="en-US" altLang="zh-CN">
                <a:latin typeface="ZapfHumnst BT" pitchFamily="34" charset="0"/>
              </a:rPr>
              <a:t>Use-Case Design is a cross-checking, consistency-imposing activity, focused on the “use-case thread” to make sure everything still fits together.  Part of this activity involves continually reviewing the interaction diagrams, looking for inconsistencies, missing information, opportunities for re-use, and so forth.</a:t>
            </a:r>
            <a:endParaRPr lang="en-US" altLang="zh-CN">
              <a:latin typeface="ZapfHumnst BT" pitchFamily="34" charset="0"/>
            </a:endParaRPr>
          </a:p>
          <a:p>
            <a:pPr>
              <a:spcBef>
                <a:spcPct val="50000"/>
              </a:spcBef>
            </a:pPr>
            <a:r>
              <a:rPr lang="en-US" altLang="zh-CN">
                <a:latin typeface="ZapfHumnst BT" pitchFamily="34" charset="0"/>
              </a:rPr>
              <a:t>We want to check that we have operations for the whole path of the flow of events.  It is not easy to find holes (places where someone has forgotten to create operations just by looking at the Design Model).</a:t>
            </a:r>
            <a:endParaRPr lang="en-US" altLang="zh-CN">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632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6324" name="Rectangle 2"/>
          <p:cNvSpPr>
            <a:spLocks noGrp="1" noRot="1" noChangeAspect="1" noChangeArrowheads="1" noTextEdit="1"/>
          </p:cNvSpPr>
          <p:nvPr>
            <p:ph type="sldImg"/>
          </p:nvPr>
        </p:nvSpPr>
        <p:spPr/>
      </p:sp>
      <p:sp>
        <p:nvSpPr>
          <p:cNvPr id="56325" name="Rectangle 3"/>
          <p:cNvSpPr>
            <a:spLocks noGrp="1" noChangeArrowheads="1"/>
          </p:cNvSpPr>
          <p:nvPr>
            <p:ph type="body" idx="1"/>
          </p:nvPr>
        </p:nvSpPr>
        <p:spPr>
          <a:noFill/>
        </p:spPr>
        <p:txBody>
          <a:bodyPr/>
          <a:lstStyle/>
          <a:p>
            <a:pPr eaLnBrk="1" fontAlgn="t" hangingPunct="1"/>
            <a:r>
              <a:rPr lang="en-US" altLang="zh-CN" sz="1000" dirty="0" smtClean="0">
                <a:latin typeface="ZapfHumnst BT" pitchFamily="34" charset="0"/>
              </a:rPr>
              <a:t>You have two choices for representing the subsystems: </a:t>
            </a:r>
            <a:endParaRPr lang="en-US" altLang="zh-CN" sz="1000" dirty="0" smtClean="0">
              <a:latin typeface="ZapfHumnst BT" pitchFamily="34" charset="0"/>
            </a:endParaRPr>
          </a:p>
          <a:p>
            <a:pPr marL="228600" lvl="1" indent="-114300" eaLnBrk="1" fontAlgn="t" hangingPunct="1">
              <a:buFontTx/>
              <a:buChar char="•"/>
            </a:pPr>
            <a:r>
              <a:rPr lang="en-US" altLang="zh-CN" sz="1000" dirty="0" smtClean="0">
                <a:latin typeface="ZapfHumnst BT" pitchFamily="34" charset="0"/>
              </a:rPr>
              <a:t>You can use the interfaces realized by the subsystem. This is the better choice in cases where any model element that realizes the same interface can be used in place of the interface. If you choose to show interfaces on the sequence diagram, be aware that you will want to ensure that no messages are sent from the interface to other objects. The reason for this is that interfaces completely encapsulate the internal realization of their operations. Therefore, you cannot be certain that all model elements that realize the interface will in fact actually be designed the same way. So on sequence diagrams, no messages should be shown being sent from interfaces. </a:t>
            </a:r>
            <a:endParaRPr lang="en-US" altLang="zh-CN" sz="1000" dirty="0" smtClean="0">
              <a:latin typeface="ZapfHumnst BT" pitchFamily="34" charset="0"/>
            </a:endParaRPr>
          </a:p>
          <a:p>
            <a:pPr marL="228600" lvl="1" indent="-114300" eaLnBrk="1" fontAlgn="t" hangingPunct="1">
              <a:buFontTx/>
              <a:buChar char="•"/>
            </a:pPr>
            <a:r>
              <a:rPr lang="en-US" altLang="zh-CN" sz="1000" dirty="0" smtClean="0">
                <a:latin typeface="ZapfHumnst BT" pitchFamily="34" charset="0"/>
              </a:rPr>
              <a:t>You can use a subsystem component (which is discussed in the Subsystem Design Module) to represent the subsystem on sequence diagrams. This component is contained within the subsystem and is used to represent the subsystem in diagrams that do not support the direct use of packages and subsystems as behavioral elements. The subsystem component should be used in cases where a specific subsystem responds to a message. Messages can be sent from the subsystem proxy to other objects. </a:t>
            </a:r>
            <a:endParaRPr lang="en-US" altLang="zh-CN" sz="1000" dirty="0" smtClean="0">
              <a:latin typeface="ZapfHumnst BT" pitchFamily="34" charset="0"/>
            </a:endParaRPr>
          </a:p>
          <a:p>
            <a:pPr eaLnBrk="1" fontAlgn="t" hangingPunct="1"/>
            <a:r>
              <a:rPr lang="en-US" altLang="zh-CN" sz="1000" dirty="0" smtClean="0">
                <a:latin typeface="ZapfHumnst BT" pitchFamily="34" charset="0"/>
              </a:rPr>
              <a:t>For this class, you will use interfaces to represent subsystems in the design.</a:t>
            </a:r>
            <a:endParaRPr lang="en-US" altLang="zh-CN" sz="1000" dirty="0" smtClean="0">
              <a:latin typeface="ZapfHumnst BT" pitchFamily="34" charset="0"/>
            </a:endParaRPr>
          </a:p>
        </p:txBody>
      </p:sp>
      <p:sp>
        <p:nvSpPr>
          <p:cNvPr id="56326" name="Text Box 4"/>
          <p:cNvSpPr txBox="1">
            <a:spLocks noChangeArrowheads="1"/>
          </p:cNvSpPr>
          <p:nvPr/>
        </p:nvSpPr>
        <p:spPr bwMode="auto">
          <a:xfrm>
            <a:off x="584200" y="1209675"/>
            <a:ext cx="1847850" cy="6858000"/>
          </a:xfrm>
          <a:prstGeom prst="rect">
            <a:avLst/>
          </a:prstGeom>
          <a:noFill/>
          <a:ln w="9525">
            <a:noFill/>
            <a:miter lim="800000"/>
          </a:ln>
        </p:spPr>
        <p:txBody>
          <a:bodyPr lIns="107950" tIns="53975" rIns="107950" bIns="53975"/>
          <a:lstStyle/>
          <a:p>
            <a:r>
              <a:rPr lang="en-US" altLang="zh-CN">
                <a:latin typeface="ZapfHumnst BT" pitchFamily="34" charset="0"/>
              </a:rPr>
              <a:t>There are two ways that the student can represent a subsystem on a sequence diagram; with an interface or a subsystem component. Use a component only if you know what subsystem will be used to realize the behavior.</a:t>
            </a:r>
            <a:endParaRPr lang="en-US" altLang="zh-CN">
              <a:latin typeface="ZapfHumnst BT" pitchFamily="34" charset="0"/>
            </a:endParaRPr>
          </a:p>
          <a:p>
            <a:r>
              <a:rPr lang="en-US" altLang="zh-CN">
                <a:latin typeface="ZapfHumnst BT" pitchFamily="34" charset="0"/>
              </a:rPr>
              <a:t>The first message on the slide is invalid because it comes from an interface.  The second message is valid because it comes from a subsystem component.</a:t>
            </a:r>
            <a:endParaRPr lang="en-US" altLang="zh-CN">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734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7348" name="Text Box 2"/>
          <p:cNvSpPr txBox="1">
            <a:spLocks noChangeArrowheads="1"/>
          </p:cNvSpPr>
          <p:nvPr/>
        </p:nvSpPr>
        <p:spPr bwMode="auto">
          <a:xfrm>
            <a:off x="584200" y="1206500"/>
            <a:ext cx="1900238" cy="930275"/>
          </a:xfrm>
          <a:prstGeom prst="rect">
            <a:avLst/>
          </a:prstGeom>
          <a:noFill/>
          <a:ln w="12700">
            <a:noFill/>
            <a:miter lim="800000"/>
            <a:headEnd type="none" w="sm" len="sm"/>
          </a:ln>
        </p:spPr>
        <p:txBody>
          <a:bodyPr>
            <a:spAutoFit/>
          </a:bodyPr>
          <a:lstStyle/>
          <a:p>
            <a:r>
              <a:rPr lang="en-US" altLang="zh-CN">
                <a:latin typeface="ZapfHumnst BT" pitchFamily="34" charset="0"/>
              </a:rPr>
              <a:t>Emphasize the rationale for choosing these subsystems — external system access.</a:t>
            </a:r>
            <a:endParaRPr lang="en-US" altLang="zh-CN">
              <a:latin typeface="ZapfHumnst BT" pitchFamily="34" charset="0"/>
            </a:endParaRPr>
          </a:p>
          <a:p>
            <a:endParaRPr lang="en-US" altLang="zh-CN">
              <a:latin typeface="ZapfHumnst BT" pitchFamily="34" charset="0"/>
            </a:endParaRPr>
          </a:p>
          <a:p>
            <a:pPr>
              <a:spcBef>
                <a:spcPct val="50000"/>
              </a:spcBef>
            </a:pPr>
            <a:endParaRPr lang="zh-CN" altLang="en-US">
              <a:latin typeface="ZapfHumnst BT" pitchFamily="34" charset="0"/>
            </a:endParaRPr>
          </a:p>
        </p:txBody>
      </p:sp>
      <p:sp>
        <p:nvSpPr>
          <p:cNvPr id="57349" name="Rectangle 3"/>
          <p:cNvSpPr>
            <a:spLocks noGrp="1" noRot="1" noChangeAspect="1" noChangeArrowheads="1" noTextEdit="1"/>
          </p:cNvSpPr>
          <p:nvPr>
            <p:ph type="sldImg"/>
          </p:nvPr>
        </p:nvSpPr>
        <p:spPr>
          <a:xfrm>
            <a:off x="2568575" y="836613"/>
            <a:ext cx="4057650" cy="3043237"/>
          </a:xfrm>
          <a:solidFill>
            <a:srgbClr val="FFFFFF"/>
          </a:solidFill>
        </p:spPr>
      </p:sp>
      <p:sp>
        <p:nvSpPr>
          <p:cNvPr id="57350"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In Identify Design Elements, it was determined by the architects of the Course Registration System that the interactions to support external system access were going to be more complex than could be implemented in a single class. Thus, subsystems were identified to encapsulate the access to these external systems. The above diagram includes these subsystems, as well as their interfaces. </a:t>
            </a:r>
            <a:endParaRPr lang="en-US" altLang="zh-CN" sz="1000" dirty="0" smtClean="0">
              <a:latin typeface="ZapfHumnst BT" pitchFamily="34" charset="0"/>
            </a:endParaRPr>
          </a:p>
          <a:p>
            <a:pPr eaLnBrk="1" hangingPunct="1"/>
            <a:r>
              <a:rPr lang="en-US" altLang="zh-CN" sz="1000" dirty="0" smtClean="0">
                <a:latin typeface="ZapfHumnst BT" pitchFamily="34" charset="0"/>
              </a:rPr>
              <a:t>The </a:t>
            </a:r>
            <a:r>
              <a:rPr lang="en-US" altLang="zh-CN" sz="1000" dirty="0" err="1" smtClean="0">
                <a:latin typeface="ZapfHumnst BT" pitchFamily="34" charset="0"/>
              </a:rPr>
              <a:t>BillingSystem</a:t>
            </a:r>
            <a:r>
              <a:rPr lang="en-US" altLang="zh-CN" sz="1000" dirty="0" smtClean="0">
                <a:latin typeface="ZapfHumnst BT" pitchFamily="34" charset="0"/>
              </a:rPr>
              <a:t> subsystem provides an interface to the external Billing System. It is used to submit a bill when registration ends and students have been registered in courses.  </a:t>
            </a:r>
            <a:endParaRPr lang="en-US" altLang="zh-CN" sz="1000" dirty="0" smtClean="0">
              <a:latin typeface="ZapfHumnst BT" pitchFamily="34" charset="0"/>
            </a:endParaRPr>
          </a:p>
          <a:p>
            <a:pPr eaLnBrk="1" hangingPunct="1"/>
            <a:r>
              <a:rPr lang="en-US" altLang="zh-CN" sz="1000" dirty="0" smtClean="0">
                <a:latin typeface="ZapfHumnst BT" pitchFamily="34" charset="0"/>
              </a:rPr>
              <a:t>The </a:t>
            </a:r>
            <a:r>
              <a:rPr lang="en-US" altLang="zh-CN" sz="1000" dirty="0" err="1" smtClean="0">
                <a:latin typeface="ZapfHumnst BT" pitchFamily="34" charset="0"/>
              </a:rPr>
              <a:t>CourseCatalogSystem</a:t>
            </a:r>
            <a:r>
              <a:rPr lang="en-US" altLang="zh-CN" sz="1000" dirty="0" smtClean="0">
                <a:latin typeface="ZapfHumnst BT" pitchFamily="34" charset="0"/>
              </a:rPr>
              <a:t> subsystem encapsulates all the work that goes on in communicating to the legacy Course Catalog System.  The system provides access to the unabridged catalog of all courses and course offerings offered by the university, including those from previous semesters.</a:t>
            </a:r>
            <a:endParaRPr lang="en-US" altLang="zh-CN" sz="1000" dirty="0" smtClean="0">
              <a:latin typeface="ZapfHumnst BT" pitchFamily="34" charset="0"/>
            </a:endParaRPr>
          </a:p>
          <a:p>
            <a:pPr eaLnBrk="1" hangingPunct="1"/>
            <a:r>
              <a:rPr lang="en-US" altLang="zh-CN" sz="1000" dirty="0" smtClean="0">
                <a:latin typeface="ZapfHumnst BT" pitchFamily="34" charset="0"/>
              </a:rPr>
              <a:t>All other analysis classes map directly to design classes in the Design Model. </a:t>
            </a:r>
            <a:endParaRPr lang="en-US" altLang="zh-CN" sz="1000" dirty="0" smtClean="0">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837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8372" name="Rectangle 2"/>
          <p:cNvSpPr>
            <a:spLocks noGrp="1" noRot="1" noChangeAspect="1" noChangeArrowheads="1" noTextEdit="1"/>
          </p:cNvSpPr>
          <p:nvPr>
            <p:ph type="sldImg"/>
          </p:nvPr>
        </p:nvSpPr>
        <p:spPr>
          <a:xfrm>
            <a:off x="2568575" y="836613"/>
            <a:ext cx="4057650" cy="3043237"/>
          </a:xfrm>
          <a:solidFill>
            <a:srgbClr val="FFFFFF"/>
          </a:solidFill>
        </p:spPr>
      </p:sp>
      <p:sp>
        <p:nvSpPr>
          <p:cNvPr id="58373"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The above slide shows part of the Register for Courses use-case realization developed during Use-Case Analysis.</a:t>
            </a:r>
            <a:endParaRPr lang="en-US" altLang="zh-CN" sz="1000" dirty="0" smtClean="0">
              <a:latin typeface="ZapfHumnst BT" pitchFamily="34" charset="0"/>
            </a:endParaRPr>
          </a:p>
          <a:p>
            <a:pPr eaLnBrk="1" hangingPunct="1"/>
            <a:r>
              <a:rPr lang="en-US" altLang="zh-CN" sz="1000" dirty="0" smtClean="0">
                <a:latin typeface="ZapfHumnst BT" pitchFamily="34" charset="0"/>
              </a:rPr>
              <a:t>You know from Identify Design Elements that a </a:t>
            </a:r>
            <a:r>
              <a:rPr lang="en-US" altLang="zh-CN" sz="1000" dirty="0" err="1" smtClean="0">
                <a:latin typeface="ZapfHumnst BT" pitchFamily="34" charset="0"/>
              </a:rPr>
              <a:t>CourseCatalogSystem</a:t>
            </a:r>
            <a:r>
              <a:rPr lang="en-US" altLang="zh-CN" sz="1000" dirty="0" smtClean="0">
                <a:latin typeface="ZapfHumnst BT" pitchFamily="34" charset="0"/>
              </a:rPr>
              <a:t> subsystem has been defined to encapsulate access to the external legacy </a:t>
            </a:r>
            <a:r>
              <a:rPr lang="en-US" altLang="zh-CN" sz="1000" dirty="0" err="1" smtClean="0">
                <a:latin typeface="ZapfHumnst BT" pitchFamily="34" charset="0"/>
              </a:rPr>
              <a:t>CourseCatalogSystem</a:t>
            </a:r>
            <a:r>
              <a:rPr lang="en-US" altLang="zh-CN" sz="1000" dirty="0" smtClean="0">
                <a:latin typeface="ZapfHumnst BT" pitchFamily="34" charset="0"/>
              </a:rPr>
              <a:t>. Thus, you need to refine this interaction diagram and replace the original </a:t>
            </a:r>
            <a:r>
              <a:rPr lang="en-US" altLang="zh-CN" sz="1000" dirty="0" err="1" smtClean="0">
                <a:latin typeface="ZapfHumnst BT" pitchFamily="34" charset="0"/>
              </a:rPr>
              <a:t>CourseCatalogSystem</a:t>
            </a:r>
            <a:r>
              <a:rPr lang="en-US" altLang="zh-CN" sz="1000" dirty="0" smtClean="0">
                <a:latin typeface="ZapfHumnst BT" pitchFamily="34" charset="0"/>
              </a:rPr>
              <a:t> boundary class with the associated subsystem interface, </a:t>
            </a:r>
            <a:r>
              <a:rPr lang="en-US" altLang="zh-CN" sz="1000" dirty="0" err="1" smtClean="0">
                <a:latin typeface="ZapfHumnst BT" pitchFamily="34" charset="0"/>
              </a:rPr>
              <a:t>ICourseCatalogSystem</a:t>
            </a:r>
            <a:r>
              <a:rPr lang="en-US" altLang="zh-CN" sz="1000" dirty="0" smtClean="0">
                <a:latin typeface="ZapfHumnst BT" pitchFamily="34" charset="0"/>
              </a:rPr>
              <a:t>.</a:t>
            </a:r>
            <a:endParaRPr lang="en-US" altLang="zh-CN" sz="1000" dirty="0" smtClean="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939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9396" name="Rectangle 2"/>
          <p:cNvSpPr>
            <a:spLocks noGrp="1" noRot="1" noChangeAspect="1" noChangeArrowheads="1" noTextEdit="1"/>
          </p:cNvSpPr>
          <p:nvPr>
            <p:ph type="sldImg"/>
          </p:nvPr>
        </p:nvSpPr>
        <p:spPr>
          <a:xfrm>
            <a:off x="2568575" y="836613"/>
            <a:ext cx="4057650" cy="3043237"/>
          </a:xfrm>
          <a:solidFill>
            <a:srgbClr val="FFFFFF"/>
          </a:solidFill>
        </p:spPr>
      </p:sp>
      <p:sp>
        <p:nvSpPr>
          <p:cNvPr id="59397"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The above is a fragment of the sequence diagram from the Register for Courses use-case realization. It demonstrates how interactions are modeled between design elements, where one of the elements is a subsystem. </a:t>
            </a:r>
            <a:endParaRPr lang="en-US" altLang="zh-CN" sz="1000" dirty="0" smtClean="0">
              <a:latin typeface="ZapfHumnst BT" pitchFamily="34" charset="0"/>
            </a:endParaRPr>
          </a:p>
          <a:p>
            <a:pPr eaLnBrk="1" hangingPunct="1"/>
            <a:r>
              <a:rPr lang="en-US" altLang="zh-CN" sz="1000" dirty="0" smtClean="0">
                <a:latin typeface="ZapfHumnst BT" pitchFamily="34" charset="0"/>
              </a:rPr>
              <a:t>You know from Identify Design Elements that a </a:t>
            </a:r>
            <a:r>
              <a:rPr lang="en-US" altLang="zh-CN" sz="1000" dirty="0" err="1" smtClean="0">
                <a:latin typeface="ZapfHumnst BT" pitchFamily="34" charset="0"/>
              </a:rPr>
              <a:t>CourseCatalogSystem</a:t>
            </a:r>
            <a:r>
              <a:rPr lang="en-US" altLang="zh-CN" sz="1000" dirty="0" smtClean="0">
                <a:latin typeface="ZapfHumnst BT" pitchFamily="34" charset="0"/>
              </a:rPr>
              <a:t> subsystem was defined to encapsulate access to the external legacy </a:t>
            </a:r>
            <a:r>
              <a:rPr lang="en-US" altLang="zh-CN" sz="1000" dirty="0" err="1" smtClean="0">
                <a:latin typeface="ZapfHumnst BT" pitchFamily="34" charset="0"/>
              </a:rPr>
              <a:t>CourseCatalogSystem</a:t>
            </a:r>
            <a:r>
              <a:rPr lang="en-US" altLang="zh-CN" sz="1000" dirty="0" smtClean="0">
                <a:latin typeface="ZapfHumnst BT" pitchFamily="34" charset="0"/>
              </a:rPr>
              <a:t>. Thus, the original use-case realization (shown on the previous slide) was refined, and the original </a:t>
            </a:r>
            <a:r>
              <a:rPr lang="en-US" altLang="zh-CN" sz="1000" dirty="0" err="1" smtClean="0">
                <a:latin typeface="ZapfHumnst BT" pitchFamily="34" charset="0"/>
              </a:rPr>
              <a:t>CourseCatalogSystem</a:t>
            </a:r>
            <a:r>
              <a:rPr lang="en-US" altLang="zh-CN" sz="1000" dirty="0" smtClean="0">
                <a:latin typeface="ZapfHumnst BT" pitchFamily="34" charset="0"/>
              </a:rPr>
              <a:t> boundary class was replaced with the associated subsystem interface, </a:t>
            </a:r>
            <a:r>
              <a:rPr lang="en-US" altLang="zh-CN" sz="1000" dirty="0" err="1" smtClean="0">
                <a:latin typeface="ZapfHumnst BT" pitchFamily="34" charset="0"/>
              </a:rPr>
              <a:t>ICourseCatalogSystem</a:t>
            </a:r>
            <a:r>
              <a:rPr lang="en-US" altLang="zh-CN" sz="1000" dirty="0" smtClean="0">
                <a:latin typeface="ZapfHumnst BT" pitchFamily="34" charset="0"/>
              </a:rPr>
              <a:t>.</a:t>
            </a:r>
            <a:endParaRPr lang="en-US" altLang="zh-CN" sz="1000" dirty="0" smtClean="0">
              <a:latin typeface="ZapfHumnst BT" pitchFamily="34" charset="0"/>
            </a:endParaRPr>
          </a:p>
          <a:p>
            <a:pPr eaLnBrk="1" hangingPunct="1"/>
            <a:r>
              <a:rPr lang="en-US" altLang="zh-CN" sz="1000" dirty="0" smtClean="0">
                <a:latin typeface="ZapfHumnst BT" pitchFamily="34" charset="0"/>
              </a:rPr>
              <a:t>In this module, you will not flesh out the internals of the </a:t>
            </a:r>
            <a:r>
              <a:rPr lang="en-US" altLang="zh-CN" sz="1000" dirty="0" err="1" smtClean="0">
                <a:latin typeface="ZapfHumnst BT" pitchFamily="34" charset="0"/>
              </a:rPr>
              <a:t>CourseCatalogSystem</a:t>
            </a:r>
            <a:r>
              <a:rPr lang="en-US" altLang="zh-CN" sz="1000" dirty="0" smtClean="0">
                <a:latin typeface="ZapfHumnst BT" pitchFamily="34" charset="0"/>
              </a:rPr>
              <a:t> subsystem. That is the purpose of Subsystem Design. The above diagram will become the subsystem context diagram in Subsystem Design. In Subsystem Design, you will concentrate on the internals of the subsystem.</a:t>
            </a:r>
            <a:endParaRPr lang="en-US" altLang="zh-CN" sz="1000" dirty="0" smtClean="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041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0420" name="Rectangle 2"/>
          <p:cNvSpPr>
            <a:spLocks noGrp="1" noRot="1" noChangeAspect="1" noChangeArrowheads="1" noTextEdit="1"/>
          </p:cNvSpPr>
          <p:nvPr>
            <p:ph type="sldImg"/>
          </p:nvPr>
        </p:nvSpPr>
        <p:spPr>
          <a:xfrm>
            <a:off x="2568575" y="836613"/>
            <a:ext cx="4057650" cy="3043237"/>
          </a:xfrm>
          <a:solidFill>
            <a:srgbClr val="FFFFFF"/>
          </a:solidFill>
        </p:spPr>
      </p:sp>
      <p:sp>
        <p:nvSpPr>
          <p:cNvPr id="60421"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The above example is the VOPC after incorporating the design elements. The original CourseCatalogSystem boundary class has been replaced with the associated subsystem interface, ICourseCatalogSystem.</a:t>
            </a:r>
            <a:endParaRPr lang="en-US" altLang="zh-CN" sz="1000" smtClean="0">
              <a:latin typeface="ZapfHumnst BT" pitchFamily="34" charset="0"/>
            </a:endParaRPr>
          </a:p>
        </p:txBody>
      </p:sp>
      <p:sp>
        <p:nvSpPr>
          <p:cNvPr id="60422" name="Text Box 4"/>
          <p:cNvSpPr txBox="1">
            <a:spLocks noChangeArrowheads="1"/>
          </p:cNvSpPr>
          <p:nvPr/>
        </p:nvSpPr>
        <p:spPr bwMode="auto">
          <a:xfrm>
            <a:off x="584200" y="1206500"/>
            <a:ext cx="1876425" cy="11747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On the presented slide, the items that were added and utilized as part of incorporating the subsystem interface are shown in yellow, but this does not show up in the black-and-white manuals.</a:t>
            </a:r>
            <a:endParaRPr lang="en-US" altLang="zh-CN">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144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1444" name="Text Box 2"/>
          <p:cNvSpPr txBox="1">
            <a:spLocks noChangeArrowheads="1"/>
          </p:cNvSpPr>
          <p:nvPr/>
        </p:nvSpPr>
        <p:spPr bwMode="auto">
          <a:xfrm>
            <a:off x="584200" y="1206500"/>
            <a:ext cx="1798638" cy="7175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The distribution mechanism was last discussed in the Describe Distribution module.</a:t>
            </a:r>
            <a:endParaRPr lang="en-US" altLang="zh-CN">
              <a:latin typeface="ZapfHumnst BT" pitchFamily="34" charset="0"/>
            </a:endParaRPr>
          </a:p>
        </p:txBody>
      </p:sp>
      <p:sp>
        <p:nvSpPr>
          <p:cNvPr id="61445" name="Rectangle 3"/>
          <p:cNvSpPr>
            <a:spLocks noGrp="1" noRot="1" noChangeAspect="1" noChangeArrowheads="1" noTextEdit="1"/>
          </p:cNvSpPr>
          <p:nvPr>
            <p:ph type="sldImg"/>
          </p:nvPr>
        </p:nvSpPr>
        <p:spPr>
          <a:xfrm>
            <a:off x="2568575" y="836613"/>
            <a:ext cx="4057650" cy="3043237"/>
          </a:xfrm>
          <a:solidFill>
            <a:srgbClr val="FFFFFF"/>
          </a:solidFill>
        </p:spPr>
      </p:sp>
      <p:sp>
        <p:nvSpPr>
          <p:cNvPr id="61446"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We started the discussion of the distribution mechanism in the Describe Distribution module. Now we will see how to incorporate this mechanism into the use-case realizations.</a:t>
            </a:r>
            <a:endParaRPr lang="en-US" altLang="zh-CN" sz="1000" dirty="0" smtClean="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i="0"/>
              <a:t>Mastering OOAD w/ UML 2.0 – Instructor Notes</a:t>
            </a:r>
            <a:endParaRPr lang="en-US" i="0"/>
          </a:p>
          <a:p>
            <a:endParaRPr lang="en-US" sz="1000">
              <a:latin typeface="Arial" panose="020B0604020202020204" pitchFamily="34" charset="0"/>
            </a:endParaRPr>
          </a:p>
          <a:p>
            <a:endParaRPr lang="en-US" sz="1000">
              <a:latin typeface="Arial" panose="020B0604020202020204" pitchFamily="34" charset="0"/>
            </a:endParaRPr>
          </a:p>
        </p:txBody>
      </p:sp>
      <p:sp>
        <p:nvSpPr>
          <p:cNvPr id="6" name="Rectangle 15"/>
          <p:cNvSpPr>
            <a:spLocks noGrp="1" noChangeArrowheads="1"/>
          </p:cNvSpPr>
          <p:nvPr>
            <p:ph type="ftr" sz="quarter" idx="4"/>
          </p:nvPr>
        </p:nvSpPr>
        <p:spPr/>
        <p:txBody>
          <a:bodyPr/>
          <a:lstStyle/>
          <a:p>
            <a:r>
              <a:rPr lang="en-US"/>
              <a:t>Module 10 - Describe Distribution</a:t>
            </a:r>
            <a:endParaRPr lang="en-US">
              <a:latin typeface="ZapfHumnst BT" pitchFamily="34" charset="0"/>
            </a:endParaRPr>
          </a:p>
        </p:txBody>
      </p:sp>
      <p:sp>
        <p:nvSpPr>
          <p:cNvPr id="441346" name="Text Box 2"/>
          <p:cNvSpPr txBox="1">
            <a:spLocks noChangeArrowheads="1"/>
          </p:cNvSpPr>
          <p:nvPr/>
        </p:nvSpPr>
        <p:spPr bwMode="auto">
          <a:xfrm>
            <a:off x="584200" y="1206500"/>
            <a:ext cx="1816100" cy="717550"/>
          </a:xfrm>
          <a:prstGeom prst="rect">
            <a:avLst/>
          </a:prstGeom>
          <a:noFill/>
          <a:ln w="9525">
            <a:noFill/>
            <a:miter lim="800000"/>
          </a:ln>
          <a:effectLst/>
        </p:spPr>
        <p:txBody>
          <a:bodyPr lIns="107950" tIns="53975" rIns="107950" bIns="53975">
            <a:spAutoFit/>
          </a:bodyPr>
          <a:lstStyle/>
          <a:p>
            <a:pPr>
              <a:spcBef>
                <a:spcPct val="50000"/>
              </a:spcBef>
            </a:pPr>
            <a:r>
              <a:rPr lang="en-US">
                <a:latin typeface="ZapfHumnst BT" pitchFamily="34" charset="0"/>
              </a:rPr>
              <a:t>Modeling processes using active classes is described in the Describe the Run-time Architecture module.</a:t>
            </a:r>
            <a:endParaRPr lang="en-US">
              <a:latin typeface="ZapfHumnst BT" pitchFamily="34" charset="0"/>
            </a:endParaRPr>
          </a:p>
        </p:txBody>
      </p:sp>
      <p:sp>
        <p:nvSpPr>
          <p:cNvPr id="44134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441348"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sz="1000">
                <a:latin typeface="ZapfHumnst BT" pitchFamily="34" charset="0"/>
              </a:rPr>
              <a:t>Deployment diagrams allow you to capture the topology of the system nodes, including the assignment of run-time elements to them. This allows you to visually see potential bottlenecks.</a:t>
            </a:r>
            <a:endParaRPr lang="en-US" sz="1000">
              <a:latin typeface="ZapfHumnst BT" pitchFamily="34" charset="0"/>
            </a:endParaRPr>
          </a:p>
          <a:p>
            <a:r>
              <a:rPr lang="en-US" sz="1000">
                <a:latin typeface="ZapfHumnst BT" pitchFamily="34" charset="0"/>
              </a:rPr>
              <a:t>As discussed earlier, a Deployment diagram contains nodes connected by associations. The associations indicate a communication path between the nodes. </a:t>
            </a:r>
            <a:endParaRPr lang="en-US" sz="1000">
              <a:latin typeface="ZapfHumnst BT" pitchFamily="34" charset="0"/>
            </a:endParaRPr>
          </a:p>
          <a:p>
            <a:r>
              <a:rPr lang="en-US" sz="1000">
                <a:latin typeface="ZapfHumnst BT" pitchFamily="34" charset="0"/>
              </a:rPr>
              <a:t>Nodes may contain artifacts which indicates that the artifact lives on or runs on the node. Those entities that have been “compiled away” are not shown. An example of a run-time object is a process.</a:t>
            </a:r>
            <a:endParaRPr lang="en-US" sz="1000">
              <a:latin typeface="ZapfHumnst BT" pitchFamily="34" charset="0"/>
            </a:endParaRPr>
          </a:p>
          <a:p>
            <a:r>
              <a:rPr lang="en-US" sz="1000">
                <a:latin typeface="ZapfHumnst BT" pitchFamily="34" charset="0"/>
              </a:rPr>
              <a:t>The above diagram once again illustrates the Deployment View for the Course Registration System. It has been  updated to include the processes which execute on the nodes. These processes are the ones that were defined in the Describe the Run-time Architecture module.</a:t>
            </a:r>
            <a:endParaRPr lang="en-US" sz="1000">
              <a:latin typeface="ZapfHumnst BT" pitchFamily="34" charset="0"/>
            </a:endParaRPr>
          </a:p>
          <a:p>
            <a:r>
              <a:rPr lang="en-US" sz="1000">
                <a:latin typeface="ZapfHumnst BT" pitchFamily="34" charset="0"/>
              </a:rPr>
              <a:t>Note: No threads are shown in the above diagram, because threads always run in the context of a process.</a:t>
            </a:r>
            <a:endParaRPr lang="en-US" sz="100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i="0"/>
              <a:t>Mastering OOAD w/ UML 2.0 – Instructor Notes</a:t>
            </a:r>
            <a:endParaRPr lang="en-US" i="0"/>
          </a:p>
          <a:p>
            <a:endParaRPr lang="en-US" sz="1000">
              <a:latin typeface="Arial" panose="020B0604020202020204" pitchFamily="34" charset="0"/>
            </a:endParaRPr>
          </a:p>
          <a:p>
            <a:endParaRPr lang="en-US" sz="1000">
              <a:latin typeface="Arial" panose="020B0604020202020204" pitchFamily="34" charset="0"/>
            </a:endParaRPr>
          </a:p>
        </p:txBody>
      </p:sp>
      <p:sp>
        <p:nvSpPr>
          <p:cNvPr id="6" name="Rectangle 15"/>
          <p:cNvSpPr>
            <a:spLocks noGrp="1" noChangeArrowheads="1"/>
          </p:cNvSpPr>
          <p:nvPr>
            <p:ph type="ftr" sz="quarter" idx="4"/>
          </p:nvPr>
        </p:nvSpPr>
        <p:spPr/>
        <p:txBody>
          <a:bodyPr/>
          <a:lstStyle/>
          <a:p>
            <a:r>
              <a:rPr lang="en-US"/>
              <a:t>Module 10 - Describe Distribution</a:t>
            </a:r>
            <a:endParaRPr lang="en-US">
              <a:latin typeface="ZapfHumnst BT" pitchFamily="34" charset="0"/>
            </a:endParaRPr>
          </a:p>
        </p:txBody>
      </p:sp>
      <p:sp>
        <p:nvSpPr>
          <p:cNvPr id="386050" name="Text Box 2"/>
          <p:cNvSpPr txBox="1">
            <a:spLocks noChangeArrowheads="1"/>
          </p:cNvSpPr>
          <p:nvPr/>
        </p:nvSpPr>
        <p:spPr bwMode="auto">
          <a:xfrm>
            <a:off x="584200" y="1206500"/>
            <a:ext cx="1854200" cy="7270750"/>
          </a:xfrm>
          <a:prstGeom prst="rect">
            <a:avLst/>
          </a:prstGeom>
          <a:noFill/>
          <a:ln w="9525">
            <a:noFill/>
            <a:miter lim="800000"/>
          </a:ln>
          <a:effectLst/>
        </p:spPr>
        <p:txBody>
          <a:bodyPr lIns="107950" tIns="53975" rIns="107950" bIns="53975">
            <a:spAutoFit/>
          </a:bodyPr>
          <a:lstStyle/>
          <a:p>
            <a:pPr>
              <a:lnSpc>
                <a:spcPct val="95000"/>
              </a:lnSpc>
            </a:pPr>
            <a:r>
              <a:rPr lang="en-US">
                <a:latin typeface="ZapfHumnst BT" pitchFamily="34" charset="0"/>
              </a:rPr>
              <a:t>Objects on the server are created by the registry, which has to be started up by hand. Once the registry is running, you can ask it to create new objects through Naming. Some of the required setup is not shown here. You need to configure the server, so that the object can run on it. Some class on the server has to “bind” the RemoteObject to its name so that the lookup will work.  This is not shown here because it is an implementation detail. If the object is not registered and running over on the server, the lookup fails.</a:t>
            </a:r>
            <a:endParaRPr lang="en-US">
              <a:latin typeface="ZapfHumnst BT" pitchFamily="34" charset="0"/>
            </a:endParaRPr>
          </a:p>
          <a:p>
            <a:pPr>
              <a:lnSpc>
                <a:spcPct val="95000"/>
              </a:lnSpc>
            </a:pPr>
            <a:r>
              <a:rPr lang="en-US">
                <a:latin typeface="ZapfHumnst BT" pitchFamily="34" charset="0"/>
              </a:rPr>
              <a:t>For example: If I have a Java process on the server that I call MyProcess, in addition to that process there’s an RMIRegistry process running as well. Inside of the MyProcess process, there are one or more threads running to handle requests for the remote object running on the server. That’s the basic process breakdown; going any further down will probably just make things more confused. (It is literally a JDK implementation issue beyond this point.)</a:t>
            </a:r>
            <a:endParaRPr lang="en-US">
              <a:latin typeface="ZapfHumnst BT" pitchFamily="34" charset="0"/>
            </a:endParaRPr>
          </a:p>
          <a:p>
            <a:pPr>
              <a:lnSpc>
                <a:spcPct val="95000"/>
              </a:lnSpc>
              <a:spcBef>
                <a:spcPct val="50000"/>
              </a:spcBef>
            </a:pPr>
            <a:r>
              <a:rPr lang="en-US">
                <a:latin typeface="ZapfHumnst BT" pitchFamily="34" charset="0"/>
              </a:rPr>
              <a:t>Note: An overview of RMI applications can be found at the following link: http://java.sun.com/docs/books/tutorial/rmi/overview.html</a:t>
            </a:r>
            <a:endParaRPr lang="en-US">
              <a:latin typeface="ZapfHumnst BT" pitchFamily="34" charset="0"/>
            </a:endParaRPr>
          </a:p>
          <a:p>
            <a:pPr>
              <a:lnSpc>
                <a:spcPct val="95000"/>
              </a:lnSpc>
              <a:spcBef>
                <a:spcPct val="50000"/>
              </a:spcBef>
            </a:pPr>
            <a:r>
              <a:rPr lang="en-US">
                <a:latin typeface="ZapfHumnst BT" pitchFamily="34" charset="0"/>
              </a:rPr>
              <a:t> </a:t>
            </a:r>
            <a:endParaRPr lang="en-US">
              <a:latin typeface="ZapfHumnst BT" pitchFamily="34" charset="0"/>
            </a:endParaRPr>
          </a:p>
          <a:p>
            <a:pPr>
              <a:lnSpc>
                <a:spcPct val="95000"/>
              </a:lnSpc>
            </a:pPr>
            <a:r>
              <a:rPr lang="en-US">
                <a:latin typeface="ZapfHumnst BT" pitchFamily="34" charset="0"/>
              </a:rPr>
              <a:t>For more information on RMI, see: </a:t>
            </a:r>
            <a:r>
              <a:rPr lang="en-US" u="sng">
                <a:solidFill>
                  <a:srgbClr val="0000FF"/>
                </a:solidFill>
                <a:latin typeface="ZapfHumnst BT" pitchFamily="34" charset="0"/>
              </a:rPr>
              <a:t>http://java.sun.com/products/jdk/rmi/</a:t>
            </a:r>
            <a:r>
              <a:rPr lang="en-US" u="sng">
                <a:solidFill>
                  <a:srgbClr val="0000FF"/>
                </a:solidFill>
                <a:latin typeface="ZapfHumnst BT" pitchFamily="34" charset="0"/>
                <a:hlinkClick r:id="rId3"/>
              </a:rPr>
              <a:t> </a:t>
            </a:r>
            <a:endParaRPr lang="en-US" u="sng">
              <a:solidFill>
                <a:srgbClr val="0000FF"/>
              </a:solidFill>
              <a:latin typeface="ZapfHumnst BT" pitchFamily="34" charset="0"/>
            </a:endParaRPr>
          </a:p>
          <a:p>
            <a:pPr>
              <a:lnSpc>
                <a:spcPct val="95000"/>
              </a:lnSpc>
              <a:spcBef>
                <a:spcPct val="50000"/>
              </a:spcBef>
            </a:pPr>
            <a:endParaRPr lang="en-US">
              <a:latin typeface="ZapfHumnst BT" pitchFamily="34" charset="0"/>
            </a:endParaRPr>
          </a:p>
        </p:txBody>
      </p:sp>
      <p:sp>
        <p:nvSpPr>
          <p:cNvPr id="38605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86052"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sz="1000">
                <a:latin typeface="ZapfHumnst BT" pitchFamily="34" charset="0"/>
              </a:rPr>
              <a:t>Remote Method Invocation (RMI) is a Java-specific mechanism that allows client objects to invoke operations on server objects as if they were local. The only catch is that, with basic RMI, you must know where the server object resides. </a:t>
            </a:r>
            <a:endParaRPr lang="en-US" sz="1000">
              <a:latin typeface="ZapfHumnst BT" pitchFamily="34" charset="0"/>
            </a:endParaRPr>
          </a:p>
          <a:p>
            <a:r>
              <a:rPr lang="en-US" sz="1000">
                <a:latin typeface="ZapfHumnst BT" pitchFamily="34" charset="0"/>
              </a:rPr>
              <a:t>The mechanisms of invoking an operation on a remote object are implemented using “proxies” on the client and server, as well as a service that resides on both that handles the communication.</a:t>
            </a:r>
            <a:endParaRPr lang="en-US" sz="1000">
              <a:latin typeface="ZapfHumnst BT" pitchFamily="34" charset="0"/>
            </a:endParaRPr>
          </a:p>
          <a:p>
            <a:r>
              <a:rPr lang="en-US" sz="1000">
                <a:latin typeface="ZapfHumnst BT" pitchFamily="34" charset="0"/>
              </a:rPr>
              <a:t>The client establishes the link with the remote object via the Naming utility that is delivered with RMI. There is a single instance of the Naming class on every node. The Naming instances communicate with one another to locate remote objects. Once the connection is established (via lookup()), it may be reused any time the client needs to access the remote object.</a:t>
            </a:r>
            <a:endParaRPr lang="en-US" sz="1000">
              <a:latin typeface="ZapfHumnst BT" pitchFamily="34" charset="0"/>
            </a:endParaRPr>
          </a:p>
          <a:p>
            <a:r>
              <a:rPr lang="en-US" sz="1000">
                <a:latin typeface="ZapfHumnst BT" pitchFamily="34" charset="0"/>
              </a:rPr>
              <a:t>The above diagram describes what happens “under the hood,” but in reality, you do not need to model the RemoteStub and RemoteSkeleton since these are automatically generated by tools from Sun. To get them, you run the compiled distributed class through the rmic compiler to generate the stubs and skeletons. You then must add the code to look up the object on the server. The lookup returns a reference to the auto-generated RemoteStub.</a:t>
            </a:r>
            <a:endParaRPr lang="en-US" sz="1000">
              <a:latin typeface="ZapfHumnst BT" pitchFamily="34" charset="0"/>
            </a:endParaRPr>
          </a:p>
          <a:p>
            <a:r>
              <a:rPr lang="en-US" sz="1000">
                <a:latin typeface="ZapfHumnst BT" pitchFamily="34" charset="0"/>
              </a:rPr>
              <a:t>For example, say we had a class, ClassA, that is distributed through RMI. Once ClassA is created, it is run through the rmic compiler, which generates the stub and skeleton. When you do the lookup, the Naming object returns a reference to a ClassA, but it is really a ClassA stub. Thus, no client adjusting needs to happen. Once a class is run through rmic, you can access it as if it were a local class, the client does not know the difference.</a:t>
            </a:r>
            <a:endParaRPr lang="en-US" sz="100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i="0"/>
              <a:t>Mastering OOAD w/ UML 2.0 – Instructor Notes</a:t>
            </a:r>
            <a:endParaRPr lang="en-US" i="0"/>
          </a:p>
          <a:p>
            <a:endParaRPr lang="en-US" sz="1000">
              <a:latin typeface="Arial" panose="020B0604020202020204" pitchFamily="34" charset="0"/>
            </a:endParaRPr>
          </a:p>
          <a:p>
            <a:endParaRPr lang="en-US" sz="1000">
              <a:latin typeface="Arial" panose="020B0604020202020204" pitchFamily="34" charset="0"/>
            </a:endParaRPr>
          </a:p>
        </p:txBody>
      </p:sp>
      <p:sp>
        <p:nvSpPr>
          <p:cNvPr id="6" name="Rectangle 15"/>
          <p:cNvSpPr>
            <a:spLocks noGrp="1" noChangeArrowheads="1"/>
          </p:cNvSpPr>
          <p:nvPr>
            <p:ph type="ftr" sz="quarter" idx="4"/>
          </p:nvPr>
        </p:nvSpPr>
        <p:spPr/>
        <p:txBody>
          <a:bodyPr/>
          <a:lstStyle/>
          <a:p>
            <a:r>
              <a:rPr lang="en-US"/>
              <a:t>Module 10 - Describe Distribution</a:t>
            </a:r>
            <a:endParaRPr lang="en-US">
              <a:latin typeface="ZapfHumnst BT" pitchFamily="34" charset="0"/>
            </a:endParaRPr>
          </a:p>
        </p:txBody>
      </p:sp>
      <p:sp>
        <p:nvSpPr>
          <p:cNvPr id="388098" name="Text Box 2"/>
          <p:cNvSpPr txBox="1">
            <a:spLocks noChangeArrowheads="1"/>
          </p:cNvSpPr>
          <p:nvPr/>
        </p:nvSpPr>
        <p:spPr bwMode="auto">
          <a:xfrm>
            <a:off x="584200" y="1206500"/>
            <a:ext cx="1828800" cy="869950"/>
          </a:xfrm>
          <a:prstGeom prst="rect">
            <a:avLst/>
          </a:prstGeom>
          <a:noFill/>
          <a:ln w="9525">
            <a:noFill/>
            <a:miter lim="800000"/>
          </a:ln>
          <a:effectLst/>
        </p:spPr>
        <p:txBody>
          <a:bodyPr lIns="107950" tIns="53975" rIns="107950" bIns="53975">
            <a:spAutoFit/>
          </a:bodyPr>
          <a:lstStyle/>
          <a:p>
            <a:pPr>
              <a:spcBef>
                <a:spcPct val="50000"/>
              </a:spcBef>
            </a:pPr>
            <a:r>
              <a:rPr lang="en-US">
                <a:latin typeface="ZapfHumnst BT" pitchFamily="34" charset="0"/>
              </a:rPr>
              <a:t>The classes to be replaced by concrete classes by the designer applying the mechanism are shown in blue and the text is italicized.</a:t>
            </a:r>
            <a:endParaRPr lang="en-US">
              <a:latin typeface="ZapfHumnst BT" pitchFamily="34" charset="0"/>
            </a:endParaRPr>
          </a:p>
        </p:txBody>
      </p:sp>
      <p:sp>
        <p:nvSpPr>
          <p:cNvPr id="38809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ln>
        </p:spPr>
      </p:sp>
      <p:sp>
        <p:nvSpPr>
          <p:cNvPr id="388100" name="Rectangle 4"/>
          <p:cNvSpPr>
            <a:spLocks noGrp="1" noChangeArrowheads="1"/>
          </p:cNvSpPr>
          <p:nvPr>
            <p:ph type="body" idx="1"/>
          </p:nvPr>
        </p:nvSpPr>
        <p:spPr bwMode="auto">
          <a:xfrm>
            <a:off x="2549525" y="4113213"/>
            <a:ext cx="4076700" cy="3956050"/>
          </a:xfrm>
          <a:prstGeom prst="rect">
            <a:avLst/>
          </a:prstGeom>
          <a:noFill/>
          <a:ln>
            <a:miter lim="800000"/>
          </a:ln>
        </p:spPr>
        <p:txBody>
          <a:bodyPr/>
          <a:lstStyle/>
          <a:p>
            <a:r>
              <a:rPr lang="en-US" sz="1000">
                <a:latin typeface="ZapfHumnst BT" pitchFamily="34" charset="0"/>
              </a:rPr>
              <a:t>The above diagram describes the pattern that will be used to implement the distribution mechanism. It provides a static view of the classes needed to incorporate the RMI distribution mechanism.</a:t>
            </a:r>
            <a:endParaRPr lang="en-US" sz="1000">
              <a:latin typeface="ZapfHumnst BT" pitchFamily="34" charset="0"/>
            </a:endParaRPr>
          </a:p>
          <a:p>
            <a:r>
              <a:rPr lang="en-US" sz="1000">
                <a:latin typeface="ZapfHumnst BT" pitchFamily="34" charset="0"/>
              </a:rPr>
              <a:t>As discussed in the Identify Design Mechanisms module, the &lt;&lt;role&gt;&gt; stereotype can be used to denote those elements that need to be supplied </a:t>
            </a:r>
            <a:r>
              <a:rPr lang="en-AU" sz="1000">
                <a:latin typeface="ZapfHumnst BT" pitchFamily="34" charset="0"/>
              </a:rPr>
              <a:t>by the designer incorporating the mechanism. The roles for the RMI distribution mechanism are shown above.</a:t>
            </a:r>
            <a:endParaRPr lang="en-AU" sz="1000">
              <a:latin typeface="ZapfHumnst BT" pitchFamily="34" charset="0"/>
            </a:endParaRPr>
          </a:p>
          <a:p>
            <a:r>
              <a:rPr lang="en-AU" sz="1000">
                <a:latin typeface="ZapfHumnst BT" pitchFamily="34" charset="0"/>
              </a:rPr>
              <a:t>Note: In the above example the ISampleDistributedClassInterface class has a stereotype of &lt;&lt;interface&gt;&gt;, rather than role. This is because it must be an interface, and a class can only have one stereotype.</a:t>
            </a:r>
            <a:endParaRPr lang="en-US" sz="1000">
              <a:latin typeface="ZapfHumnst BT" pitchFamily="34" charset="0"/>
            </a:endParaRPr>
          </a:p>
          <a:p>
            <a:r>
              <a:rPr lang="en-US" sz="1000">
                <a:latin typeface="ZapfHumnst BT" pitchFamily="34" charset="0"/>
              </a:rPr>
              <a:t>To "distribute" a class in Java, you must define an interface that inherits from Remote. For all classes that realize the Remote interface, a remote stub and a remote “skeleton” are created. These classes handle the communication that must occur to support distribution (see the previous slide).  </a:t>
            </a:r>
            <a:endParaRPr lang="en-US" sz="1000">
              <a:latin typeface="ZapfHumnst BT" pitchFamily="34" charset="0"/>
            </a:endParaRPr>
          </a:p>
          <a:p>
            <a:r>
              <a:rPr lang="en-US" sz="1000">
                <a:latin typeface="ZapfHumnst BT" pitchFamily="34" charset="0"/>
              </a:rPr>
              <a:t>The distributed class needs to realize the defined Remote interface and also inherit from (extend) the UnicastRemoteObject.</a:t>
            </a:r>
            <a:endParaRPr lang="en-US" sz="1000">
              <a:latin typeface="ZapfHumnst BT" pitchFamily="34" charset="0"/>
            </a:endParaRPr>
          </a:p>
          <a:p>
            <a:r>
              <a:rPr lang="en-US" sz="1000">
                <a:latin typeface="ZapfHumnst BT" pitchFamily="34" charset="0"/>
              </a:rPr>
              <a:t>Any Java class that you want to pass as an argument to an operation on a remote interface must realize the Serializable interface. Java RMI uses that interface to marshal instances of the class back and forth across a distributed environment. The same holds true for returned values.</a:t>
            </a:r>
            <a:endParaRPr lang="en-US" sz="1000">
              <a:latin typeface="ZapfHumnst BT" pitchFamily="34" charset="0"/>
            </a:endParaRPr>
          </a:p>
          <a:p>
            <a:r>
              <a:rPr lang="en-US" sz="1000">
                <a:latin typeface="ZapfHumnst BT" pitchFamily="34" charset="0"/>
              </a:rPr>
              <a:t>Clients of distributed classes will need to look up the location of the remote object using the provided Naming service.</a:t>
            </a:r>
            <a:endParaRPr lang="en-US" sz="1000">
              <a:latin typeface="ZapfHumnst BT" pitchFamily="34" charset="0"/>
            </a:endParaRPr>
          </a:p>
          <a:p>
            <a:r>
              <a:rPr lang="en-US" sz="1000">
                <a:latin typeface="ZapfHumnst BT" pitchFamily="34" charset="0"/>
              </a:rPr>
              <a:t>Note: Both Remote and Serializable have no operations. The interfaces themselves only "declare" an object as either a Remote or Serializable, but there are no operations to implement.</a:t>
            </a:r>
            <a:endParaRPr lang="en-US" sz="100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246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2468" name="Text Box 2"/>
          <p:cNvSpPr txBox="1">
            <a:spLocks noChangeArrowheads="1"/>
          </p:cNvSpPr>
          <p:nvPr/>
        </p:nvSpPr>
        <p:spPr bwMode="auto">
          <a:xfrm>
            <a:off x="584200" y="1206500"/>
            <a:ext cx="1857375" cy="20891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This slide summarizes the steps that must be taken to incorporate the distribution mechanism.</a:t>
            </a:r>
            <a:endParaRPr lang="en-US" altLang="zh-CN">
              <a:latin typeface="ZapfHumnst BT" pitchFamily="34" charset="0"/>
            </a:endParaRPr>
          </a:p>
          <a:p>
            <a:pPr>
              <a:spcBef>
                <a:spcPct val="50000"/>
              </a:spcBef>
            </a:pPr>
            <a:r>
              <a:rPr lang="en-US" altLang="zh-CN">
                <a:latin typeface="ZapfHumnst BT" pitchFamily="34" charset="0"/>
              </a:rPr>
              <a:t>Note: On the presented slide, the italicized text is also blue, but this does not show up in the black-and-white manuals.</a:t>
            </a:r>
            <a:endParaRPr lang="en-US" altLang="zh-CN">
              <a:latin typeface="ZapfHumnst BT" pitchFamily="34" charset="0"/>
            </a:endParaRPr>
          </a:p>
          <a:p>
            <a:pPr>
              <a:spcBef>
                <a:spcPct val="50000"/>
              </a:spcBef>
            </a:pPr>
            <a:r>
              <a:rPr lang="en-US" altLang="zh-CN">
                <a:latin typeface="ZapfHumnst BT" pitchFamily="34" charset="0"/>
              </a:rPr>
              <a:t>The checked steps have already been done, so now we can see what is left to be accomplished.</a:t>
            </a:r>
            <a:endParaRPr lang="en-US" altLang="zh-CN">
              <a:latin typeface="ZapfHumnst BT" pitchFamily="34" charset="0"/>
            </a:endParaRPr>
          </a:p>
        </p:txBody>
      </p:sp>
      <p:sp>
        <p:nvSpPr>
          <p:cNvPr id="62469" name="Rectangle 3"/>
          <p:cNvSpPr>
            <a:spLocks noGrp="1" noRot="1" noChangeAspect="1" noChangeArrowheads="1" noTextEdit="1"/>
          </p:cNvSpPr>
          <p:nvPr>
            <p:ph type="sldImg"/>
          </p:nvPr>
        </p:nvSpPr>
        <p:spPr>
          <a:xfrm>
            <a:off x="2568575" y="836613"/>
            <a:ext cx="4057650" cy="3043237"/>
          </a:xfrm>
          <a:solidFill>
            <a:srgbClr val="FFFFFF"/>
          </a:solidFill>
        </p:spPr>
      </p:sp>
      <p:sp>
        <p:nvSpPr>
          <p:cNvPr id="62470"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The next few slides contain a summary of the steps that can be used to implement the RMI distribution mechanism described in this </a:t>
            </a:r>
            <a:r>
              <a:rPr lang="en-US" altLang="zh-CN" sz="1000" dirty="0" err="1" smtClean="0">
                <a:latin typeface="ZapfHumnst BT" pitchFamily="34" charset="0"/>
              </a:rPr>
              <a:t>module.The</a:t>
            </a:r>
            <a:r>
              <a:rPr lang="en-US" altLang="zh-CN" sz="1000" dirty="0" smtClean="0">
                <a:latin typeface="ZapfHumnst BT" pitchFamily="34" charset="0"/>
              </a:rPr>
              <a:t> italicized text describes the architectural decisions made with regards to RMI  for our Course Registration example.</a:t>
            </a:r>
            <a:endParaRPr lang="en-US" altLang="zh-CN" sz="1000" dirty="0" smtClean="0">
              <a:latin typeface="ZapfHumnst BT" pitchFamily="34" charset="0"/>
            </a:endParaRPr>
          </a:p>
          <a:p>
            <a:pPr eaLnBrk="1" hangingPunct="1"/>
            <a:r>
              <a:rPr lang="en-US" altLang="zh-CN" sz="1000" dirty="0" smtClean="0">
                <a:latin typeface="ZapfHumnst BT" pitchFamily="34" charset="0"/>
              </a:rPr>
              <a:t>These steps were first discussed in the Describe Distribution module.  They are repeated here for convenience. The check marks indicate what steps have been completed.  </a:t>
            </a:r>
            <a:endParaRPr lang="en-US" altLang="zh-CN" sz="1000" dirty="0" smtClean="0">
              <a:latin typeface="ZapfHumnst BT" pitchFamily="34" charset="0"/>
            </a:endParaRPr>
          </a:p>
          <a:p>
            <a:pPr eaLnBrk="1" hangingPunct="1"/>
            <a:r>
              <a:rPr lang="en-US" altLang="zh-CN" sz="1000" dirty="0" smtClean="0">
                <a:latin typeface="ZapfHumnst BT" pitchFamily="34" charset="0"/>
              </a:rPr>
              <a:t>In </a:t>
            </a:r>
            <a:r>
              <a:rPr lang="en-US" altLang="zh-CN" sz="1000" b="1" dirty="0" smtClean="0">
                <a:latin typeface="ZapfHumnst BT" pitchFamily="34" charset="0"/>
              </a:rPr>
              <a:t>Use-Case Design</a:t>
            </a:r>
            <a:r>
              <a:rPr lang="en-US" altLang="zh-CN" sz="1000" dirty="0" smtClean="0">
                <a:latin typeface="ZapfHumnst BT" pitchFamily="34" charset="0"/>
              </a:rPr>
              <a:t>, you will continue to incorporate this mechanism. You will define the distributed class interfaces, and the supporting generalization and realization relationships. As pointed out in the Describe Distribution module, for any class that is to be distributed, an interface must be defined that realizes the Java Remote interface. The distributed class will need to realize that interface, as well as inherit from </a:t>
            </a:r>
            <a:r>
              <a:rPr lang="en-US" altLang="zh-CN" sz="1000" dirty="0" err="1" smtClean="0">
                <a:latin typeface="ZapfHumnst BT" pitchFamily="34" charset="0"/>
              </a:rPr>
              <a:t>UnicastRemoteObject</a:t>
            </a:r>
            <a:r>
              <a:rPr lang="en-US" altLang="zh-CN" sz="1000" dirty="0" smtClean="0">
                <a:latin typeface="ZapfHumnst BT" pitchFamily="34" charset="0"/>
              </a:rPr>
              <a:t>.</a:t>
            </a:r>
            <a:endParaRPr lang="en-US" altLang="zh-CN" sz="1000" dirty="0" smtClean="0">
              <a:latin typeface="ZapfHumnst BT" pitchFamily="34" charset="0"/>
            </a:endParaRPr>
          </a:p>
          <a:p>
            <a:pPr eaLnBrk="1" hangingPunct="1"/>
            <a:r>
              <a:rPr lang="en-US" altLang="zh-CN" sz="1000" dirty="0" smtClean="0">
                <a:latin typeface="ZapfHumnst BT" pitchFamily="34" charset="0"/>
              </a:rPr>
              <a:t>As previously decided, for the Course Registration System, the control classes will be distributed. (The classes to be distributed were tagged with the analysis mechanism, distribution.)  The interface classes that will be defined for the distributed control classes should be placed in the same package as the associated distributed control classes. </a:t>
            </a:r>
            <a:endParaRPr lang="en-US" altLang="zh-CN" sz="1000" dirty="0" smtClean="0">
              <a:latin typeface="ZapfHumnst BT" pitchFamily="34" charset="0"/>
            </a:endParaRPr>
          </a:p>
          <a:p>
            <a:pPr eaLnBrk="1" hangingPunct="1"/>
            <a:r>
              <a:rPr lang="en-US" altLang="zh-CN" sz="1000" dirty="0" smtClean="0">
                <a:latin typeface="ZapfHumnst BT" pitchFamily="34" charset="0"/>
              </a:rPr>
              <a:t>The remaining steps are discussed on the next two slides.</a:t>
            </a:r>
            <a:endParaRPr lang="en-US" altLang="zh-CN" sz="1000" dirty="0" smtClean="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4813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48132" name="Rectangle 2"/>
          <p:cNvSpPr>
            <a:spLocks noGrp="1" noRot="1" noChangeAspect="1" noChangeArrowheads="1" noTextEdit="1"/>
          </p:cNvSpPr>
          <p:nvPr>
            <p:ph type="sldImg"/>
          </p:nvPr>
        </p:nvSpPr>
        <p:spPr/>
      </p:sp>
      <p:sp>
        <p:nvSpPr>
          <p:cNvPr id="48133"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As you may recall, the above diagram illustrates the workflow that we are using in this course. It is a tailored version of the Analysis and Design core workflow of the Rational Unified Process.</a:t>
            </a:r>
            <a:endParaRPr lang="en-US" altLang="zh-CN" sz="1000" smtClean="0">
              <a:latin typeface="ZapfHumnst BT" pitchFamily="34" charset="0"/>
            </a:endParaRPr>
          </a:p>
          <a:p>
            <a:pPr eaLnBrk="1" hangingPunct="1"/>
            <a:r>
              <a:rPr lang="en-US" altLang="zh-CN" sz="1000" smtClean="0">
                <a:latin typeface="ZapfHumnst BT" pitchFamily="34" charset="0"/>
              </a:rPr>
              <a:t>At this point, you have made an initial attempt at defining the architecture. You have defined the major elements of your system (that is, the subsystems, their interfaces, the design classes, the processes and threads) and their relationships, and you have an understanding of how these elements map into the hardware on which the system will run.</a:t>
            </a:r>
            <a:endParaRPr lang="en-US" altLang="zh-CN" sz="1000" smtClean="0">
              <a:latin typeface="ZapfHumnst BT" pitchFamily="34" charset="0"/>
            </a:endParaRPr>
          </a:p>
          <a:p>
            <a:pPr eaLnBrk="1" hangingPunct="1"/>
            <a:r>
              <a:rPr lang="en-US" altLang="zh-CN" sz="1000" smtClean="0">
                <a:latin typeface="ZapfHumnst BT" pitchFamily="34" charset="0"/>
              </a:rPr>
              <a:t>In </a:t>
            </a:r>
            <a:r>
              <a:rPr lang="en-US" altLang="zh-CN" sz="1000" b="1" smtClean="0">
                <a:latin typeface="ZapfHumnst BT" pitchFamily="34" charset="0"/>
              </a:rPr>
              <a:t>Use-Case Design</a:t>
            </a:r>
            <a:r>
              <a:rPr lang="en-US" altLang="zh-CN" sz="1000" smtClean="0">
                <a:latin typeface="ZapfHumnst BT" pitchFamily="34" charset="0"/>
              </a:rPr>
              <a:t>, you are going to concentrate on how a use-case has been implemented and make sure that there is consistency from beginning to end. You will also be verifying that nothing has been missed (that is, you will make sure that what you have done in the previous design activities is consistent with regards to the use-case implementation).</a:t>
            </a:r>
            <a:endParaRPr lang="en-US" altLang="zh-CN" sz="1000" smtClean="0">
              <a:latin typeface="ZapfHumnst BT" pitchFamily="34" charset="0"/>
            </a:endParaRPr>
          </a:p>
          <a:p>
            <a:pPr eaLnBrk="1" hangingPunct="1"/>
            <a:r>
              <a:rPr lang="en-US" altLang="zh-CN" sz="1000" b="1" smtClean="0">
                <a:latin typeface="ZapfHumnst BT" pitchFamily="34" charset="0"/>
              </a:rPr>
              <a:t>Use-Case Design</a:t>
            </a:r>
            <a:r>
              <a:rPr lang="en-US" altLang="zh-CN" sz="1000" smtClean="0">
                <a:latin typeface="ZapfHumnst BT" pitchFamily="34" charset="0"/>
              </a:rPr>
              <a:t> is where the design elements (design classes and subsystems) meet the architectural mechanisms. The use-case realization initially defined in Use-Case Analysis is refined to include the design elements, using the patterns of interaction defined for the architectural mechanisms.</a:t>
            </a:r>
            <a:endParaRPr lang="en-US" altLang="zh-CN" sz="1000" smtClean="0">
              <a:latin typeface="ZapfHumnst BT" pitchFamily="34" charset="0"/>
            </a:endParaRPr>
          </a:p>
          <a:p>
            <a:pPr eaLnBrk="1" hangingPunct="1"/>
            <a:r>
              <a:rPr lang="en-US" altLang="zh-CN" sz="1000" smtClean="0">
                <a:latin typeface="ZapfHumnst BT" pitchFamily="34" charset="0"/>
              </a:rPr>
              <a:t>You might need to do some </a:t>
            </a:r>
            <a:r>
              <a:rPr lang="en-US" altLang="zh-CN" sz="1000" b="1" smtClean="0">
                <a:latin typeface="ZapfHumnst BT" pitchFamily="34" charset="0"/>
              </a:rPr>
              <a:t>Use-Case Design</a:t>
            </a:r>
            <a:r>
              <a:rPr lang="en-US" altLang="zh-CN" sz="1000" smtClean="0">
                <a:latin typeface="ZapfHumnst BT" pitchFamily="34" charset="0"/>
              </a:rPr>
              <a:t> before Subsystem Design, because after Analysis and Identify Design Elements, you usually only have sketchy notions of responsibilities of classes and subsystems. The real details need to get worked out in </a:t>
            </a:r>
            <a:r>
              <a:rPr lang="en-US" altLang="zh-CN" sz="1000" b="1" smtClean="0">
                <a:latin typeface="ZapfHumnst BT" pitchFamily="34" charset="0"/>
              </a:rPr>
              <a:t>Use-Case Design</a:t>
            </a:r>
            <a:r>
              <a:rPr lang="en-US" altLang="zh-CN" sz="1000" smtClean="0">
                <a:latin typeface="ZapfHumnst BT" pitchFamily="34" charset="0"/>
              </a:rPr>
              <a:t>, before you will be really ready to design the classes and subsystems. The detailed design activities (for example, Subsystem Design</a:t>
            </a:r>
            <a:r>
              <a:rPr lang="en-US" altLang="zh-CN" sz="1000" i="1" smtClean="0">
                <a:latin typeface="ZapfHumnst BT" pitchFamily="34" charset="0"/>
              </a:rPr>
              <a:t>, </a:t>
            </a:r>
            <a:r>
              <a:rPr lang="en-US" altLang="zh-CN" sz="1000" smtClean="0">
                <a:latin typeface="ZapfHumnst BT" pitchFamily="34" charset="0"/>
              </a:rPr>
              <a:t>Class Design and Use-Case Design</a:t>
            </a:r>
            <a:r>
              <a:rPr lang="en-US" altLang="zh-CN" sz="1000" i="1" smtClean="0">
                <a:latin typeface="ZapfHumnst BT" pitchFamily="34" charset="0"/>
              </a:rPr>
              <a:t>)</a:t>
            </a:r>
            <a:r>
              <a:rPr lang="en-US" altLang="zh-CN" sz="1000" smtClean="0">
                <a:latin typeface="ZapfHumnst BT" pitchFamily="34" charset="0"/>
              </a:rPr>
              <a:t> are tightly bound and tend to alternate between one another.</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
        <p:nvSpPr>
          <p:cNvPr id="48134" name="Text Box 4"/>
          <p:cNvSpPr txBox="1">
            <a:spLocks noChangeArrowheads="1"/>
          </p:cNvSpPr>
          <p:nvPr/>
        </p:nvSpPr>
        <p:spPr bwMode="auto">
          <a:xfrm>
            <a:off x="584200" y="1206500"/>
            <a:ext cx="1857375" cy="6858000"/>
          </a:xfrm>
          <a:prstGeom prst="rect">
            <a:avLst/>
          </a:prstGeom>
          <a:noFill/>
          <a:ln w="9525">
            <a:noFill/>
            <a:miter lim="800000"/>
          </a:ln>
        </p:spPr>
        <p:txBody>
          <a:bodyPr lIns="107950" tIns="53975" rIns="107950" bIns="53975"/>
          <a:lstStyle/>
          <a:p>
            <a:pPr>
              <a:spcBef>
                <a:spcPct val="50000"/>
              </a:spcBef>
            </a:pPr>
            <a:r>
              <a:rPr lang="en-US" altLang="zh-CN">
                <a:latin typeface="ZapfHumnst BT" pitchFamily="34" charset="0"/>
              </a:rPr>
              <a:t>The focus during Use-Case Design, as in Use-Case Analysis, is on a specific use case rather than “the big picture,” which is the focus of the Architect activities. </a:t>
            </a:r>
            <a:endParaRPr lang="en-US" altLang="zh-CN">
              <a:latin typeface="ZapfHumnst BT" pitchFamily="34" charset="0"/>
            </a:endParaRPr>
          </a:p>
          <a:p>
            <a:pPr>
              <a:spcBef>
                <a:spcPct val="50000"/>
              </a:spcBef>
            </a:pPr>
            <a:r>
              <a:rPr lang="en-US" altLang="zh-CN">
                <a:latin typeface="ZapfHumnst BT" pitchFamily="34" charset="0"/>
              </a:rPr>
              <a:t>Use-Case Design is where you refine the use-case realizations initially defined in Use-Case Analysis. Instead of analysis classes, you will now describe the use-case realizations in terms of design subsystems and classes.</a:t>
            </a:r>
            <a:endParaRPr lang="en-US" altLang="zh-CN">
              <a:latin typeface="ZapfHumnst BT" pitchFamily="34" charset="0"/>
            </a:endParaRPr>
          </a:p>
          <a:p>
            <a:pPr>
              <a:spcBef>
                <a:spcPct val="50000"/>
              </a:spcBef>
            </a:pPr>
            <a:endParaRPr lang="en-US" altLang="zh-CN">
              <a:latin typeface="ZapfHumnst BT" pitchFamily="34" charset="0"/>
            </a:endParaRPr>
          </a:p>
          <a:p>
            <a:r>
              <a:rPr lang="en-US" altLang="zh-CN">
                <a:latin typeface="ZapfHumnst BT" pitchFamily="34" charset="0"/>
              </a:rPr>
              <a:t>The difference between Use-Case Analysis and Use-Case Design is scale. Analysis classes are quite large (this keeps the Analysis Model small). This means that analysis diagrams are quite easy to read and understand and most of the team will grasp the whole model.</a:t>
            </a:r>
            <a:endParaRPr lang="en-US" altLang="zh-CN">
              <a:latin typeface="ZapfHumnst BT" pitchFamily="34" charset="0"/>
            </a:endParaRPr>
          </a:p>
          <a:p>
            <a:pPr>
              <a:spcBef>
                <a:spcPct val="50000"/>
              </a:spcBef>
            </a:pPr>
            <a:r>
              <a:rPr lang="en-US" altLang="zh-CN">
                <a:latin typeface="ZapfHumnst BT" pitchFamily="34" charset="0"/>
              </a:rPr>
              <a:t>Use-Case Design focuses on the externally visible behaviors of the classes and subsystems; the class and subsystem design activities are concerned with making sure that the “insides” of the class and subsystems correctly implement the publicly visible behaviors.</a:t>
            </a:r>
            <a:endParaRPr lang="en-US" altLang="zh-CN">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349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3492" name="Text Box 2"/>
          <p:cNvSpPr txBox="1">
            <a:spLocks noChangeArrowheads="1"/>
          </p:cNvSpPr>
          <p:nvPr/>
        </p:nvSpPr>
        <p:spPr bwMode="auto">
          <a:xfrm>
            <a:off x="584200" y="1206500"/>
            <a:ext cx="1816100" cy="14033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This slide summarizes the steps that must be taken to incorporate the distribution mechanism.</a:t>
            </a:r>
            <a:endParaRPr lang="en-US" altLang="zh-CN">
              <a:latin typeface="ZapfHumnst BT" pitchFamily="34" charset="0"/>
            </a:endParaRPr>
          </a:p>
          <a:p>
            <a:pPr>
              <a:spcBef>
                <a:spcPct val="50000"/>
              </a:spcBef>
            </a:pPr>
            <a:r>
              <a:rPr lang="en-US" altLang="zh-CN">
                <a:latin typeface="ZapfHumnst BT" pitchFamily="34" charset="0"/>
              </a:rPr>
              <a:t>Note: On the presented slide, the italicized text is also blue, but this does not show up in the black-and-white manuals.</a:t>
            </a:r>
            <a:endParaRPr lang="en-US" altLang="zh-CN">
              <a:latin typeface="ZapfHumnst BT" pitchFamily="34" charset="0"/>
            </a:endParaRPr>
          </a:p>
        </p:txBody>
      </p:sp>
      <p:sp>
        <p:nvSpPr>
          <p:cNvPr id="63493" name="Rectangle 3"/>
          <p:cNvSpPr>
            <a:spLocks noGrp="1" noRot="1" noChangeAspect="1" noChangeArrowheads="1" noTextEdit="1"/>
          </p:cNvSpPr>
          <p:nvPr>
            <p:ph type="sldImg"/>
          </p:nvPr>
        </p:nvSpPr>
        <p:spPr>
          <a:xfrm>
            <a:off x="2568575" y="836613"/>
            <a:ext cx="4057650" cy="3043237"/>
          </a:xfrm>
          <a:solidFill>
            <a:srgbClr val="FFFFFF"/>
          </a:solidFill>
        </p:spPr>
      </p:sp>
      <p:sp>
        <p:nvSpPr>
          <p:cNvPr id="63494" name="Rectangle 4"/>
          <p:cNvSpPr>
            <a:spLocks noGrp="1" noChangeArrowheads="1"/>
          </p:cNvSpPr>
          <p:nvPr>
            <p:ph type="body" idx="1"/>
          </p:nvPr>
        </p:nvSpPr>
        <p:spPr>
          <a:xfrm>
            <a:off x="2549525" y="4113213"/>
            <a:ext cx="4076700" cy="3956050"/>
          </a:xfrm>
          <a:noFill/>
        </p:spPr>
        <p:txBody>
          <a:bodyPr/>
          <a:lstStyle/>
          <a:p>
            <a:pPr marL="228600" lvl="1" indent="-114300" eaLnBrk="1" hangingPunct="1">
              <a:buFontTx/>
              <a:buChar char="•"/>
            </a:pPr>
            <a:r>
              <a:rPr lang="en-US" altLang="zh-CN" sz="1000" smtClean="0">
                <a:latin typeface="ZapfHumnst BT" pitchFamily="34" charset="0"/>
              </a:rPr>
              <a:t>Any class whose instances will be passed between the client and the server needs to realize the Serializable interface.</a:t>
            </a:r>
            <a:br>
              <a:rPr lang="en-US" altLang="zh-CN" sz="1000" smtClean="0">
                <a:latin typeface="ZapfHumnst BT" pitchFamily="34" charset="0"/>
              </a:rPr>
            </a:br>
            <a:r>
              <a:rPr lang="en-US" altLang="zh-CN" sz="1000" smtClean="0">
                <a:latin typeface="ZapfHumnst BT" pitchFamily="34" charset="0"/>
              </a:rPr>
              <a:t>For the Course Registration System, most of the data passed is of one of the core data types. The core data types were allocated to the Business Services layer of the architecture (specifically, the University Artifacts package) in Identify Design Elements.  Thus, a dependency exists from the Business Services layer to the Middleware layer so the core data classes can access to Remote interface. Now we will define the realization relationships from the classes to be passed and the Serializable interface.</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The developer must run the compiled distributed class through the RMI compiler (RMIC) provide by Sun to generate the stubs and skeletons for all classes that realize the Remote interface. These classes handle the communication that must occur to support distribution (see the previous slide). Once a class is run through RMIC, you can access it as if it were a local class; the client does not know the difference.  This is really implementation, which is out of the scope of this course.</a:t>
            </a:r>
            <a:endParaRPr lang="en-US" altLang="zh-CN" sz="1000" smtClean="0">
              <a:latin typeface="ZapfHumnst BT" pitchFamily="34" charset="0"/>
            </a:endParaRPr>
          </a:p>
          <a:p>
            <a:pPr eaLnBrk="1" hangingPunct="1"/>
            <a:r>
              <a:rPr lang="en-US" altLang="zh-CN" sz="1000" smtClean="0">
                <a:latin typeface="ZapfHumnst BT" pitchFamily="34" charset="0"/>
              </a:rPr>
              <a:t>The remaining steps are discussed on the next slide.</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451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4516" name="Text Box 2"/>
          <p:cNvSpPr txBox="1">
            <a:spLocks noChangeArrowheads="1"/>
          </p:cNvSpPr>
          <p:nvPr/>
        </p:nvSpPr>
        <p:spPr bwMode="auto">
          <a:xfrm>
            <a:off x="584200" y="1206500"/>
            <a:ext cx="1835150" cy="14033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This slide summarizes the steps that must be taken to incorporate the distribution mechanism.</a:t>
            </a:r>
            <a:endParaRPr lang="en-US" altLang="zh-CN">
              <a:latin typeface="ZapfHumnst BT" pitchFamily="34" charset="0"/>
            </a:endParaRPr>
          </a:p>
          <a:p>
            <a:pPr>
              <a:spcBef>
                <a:spcPct val="50000"/>
              </a:spcBef>
            </a:pPr>
            <a:r>
              <a:rPr lang="en-US" altLang="zh-CN">
                <a:latin typeface="ZapfHumnst BT" pitchFamily="34" charset="0"/>
              </a:rPr>
              <a:t>Note: On the presented slide, the italicized text is also blue, but this does not show up in the black-and-white manuals.</a:t>
            </a:r>
            <a:endParaRPr lang="en-US" altLang="zh-CN">
              <a:latin typeface="ZapfHumnst BT" pitchFamily="34" charset="0"/>
            </a:endParaRPr>
          </a:p>
        </p:txBody>
      </p:sp>
      <p:sp>
        <p:nvSpPr>
          <p:cNvPr id="64517" name="Rectangle 3"/>
          <p:cNvSpPr>
            <a:spLocks noGrp="1" noRot="1" noChangeAspect="1" noChangeArrowheads="1" noTextEdit="1"/>
          </p:cNvSpPr>
          <p:nvPr>
            <p:ph type="sldImg"/>
          </p:nvPr>
        </p:nvSpPr>
        <p:spPr>
          <a:xfrm>
            <a:off x="2568575" y="836613"/>
            <a:ext cx="4057650" cy="3043237"/>
          </a:xfrm>
          <a:solidFill>
            <a:srgbClr val="FFFFFF"/>
          </a:solidFill>
        </p:spPr>
      </p:sp>
      <p:sp>
        <p:nvSpPr>
          <p:cNvPr id="64518"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Clients of distributed classes will need to lookup the location of the remote object using the Naming service. The look up returns a reference to the distributed class interface. </a:t>
            </a:r>
            <a:endParaRPr lang="en-US" altLang="zh-CN" sz="1000" smtClean="0">
              <a:latin typeface="ZapfHumnst BT" pitchFamily="34" charset="0"/>
            </a:endParaRPr>
          </a:p>
          <a:p>
            <a:pPr eaLnBrk="1" hangingPunct="1"/>
            <a:r>
              <a:rPr lang="en-US" altLang="zh-CN" sz="1000" smtClean="0">
                <a:latin typeface="ZapfHumnst BT" pitchFamily="34" charset="0"/>
              </a:rPr>
              <a:t>Now we will define the dependency relationships from the distributed class clients and the Naming Service. You will also develop interaction diagrams that model the distribution functionality. </a:t>
            </a:r>
            <a:endParaRPr lang="en-US" altLang="zh-CN" sz="1000" smtClean="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553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5540" name="Rectangle 2"/>
          <p:cNvSpPr>
            <a:spLocks noGrp="1" noRot="1" noChangeAspect="1" noChangeArrowheads="1" noTextEdit="1"/>
          </p:cNvSpPr>
          <p:nvPr>
            <p:ph type="sldImg"/>
          </p:nvPr>
        </p:nvSpPr>
        <p:spPr>
          <a:solidFill>
            <a:srgbClr val="FFFFFF"/>
          </a:solidFill>
        </p:spPr>
      </p:sp>
      <p:sp>
        <p:nvSpPr>
          <p:cNvPr id="65541"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The above diagram provides a static view of the classes needed to incorporate the RMI distribution mechanism into the Course Registration System design.</a:t>
            </a:r>
            <a:endParaRPr lang="en-US" altLang="zh-CN" sz="1000" smtClean="0">
              <a:latin typeface="ZapfHumnst BT" pitchFamily="34" charset="0"/>
            </a:endParaRPr>
          </a:p>
          <a:p>
            <a:pPr eaLnBrk="1" hangingPunct="1"/>
            <a:r>
              <a:rPr lang="en-US" altLang="zh-CN" sz="1000" smtClean="0">
                <a:latin typeface="ZapfHumnst BT" pitchFamily="34" charset="0"/>
              </a:rPr>
              <a:t>The RegistrationController class is distributed, so an interface was defined, IRegistrationController, that realizes the Remote interface.  The distributed class, RegistrationController realizes this new interface, and inherits from the UnicastRemoteObject.</a:t>
            </a:r>
            <a:endParaRPr lang="en-US" altLang="zh-CN" sz="1000" smtClean="0">
              <a:latin typeface="ZapfHumnst BT" pitchFamily="34" charset="0"/>
            </a:endParaRPr>
          </a:p>
          <a:p>
            <a:pPr eaLnBrk="1" hangingPunct="1"/>
            <a:r>
              <a:rPr lang="en-US" altLang="zh-CN" sz="1000" smtClean="0">
                <a:latin typeface="ZapfHumnst BT" pitchFamily="34" charset="0"/>
              </a:rPr>
              <a:t>Instances of the Student, Schedule, and CourseOfferingList classes are passed to and from the distributed class (note the operation signatures for the IRegistrationController interface), so they will realize the Serializable interface.</a:t>
            </a:r>
            <a:endParaRPr lang="en-US" altLang="zh-CN" sz="1000" smtClean="0">
              <a:latin typeface="ZapfHumnst BT" pitchFamily="34" charset="0"/>
            </a:endParaRPr>
          </a:p>
          <a:p>
            <a:pPr eaLnBrk="1" hangingPunct="1"/>
            <a:r>
              <a:rPr lang="en-US" altLang="zh-CN" sz="1000" smtClean="0">
                <a:latin typeface="ZapfHumnst BT" pitchFamily="34" charset="0"/>
              </a:rPr>
              <a:t>The RegisterForCoursesForm needs to look up the location of the RegistrationController using the Naming service, so a dependency was added from the RegisterForCoursesForm to Naming.</a:t>
            </a:r>
            <a:endParaRPr lang="en-US" altLang="zh-CN" sz="1000" smtClean="0">
              <a:latin typeface="ZapfHumnst BT" pitchFamily="34" charset="0"/>
            </a:endParaRPr>
          </a:p>
          <a:p>
            <a:pPr eaLnBrk="1" hangingPunct="1"/>
            <a:r>
              <a:rPr lang="en-US" altLang="zh-CN" sz="1000" smtClean="0">
                <a:latin typeface="ZapfHumnst BT" pitchFamily="34" charset="0"/>
              </a:rPr>
              <a:t>The remaining steps are discussed on the next two slides.</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
        <p:nvSpPr>
          <p:cNvPr id="65542" name="Text Box 4"/>
          <p:cNvSpPr txBox="1">
            <a:spLocks noChangeArrowheads="1"/>
          </p:cNvSpPr>
          <p:nvPr/>
        </p:nvSpPr>
        <p:spPr bwMode="auto">
          <a:xfrm>
            <a:off x="584200" y="1209675"/>
            <a:ext cx="1778000" cy="6858000"/>
          </a:xfrm>
          <a:prstGeom prst="rect">
            <a:avLst/>
          </a:prstGeom>
          <a:noFill/>
          <a:ln w="9525">
            <a:noFill/>
            <a:miter lim="800000"/>
          </a:ln>
        </p:spPr>
        <p:txBody>
          <a:bodyPr lIns="107950" tIns="53975" rIns="107950" bIns="53975"/>
          <a:lstStyle/>
          <a:p>
            <a:pPr>
              <a:spcBef>
                <a:spcPct val="50000"/>
              </a:spcBef>
            </a:pPr>
            <a:r>
              <a:rPr lang="en-US" altLang="zh-CN">
                <a:latin typeface="ZapfHumnst BT" pitchFamily="34" charset="0"/>
              </a:rPr>
              <a:t>On the presented slide, the changes to support distribution are shown with red arrows (distributed class client, distributed class, and passed class).</a:t>
            </a:r>
            <a:endParaRPr lang="en-US" altLang="zh-CN">
              <a:latin typeface="ZapfHumnst BT" pitchFamily="34" charset="0"/>
            </a:endParaRPr>
          </a:p>
          <a:p>
            <a:pPr>
              <a:spcBef>
                <a:spcPct val="50000"/>
              </a:spcBef>
            </a:pPr>
            <a:endParaRPr lang="zh-CN" altLang="en-US">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656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6564" name="Text Box 2"/>
          <p:cNvSpPr txBox="1">
            <a:spLocks noChangeArrowheads="1"/>
          </p:cNvSpPr>
          <p:nvPr/>
        </p:nvSpPr>
        <p:spPr bwMode="auto">
          <a:xfrm>
            <a:off x="584200" y="1206500"/>
            <a:ext cx="1838325" cy="10223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On the presented slide, the changes to support distribution are shown in yellow, but this does not show up in the black-and-white manuals.</a:t>
            </a:r>
            <a:endParaRPr lang="en-US" altLang="zh-CN">
              <a:latin typeface="ZapfHumnst BT" pitchFamily="34" charset="0"/>
            </a:endParaRPr>
          </a:p>
        </p:txBody>
      </p:sp>
      <p:sp>
        <p:nvSpPr>
          <p:cNvPr id="66565" name="Rectangle 3"/>
          <p:cNvSpPr>
            <a:spLocks noGrp="1" noRot="1" noChangeAspect="1" noChangeArrowheads="1" noTextEdit="1"/>
          </p:cNvSpPr>
          <p:nvPr>
            <p:ph type="sldImg"/>
          </p:nvPr>
        </p:nvSpPr>
        <p:spPr>
          <a:xfrm>
            <a:off x="2568575" y="836613"/>
            <a:ext cx="4057650" cy="3043237"/>
          </a:xfrm>
          <a:solidFill>
            <a:srgbClr val="FFFFFF"/>
          </a:solidFill>
        </p:spPr>
      </p:sp>
      <p:sp>
        <p:nvSpPr>
          <p:cNvPr id="66566"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The above diagram describes the package dependencies needed to support the distribution pattern described in this module (and the class relationships shown on the previous slide). This diagram is very similar to the one included in the Describe Distribution module, but the generic Sample Application package has been replaced with the Registration package. The Registration package contains the RegistrationController class that needs to be distributed; the created IRegistrationController interface; and the distributed class client, the RegisterForCoursesForm class. As discussed in the Describe Distribution module, the following package dependencies were added to support distribution:</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The java.rmi package contains the classes that implement the RMI distribution mechanism. This package is commercially available with most standard Java IDEs.  </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Dependency from the Application packages to java.rmi provides access to the Remote interface for distributed controller interfaces, and to the Naming service for the distributed controller clients.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Dependency from the Application packages to the Java Server package provides access to the UnicastRemoteObject class for distributed controllers.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Dependency from the University Artifacts package to java.io provides access to the Serializable interface for classes, whose instances must be passed for distributed objects.</a:t>
            </a:r>
            <a:endParaRPr lang="en-US" altLang="zh-CN" sz="1000" smtClean="0">
              <a:latin typeface="ZapfHumnst BT" pitchFamily="34" charset="0"/>
            </a:endParaRPr>
          </a:p>
          <a:p>
            <a:pPr eaLnBrk="1" hangingPunct="1"/>
            <a:r>
              <a:rPr lang="en-US" altLang="zh-CN" sz="1000" smtClean="0">
                <a:latin typeface="ZapfHumnst BT" pitchFamily="34" charset="0"/>
              </a:rPr>
              <a:t>The layer dependencies that support the package dependencies are shown on the right side of diagram.</a:t>
            </a:r>
            <a:endParaRPr lang="en-US" altLang="zh-CN" sz="1000" smtClean="0">
              <a:latin typeface="ZapfHumnst BT" pitchFamily="34" charset="0"/>
            </a:endParaRPr>
          </a:p>
          <a:p>
            <a:pPr eaLnBrk="1" hangingPunct="1"/>
            <a:r>
              <a:rPr lang="en-US" altLang="zh-CN" sz="1000" smtClean="0">
                <a:latin typeface="ZapfHumnst BT" pitchFamily="34" charset="0"/>
              </a:rPr>
              <a:t>Note: In the above diagram, only a subset of the packages are shown. The remaining packages have been omitted for clarity. The remaining steps are discussed on the next slide.</a:t>
            </a:r>
            <a:endParaRPr lang="en-US" altLang="zh-CN" sz="1000" smtClean="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758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7588" name="Text Box 2"/>
          <p:cNvSpPr txBox="1">
            <a:spLocks noChangeArrowheads="1"/>
          </p:cNvSpPr>
          <p:nvPr/>
        </p:nvSpPr>
        <p:spPr bwMode="auto">
          <a:xfrm>
            <a:off x="584200" y="1206500"/>
            <a:ext cx="1822450" cy="23177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This interaction diagram fragment is included for example purposes only. It does not exist in the example Course Registration model, although the model does use this method documenting distribution.</a:t>
            </a:r>
            <a:endParaRPr lang="en-US" altLang="zh-CN">
              <a:latin typeface="ZapfHumnst BT" pitchFamily="34" charset="0"/>
            </a:endParaRPr>
          </a:p>
          <a:p>
            <a:pPr>
              <a:spcBef>
                <a:spcPct val="50000"/>
              </a:spcBef>
            </a:pPr>
            <a:r>
              <a:rPr lang="en-US" altLang="zh-CN">
                <a:latin typeface="ZapfHumnst BT" pitchFamily="34" charset="0"/>
              </a:rPr>
              <a:t>Note: On the presented slide, the changes to support distribution are shown in white, but this does not show up in the black-and-white manuals.</a:t>
            </a:r>
            <a:endParaRPr lang="en-US" altLang="zh-CN">
              <a:latin typeface="ZapfHumnst BT" pitchFamily="34" charset="0"/>
            </a:endParaRPr>
          </a:p>
        </p:txBody>
      </p:sp>
      <p:sp>
        <p:nvSpPr>
          <p:cNvPr id="67589" name="Rectangle 3"/>
          <p:cNvSpPr>
            <a:spLocks noGrp="1" noRot="1" noChangeAspect="1" noChangeArrowheads="1" noTextEdit="1"/>
          </p:cNvSpPr>
          <p:nvPr>
            <p:ph type="sldImg"/>
          </p:nvPr>
        </p:nvSpPr>
        <p:spPr>
          <a:xfrm>
            <a:off x="2568575" y="836613"/>
            <a:ext cx="4057650" cy="3043237"/>
          </a:xfrm>
          <a:solidFill>
            <a:srgbClr val="FFFFFF"/>
          </a:solidFill>
        </p:spPr>
      </p:sp>
      <p:sp>
        <p:nvSpPr>
          <p:cNvPr id="67590"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The above diagram provides an example of what you would include in an interaction diagram to model the distribution functionality.  </a:t>
            </a:r>
            <a:endParaRPr lang="en-US" altLang="zh-CN" sz="1000" smtClean="0">
              <a:latin typeface="ZapfHumnst BT" pitchFamily="34" charset="0"/>
            </a:endParaRPr>
          </a:p>
          <a:p>
            <a:pPr eaLnBrk="1" hangingPunct="1"/>
            <a:r>
              <a:rPr lang="en-US" altLang="zh-CN" sz="1000" smtClean="0">
                <a:latin typeface="ZapfHumnst BT" pitchFamily="34" charset="0"/>
              </a:rPr>
              <a:t>Notice the addition of a call to the Naming utility to locate the distributed class instance as well as the replacement of the original RegistrationController control class with the IRegistrationController interface. (Naming returns a reference to an IRegistrationController.)  The remainder of the interaction diagram remains the same as before the distribution mechanism was incorporated.</a:t>
            </a:r>
            <a:endParaRPr lang="en-US" altLang="zh-CN" sz="1000" smtClean="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861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8612" name="Rectangle 2"/>
          <p:cNvSpPr>
            <a:spLocks noGrp="1" noRot="1" noChangeAspect="1" noChangeArrowheads="1" noTextEdit="1"/>
          </p:cNvSpPr>
          <p:nvPr>
            <p:ph type="sldImg"/>
          </p:nvPr>
        </p:nvSpPr>
        <p:spPr/>
      </p:sp>
      <p:sp>
        <p:nvSpPr>
          <p:cNvPr id="68613"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When a use case is realized, the flow of events is usually described in terms of the executing objects, that is, as interactions between design objects. To simplify diagrams and to identify reusable behavior, there might be a need to encapsulate a subflow of events within a subsystem. When this is done, large subsections of the interaction diagram are replaced with a single message to the subsystem. Within the subsystem, a separate interaction diagram might illustrate the internal interactions within the subsystem that provide the required behavior. These subsystem interaction diagrams are developed during Subsystem Design</a:t>
            </a:r>
            <a:r>
              <a:rPr lang="en-US" altLang="zh-CN" sz="1000" i="1" smtClean="0">
                <a:latin typeface="ZapfHumnst BT" pitchFamily="34" charset="0"/>
              </a:rPr>
              <a:t>.</a:t>
            </a:r>
            <a:endParaRPr lang="en-US" altLang="zh-CN" sz="1000" i="1" smtClean="0">
              <a:latin typeface="ZapfHumnst BT" pitchFamily="34" charset="0"/>
            </a:endParaRPr>
          </a:p>
          <a:p>
            <a:pPr eaLnBrk="1" hangingPunct="1"/>
            <a:r>
              <a:rPr lang="en-US" altLang="zh-CN" sz="1000" smtClean="0">
                <a:latin typeface="ZapfHumnst BT" pitchFamily="34" charset="0"/>
              </a:rPr>
              <a:t>At first glance, this step may appear similar to the previous one, Describe Interactions among Design Objects.  However, they differ in perspective.  In the case of Describe Interactions among Design Objects, the common subflows are identified outside-in. (Common collaborations have already been encapsulated within the subsystems identified in Identify Design Elements.)  In the case of Simplify Interaction Diagrams Using Subsystems, the common subflows are discovered inside-out — after modeling the flows of events using design elements, you recognize common subflows.  This step is optional if common subflows are not discovered.</a:t>
            </a:r>
            <a:endParaRPr lang="en-US" altLang="zh-CN" sz="1000" smtClean="0">
              <a:latin typeface="ZapfHumnst BT" pitchFamily="34" charset="0"/>
            </a:endParaRPr>
          </a:p>
          <a:p>
            <a:pPr eaLnBrk="1" hangingPunct="1"/>
            <a:endParaRPr lang="zh-CN" altLang="en-US" sz="1000" smtClean="0">
              <a:latin typeface="ZapfHumnst BT" pitchFamily="34" charset="0"/>
            </a:endParaRPr>
          </a:p>
        </p:txBody>
      </p:sp>
      <p:sp>
        <p:nvSpPr>
          <p:cNvPr id="68614" name="Text Box 4"/>
          <p:cNvSpPr txBox="1">
            <a:spLocks noChangeArrowheads="1"/>
          </p:cNvSpPr>
          <p:nvPr/>
        </p:nvSpPr>
        <p:spPr bwMode="auto">
          <a:xfrm>
            <a:off x="584200" y="1209675"/>
            <a:ext cx="1778000" cy="6858000"/>
          </a:xfrm>
          <a:prstGeom prst="rect">
            <a:avLst/>
          </a:prstGeom>
          <a:noFill/>
          <a:ln w="9525">
            <a:noFill/>
            <a:miter lim="800000"/>
          </a:ln>
        </p:spPr>
        <p:txBody>
          <a:bodyPr lIns="107950" tIns="53975" rIns="107950" bIns="53975"/>
          <a:lstStyle/>
          <a:p>
            <a:pPr>
              <a:spcBef>
                <a:spcPct val="50000"/>
              </a:spcBef>
            </a:pPr>
            <a:endParaRPr lang="zh-CN" altLang="en-US">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6963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69636" name="Rectangle 2"/>
          <p:cNvSpPr>
            <a:spLocks noGrp="1" noRot="1" noChangeAspect="1" noChangeArrowheads="1" noTextEdit="1"/>
          </p:cNvSpPr>
          <p:nvPr>
            <p:ph type="sldImg"/>
          </p:nvPr>
        </p:nvSpPr>
        <p:spPr>
          <a:xfrm>
            <a:off x="2568575" y="838200"/>
            <a:ext cx="4057650" cy="3043238"/>
          </a:xfrm>
          <a:solidFill>
            <a:srgbClr val="FFFFFF"/>
          </a:solidFill>
        </p:spPr>
      </p:sp>
      <p:sp>
        <p:nvSpPr>
          <p:cNvPr id="69637"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A use-case realization can be described, if necessary, at several levels in the subsystem hierarchy. </a:t>
            </a:r>
            <a:endParaRPr lang="en-US" altLang="zh-CN" sz="1000" smtClean="0">
              <a:latin typeface="ZapfHumnst BT" pitchFamily="34" charset="0"/>
            </a:endParaRPr>
          </a:p>
          <a:p>
            <a:pPr eaLnBrk="1" hangingPunct="1"/>
            <a:r>
              <a:rPr lang="en-US" altLang="zh-CN" sz="1000" smtClean="0">
                <a:latin typeface="ZapfHumnst BT" pitchFamily="34" charset="0"/>
              </a:rPr>
              <a:t>In the above example, the lifelines in the middle diagram represent subsystems; the interactions in the circles represent the internal interaction of subsystem members in response to the message.</a:t>
            </a:r>
            <a:endParaRPr lang="en-US" altLang="zh-CN" sz="1000" smtClean="0">
              <a:latin typeface="ZapfHumnst BT" pitchFamily="34" charset="0"/>
            </a:endParaRPr>
          </a:p>
          <a:p>
            <a:pPr eaLnBrk="1" hangingPunct="1"/>
            <a:r>
              <a:rPr lang="en-US" altLang="zh-CN" sz="1000" smtClean="0">
                <a:latin typeface="ZapfHumnst BT" pitchFamily="34" charset="0"/>
              </a:rPr>
              <a:t>This approach raises the level of abstraction of the use-case realization flows of events.</a:t>
            </a:r>
            <a:endParaRPr lang="en-US" altLang="zh-CN" sz="1000" smtClean="0">
              <a:latin typeface="ZapfHumnst BT" pitchFamily="34" charset="0"/>
            </a:endParaRPr>
          </a:p>
          <a:p>
            <a:pPr eaLnBrk="1" hangingPunct="1"/>
            <a:r>
              <a:rPr lang="en-US" altLang="zh-CN" sz="1000" smtClean="0">
                <a:latin typeface="ZapfHumnst BT" pitchFamily="34" charset="0"/>
              </a:rPr>
              <a:t>The advantages of this approach are described on the next three slides.</a:t>
            </a:r>
            <a:endParaRPr lang="en-US" altLang="zh-CN" sz="1000" smtClean="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065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0660" name="Rectangle 3"/>
          <p:cNvSpPr>
            <a:spLocks noGrp="1" noRot="1" noChangeAspect="1" noChangeArrowheads="1" noTextEdit="1"/>
          </p:cNvSpPr>
          <p:nvPr>
            <p:ph type="sldImg"/>
          </p:nvPr>
        </p:nvSpPr>
        <p:spPr>
          <a:xfrm>
            <a:off x="2568575" y="836613"/>
            <a:ext cx="4057650" cy="3043237"/>
          </a:xfrm>
          <a:solidFill>
            <a:srgbClr val="FFFFFF"/>
          </a:solidFill>
        </p:spPr>
      </p:sp>
      <p:sp>
        <p:nvSpPr>
          <p:cNvPr id="70661"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To achieve true substitutability of subsystems that realize the same interface, only their interfaces can be visible in the interaction diagrams; otherwise all diagrams will need to be changed whenever a subsystem is substituted for another.</a:t>
            </a:r>
            <a:endParaRPr lang="en-US" altLang="zh-CN" sz="1000" smtClean="0">
              <a:latin typeface="ZapfHumnst BT" pitchFamily="34" charset="0"/>
            </a:endParaRPr>
          </a:p>
          <a:p>
            <a:pPr eaLnBrk="1" hangingPunct="1"/>
            <a:r>
              <a:rPr lang="en-US" altLang="zh-CN" sz="1000" smtClean="0">
                <a:latin typeface="ZapfHumnst BT" pitchFamily="34" charset="0"/>
              </a:rPr>
              <a:t>On an interaction diagram, sending a message to an interface lifeline means that any subsystem that realizes the interface can be substituted for the interface in the diagram. </a:t>
            </a:r>
            <a:endParaRPr lang="en-US" altLang="zh-CN" sz="1000" smtClean="0">
              <a:latin typeface="ZapfHumnst BT" pitchFamily="34" charset="0"/>
            </a:endParaRPr>
          </a:p>
          <a:p>
            <a:pPr eaLnBrk="1" hangingPunct="1"/>
            <a:r>
              <a:rPr lang="en-US" altLang="zh-CN" sz="1000" smtClean="0">
                <a:latin typeface="ZapfHumnst BT" pitchFamily="34" charset="0"/>
              </a:rPr>
              <a:t>In many cases, the interface lifeline does not have messages going out from it, since different subsystems realizing the interface may send different messages. However, if you want to describe what messages should be sent (or are allowed to be sent) from any subsystem realizing the interface, such messages can originate from the interface lifeline.</a:t>
            </a:r>
            <a:endParaRPr lang="en-US" altLang="zh-CN" sz="1000" smtClean="0">
              <a:latin typeface="ZapfHumnst BT" pitchFamily="34" charset="0"/>
            </a:endParaRPr>
          </a:p>
          <a:p>
            <a:pPr eaLnBrk="1" hangingPunct="1"/>
            <a:r>
              <a:rPr lang="en-US" altLang="zh-CN" sz="1000" smtClean="0">
                <a:latin typeface="ZapfHumnst BT" pitchFamily="34" charset="0"/>
              </a:rPr>
              <a:t>With this approach, when describing the interactions, the focus remains on the services, not on how the services are implemented within the design elements. This is known as “Design by Contract” and is one of the core tenets of robust software development using abstraction and encapsulation mechanisms.</a:t>
            </a:r>
            <a:endParaRPr lang="en-US" altLang="zh-CN" sz="1000" smtClean="0">
              <a:latin typeface="ZapfHumnst BT" pitchFamily="34" charset="0"/>
            </a:endParaRPr>
          </a:p>
          <a:p>
            <a:pPr eaLnBrk="1" hangingPunct="1"/>
            <a:r>
              <a:rPr lang="en-US" altLang="zh-CN" sz="1000" smtClean="0">
                <a:latin typeface="ZapfHumnst BT" pitchFamily="34" charset="0"/>
              </a:rPr>
              <a:t>Describing how the services are implemented is the focus of Subsystem Design for the design subsystems and Class Design for the design classes.</a:t>
            </a:r>
            <a:endParaRPr lang="en-US" altLang="zh-CN" sz="1000" smtClean="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168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1684" name="Text Box 2"/>
          <p:cNvSpPr txBox="1">
            <a:spLocks noChangeArrowheads="1"/>
          </p:cNvSpPr>
          <p:nvPr/>
        </p:nvSpPr>
        <p:spPr bwMode="auto">
          <a:xfrm>
            <a:off x="584200" y="1206500"/>
            <a:ext cx="1841500" cy="549275"/>
          </a:xfrm>
          <a:prstGeom prst="rect">
            <a:avLst/>
          </a:prstGeom>
          <a:noFill/>
          <a:ln w="12700">
            <a:noFill/>
            <a:miter lim="800000"/>
            <a:headEnd type="none" w="sm" len="sm"/>
            <a:tailEnd type="none" w="lg" len="lg"/>
          </a:ln>
        </p:spPr>
        <p:txBody>
          <a:bodyPr>
            <a:spAutoFit/>
          </a:bodyPr>
          <a:lstStyle/>
          <a:p>
            <a:r>
              <a:rPr lang="en-US" altLang="zh-CN">
                <a:latin typeface="ZapfHumnst BT" pitchFamily="34" charset="0"/>
              </a:rPr>
              <a:t>Parallel subsystem development is discussed in more detail on the next slide.</a:t>
            </a:r>
            <a:endParaRPr lang="en-US" altLang="zh-CN">
              <a:latin typeface="ZapfHumnst BT" pitchFamily="34" charset="0"/>
            </a:endParaRPr>
          </a:p>
        </p:txBody>
      </p:sp>
      <p:sp>
        <p:nvSpPr>
          <p:cNvPr id="71685" name="Rectangle 3"/>
          <p:cNvSpPr>
            <a:spLocks noGrp="1" noRot="1" noChangeAspect="1" noChangeArrowheads="1" noTextEdit="1"/>
          </p:cNvSpPr>
          <p:nvPr>
            <p:ph type="sldImg"/>
          </p:nvPr>
        </p:nvSpPr>
        <p:spPr>
          <a:xfrm>
            <a:off x="2568575" y="836613"/>
            <a:ext cx="4057650" cy="3043237"/>
          </a:xfrm>
          <a:solidFill>
            <a:srgbClr val="FFFFFF"/>
          </a:solidFill>
        </p:spPr>
      </p:sp>
      <p:sp>
        <p:nvSpPr>
          <p:cNvPr id="71686"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The advantages of encapsulating subsystem interactions over modeling the entire system at once are:</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Use-case realizations become less cluttered, especially if the internal design of some subsystems is complex.</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Use-case realizations can be created before the internal designs of subsystems are created. This can be used to make sure that use-case functionality has not been “lost” between the allocation of use-case responsibility in Use-Case Analysis and the identification of design elements (subsystems and design classes) in Identify Design Elements, and before Subsystem Design is performed.</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Use-case realizations become more generic and easier to change, especially if a subsystem needs to be substituted for another subsystem.  </a:t>
            </a:r>
            <a:endParaRPr lang="en-US" altLang="zh-CN" sz="1000" smtClean="0">
              <a:latin typeface="ZapfHumnst BT" pitchFamily="34" charset="0"/>
            </a:endParaRPr>
          </a:p>
          <a:p>
            <a:pPr eaLnBrk="1" hangingPunct="1"/>
            <a:r>
              <a:rPr lang="en-US" altLang="zh-CN" sz="1000" smtClean="0">
                <a:latin typeface="ZapfHumnst BT" pitchFamily="34" charset="0"/>
              </a:rPr>
              <a:t>Encapsulating subsystem interactions raises the level of abstraction of the use-case realization flows of events.</a:t>
            </a:r>
            <a:endParaRPr lang="en-US" altLang="zh-CN" sz="1000" smtClean="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270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2708" name="Rectangle 2"/>
          <p:cNvSpPr>
            <a:spLocks noGrp="1" noRot="1" noChangeAspect="1" noChangeArrowheads="1" noTextEdit="1"/>
          </p:cNvSpPr>
          <p:nvPr>
            <p:ph type="sldImg"/>
          </p:nvPr>
        </p:nvSpPr>
        <p:spPr>
          <a:xfrm>
            <a:off x="2568575" y="836613"/>
            <a:ext cx="4057650" cy="3043237"/>
          </a:xfrm>
          <a:solidFill>
            <a:srgbClr val="FFFFFF"/>
          </a:solidFill>
        </p:spPr>
      </p:sp>
      <p:sp>
        <p:nvSpPr>
          <p:cNvPr id="72709"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In some cases, it is appropriate to develop a subsystem more or less independently and in parallel with the development of other subsystems. To achieve this, we must first find subsystem dependencies by identifying the interfaces between them. </a:t>
            </a:r>
            <a:endParaRPr lang="en-US" altLang="zh-CN" sz="1000" smtClean="0">
              <a:latin typeface="ZapfHumnst BT" pitchFamily="34" charset="0"/>
            </a:endParaRPr>
          </a:p>
          <a:p>
            <a:pPr eaLnBrk="1" hangingPunct="1"/>
            <a:r>
              <a:rPr lang="en-US" altLang="zh-CN" sz="1000" smtClean="0">
                <a:latin typeface="ZapfHumnst BT" pitchFamily="34" charset="0"/>
              </a:rPr>
              <a:t>This work can be done as follows: </a:t>
            </a:r>
            <a:endParaRPr lang="en-US" altLang="zh-CN" sz="1000" smtClean="0">
              <a:latin typeface="ZapfHumnst BT" pitchFamily="34" charset="0"/>
            </a:endParaRPr>
          </a:p>
          <a:p>
            <a:pPr marL="228600" lvl="1" indent="-114300" eaLnBrk="1" hangingPunct="1">
              <a:buFontTx/>
              <a:buAutoNum type="arabicPeriod"/>
            </a:pPr>
            <a:r>
              <a:rPr lang="en-US" altLang="zh-CN" sz="1000" smtClean="0">
                <a:latin typeface="ZapfHumnst BT" pitchFamily="34" charset="0"/>
              </a:rPr>
              <a:t>Concentrate on the requirements that affect the interfaces between the subsystems. </a:t>
            </a:r>
            <a:endParaRPr lang="en-US" altLang="zh-CN" sz="1000" smtClean="0">
              <a:latin typeface="ZapfHumnst BT" pitchFamily="34" charset="0"/>
            </a:endParaRPr>
          </a:p>
          <a:p>
            <a:pPr marL="228600" lvl="1" indent="-114300" eaLnBrk="1" hangingPunct="1">
              <a:buFontTx/>
              <a:buAutoNum type="arabicPeriod"/>
            </a:pPr>
            <a:r>
              <a:rPr lang="en-US" altLang="zh-CN" sz="1000" smtClean="0">
                <a:latin typeface="ZapfHumnst BT" pitchFamily="34" charset="0"/>
              </a:rPr>
              <a:t>Make outlines of the required interfaces, showing the messages that are going to pass over the subsystem borders. </a:t>
            </a:r>
            <a:endParaRPr lang="en-US" altLang="zh-CN" sz="1000" smtClean="0">
              <a:latin typeface="ZapfHumnst BT" pitchFamily="34" charset="0"/>
            </a:endParaRPr>
          </a:p>
          <a:p>
            <a:pPr marL="228600" lvl="1" indent="-114300" eaLnBrk="1" hangingPunct="1">
              <a:buFontTx/>
              <a:buAutoNum type="arabicPeriod"/>
            </a:pPr>
            <a:r>
              <a:rPr lang="en-US" altLang="zh-CN" sz="1000" smtClean="0">
                <a:latin typeface="ZapfHumnst BT" pitchFamily="34" charset="0"/>
              </a:rPr>
              <a:t>Draw interaction diagrams in terms of subsystem interfaces for each use case. </a:t>
            </a:r>
            <a:endParaRPr lang="en-US" altLang="zh-CN" sz="1000" smtClean="0">
              <a:latin typeface="ZapfHumnst BT" pitchFamily="34" charset="0"/>
            </a:endParaRPr>
          </a:p>
          <a:p>
            <a:pPr marL="228600" lvl="1" indent="-114300" eaLnBrk="1" hangingPunct="1">
              <a:buFontTx/>
              <a:buAutoNum type="arabicPeriod"/>
            </a:pPr>
            <a:r>
              <a:rPr lang="en-US" altLang="zh-CN" sz="1000" smtClean="0">
                <a:latin typeface="ZapfHumnst BT" pitchFamily="34" charset="0"/>
              </a:rPr>
              <a:t>Refine the interfaces needed to provide messages. </a:t>
            </a:r>
            <a:endParaRPr lang="en-US" altLang="zh-CN" sz="1000" smtClean="0">
              <a:latin typeface="ZapfHumnst BT" pitchFamily="34" charset="0"/>
            </a:endParaRPr>
          </a:p>
          <a:p>
            <a:pPr marL="228600" lvl="1" indent="-114300" eaLnBrk="1" hangingPunct="1">
              <a:buFontTx/>
              <a:buAutoNum type="arabicPeriod"/>
            </a:pPr>
            <a:r>
              <a:rPr lang="en-US" altLang="zh-CN" sz="1000" smtClean="0">
                <a:latin typeface="ZapfHumnst BT" pitchFamily="34" charset="0"/>
              </a:rPr>
              <a:t>Develop each subsystem in parallel using the interfaces as synchronization instruments between development teams. </a:t>
            </a:r>
            <a:endParaRPr lang="en-US" altLang="zh-CN" sz="1000" smtClean="0">
              <a:latin typeface="ZapfHumnst BT" pitchFamily="34" charset="0"/>
            </a:endParaRPr>
          </a:p>
          <a:p>
            <a:pPr eaLnBrk="1" hangingPunct="1"/>
            <a:r>
              <a:rPr lang="en-US" altLang="zh-CN" sz="1000" smtClean="0">
                <a:latin typeface="ZapfHumnst BT" pitchFamily="34" charset="0"/>
              </a:rPr>
              <a:t>You can also choose whether to arrange the interaction diagrams in terms of subsystems or in terms of their interfaces only. In some projects, it might even be necessary to implement the classes providing the interfaces before you continue with the rest of the modeling.</a:t>
            </a:r>
            <a:endParaRPr lang="en-US" altLang="zh-CN" sz="1000" smtClean="0">
              <a:latin typeface="ZapfHumnst BT" pitchFamily="34" charset="0"/>
            </a:endParaRPr>
          </a:p>
          <a:p>
            <a:pPr eaLnBrk="1" hangingPunct="1"/>
            <a:r>
              <a:rPr lang="en-US" altLang="zh-CN" sz="1000" smtClean="0">
                <a:latin typeface="ZapfHumnst BT" pitchFamily="34" charset="0"/>
              </a:rPr>
              <a:t>The detailed design of the subsystem “internals” is done during Subsystem Design. The interfaces are what ensure compatibility between the Use-Case Design and the Subsystem Design.</a:t>
            </a:r>
            <a:endParaRPr lang="en-US" altLang="zh-CN" sz="1000" smtClean="0">
              <a:latin typeface="ZapfHumnst BT" pitchFamily="34" charset="0"/>
            </a:endParaRPr>
          </a:p>
        </p:txBody>
      </p:sp>
      <p:sp>
        <p:nvSpPr>
          <p:cNvPr id="72710" name="Text Box 4"/>
          <p:cNvSpPr txBox="1">
            <a:spLocks noChangeArrowheads="1"/>
          </p:cNvSpPr>
          <p:nvPr/>
        </p:nvSpPr>
        <p:spPr bwMode="auto">
          <a:xfrm>
            <a:off x="584200" y="1203325"/>
            <a:ext cx="1838325" cy="3368675"/>
          </a:xfrm>
          <a:prstGeom prst="rect">
            <a:avLst/>
          </a:prstGeom>
          <a:noFill/>
          <a:ln w="12700">
            <a:noFill/>
            <a:miter lim="800000"/>
            <a:headEnd type="none" w="sm" len="sm"/>
            <a:tailEnd type="none" w="lg" len="lg"/>
          </a:ln>
        </p:spPr>
        <p:txBody>
          <a:bodyPr>
            <a:spAutoFit/>
          </a:bodyPr>
          <a:lstStyle/>
          <a:p>
            <a:pPr>
              <a:spcBef>
                <a:spcPct val="50000"/>
              </a:spcBef>
            </a:pPr>
            <a:r>
              <a:rPr lang="en-US" altLang="zh-CN">
                <a:latin typeface="ZapfHumnst BT" pitchFamily="34" charset="0"/>
              </a:rPr>
              <a:t>This is critical information. It really describes parallel software development, which is enabled via the establishment of a well-defined and stable architecture.</a:t>
            </a:r>
            <a:endParaRPr lang="en-US" altLang="zh-CN">
              <a:latin typeface="ZapfHumnst BT" pitchFamily="34" charset="0"/>
            </a:endParaRPr>
          </a:p>
          <a:p>
            <a:pPr>
              <a:spcBef>
                <a:spcPct val="50000"/>
              </a:spcBef>
            </a:pPr>
            <a:r>
              <a:rPr lang="en-US" altLang="zh-CN">
                <a:latin typeface="ZapfHumnst BT" pitchFamily="34" charset="0"/>
              </a:rPr>
              <a:t>Note: This discussion holds true for packages if you substitute “public classes” for “interfaces.” That being said, anytime you find yourself wanting to define packages with some public classes and mostly implementation classes, you may want to consider using a subsystem instead — to employ a more robust modeling technique (no dependencies on anything inside subsystem).</a:t>
            </a:r>
            <a:endParaRPr lang="en-US" altLang="zh-CN">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4915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49156" name="Rectangle 2"/>
          <p:cNvSpPr>
            <a:spLocks noGrp="1" noRot="1" noChangeAspect="1" noChangeArrowheads="1" noTextEdit="1"/>
          </p:cNvSpPr>
          <p:nvPr>
            <p:ph type="sldImg"/>
          </p:nvPr>
        </p:nvSpPr>
        <p:spPr/>
      </p:sp>
      <p:sp>
        <p:nvSpPr>
          <p:cNvPr id="49157" name="Rectangle 3"/>
          <p:cNvSpPr>
            <a:spLocks noGrp="1" noChangeArrowheads="1"/>
          </p:cNvSpPr>
          <p:nvPr>
            <p:ph type="body" idx="1"/>
          </p:nvPr>
        </p:nvSpPr>
        <p:spPr>
          <a:noFill/>
        </p:spPr>
        <p:txBody>
          <a:bodyPr/>
          <a:lstStyle/>
          <a:p>
            <a:pPr eaLnBrk="1" hangingPunct="1"/>
            <a:r>
              <a:rPr lang="en-US" altLang="zh-CN" sz="1000" b="1" smtClean="0">
                <a:latin typeface="ZapfHumnst BT" pitchFamily="34" charset="0"/>
              </a:rPr>
              <a:t>Use-Case Design</a:t>
            </a:r>
            <a:r>
              <a:rPr lang="en-US" altLang="zh-CN" sz="1000" smtClean="0">
                <a:latin typeface="ZapfHumnst BT" pitchFamily="34" charset="0"/>
              </a:rPr>
              <a:t> is performed by the designer, once per use case.</a:t>
            </a:r>
            <a:endParaRPr lang="en-US" altLang="zh-CN" sz="1000" smtClean="0">
              <a:latin typeface="ZapfHumnst BT" pitchFamily="34" charset="0"/>
            </a:endParaRPr>
          </a:p>
          <a:p>
            <a:pPr eaLnBrk="1" hangingPunct="1"/>
            <a:r>
              <a:rPr lang="en-US" altLang="zh-CN" sz="1000" b="1" smtClean="0">
                <a:latin typeface="ZapfHumnst BT" pitchFamily="34" charset="0"/>
              </a:rPr>
              <a:t>Purpose:</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To refine use-case realizations in terms of interactions.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To refine requirements on the operations of design classes.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To refine requirements on the operations of design subsystems and/or their interfaces.</a:t>
            </a:r>
            <a:endParaRPr lang="en-US" altLang="zh-CN" sz="1000" smtClean="0">
              <a:latin typeface="ZapfHumnst BT" pitchFamily="34" charset="0"/>
            </a:endParaRPr>
          </a:p>
          <a:p>
            <a:pPr eaLnBrk="1" hangingPunct="1"/>
            <a:r>
              <a:rPr lang="en-US" altLang="zh-CN" sz="1000" b="1" smtClean="0">
                <a:latin typeface="ZapfHumnst BT" pitchFamily="34" charset="0"/>
              </a:rPr>
              <a:t>Input Artifacts: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Analysis Model</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Supplementary Specifications </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Use cases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Analysis use-case realization</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classes </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subsystems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Model</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use-case realization</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Interfaces</a:t>
            </a:r>
            <a:endParaRPr lang="en-US" altLang="zh-CN" sz="1000" smtClean="0">
              <a:latin typeface="ZapfHumnst BT" pitchFamily="34" charset="0"/>
            </a:endParaRPr>
          </a:p>
          <a:p>
            <a:pPr eaLnBrk="1" hangingPunct="1"/>
            <a:r>
              <a:rPr lang="en-US" altLang="zh-CN" sz="1000" b="1" smtClean="0">
                <a:latin typeface="ZapfHumnst BT" pitchFamily="34" charset="0"/>
              </a:rPr>
              <a:t>Resulting Artifacts:</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use-case realization</a:t>
            </a:r>
            <a:endParaRPr lang="en-US" altLang="zh-CN" sz="1000" smtClean="0">
              <a:latin typeface="ZapfHumnst BT" pitchFamily="34" charset="0"/>
            </a:endParaRPr>
          </a:p>
          <a:p>
            <a:pPr marL="228600" lvl="1" indent="-114300" eaLnBrk="1" hangingPunct="1">
              <a:buFontTx/>
              <a:buChar char="•"/>
            </a:pPr>
            <a:r>
              <a:rPr lang="en-US" altLang="zh-CN" sz="1000" smtClean="0">
                <a:latin typeface="ZapfHumnst BT" pitchFamily="34" charset="0"/>
              </a:rPr>
              <a:t>Design Model</a:t>
            </a:r>
            <a:endParaRPr lang="en-US" altLang="zh-CN" sz="1000" smtClean="0">
              <a:latin typeface="ZapfHumnst BT" pitchFamily="34" charset="0"/>
            </a:endParaRPr>
          </a:p>
        </p:txBody>
      </p:sp>
      <p:sp>
        <p:nvSpPr>
          <p:cNvPr id="49158" name="Text Box 4"/>
          <p:cNvSpPr txBox="1">
            <a:spLocks noChangeArrowheads="1"/>
          </p:cNvSpPr>
          <p:nvPr/>
        </p:nvSpPr>
        <p:spPr bwMode="auto">
          <a:xfrm>
            <a:off x="584200" y="1206500"/>
            <a:ext cx="1847850" cy="6858000"/>
          </a:xfrm>
          <a:prstGeom prst="rect">
            <a:avLst/>
          </a:prstGeom>
          <a:noFill/>
          <a:ln w="9525">
            <a:noFill/>
            <a:miter lim="800000"/>
          </a:ln>
        </p:spPr>
        <p:txBody>
          <a:bodyPr lIns="107950" tIns="53975" rIns="107950" bIns="53975"/>
          <a:lstStyle/>
          <a:p>
            <a:pPr>
              <a:spcBef>
                <a:spcPct val="50000"/>
              </a:spcBef>
            </a:pPr>
            <a:r>
              <a:rPr lang="en-US" altLang="zh-CN">
                <a:latin typeface="ZapfHumnst BT" pitchFamily="34" charset="0"/>
              </a:rPr>
              <a:t>It is important to note that there are different designers (or design teams) on a project, each with a different focus. Use-case designers are concerned with the design of the use-case realizations for a particular use case, coordinating with the necessary architects, subsystem designers, and class designers.</a:t>
            </a:r>
            <a:endParaRPr lang="en-US" altLang="zh-CN">
              <a:latin typeface="ZapfHumnst BT" pitchFamily="34" charset="0"/>
            </a:endParaRPr>
          </a:p>
          <a:p>
            <a:r>
              <a:rPr lang="en-US" altLang="zh-CN">
                <a:latin typeface="ZapfHumnst BT" pitchFamily="34" charset="0"/>
              </a:rPr>
              <a:t>The use-case designer concentrates on the interactions between subsystems and “free” classes (those not contained in a subsystem) classes. He or she can defer responsibility for what happens inside the subsystems to the subsystem designer(s). That’s the beauty of encapsulation</a:t>
            </a:r>
            <a:endParaRPr lang="en-US" altLang="zh-CN">
              <a:latin typeface="ZapfHumnst BT" pitchFamily="34" charset="0"/>
            </a:endParaRPr>
          </a:p>
          <a:p>
            <a:pPr>
              <a:spcBef>
                <a:spcPct val="50000"/>
              </a:spcBef>
            </a:pPr>
            <a:r>
              <a:rPr lang="en-US" altLang="zh-CN">
                <a:latin typeface="ZapfHumnst BT" pitchFamily="34" charset="0"/>
              </a:rPr>
              <a:t>Be careful with the discussion of project team organization, because you don’t want the discussion to turn into a discussion of OO project management concerns. Refer the students to the Essentials of Rational XDE course (DEV390) for more details on team development.</a:t>
            </a:r>
            <a:endParaRPr lang="en-US" altLang="zh-CN">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373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3732" name="Rectangle 2"/>
          <p:cNvSpPr>
            <a:spLocks noGrp="1" noRot="1" noChangeAspect="1" noChangeArrowheads="1" noTextEdit="1"/>
          </p:cNvSpPr>
          <p:nvPr>
            <p:ph type="sldImg"/>
          </p:nvPr>
        </p:nvSpPr>
        <p:spPr/>
      </p:sp>
      <p:sp>
        <p:nvSpPr>
          <p:cNvPr id="73733"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You will now take a closer look at the incorporation of the persistency mechanism.</a:t>
            </a:r>
            <a:endParaRPr lang="en-US" altLang="zh-CN" sz="1000" smtClean="0">
              <a:latin typeface="ZapfHumnst BT" pitchFamily="34" charset="0"/>
            </a:endParaRPr>
          </a:p>
          <a:p>
            <a:pPr eaLnBrk="1" hangingPunct="1"/>
            <a:endParaRPr lang="zh-CN" altLang="en-US" sz="1000" smtClean="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680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6804" name="Text Box 2"/>
          <p:cNvSpPr txBox="1">
            <a:spLocks noChangeArrowheads="1"/>
          </p:cNvSpPr>
          <p:nvPr/>
        </p:nvSpPr>
        <p:spPr bwMode="auto">
          <a:xfrm>
            <a:off x="584200" y="1206500"/>
            <a:ext cx="1843088" cy="32321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Emphasize to the students that you will not be covering the incorporation of the ObjectStore mechanism; however, the details can be found in the Additional Information Appendix. </a:t>
            </a:r>
            <a:endParaRPr lang="en-US" altLang="zh-CN">
              <a:latin typeface="ZapfHumnst BT" pitchFamily="34" charset="0"/>
            </a:endParaRPr>
          </a:p>
          <a:p>
            <a:pPr>
              <a:spcBef>
                <a:spcPct val="50000"/>
              </a:spcBef>
            </a:pPr>
            <a:r>
              <a:rPr lang="en-US" altLang="zh-CN">
                <a:latin typeface="ZapfHumnst BT" pitchFamily="34" charset="0"/>
              </a:rPr>
              <a:t>If you choose to present the ObjectStore mechanism, the slides found in the Additional Information Appendix, ObjectStore Mechanism section, second part, should be inserted after this slide. </a:t>
            </a:r>
            <a:endParaRPr lang="en-US" altLang="zh-CN">
              <a:latin typeface="ZapfHumnst BT" pitchFamily="34" charset="0"/>
            </a:endParaRPr>
          </a:p>
          <a:p>
            <a:pPr>
              <a:spcBef>
                <a:spcPct val="50000"/>
              </a:spcBef>
            </a:pPr>
            <a:r>
              <a:rPr lang="en-US" altLang="zh-CN">
                <a:latin typeface="ZapfHumnst BT" pitchFamily="34" charset="0"/>
              </a:rPr>
              <a:t>Note: On the presented slide, the italicized text is also blue, but this does not show up in the black-and-white manuals.</a:t>
            </a:r>
            <a:endParaRPr lang="en-US" altLang="zh-CN">
              <a:latin typeface="ZapfHumnst BT" pitchFamily="34" charset="0"/>
            </a:endParaRPr>
          </a:p>
          <a:p>
            <a:pPr>
              <a:spcBef>
                <a:spcPct val="50000"/>
              </a:spcBef>
            </a:pPr>
            <a:endParaRPr lang="en-US" altLang="zh-CN">
              <a:latin typeface="ZapfHumnst BT" pitchFamily="34" charset="0"/>
            </a:endParaRPr>
          </a:p>
        </p:txBody>
      </p:sp>
      <p:sp>
        <p:nvSpPr>
          <p:cNvPr id="76805" name="Rectangle 3"/>
          <p:cNvSpPr>
            <a:spLocks noGrp="1" noRot="1" noChangeAspect="1" noChangeArrowheads="1" noTextEdit="1"/>
          </p:cNvSpPr>
          <p:nvPr>
            <p:ph type="sldImg"/>
          </p:nvPr>
        </p:nvSpPr>
        <p:spPr>
          <a:xfrm>
            <a:off x="2568575" y="836613"/>
            <a:ext cx="4057650" cy="3043237"/>
          </a:xfrm>
          <a:solidFill>
            <a:srgbClr val="FFFFFF"/>
          </a:solidFill>
        </p:spPr>
      </p:sp>
      <p:sp>
        <p:nvSpPr>
          <p:cNvPr id="76806"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During Use-Case Analysis, applicable mechanisms for each identified analysis class were documented. This information, along with the information on what analysis classes became what design elements, allows the applicable mechanisms for a design element to be identified.</a:t>
            </a:r>
            <a:endParaRPr lang="en-US" altLang="zh-CN" sz="1000" smtClean="0">
              <a:latin typeface="ZapfHumnst BT" pitchFamily="34" charset="0"/>
            </a:endParaRPr>
          </a:p>
          <a:p>
            <a:pPr eaLnBrk="1" hangingPunct="1"/>
            <a:r>
              <a:rPr lang="en-US" altLang="zh-CN" sz="1000" smtClean="0">
                <a:latin typeface="ZapfHumnst BT" pitchFamily="34" charset="0"/>
              </a:rPr>
              <a:t>In our example, we have been concentrating on course registration.  Thus, the above table contains only the classes for the Register for Courses use-case realization that have analysis mechanisms assigned to them.  </a:t>
            </a:r>
            <a:endParaRPr lang="en-US" altLang="zh-CN" sz="1000" smtClean="0">
              <a:latin typeface="ZapfHumnst BT" pitchFamily="34" charset="0"/>
            </a:endParaRPr>
          </a:p>
          <a:p>
            <a:pPr eaLnBrk="1" hangingPunct="1"/>
            <a:r>
              <a:rPr lang="en-US" altLang="zh-CN" sz="1000" smtClean="0">
                <a:latin typeface="ZapfHumnst BT" pitchFamily="34" charset="0"/>
              </a:rPr>
              <a:t>The legacy interface mechanism distinguishes the type of persistency. Remember, legacy data is stored in an RDBMS. The RDMBS JDBC mechanism is described in the Identify Design Mechanisms module. </a:t>
            </a:r>
            <a:endParaRPr lang="en-US" altLang="zh-CN" sz="1000" smtClean="0">
              <a:latin typeface="ZapfHumnst BT" pitchFamily="34" charset="0"/>
            </a:endParaRPr>
          </a:p>
          <a:p>
            <a:pPr eaLnBrk="1" hangingPunct="1"/>
            <a:r>
              <a:rPr lang="en-US" altLang="zh-CN" sz="1000" smtClean="0">
                <a:latin typeface="ZapfHumnst BT" pitchFamily="34" charset="0"/>
              </a:rPr>
              <a:t>The details of incorporating the ObjectStore mechanism are provided in the Additional Information Appendix in the ObjectStore Mechanism section. </a:t>
            </a:r>
            <a:endParaRPr lang="en-US" altLang="zh-CN" sz="1000" smtClean="0">
              <a:latin typeface="ZapfHumnst BT" pitchFamily="34" charset="0"/>
            </a:endParaRPr>
          </a:p>
          <a:p>
            <a:pPr eaLnBrk="1" hangingPunct="1"/>
            <a:r>
              <a:rPr lang="en-US" altLang="zh-CN" sz="1000" smtClean="0">
                <a:latin typeface="ZapfHumnst BT" pitchFamily="34" charset="0"/>
              </a:rPr>
              <a:t>RDBMS persistency is deferred to Subsystem Design since access to the legacy systems has been encapsulated within a subsystem. </a:t>
            </a:r>
            <a:endParaRPr lang="en-US" altLang="zh-CN" sz="1000" smtClean="0">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782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7828" name="Rectangle 2"/>
          <p:cNvSpPr>
            <a:spLocks noGrp="1" noRot="1" noChangeAspect="1" noChangeArrowheads="1" noTextEdit="1"/>
          </p:cNvSpPr>
          <p:nvPr>
            <p:ph type="sldImg"/>
          </p:nvPr>
        </p:nvSpPr>
        <p:spPr/>
      </p:sp>
      <p:sp>
        <p:nvSpPr>
          <p:cNvPr id="77829"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In this step you refine the flow of events originally outlined in Use-Case Analysis as needed to clarify the developed interaction diagrams.</a:t>
            </a:r>
            <a:endParaRPr lang="en-US" altLang="zh-CN" sz="1000" smtClean="0">
              <a:latin typeface="ZapfHumnst BT" pitchFamily="34" charset="0"/>
            </a:endParaRPr>
          </a:p>
          <a:p>
            <a:pPr eaLnBrk="1" hangingPunct="1"/>
            <a:r>
              <a:rPr lang="en-US" altLang="zh-CN" sz="1000" smtClean="0">
                <a:latin typeface="ZapfHumnst BT" pitchFamily="34" charset="0"/>
              </a:rPr>
              <a:t>This will make it easier for external observers to read the diagrams.</a:t>
            </a:r>
            <a:endParaRPr lang="en-US" altLang="zh-CN" sz="1000" smtClean="0">
              <a:latin typeface="ZapfHumnst BT" pitchFamily="34" charset="0"/>
            </a:endParaRPr>
          </a:p>
          <a:p>
            <a:pPr eaLnBrk="1" hangingPunct="1"/>
            <a:endParaRPr lang="en-US" altLang="zh-CN" sz="1000" smtClean="0">
              <a:latin typeface="ZapfHumnst BT" pitchFamily="34" charset="0"/>
            </a:endParaRPr>
          </a:p>
          <a:p>
            <a:pPr eaLnBrk="1" hangingPunct="1"/>
            <a:endParaRPr lang="zh-CN" altLang="en-US" sz="1000" smtClean="0">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885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8852" name="Text Box 2"/>
          <p:cNvSpPr txBox="1">
            <a:spLocks noChangeArrowheads="1"/>
          </p:cNvSpPr>
          <p:nvPr/>
        </p:nvSpPr>
        <p:spPr bwMode="auto">
          <a:xfrm>
            <a:off x="584200" y="1203325"/>
            <a:ext cx="1846263" cy="3292475"/>
          </a:xfrm>
          <a:prstGeom prst="rect">
            <a:avLst/>
          </a:prstGeom>
          <a:noFill/>
          <a:ln w="12700">
            <a:noFill/>
            <a:miter lim="800000"/>
            <a:headEnd type="none" w="sm" len="sm"/>
            <a:tailEnd type="none" w="lg" len="lg"/>
          </a:ln>
        </p:spPr>
        <p:txBody>
          <a:bodyPr>
            <a:spAutoFit/>
          </a:bodyPr>
          <a:lstStyle/>
          <a:p>
            <a:r>
              <a:rPr lang="en-US" altLang="zh-CN">
                <a:latin typeface="ZapfHumnst BT" pitchFamily="34" charset="0"/>
              </a:rPr>
              <a:t>When fleshing out the details of how a use case is going to be implemented in the system, you may have discovered additional details or may have made some adjustments to the original use-case flow of events. If such changes are important to the external user or the customer, the original use case should be updated. </a:t>
            </a:r>
            <a:endParaRPr lang="en-US" altLang="zh-CN">
              <a:latin typeface="ZapfHumnst BT" pitchFamily="34" charset="0"/>
            </a:endParaRPr>
          </a:p>
          <a:p>
            <a:r>
              <a:rPr lang="en-US" altLang="zh-CN">
                <a:latin typeface="ZapfHumnst BT" pitchFamily="34" charset="0"/>
              </a:rPr>
              <a:t>Note: The original use case should not be updated to include design details, that is what the Design Model is for. (The clarification of design details is also an important purpose of the expanded descriptions being developed in this step.)</a:t>
            </a:r>
            <a:endParaRPr lang="en-US" altLang="zh-CN">
              <a:latin typeface="ZapfHumnst BT" pitchFamily="34" charset="0"/>
            </a:endParaRPr>
          </a:p>
        </p:txBody>
      </p:sp>
      <p:sp>
        <p:nvSpPr>
          <p:cNvPr id="78853" name="Rectangle 3"/>
          <p:cNvSpPr>
            <a:spLocks noGrp="1" noRot="1" noChangeAspect="1" noChangeArrowheads="1" noTextEdit="1"/>
          </p:cNvSpPr>
          <p:nvPr>
            <p:ph type="sldImg"/>
          </p:nvPr>
        </p:nvSpPr>
        <p:spPr>
          <a:xfrm>
            <a:off x="2568575" y="836613"/>
            <a:ext cx="4057650" cy="3043237"/>
          </a:xfrm>
          <a:solidFill>
            <a:srgbClr val="FFFFFF"/>
          </a:solidFill>
        </p:spPr>
      </p:sp>
      <p:sp>
        <p:nvSpPr>
          <p:cNvPr id="78854"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In those cases where the flow of events is not fully clear from just examining the messages sent between participating objects, you might need to add additional descriptions to the interaction diagrams.  </a:t>
            </a:r>
            <a:endParaRPr lang="en-US" altLang="zh-CN" sz="1000" dirty="0" smtClean="0">
              <a:latin typeface="ZapfHumnst BT" pitchFamily="34" charset="0"/>
            </a:endParaRPr>
          </a:p>
          <a:p>
            <a:pPr eaLnBrk="1" hangingPunct="1"/>
            <a:r>
              <a:rPr lang="en-US" altLang="zh-CN" sz="1000" dirty="0" smtClean="0">
                <a:latin typeface="ZapfHumnst BT" pitchFamily="34" charset="0"/>
              </a:rPr>
              <a:t>These steps are taken in cases where timing annotations, notes on conditional behavior, or clarification of operation behavior is needed to make it easier for external observers to read the diagrams.  </a:t>
            </a:r>
            <a:endParaRPr lang="en-US" altLang="zh-CN" sz="1000" dirty="0" smtClean="0">
              <a:latin typeface="ZapfHumnst BT" pitchFamily="34" charset="0"/>
            </a:endParaRPr>
          </a:p>
          <a:p>
            <a:pPr eaLnBrk="1" hangingPunct="1"/>
            <a:r>
              <a:rPr lang="en-US" altLang="zh-CN" sz="1000" dirty="0" smtClean="0">
                <a:latin typeface="ZapfHumnst BT" pitchFamily="34" charset="0"/>
              </a:rPr>
              <a:t>Often, the name of the operation does not sufficiently explain why the operation is being performed. Textual notes or scripts in the margin of the diagram might be needed to clarify the interaction diagram. Textual notes and scripts might also be needed to represent control flow such as decision steps, looping, and branching. In addition, textual tags might be needed to correlate extension points in the use case with specific locations in interaction diagrams.</a:t>
            </a:r>
            <a:endParaRPr lang="en-US" altLang="zh-CN" sz="1000" dirty="0" smtClean="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7987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79876" name="Rectangle 2"/>
          <p:cNvSpPr>
            <a:spLocks noGrp="1" noRot="1" noChangeAspect="1" noChangeArrowheads="1" noTextEdit="1"/>
          </p:cNvSpPr>
          <p:nvPr>
            <p:ph type="sldImg"/>
          </p:nvPr>
        </p:nvSpPr>
        <p:spPr/>
      </p:sp>
      <p:sp>
        <p:nvSpPr>
          <p:cNvPr id="79877"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At this point, you have a pretty good understanding of the design elements, their responsibilities, and the collaborations required to support the functionality described in the use cases. Now you must review your work to make sure that it is as complete and as consistent as possible before moving on to the detailed design activities of Subsystem and Class Design.</a:t>
            </a:r>
            <a:endParaRPr lang="en-US" altLang="zh-CN" sz="1000" smtClean="0">
              <a:latin typeface="ZapfHumnst BT" pitchFamily="34" charset="0"/>
            </a:endParaRPr>
          </a:p>
          <a:p>
            <a:pPr eaLnBrk="1" hangingPunct="1"/>
            <a:r>
              <a:rPr lang="en-US" altLang="zh-CN" sz="1000" smtClean="0">
                <a:latin typeface="ZapfHumnst BT" pitchFamily="34" charset="0"/>
              </a:rPr>
              <a:t>The purpose of Unify Classes and Subsystems is to ensure that each design element represents a single well-defined concept, with non-overlapping responsibilities. It is important to unify the identified classes and subsystems to ensure homogeneity and consistency in the model.</a:t>
            </a:r>
            <a:endParaRPr lang="en-US" altLang="zh-CN" sz="1000" smtClean="0">
              <a:latin typeface="ZapfHumnst BT" pitchFamily="34" charset="0"/>
            </a:endParaRPr>
          </a:p>
          <a:p>
            <a:pPr eaLnBrk="1" hangingPunct="1"/>
            <a:r>
              <a:rPr lang="en-US" altLang="zh-CN" sz="1000" smtClean="0">
                <a:latin typeface="ZapfHumnst BT" pitchFamily="34" charset="0"/>
              </a:rPr>
              <a:t>The next slide describes some of the considerations that a designer for a particular use case is concerned with (for example, consistency among collaborating design elements, and between the use-case flows of events and the Design Model). This is where you make sure that everything hangs together and fix it if does not.</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
        <p:nvSpPr>
          <p:cNvPr id="79878" name="Text Box 4"/>
          <p:cNvSpPr txBox="1">
            <a:spLocks noChangeArrowheads="1"/>
          </p:cNvSpPr>
          <p:nvPr/>
        </p:nvSpPr>
        <p:spPr bwMode="auto">
          <a:xfrm>
            <a:off x="584200" y="1209675"/>
            <a:ext cx="1847850" cy="6858000"/>
          </a:xfrm>
          <a:prstGeom prst="rect">
            <a:avLst/>
          </a:prstGeom>
          <a:noFill/>
          <a:ln w="9525">
            <a:noFill/>
            <a:miter lim="800000"/>
          </a:ln>
        </p:spPr>
        <p:txBody>
          <a:bodyPr lIns="107950" tIns="53975" rIns="107950" bIns="53975"/>
          <a:lstStyle/>
          <a:p>
            <a:r>
              <a:rPr lang="en-US" altLang="zh-CN">
                <a:latin typeface="ZapfHumnst BT" pitchFamily="34" charset="0"/>
              </a:rPr>
              <a:t>This step is the counterpart to the Unify Analysis Classes step in Use-Case Analysis.</a:t>
            </a:r>
            <a:endParaRPr lang="en-US" altLang="zh-CN">
              <a:latin typeface="ZapfHumnst BT" pitchFamily="34" charset="0"/>
            </a:endParaRPr>
          </a:p>
          <a:p>
            <a:r>
              <a:rPr lang="en-US" altLang="zh-CN">
                <a:latin typeface="ZapfHumnst BT" pitchFamily="34" charset="0"/>
              </a:rPr>
              <a:t>Mention to the students that it may be tempting to skip this step, but this is where they get a chance to check their work before a more formal walkthrough and evaluation. </a:t>
            </a:r>
            <a:endParaRPr lang="en-US" altLang="zh-CN">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8089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80900" name="Text Box 1026"/>
          <p:cNvSpPr txBox="1">
            <a:spLocks noChangeArrowheads="1"/>
          </p:cNvSpPr>
          <p:nvPr/>
        </p:nvSpPr>
        <p:spPr bwMode="auto">
          <a:xfrm>
            <a:off x="584200" y="1206500"/>
            <a:ext cx="1879600" cy="1616075"/>
          </a:xfrm>
          <a:prstGeom prst="rect">
            <a:avLst/>
          </a:prstGeom>
          <a:noFill/>
          <a:ln w="12700">
            <a:noFill/>
            <a:miter lim="800000"/>
            <a:headEnd type="none" w="sm" len="sm"/>
            <a:tailEnd type="none" w="lg" len="lg"/>
          </a:ln>
        </p:spPr>
        <p:txBody>
          <a:bodyPr>
            <a:spAutoFit/>
          </a:bodyPr>
          <a:lstStyle/>
          <a:p>
            <a:pPr>
              <a:spcBef>
                <a:spcPct val="50000"/>
              </a:spcBef>
            </a:pPr>
            <a:r>
              <a:rPr lang="en-US" altLang="zh-CN">
                <a:latin typeface="ZapfHumnst BT" pitchFamily="34" charset="0"/>
              </a:rPr>
              <a:t>In this step, we homogenize and blend the classes and responsibilities discovered for the different use cases.   Homogenization provides a synchronization of the Use-Case Design efforts for each of the use cases before we move into the more detailed design activities.</a:t>
            </a:r>
            <a:endParaRPr lang="en-US" altLang="zh-CN">
              <a:latin typeface="ZapfHumnst BT" pitchFamily="34" charset="0"/>
            </a:endParaRPr>
          </a:p>
        </p:txBody>
      </p:sp>
      <p:sp>
        <p:nvSpPr>
          <p:cNvPr id="80901" name="Rectangle 1027"/>
          <p:cNvSpPr>
            <a:spLocks noGrp="1" noRot="1" noChangeAspect="1" noChangeArrowheads="1" noTextEdit="1"/>
          </p:cNvSpPr>
          <p:nvPr>
            <p:ph type="sldImg"/>
          </p:nvPr>
        </p:nvSpPr>
        <p:spPr>
          <a:xfrm>
            <a:off x="2568575" y="836613"/>
            <a:ext cx="4057650" cy="3043237"/>
          </a:xfrm>
          <a:solidFill>
            <a:srgbClr val="FFFFFF"/>
          </a:solidFill>
        </p:spPr>
      </p:sp>
      <p:sp>
        <p:nvSpPr>
          <p:cNvPr id="80902" name="Rectangle 1028"/>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Points to consider: </a:t>
            </a:r>
            <a:endParaRPr lang="en-US" altLang="zh-CN" sz="1000" smtClean="0">
              <a:latin typeface="ZapfHumnst BT" pitchFamily="34" charset="0"/>
            </a:endParaRPr>
          </a:p>
          <a:p>
            <a:pPr marL="171450" lvl="1" indent="-57150" eaLnBrk="1" hangingPunct="1">
              <a:buFontTx/>
              <a:buChar char="•"/>
            </a:pPr>
            <a:r>
              <a:rPr lang="en-US" altLang="zh-CN" sz="1000" smtClean="0">
                <a:latin typeface="ZapfHumnst BT" pitchFamily="34" charset="0"/>
              </a:rPr>
              <a:t>Names of model elements should describe their function. Avoid similar names and synonyms, because they make it difficult to distinguish between model elements. </a:t>
            </a:r>
            <a:endParaRPr lang="en-US" altLang="zh-CN" sz="1000" smtClean="0">
              <a:latin typeface="ZapfHumnst BT" pitchFamily="34" charset="0"/>
            </a:endParaRPr>
          </a:p>
          <a:p>
            <a:pPr marL="171450" lvl="1" indent="-57150" eaLnBrk="1" hangingPunct="1">
              <a:buFontTx/>
              <a:buChar char="•"/>
            </a:pPr>
            <a:r>
              <a:rPr lang="en-US" altLang="zh-CN" sz="1000" smtClean="0">
                <a:latin typeface="ZapfHumnst BT" pitchFamily="34" charset="0"/>
              </a:rPr>
              <a:t>Merge model elements that define similar behaviors or that represent the same phenomenon.</a:t>
            </a:r>
            <a:endParaRPr lang="en-US" altLang="zh-CN" sz="1000" smtClean="0">
              <a:latin typeface="ZapfHumnst BT" pitchFamily="34" charset="0"/>
            </a:endParaRPr>
          </a:p>
          <a:p>
            <a:pPr marL="171450" lvl="1" indent="-57150" eaLnBrk="1" hangingPunct="1">
              <a:buFontTx/>
              <a:buChar char="•"/>
            </a:pPr>
            <a:r>
              <a:rPr lang="en-US" altLang="zh-CN" sz="1000" smtClean="0">
                <a:latin typeface="ZapfHumnst BT" pitchFamily="34" charset="0"/>
              </a:rPr>
              <a:t>Merge classes that represent the same concept or have the same attributes, even if their defined behaviors are different. </a:t>
            </a:r>
            <a:endParaRPr lang="en-US" altLang="zh-CN" sz="1000" smtClean="0">
              <a:latin typeface="ZapfHumnst BT" pitchFamily="34" charset="0"/>
            </a:endParaRPr>
          </a:p>
          <a:p>
            <a:pPr marL="171450" lvl="1" indent="-57150" eaLnBrk="1" hangingPunct="1">
              <a:buFontTx/>
              <a:buChar char="•"/>
            </a:pPr>
            <a:r>
              <a:rPr lang="en-US" altLang="zh-CN" sz="1000" smtClean="0">
                <a:latin typeface="ZapfHumnst BT" pitchFamily="34" charset="0"/>
              </a:rPr>
              <a:t>Use inheritance to abstract model elements, which tends to make the model more robust.</a:t>
            </a:r>
            <a:endParaRPr lang="en-US" altLang="zh-CN" sz="1000" smtClean="0">
              <a:latin typeface="ZapfHumnst BT" pitchFamily="34" charset="0"/>
            </a:endParaRPr>
          </a:p>
          <a:p>
            <a:pPr marL="171450" lvl="1" indent="-57150" eaLnBrk="1" hangingPunct="1">
              <a:buFontTx/>
              <a:buChar char="•"/>
            </a:pPr>
            <a:r>
              <a:rPr lang="en-US" altLang="zh-CN" sz="1000" smtClean="0">
                <a:latin typeface="ZapfHumnst BT" pitchFamily="34" charset="0"/>
              </a:rPr>
              <a:t>When updating a model element, also update the affected use-case realizations.</a:t>
            </a:r>
            <a:endParaRPr lang="en-US" altLang="zh-CN" sz="1000" smtClean="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8192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81924" name="Rectangle 2"/>
          <p:cNvSpPr>
            <a:spLocks noGrp="1" noRot="1" noChangeAspect="1" noChangeArrowheads="1" noTextEdit="1"/>
          </p:cNvSpPr>
          <p:nvPr>
            <p:ph type="sldImg"/>
          </p:nvPr>
        </p:nvSpPr>
        <p:spPr/>
      </p:sp>
      <p:sp>
        <p:nvSpPr>
          <p:cNvPr id="81925"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The Design Model as a whole must be reviewed to detect glaring problems with layering and responsibility partitioning.The purpose of reviewing the model as a whole is to detect large-scale problems that a more detailed review would miss.</a:t>
            </a:r>
            <a:endParaRPr lang="en-US" altLang="zh-CN" sz="1000" smtClean="0">
              <a:latin typeface="ZapfHumnst BT" pitchFamily="34" charset="0"/>
            </a:endParaRPr>
          </a:p>
          <a:p>
            <a:pPr eaLnBrk="1" hangingPunct="1"/>
            <a:r>
              <a:rPr lang="en-US" altLang="zh-CN" sz="1000" smtClean="0">
                <a:latin typeface="ZapfHumnst BT" pitchFamily="34" charset="0"/>
              </a:rPr>
              <a:t>We want to ensure that the overall structure for the Design Model is well-formed, as well as detect large-scale quality problems that might not be visible by looking at lower-level elements.</a:t>
            </a:r>
            <a:endParaRPr lang="en-US" altLang="zh-CN" sz="1000" smtClean="0">
              <a:latin typeface="ZapfHumnst BT" pitchFamily="34" charset="0"/>
            </a:endParaRPr>
          </a:p>
          <a:p>
            <a:pPr eaLnBrk="1" hangingPunct="1"/>
            <a:r>
              <a:rPr lang="en-US" altLang="zh-CN" sz="1000" smtClean="0">
                <a:latin typeface="ZapfHumnst BT" pitchFamily="34" charset="0"/>
              </a:rPr>
              <a:t>The above checkpoints are important, because new packages/subsystems might be created when common subflows are identified.</a:t>
            </a:r>
            <a:endParaRPr lang="en-US" altLang="zh-CN" sz="1000" smtClean="0">
              <a:latin typeface="ZapfHumnst BT" pitchFamily="34" charset="0"/>
            </a:endParaRPr>
          </a:p>
          <a:p>
            <a:pPr eaLnBrk="1" hangingPunct="1"/>
            <a:r>
              <a:rPr lang="en-US" altLang="zh-CN" sz="1000" smtClean="0">
                <a:latin typeface="ZapfHumnst BT" pitchFamily="34" charset="0"/>
              </a:rPr>
              <a:t>Five packages and 1,000 classes is probably a sign that something is wrong.</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8294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82948" name="Rectangle 2"/>
          <p:cNvSpPr>
            <a:spLocks noGrp="1" noRot="1" noChangeAspect="1" noChangeArrowheads="1" noTextEdit="1"/>
          </p:cNvSpPr>
          <p:nvPr>
            <p:ph type="sldImg"/>
          </p:nvPr>
        </p:nvSpPr>
        <p:spPr/>
      </p:sp>
      <p:sp>
        <p:nvSpPr>
          <p:cNvPr id="82949"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Once the structure of the Design Model is reviewed, the behavior of the model needs to be scrutinized. First, make sure that there are no missing behaviors by checking to see that all scenarios for the current iteration have been completely covered by use-case realizations. All of the behaviors in the relevant use-case subflow must be described in the completed use-case realizations. </a:t>
            </a:r>
            <a:endParaRPr lang="en-US" altLang="zh-CN" sz="1000" smtClean="0">
              <a:latin typeface="ZapfHumnst BT" pitchFamily="34" charset="0"/>
            </a:endParaRPr>
          </a:p>
          <a:p>
            <a:pPr eaLnBrk="1" hangingPunct="1"/>
            <a:r>
              <a:rPr lang="en-US" altLang="zh-CN" sz="1000" smtClean="0">
                <a:latin typeface="ZapfHumnst BT" pitchFamily="34" charset="0"/>
              </a:rPr>
              <a:t>Next, make sure the behavior of the use-case realization is correctly distributed between model elements in the realizations. Make sure the operations are used correctly, that all parameters are passed, and that return values are of the correct type.</a:t>
            </a:r>
            <a:endParaRPr lang="en-US" altLang="zh-CN" sz="1000" smtClean="0">
              <a:latin typeface="ZapfHumnst BT" pitchFamily="34" charset="0"/>
            </a:endParaRPr>
          </a:p>
          <a:p>
            <a:pPr eaLnBrk="1" hangingPunct="1"/>
            <a:r>
              <a:rPr lang="en-US" altLang="zh-CN" sz="1000" smtClean="0">
                <a:latin typeface="ZapfHumnst BT" pitchFamily="34" charset="0"/>
              </a:rPr>
              <a:t>We want to ensure that the behavior of the system (as expressed in use-case realizations) matches the required behavior of the system (as expressed in use cases). Is it complete?  We also want to ensure that the behavior is allocated appropriately among model elements, that is, is it correct?</a:t>
            </a:r>
            <a:endParaRPr lang="en-US" altLang="zh-CN" sz="1000" smtClean="0">
              <a:latin typeface="ZapfHumnst BT" pitchFamily="34" charset="0"/>
            </a:endParaRPr>
          </a:p>
          <a:p>
            <a:pPr eaLnBrk="1" hangingPunct="1"/>
            <a:r>
              <a:rPr lang="en-US" altLang="zh-CN" sz="1000" smtClean="0">
                <a:latin typeface="ZapfHumnst BT" pitchFamily="34" charset="0"/>
              </a:rPr>
              <a:t>Participating objects must be present to perform all the behaviors of the corresponding use case.</a:t>
            </a:r>
            <a:endParaRPr lang="en-US" altLang="zh-CN" sz="1000" smtClean="0">
              <a:latin typeface="ZapfHumnst BT" pitchFamily="34" charset="0"/>
            </a:endParaRPr>
          </a:p>
          <a:p>
            <a:pPr eaLnBrk="1" hangingPunct="1"/>
            <a:r>
              <a:rPr lang="en-US" altLang="zh-CN" sz="1000" smtClean="0">
                <a:latin typeface="ZapfHumnst BT" pitchFamily="34" charset="0"/>
              </a:rPr>
              <a:t>You need to make sure that the flow of events description clarifies how the diagrams are related to each other.</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8397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83972" name="Rectangle 2"/>
          <p:cNvSpPr>
            <a:spLocks noGrp="1" noRot="1" noChangeAspect="1" noChangeArrowheads="1" noTextEdit="1"/>
          </p:cNvSpPr>
          <p:nvPr>
            <p:ph type="sldImg"/>
          </p:nvPr>
        </p:nvSpPr>
        <p:spPr/>
      </p:sp>
      <p:sp>
        <p:nvSpPr>
          <p:cNvPr id="83973" name="Text Box 4"/>
          <p:cNvSpPr txBox="1">
            <a:spLocks noChangeArrowheads="1"/>
          </p:cNvSpPr>
          <p:nvPr/>
        </p:nvSpPr>
        <p:spPr bwMode="auto">
          <a:xfrm>
            <a:off x="584200" y="1209675"/>
            <a:ext cx="1828800" cy="6858000"/>
          </a:xfrm>
          <a:prstGeom prst="rect">
            <a:avLst/>
          </a:prstGeom>
          <a:noFill/>
          <a:ln w="9525">
            <a:noFill/>
            <a:miter lim="800000"/>
          </a:ln>
        </p:spPr>
        <p:txBody>
          <a:bodyPr lIns="107950" tIns="53975" rIns="107950" bIns="53975"/>
          <a:lstStyle/>
          <a:p>
            <a:r>
              <a:rPr lang="en-US" altLang="zh-CN">
                <a:latin typeface="ZapfHumnst BT" pitchFamily="34" charset="0"/>
              </a:rPr>
              <a:t>1. </a:t>
            </a:r>
            <a:r>
              <a:rPr lang="en-US" altLang="zh-CN" b="1">
                <a:latin typeface="ZapfHumnst BT" pitchFamily="34" charset="0"/>
              </a:rPr>
              <a:t>Use-Case Design</a:t>
            </a:r>
            <a:r>
              <a:rPr lang="en-US" altLang="zh-CN">
                <a:latin typeface="ZapfHumnst BT" pitchFamily="34" charset="0"/>
              </a:rPr>
              <a:t> is where the design elements (design classes and subsystems) meet the architectural mechanisms. The </a:t>
            </a:r>
            <a:r>
              <a:rPr lang="en-US" altLang="zh-CN" b="1">
                <a:latin typeface="ZapfHumnst BT" pitchFamily="34" charset="0"/>
              </a:rPr>
              <a:t>purpose</a:t>
            </a:r>
            <a:r>
              <a:rPr lang="en-US" altLang="zh-CN">
                <a:latin typeface="ZapfHumnst BT" pitchFamily="34" charset="0"/>
              </a:rPr>
              <a:t> is to refine:</a:t>
            </a:r>
            <a:endParaRPr lang="en-US" altLang="zh-CN">
              <a:latin typeface="ZapfHumnst BT" pitchFamily="34" charset="0"/>
            </a:endParaRPr>
          </a:p>
          <a:p>
            <a:pPr eaLnBrk="1" hangingPunct="1">
              <a:lnSpc>
                <a:spcPct val="87000"/>
              </a:lnSpc>
              <a:spcBef>
                <a:spcPct val="40000"/>
              </a:spcBef>
              <a:buFontTx/>
              <a:buChar char="•"/>
            </a:pPr>
            <a:r>
              <a:rPr lang="en-US" altLang="zh-CN">
                <a:latin typeface="ZapfHumnst BT" pitchFamily="34" charset="0"/>
              </a:rPr>
              <a:t> Use-case realizations in terms of interactions.</a:t>
            </a:r>
            <a:endParaRPr lang="en-US" altLang="zh-CN">
              <a:latin typeface="ZapfHumnst BT" pitchFamily="34" charset="0"/>
            </a:endParaRPr>
          </a:p>
          <a:p>
            <a:pPr eaLnBrk="1" hangingPunct="1">
              <a:lnSpc>
                <a:spcPct val="87000"/>
              </a:lnSpc>
              <a:spcBef>
                <a:spcPct val="40000"/>
              </a:spcBef>
              <a:buFontTx/>
              <a:buChar char="•"/>
            </a:pPr>
            <a:r>
              <a:rPr lang="en-US" altLang="zh-CN">
                <a:latin typeface="ZapfHumnst BT" pitchFamily="34" charset="0"/>
              </a:rPr>
              <a:t> Requirements on the operations of design classes.</a:t>
            </a:r>
            <a:endParaRPr lang="en-US" altLang="zh-CN">
              <a:latin typeface="ZapfHumnst BT" pitchFamily="34" charset="0"/>
            </a:endParaRPr>
          </a:p>
          <a:p>
            <a:pPr eaLnBrk="1" hangingPunct="1">
              <a:lnSpc>
                <a:spcPct val="87000"/>
              </a:lnSpc>
              <a:spcBef>
                <a:spcPct val="40000"/>
              </a:spcBef>
              <a:buFontTx/>
              <a:buChar char="•"/>
            </a:pPr>
            <a:r>
              <a:rPr lang="en-US" altLang="zh-CN">
                <a:latin typeface="ZapfHumnst BT" pitchFamily="34" charset="0"/>
              </a:rPr>
              <a:t> Requirements on the operations of design subsystems and/or their interfaces.</a:t>
            </a:r>
            <a:endParaRPr lang="en-US" altLang="zh-CN">
              <a:latin typeface="ZapfHumnst BT" pitchFamily="34" charset="0"/>
            </a:endParaRPr>
          </a:p>
          <a:p>
            <a:r>
              <a:rPr lang="en-US" altLang="zh-CN">
                <a:latin typeface="ZapfHumnst BT" pitchFamily="34" charset="0"/>
              </a:rPr>
              <a:t>2. Encapsulating subsystem interactions means that: </a:t>
            </a:r>
            <a:endParaRPr lang="en-US" altLang="zh-CN">
              <a:latin typeface="ZapfHumnst BT" pitchFamily="34" charset="0"/>
            </a:endParaRPr>
          </a:p>
          <a:p>
            <a:pPr>
              <a:buFontTx/>
              <a:buChar char="•"/>
            </a:pPr>
            <a:r>
              <a:rPr lang="en-US" altLang="zh-CN">
                <a:latin typeface="ZapfHumnst BT" pitchFamily="34" charset="0"/>
              </a:rPr>
              <a:t> Interactions can be described at several levels.</a:t>
            </a:r>
            <a:endParaRPr lang="en-US" altLang="zh-CN">
              <a:latin typeface="ZapfHumnst BT" pitchFamily="34" charset="0"/>
            </a:endParaRPr>
          </a:p>
          <a:p>
            <a:pPr>
              <a:buFontTx/>
              <a:buChar char="•"/>
            </a:pPr>
            <a:r>
              <a:rPr lang="en-US" altLang="zh-CN">
                <a:latin typeface="ZapfHumnst BT" pitchFamily="34" charset="0"/>
              </a:rPr>
              <a:t> Subsystem interactions can be described in their own interaction diagrams. </a:t>
            </a:r>
            <a:endParaRPr lang="en-US" altLang="zh-CN">
              <a:latin typeface="ZapfHumnst BT" pitchFamily="34" charset="0"/>
            </a:endParaRPr>
          </a:p>
          <a:p>
            <a:r>
              <a:rPr lang="en-US" altLang="zh-CN">
                <a:latin typeface="ZapfHumnst BT" pitchFamily="34" charset="0"/>
              </a:rPr>
              <a:t>The </a:t>
            </a:r>
            <a:r>
              <a:rPr lang="en-US" altLang="zh-CN" b="1">
                <a:latin typeface="ZapfHumnst BT" pitchFamily="34" charset="0"/>
              </a:rPr>
              <a:t>advantages</a:t>
            </a:r>
            <a:r>
              <a:rPr lang="en-US" altLang="zh-CN">
                <a:latin typeface="ZapfHumnst BT" pitchFamily="34" charset="0"/>
              </a:rPr>
              <a:t> of encapsulating subsystem interactions are that use-case realizations:</a:t>
            </a:r>
            <a:endParaRPr lang="en-US" altLang="zh-CN">
              <a:latin typeface="ZapfHumnst BT" pitchFamily="34" charset="0"/>
            </a:endParaRPr>
          </a:p>
          <a:p>
            <a:pPr>
              <a:buFontTx/>
              <a:buChar char="•"/>
            </a:pPr>
            <a:r>
              <a:rPr lang="en-US" altLang="zh-CN">
                <a:latin typeface="ZapfHumnst BT" pitchFamily="34" charset="0"/>
              </a:rPr>
              <a:t> Are less cluttered.</a:t>
            </a:r>
            <a:endParaRPr lang="en-US" altLang="zh-CN">
              <a:latin typeface="ZapfHumnst BT" pitchFamily="34" charset="0"/>
            </a:endParaRPr>
          </a:p>
          <a:p>
            <a:pPr>
              <a:buFontTx/>
              <a:buChar char="•"/>
            </a:pPr>
            <a:r>
              <a:rPr lang="en-US" altLang="zh-CN">
                <a:latin typeface="ZapfHumnst BT" pitchFamily="34" charset="0"/>
              </a:rPr>
              <a:t> Can be created before the internal designs of subsystems are created.</a:t>
            </a:r>
            <a:endParaRPr lang="en-US" altLang="zh-CN">
              <a:latin typeface="ZapfHumnst BT" pitchFamily="34" charset="0"/>
            </a:endParaRPr>
          </a:p>
          <a:p>
            <a:pPr>
              <a:buFontTx/>
              <a:buChar char="•"/>
            </a:pPr>
            <a:r>
              <a:rPr lang="en-US" altLang="zh-CN">
                <a:latin typeface="ZapfHumnst BT" pitchFamily="34" charset="0"/>
              </a:rPr>
              <a:t> Are more generic and easier to change.</a:t>
            </a:r>
            <a:endParaRPr lang="en-US" altLang="zh-CN">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017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0180" name="Rectangle 2"/>
          <p:cNvSpPr>
            <a:spLocks noGrp="1" noRot="1" noChangeAspect="1" noChangeArrowheads="1" noTextEdit="1"/>
          </p:cNvSpPr>
          <p:nvPr>
            <p:ph type="sldImg"/>
          </p:nvPr>
        </p:nvSpPr>
        <p:spPr/>
      </p:sp>
      <p:sp>
        <p:nvSpPr>
          <p:cNvPr id="50181"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The above slide shows the major steps of the </a:t>
            </a:r>
            <a:r>
              <a:rPr lang="en-US" altLang="zh-CN" sz="1000" b="1" smtClean="0">
                <a:latin typeface="ZapfHumnst BT" pitchFamily="34" charset="0"/>
              </a:rPr>
              <a:t>Use-Case Design</a:t>
            </a:r>
            <a:r>
              <a:rPr lang="en-US" altLang="zh-CN" sz="1000" smtClean="0">
                <a:latin typeface="ZapfHumnst BT" pitchFamily="34" charset="0"/>
              </a:rPr>
              <a:t> activity.</a:t>
            </a:r>
            <a:endParaRPr lang="en-US" altLang="zh-CN" sz="1000" smtClean="0">
              <a:latin typeface="ZapfHumnst BT" pitchFamily="34" charset="0"/>
            </a:endParaRPr>
          </a:p>
          <a:p>
            <a:pPr eaLnBrk="1" hangingPunct="1"/>
            <a:r>
              <a:rPr lang="en-US" altLang="zh-CN" sz="1000" smtClean="0">
                <a:latin typeface="ZapfHumnst BT" pitchFamily="34" charset="0"/>
              </a:rPr>
              <a:t>Use-case realizations evolve from interactions among analysis classes to interactions among design elements (for example, design classes and subsystems).  </a:t>
            </a:r>
            <a:endParaRPr lang="en-US" altLang="zh-CN" sz="1000" smtClean="0">
              <a:latin typeface="ZapfHumnst BT" pitchFamily="34" charset="0"/>
            </a:endParaRPr>
          </a:p>
          <a:p>
            <a:pPr eaLnBrk="1" hangingPunct="1"/>
            <a:r>
              <a:rPr lang="en-US" altLang="zh-CN" sz="1000" smtClean="0">
                <a:latin typeface="ZapfHumnst BT" pitchFamily="34" charset="0"/>
              </a:rPr>
              <a:t>The purpose of </a:t>
            </a:r>
            <a:r>
              <a:rPr lang="en-US" altLang="zh-CN" sz="1000" b="1" smtClean="0">
                <a:latin typeface="ZapfHumnst BT" pitchFamily="34" charset="0"/>
              </a:rPr>
              <a:t>Use-Case Design</a:t>
            </a:r>
            <a:r>
              <a:rPr lang="en-US" altLang="zh-CN" sz="1000" smtClean="0">
                <a:latin typeface="ZapfHumnst BT" pitchFamily="34" charset="0"/>
              </a:rPr>
              <a:t> is to make sure these are consistent and make sense. During </a:t>
            </a:r>
            <a:r>
              <a:rPr lang="en-US" altLang="zh-CN" sz="1000" b="1" smtClean="0">
                <a:latin typeface="ZapfHumnst BT" pitchFamily="34" charset="0"/>
              </a:rPr>
              <a:t>Use-Case Design</a:t>
            </a:r>
            <a:r>
              <a:rPr lang="en-US" altLang="zh-CN" sz="1000" smtClean="0">
                <a:latin typeface="ZapfHumnst BT" pitchFamily="34" charset="0"/>
              </a:rPr>
              <a:t>, the focus is on the use case, and this includes crossing subsystem boundaries. The use-case designer needs to make sure the use case is implemented completely and consistently across the subsystems.</a:t>
            </a:r>
            <a:endParaRPr lang="en-US" altLang="zh-CN" sz="1000" smtClean="0">
              <a:latin typeface="ZapfHumnst BT" pitchFamily="34" charset="0"/>
            </a:endParaRPr>
          </a:p>
          <a:p>
            <a:pPr eaLnBrk="1" hangingPunct="1"/>
            <a:r>
              <a:rPr lang="en-US" altLang="zh-CN" sz="1000" smtClean="0">
                <a:latin typeface="ZapfHumnst BT" pitchFamily="34" charset="0"/>
              </a:rPr>
              <a:t>Anything done from the use-case perspective is part of </a:t>
            </a:r>
            <a:r>
              <a:rPr lang="en-US" altLang="zh-CN" sz="1000" b="1" smtClean="0">
                <a:latin typeface="ZapfHumnst BT" pitchFamily="34" charset="0"/>
              </a:rPr>
              <a:t>Use-Case Design</a:t>
            </a:r>
            <a:r>
              <a:rPr lang="en-US" altLang="zh-CN" sz="1000" smtClean="0">
                <a:latin typeface="ZapfHumnst BT" pitchFamily="34" charset="0"/>
              </a:rPr>
              <a:t>.</a:t>
            </a:r>
            <a:endParaRPr lang="en-US" altLang="zh-CN" sz="1000" smtClean="0">
              <a:latin typeface="ZapfHumnst BT" pitchFamily="34" charset="0"/>
            </a:endParaRPr>
          </a:p>
          <a:p>
            <a:pPr eaLnBrk="1" hangingPunct="1"/>
            <a:r>
              <a:rPr lang="en-US" altLang="zh-CN" sz="1000" smtClean="0">
                <a:latin typeface="ZapfHumnst BT" pitchFamily="34" charset="0"/>
              </a:rPr>
              <a:t>This module will address each of these steps listed on the slide.</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
        <p:nvSpPr>
          <p:cNvPr id="50182" name="Text Box 4"/>
          <p:cNvSpPr txBox="1">
            <a:spLocks noChangeArrowheads="1"/>
          </p:cNvSpPr>
          <p:nvPr/>
        </p:nvSpPr>
        <p:spPr bwMode="auto">
          <a:xfrm>
            <a:off x="584200" y="1209675"/>
            <a:ext cx="1857375" cy="6858000"/>
          </a:xfrm>
          <a:prstGeom prst="rect">
            <a:avLst/>
          </a:prstGeom>
          <a:noFill/>
          <a:ln w="9525">
            <a:noFill/>
            <a:miter lim="800000"/>
          </a:ln>
        </p:spPr>
        <p:txBody>
          <a:bodyPr lIns="107950" tIns="53975" rIns="107950" bIns="53975"/>
          <a:lstStyle/>
          <a:p>
            <a:r>
              <a:rPr lang="en-US" altLang="zh-CN">
                <a:latin typeface="ZapfHumnst BT" pitchFamily="34" charset="0"/>
              </a:rPr>
              <a:t>In Use-Case Design, we basically do two things to the use-case realizations originally developed during Use-Case Analysis: </a:t>
            </a:r>
            <a:endParaRPr lang="en-US" altLang="zh-CN">
              <a:latin typeface="ZapfHumnst BT" pitchFamily="34" charset="0"/>
            </a:endParaRPr>
          </a:p>
          <a:p>
            <a:pPr marL="171450" lvl="1" indent="-57150">
              <a:buFontTx/>
              <a:buChar char="•"/>
            </a:pPr>
            <a:r>
              <a:rPr lang="en-US" altLang="zh-CN">
                <a:latin typeface="ZapfHumnst BT" pitchFamily="34" charset="0"/>
              </a:rPr>
              <a:t>Replace analysis classes with their corresponding design elements (for example, use subsystem interfaces, where applicable).</a:t>
            </a:r>
            <a:endParaRPr lang="en-US" altLang="zh-CN">
              <a:latin typeface="ZapfHumnst BT" pitchFamily="34" charset="0"/>
            </a:endParaRPr>
          </a:p>
          <a:p>
            <a:pPr marL="171450" lvl="1" indent="-57150">
              <a:buFontTx/>
              <a:buChar char="•"/>
            </a:pPr>
            <a:r>
              <a:rPr lang="en-US" altLang="zh-CN">
                <a:latin typeface="ZapfHumnst BT" pitchFamily="34" charset="0"/>
              </a:rPr>
              <a:t>Incorporate any applicable architectural mechanisms, using the sample interaction and class diagrams provided by the architects.  </a:t>
            </a:r>
            <a:endParaRPr lang="en-US" altLang="zh-CN">
              <a:latin typeface="ZapfHumnst BT" pitchFamily="34" charset="0"/>
            </a:endParaRPr>
          </a:p>
          <a:p>
            <a:pPr>
              <a:buFontTx/>
              <a:buChar char="-"/>
            </a:pPr>
            <a:endParaRPr lang="en-US" altLang="zh-CN">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1203"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1204" name="Rectangle 2"/>
          <p:cNvSpPr>
            <a:spLocks noGrp="1" noRot="1" noChangeAspect="1" noChangeArrowheads="1" noTextEdit="1"/>
          </p:cNvSpPr>
          <p:nvPr>
            <p:ph type="sldImg"/>
          </p:nvPr>
        </p:nvSpPr>
        <p:spPr/>
      </p:sp>
      <p:sp>
        <p:nvSpPr>
          <p:cNvPr id="51205" name="Rectangle 3"/>
          <p:cNvSpPr>
            <a:spLocks noGrp="1" noChangeArrowheads="1"/>
          </p:cNvSpPr>
          <p:nvPr>
            <p:ph type="body" idx="1"/>
          </p:nvPr>
        </p:nvSpPr>
        <p:spPr>
          <a:noFill/>
        </p:spPr>
        <p:txBody>
          <a:bodyPr/>
          <a:lstStyle/>
          <a:p>
            <a:pPr eaLnBrk="1" hangingPunct="1"/>
            <a:r>
              <a:rPr lang="en-US" altLang="zh-CN" sz="1000" smtClean="0">
                <a:latin typeface="ZapfHumnst BT" pitchFamily="34" charset="0"/>
              </a:rPr>
              <a:t>In this step, describe the use-case flow of events in terms of the Design Model (that is, interactions between design classes and/or subsystems). This involves replacing analysis classes with the design elements that they were refined into during Identify Design Elements, as well as incorporating any applicable architectural mechanisms.</a:t>
            </a:r>
            <a:endParaRPr lang="en-US" altLang="zh-CN" sz="1000" smtClean="0">
              <a:latin typeface="ZapfHumnst BT" pitchFamily="34" charset="0"/>
            </a:endParaRPr>
          </a:p>
          <a:p>
            <a:pPr eaLnBrk="1" hangingPunct="1"/>
            <a:endParaRPr lang="en-US" altLang="zh-CN" sz="1000" smtClean="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2227"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2228" name="Text Box 2"/>
          <p:cNvSpPr txBox="1">
            <a:spLocks noChangeArrowheads="1"/>
          </p:cNvSpPr>
          <p:nvPr/>
        </p:nvSpPr>
        <p:spPr bwMode="auto">
          <a:xfrm>
            <a:off x="584200" y="1206500"/>
            <a:ext cx="1857375" cy="6207125"/>
          </a:xfrm>
          <a:prstGeom prst="rect">
            <a:avLst/>
          </a:prstGeom>
          <a:noFill/>
          <a:ln w="12700">
            <a:noFill/>
            <a:miter lim="800000"/>
            <a:headEnd type="none" w="sm" len="sm"/>
            <a:tailEnd type="none" w="lg" len="lg"/>
          </a:ln>
        </p:spPr>
        <p:txBody>
          <a:bodyPr>
            <a:spAutoFit/>
          </a:bodyPr>
          <a:lstStyle/>
          <a:p>
            <a:pPr>
              <a:lnSpc>
                <a:spcPct val="90000"/>
              </a:lnSpc>
              <a:spcBef>
                <a:spcPct val="50000"/>
              </a:spcBef>
            </a:pPr>
            <a:r>
              <a:rPr lang="en-US" altLang="zh-CN">
                <a:solidFill>
                  <a:schemeClr val="tx2"/>
                </a:solidFill>
                <a:latin typeface="ZapfHumnst BT" pitchFamily="34" charset="0"/>
              </a:rPr>
              <a:t>To document a Use-Case Realization:</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Create a separate Use-Case Realization package in the Logical View package.</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In the new Use-Case Realization package, create a separate package for each use case that will be realized.</a:t>
            </a: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In the newly created package, add another use case with exactly the same name to act as the placeholder for the original use case and stereotype it as &lt;&lt;realization&gt;&gt;.</a:t>
            </a:r>
            <a:br>
              <a:rPr lang="en-US" altLang="zh-CN">
                <a:solidFill>
                  <a:schemeClr val="tx2"/>
                </a:solidFill>
                <a:latin typeface="ZapfHumnst BT" pitchFamily="34" charset="0"/>
              </a:rPr>
            </a:br>
            <a:endParaRPr lang="en-US" altLang="zh-CN">
              <a:solidFill>
                <a:schemeClr val="tx2"/>
              </a:solidFill>
              <a:latin typeface="ZapfHumnst BT" pitchFamily="34" charset="0"/>
            </a:endParaRPr>
          </a:p>
          <a:p>
            <a:pPr>
              <a:lnSpc>
                <a:spcPct val="90000"/>
              </a:lnSpc>
              <a:spcBef>
                <a:spcPct val="50000"/>
              </a:spcBef>
              <a:buFontTx/>
              <a:buChar char="•"/>
            </a:pPr>
            <a:r>
              <a:rPr lang="en-US" altLang="zh-CN">
                <a:solidFill>
                  <a:schemeClr val="tx2"/>
                </a:solidFill>
                <a:latin typeface="ZapfHumnst BT" pitchFamily="34" charset="0"/>
              </a:rPr>
              <a:t> “Attach” all Interaction and Class diagrams to the Use-Case Realization. </a:t>
            </a:r>
            <a:r>
              <a:rPr lang="en-US" altLang="zh-CN">
                <a:latin typeface="ZapfHumnst BT" pitchFamily="34" charset="0"/>
              </a:rPr>
              <a:t>It is recommended that you name the Interaction diagrams "&lt;use-case name&gt; - &lt;flow type&gt;". This naming convention simplifies future tracing of objects to the Use-Case Realization that they participate in.</a:t>
            </a:r>
            <a:endParaRPr lang="en-US" altLang="zh-CN">
              <a:solidFill>
                <a:schemeClr val="tx2"/>
              </a:solidFill>
              <a:latin typeface="ZapfHumnst BT" pitchFamily="34" charset="0"/>
            </a:endParaRPr>
          </a:p>
          <a:p>
            <a:pPr>
              <a:lnSpc>
                <a:spcPct val="90000"/>
              </a:lnSpc>
              <a:spcBef>
                <a:spcPct val="50000"/>
              </a:spcBef>
              <a:buFontTx/>
              <a:buChar char="•"/>
            </a:pPr>
            <a:r>
              <a:rPr lang="en-US" altLang="zh-CN">
                <a:latin typeface="ZapfHumnst BT" pitchFamily="34" charset="0"/>
              </a:rPr>
              <a:t> The traceability between a Use-Case Realization and the corresponding use case is done by dragging and dropping the use case and the realization into a class diagram called “Traceabilities,” owned by the “Use-Case Realization” package.  Draw a unidirectional association from the realization to the use case and set its stereotype to &lt;&lt;realizes&gt;&gt;.  </a:t>
            </a:r>
            <a:endParaRPr lang="en-US" altLang="zh-CN">
              <a:latin typeface="ZapfHumnst BT" pitchFamily="34" charset="0"/>
            </a:endParaRPr>
          </a:p>
        </p:txBody>
      </p:sp>
      <p:sp>
        <p:nvSpPr>
          <p:cNvPr id="52229" name="Rectangle 3"/>
          <p:cNvSpPr>
            <a:spLocks noGrp="1" noRot="1" noChangeAspect="1" noChangeArrowheads="1" noTextEdit="1"/>
          </p:cNvSpPr>
          <p:nvPr>
            <p:ph type="sldImg"/>
          </p:nvPr>
        </p:nvSpPr>
        <p:spPr>
          <a:xfrm>
            <a:off x="2568575" y="836613"/>
            <a:ext cx="4057650" cy="3043237"/>
          </a:xfrm>
          <a:solidFill>
            <a:srgbClr val="FFFFFF"/>
          </a:solidFill>
        </p:spPr>
      </p:sp>
      <p:sp>
        <p:nvSpPr>
          <p:cNvPr id="52230"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Before discussing the steps of the </a:t>
            </a:r>
            <a:r>
              <a:rPr lang="en-US" altLang="zh-CN" sz="1000" b="1" smtClean="0">
                <a:latin typeface="ZapfHumnst BT" pitchFamily="34" charset="0"/>
              </a:rPr>
              <a:t>Use-Case Design</a:t>
            </a:r>
            <a:r>
              <a:rPr lang="en-US" altLang="zh-CN" sz="1000" smtClean="0">
                <a:latin typeface="ZapfHumnst BT" pitchFamily="34" charset="0"/>
              </a:rPr>
              <a:t> activity, it is important to review what a use-case realization is, since refining a use-case realization is the focus of the activity.</a:t>
            </a:r>
            <a:endParaRPr lang="en-US" altLang="zh-CN" sz="1000" smtClean="0">
              <a:latin typeface="ZapfHumnst BT" pitchFamily="34" charset="0"/>
            </a:endParaRPr>
          </a:p>
          <a:p>
            <a:pPr eaLnBrk="1" hangingPunct="1"/>
            <a:r>
              <a:rPr lang="en-US" altLang="zh-CN" sz="1000" smtClean="0">
                <a:latin typeface="ZapfHumnst BT" pitchFamily="34" charset="0"/>
              </a:rPr>
              <a:t>Use-case realizations were first introduced in the Analysis and Design Overview module. The initial development of use-case realizations was discussed in the Use-Case Analysis module. The above diagram is included here as a review. For details on the use-case realization, refer to that module.</a:t>
            </a:r>
            <a:endParaRPr lang="en-US" altLang="zh-CN" sz="1000" smtClean="0">
              <a:latin typeface="ZapfHumnst BT" pitchFamily="34" charset="0"/>
            </a:endParaRPr>
          </a:p>
          <a:p>
            <a:pPr eaLnBrk="1" hangingPunct="1"/>
            <a:r>
              <a:rPr lang="en-US" altLang="zh-CN" sz="1000" smtClean="0">
                <a:latin typeface="ZapfHumnst BT" pitchFamily="34" charset="0"/>
              </a:rPr>
              <a:t>As stated in that module, a designer is responsible for the integrity of the use-case realization. He or she must coordinate with the designers responsible for the design elements (that is, classes and subsystems) and the relationships employed in the use-case realization.  </a:t>
            </a:r>
            <a:endParaRPr lang="en-US" altLang="zh-CN" sz="1000" smtClean="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3251"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3252" name="Text Box 2"/>
          <p:cNvSpPr txBox="1">
            <a:spLocks noChangeArrowheads="1"/>
          </p:cNvSpPr>
          <p:nvPr/>
        </p:nvSpPr>
        <p:spPr bwMode="auto">
          <a:xfrm>
            <a:off x="584200" y="1206500"/>
            <a:ext cx="1897063" cy="1768475"/>
          </a:xfrm>
          <a:prstGeom prst="rect">
            <a:avLst/>
          </a:prstGeom>
          <a:noFill/>
          <a:ln w="12700">
            <a:noFill/>
            <a:miter lim="800000"/>
            <a:headEnd type="none" w="sm" len="sm"/>
            <a:tailEnd type="none" w="lg" len="lg"/>
          </a:ln>
        </p:spPr>
        <p:txBody>
          <a:bodyPr>
            <a:spAutoFit/>
          </a:bodyPr>
          <a:lstStyle/>
          <a:p>
            <a:pPr>
              <a:spcBef>
                <a:spcPct val="50000"/>
              </a:spcBef>
            </a:pPr>
            <a:r>
              <a:rPr lang="en-US" altLang="zh-CN">
                <a:latin typeface="ZapfHumnst BT" pitchFamily="34" charset="0"/>
              </a:rPr>
              <a:t>Now that we are back in the designer activities, this is an opportunity to remind the students where we left off in Use-Case Analysis. Instead of working with the Analysis classes, we will be working with the design elements that were identified by the architect in the Identify Design Elements activity.</a:t>
            </a:r>
            <a:endParaRPr lang="en-US" altLang="zh-CN">
              <a:latin typeface="ZapfHumnst BT" pitchFamily="34" charset="0"/>
            </a:endParaRPr>
          </a:p>
        </p:txBody>
      </p:sp>
      <p:sp>
        <p:nvSpPr>
          <p:cNvPr id="53253" name="Rectangle 3"/>
          <p:cNvSpPr>
            <a:spLocks noGrp="1" noRot="1" noChangeAspect="1" noChangeArrowheads="1" noTextEdit="1"/>
          </p:cNvSpPr>
          <p:nvPr>
            <p:ph type="sldImg"/>
          </p:nvPr>
        </p:nvSpPr>
        <p:spPr>
          <a:xfrm>
            <a:off x="2568575" y="836613"/>
            <a:ext cx="4057650" cy="3043237"/>
          </a:xfrm>
          <a:solidFill>
            <a:srgbClr val="FFFFFF"/>
          </a:solidFill>
        </p:spPr>
      </p:sp>
      <p:sp>
        <p:nvSpPr>
          <p:cNvPr id="53254"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Before moving forward in </a:t>
            </a:r>
            <a:r>
              <a:rPr lang="en-US" altLang="zh-CN" sz="1000" b="1" dirty="0" smtClean="0">
                <a:latin typeface="ZapfHumnst BT" pitchFamily="34" charset="0"/>
              </a:rPr>
              <a:t>Use-Case Design,</a:t>
            </a:r>
            <a:r>
              <a:rPr lang="en-US" altLang="zh-CN" sz="1000" dirty="0" smtClean="0">
                <a:latin typeface="ZapfHumnst BT" pitchFamily="34" charset="0"/>
              </a:rPr>
              <a:t> it is important that you revisit what happened to the analysis classes that were identified in Use-Case Analysis. These analysis classes were mapped to design elements that were identified by the architect during the Identify Design Elements activity. You will be incorporating these design elements into your models in </a:t>
            </a:r>
            <a:r>
              <a:rPr lang="en-US" altLang="zh-CN" sz="1000" b="1" dirty="0" smtClean="0">
                <a:latin typeface="ZapfHumnst BT" pitchFamily="34" charset="0"/>
              </a:rPr>
              <a:t>Use-Case Design</a:t>
            </a:r>
            <a:r>
              <a:rPr lang="en-US" altLang="zh-CN" sz="1000" i="1" dirty="0" smtClean="0">
                <a:latin typeface="ZapfHumnst BT" pitchFamily="34" charset="0"/>
              </a:rPr>
              <a:t>.</a:t>
            </a:r>
            <a:endParaRPr lang="en-US" altLang="zh-CN" sz="1000" i="1" dirty="0" smtClean="0">
              <a:latin typeface="ZapfHumnst BT" pitchFamily="34" charset="0"/>
            </a:endParaRPr>
          </a:p>
          <a:p>
            <a:pPr eaLnBrk="1" hangingPunct="1"/>
            <a:r>
              <a:rPr lang="en-US" altLang="zh-CN" sz="1000" dirty="0" smtClean="0">
                <a:latin typeface="ZapfHumnst BT" pitchFamily="34" charset="0"/>
              </a:rPr>
              <a:t>Identify Design Elements is where the analysis classes identified during Use-Case Analysis are refined into design elements (for example, classes or subsystems). Analysis classes primarily handle functional requirements and model objects from the "problem" domain; design elements handle nonfunctional requirements and model objects from the "solution" domain. </a:t>
            </a:r>
            <a:endParaRPr lang="en-US" altLang="zh-CN" sz="1000" dirty="0" smtClean="0">
              <a:latin typeface="ZapfHumnst BT" pitchFamily="34" charset="0"/>
            </a:endParaRPr>
          </a:p>
          <a:p>
            <a:pPr eaLnBrk="1" hangingPunct="1"/>
            <a:r>
              <a:rPr lang="en-US" altLang="zh-CN" sz="1000" dirty="0" smtClean="0">
                <a:latin typeface="ZapfHumnst BT" pitchFamily="34" charset="0"/>
              </a:rPr>
              <a:t>It is in Identify Design Elements that you decide which analysis "classes" are really classes, which are subsystems (that must be further decomposed), and which are existing components and do not need to be “designed” at all. </a:t>
            </a:r>
            <a:endParaRPr lang="en-US" altLang="zh-CN" sz="1000" dirty="0" smtClean="0">
              <a:latin typeface="ZapfHumnst BT" pitchFamily="34" charset="0"/>
            </a:endParaRPr>
          </a:p>
          <a:p>
            <a:pPr eaLnBrk="1" hangingPunct="1"/>
            <a:r>
              <a:rPr lang="en-US" altLang="zh-CN" sz="1000" dirty="0" smtClean="0">
                <a:latin typeface="ZapfHumnst BT" pitchFamily="34"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endParaRPr lang="en-US" altLang="zh-CN" sz="1000" dirty="0" smtClean="0">
              <a:latin typeface="ZapfHumnst BT" pitchFamily="34" charset="0"/>
            </a:endParaRPr>
          </a:p>
          <a:p>
            <a:pPr eaLnBrk="1" hangingPunct="1"/>
            <a:endParaRPr lang="zh-CN" altLang="en-US" sz="1000" dirty="0" smtClean="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4275"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4276" name="Text Box 2"/>
          <p:cNvSpPr txBox="1">
            <a:spLocks noChangeArrowheads="1"/>
          </p:cNvSpPr>
          <p:nvPr/>
        </p:nvSpPr>
        <p:spPr bwMode="auto">
          <a:xfrm>
            <a:off x="584200" y="1206500"/>
            <a:ext cx="1806575" cy="4968875"/>
          </a:xfrm>
          <a:prstGeom prst="rect">
            <a:avLst/>
          </a:prstGeom>
          <a:noFill/>
          <a:ln w="12700">
            <a:noFill/>
            <a:miter lim="800000"/>
            <a:headEnd type="none" w="sm" len="sm"/>
            <a:tailEnd type="none" w="lg" len="lg"/>
          </a:ln>
        </p:spPr>
        <p:txBody>
          <a:bodyPr>
            <a:spAutoFit/>
          </a:bodyPr>
          <a:lstStyle/>
          <a:p>
            <a:pPr>
              <a:spcBef>
                <a:spcPct val="50000"/>
              </a:spcBef>
            </a:pPr>
            <a:r>
              <a:rPr lang="en-US" altLang="zh-CN">
                <a:latin typeface="ZapfHumnst BT" pitchFamily="34" charset="0"/>
              </a:rPr>
              <a:t>You are essentially taking the use-case realization diagrams developed in Use-Case Analysis and redrawing them, using the design elements that the analysis classes were refined into, making sure that the responsibility allocation is still accurate.</a:t>
            </a:r>
            <a:endParaRPr lang="en-US" altLang="zh-CN">
              <a:latin typeface="ZapfHumnst BT" pitchFamily="34" charset="0"/>
            </a:endParaRPr>
          </a:p>
          <a:p>
            <a:pPr>
              <a:spcBef>
                <a:spcPct val="50000"/>
              </a:spcBef>
            </a:pPr>
            <a:r>
              <a:rPr lang="en-US" altLang="zh-CN">
                <a:latin typeface="ZapfHumnst BT" pitchFamily="34" charset="0"/>
              </a:rPr>
              <a:t>Communication or sequence diagrams may be used to model these interactions. RUP recommends that sequence diagrams be used during design. </a:t>
            </a:r>
            <a:endParaRPr lang="en-US" altLang="zh-CN">
              <a:latin typeface="ZapfHumnst BT" pitchFamily="34" charset="0"/>
            </a:endParaRPr>
          </a:p>
          <a:p>
            <a:pPr>
              <a:spcBef>
                <a:spcPct val="50000"/>
              </a:spcBef>
            </a:pPr>
            <a:r>
              <a:rPr lang="en-US" altLang="zh-CN">
                <a:latin typeface="ZapfHumnst BT" pitchFamily="34" charset="0"/>
              </a:rPr>
              <a:t>In the early stages of design, some operations might not be defined, so you might have to leave this information out and give the message a temporary name; such messages are said to be "unassigned." Later, when you have found the participating objects' operations, you should update the interaction diagram by ”mapping" the messages to these operations.</a:t>
            </a:r>
            <a:endParaRPr lang="en-US" altLang="zh-CN">
              <a:latin typeface="ZapfHumnst BT" pitchFamily="34" charset="0"/>
            </a:endParaRPr>
          </a:p>
        </p:txBody>
      </p:sp>
      <p:sp>
        <p:nvSpPr>
          <p:cNvPr id="54277" name="Rectangle 3"/>
          <p:cNvSpPr>
            <a:spLocks noGrp="1" noRot="1" noChangeAspect="1" noChangeArrowheads="1" noTextEdit="1"/>
          </p:cNvSpPr>
          <p:nvPr>
            <p:ph type="sldImg"/>
          </p:nvPr>
        </p:nvSpPr>
        <p:spPr>
          <a:xfrm>
            <a:off x="2568575" y="836613"/>
            <a:ext cx="4057650" cy="3043237"/>
          </a:xfrm>
          <a:solidFill>
            <a:srgbClr val="FFFFFF"/>
          </a:solidFill>
        </p:spPr>
      </p:sp>
      <p:sp>
        <p:nvSpPr>
          <p:cNvPr id="54278" name="Rectangle 4"/>
          <p:cNvSpPr>
            <a:spLocks noGrp="1" noChangeArrowheads="1"/>
          </p:cNvSpPr>
          <p:nvPr>
            <p:ph type="body" idx="1"/>
          </p:nvPr>
        </p:nvSpPr>
        <p:spPr>
          <a:xfrm>
            <a:off x="2549525" y="4113213"/>
            <a:ext cx="4076700" cy="3956050"/>
          </a:xfrm>
          <a:noFill/>
        </p:spPr>
        <p:txBody>
          <a:bodyPr/>
          <a:lstStyle/>
          <a:p>
            <a:pPr eaLnBrk="1" hangingPunct="1"/>
            <a:r>
              <a:rPr lang="en-US" altLang="zh-CN" sz="1000" dirty="0" smtClean="0">
                <a:latin typeface="ZapfHumnst BT" pitchFamily="34" charset="0"/>
              </a:rPr>
              <a:t>Each use-case realization should be refined to describe the interactions between participating design objects as follows:</a:t>
            </a:r>
            <a:endParaRPr lang="en-US" altLang="zh-CN" sz="1000" dirty="0" smtClean="0">
              <a:latin typeface="ZapfHumnst BT" pitchFamily="34" charset="0"/>
            </a:endParaRPr>
          </a:p>
          <a:p>
            <a:pPr marL="228600" lvl="1" indent="-114300" eaLnBrk="1" hangingPunct="1">
              <a:buFontTx/>
              <a:buChar char="•"/>
            </a:pPr>
            <a:r>
              <a:rPr lang="en-US" altLang="zh-CN" sz="1000" dirty="0" smtClean="0">
                <a:latin typeface="ZapfHumnst BT" pitchFamily="34" charset="0"/>
              </a:rPr>
              <a:t>Identify each object that participates in the use-case flow of events. These objects can be instances of design classes and subsystems, or they can be instances of actors that the participating objects interact with.</a:t>
            </a:r>
            <a:endParaRPr lang="en-US" altLang="zh-CN" sz="1000" dirty="0" smtClean="0">
              <a:latin typeface="ZapfHumnst BT" pitchFamily="34" charset="0"/>
            </a:endParaRPr>
          </a:p>
          <a:p>
            <a:pPr marL="228600" lvl="1" indent="-114300" eaLnBrk="1" hangingPunct="1">
              <a:buFontTx/>
              <a:buChar char="•"/>
            </a:pPr>
            <a:r>
              <a:rPr lang="en-US" altLang="zh-CN" sz="1000" dirty="0" smtClean="0">
                <a:latin typeface="ZapfHumnst BT" pitchFamily="34" charset="0"/>
              </a:rPr>
              <a:t>Represent each participating object in an interaction diagram.  Subsystems can be represented by instances of the subsystem’s interface(s).</a:t>
            </a:r>
            <a:endParaRPr lang="en-US" altLang="zh-CN" sz="1000" dirty="0" smtClean="0">
              <a:latin typeface="ZapfHumnst BT" pitchFamily="34" charset="0"/>
            </a:endParaRPr>
          </a:p>
          <a:p>
            <a:pPr marL="228600" lvl="1" indent="-114300" eaLnBrk="1" hangingPunct="1">
              <a:buFontTx/>
              <a:buChar char="•"/>
            </a:pPr>
            <a:r>
              <a:rPr lang="en-US" altLang="zh-CN" sz="1000" dirty="0" smtClean="0">
                <a:latin typeface="ZapfHumnst BT" pitchFamily="34" charset="0"/>
              </a:rPr>
              <a:t>Illustrate the message-sending between objects by creating messages (arrows) between the objects. The name of a message should be the name of the operation invoked by it. For messages going to design classes, the operation is a class operation. For messages going to subsystems, the operation is an interface operation.</a:t>
            </a:r>
            <a:endParaRPr lang="en-US" altLang="zh-CN" sz="1000" dirty="0" smtClean="0">
              <a:latin typeface="ZapfHumnst BT" pitchFamily="34" charset="0"/>
            </a:endParaRPr>
          </a:p>
          <a:p>
            <a:pPr marL="228600" lvl="1" indent="-114300" eaLnBrk="1" hangingPunct="1">
              <a:buFontTx/>
              <a:buChar char="•"/>
            </a:pPr>
            <a:r>
              <a:rPr lang="en-US" altLang="zh-CN" sz="1000" dirty="0" smtClean="0">
                <a:latin typeface="ZapfHumnst BT" pitchFamily="34" charset="0"/>
              </a:rPr>
              <a:t>Describe what an object does when it receives a message. This is done by attaching a script or note to the corresponding message. When the person responsible for an object's class assigns and defines its operations, these notes or scripts will provide a basis for that work.</a:t>
            </a:r>
            <a:endParaRPr lang="en-US" altLang="zh-CN" sz="1000" dirty="0" smtClean="0">
              <a:latin typeface="ZapfHumnst BT" pitchFamily="34" charset="0"/>
            </a:endParaRPr>
          </a:p>
          <a:p>
            <a:pPr eaLnBrk="1" hangingPunct="1"/>
            <a:r>
              <a:rPr lang="en-US" altLang="zh-CN" sz="1000" dirty="0" smtClean="0">
                <a:latin typeface="ZapfHumnst BT" pitchFamily="34" charset="0"/>
              </a:rPr>
              <a:t>For each use-case realization, illustrate the class relationships that support the collaborations modeled in the interaction diagrams by creating one or more class diagrams.</a:t>
            </a:r>
            <a:endParaRPr lang="en-US" altLang="zh-CN" sz="1000" dirty="0" smtClean="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altLang="zh-CN"/>
              <a:t>Mastering OOAD w/ UML 2.0 – Instructor Notes</a:t>
            </a:r>
            <a:endParaRPr lang="en-US" altLang="zh-CN"/>
          </a:p>
        </p:txBody>
      </p:sp>
      <p:sp>
        <p:nvSpPr>
          <p:cNvPr id="55299" name="Rectangle 18"/>
          <p:cNvSpPr>
            <a:spLocks noGrp="1" noChangeArrowheads="1"/>
          </p:cNvSpPr>
          <p:nvPr>
            <p:ph type="ftr" sz="quarter" idx="4"/>
          </p:nvPr>
        </p:nvSpPr>
        <p:spPr>
          <a:noFill/>
        </p:spPr>
        <p:txBody>
          <a:bodyPr/>
          <a:lstStyle/>
          <a:p>
            <a:r>
              <a:rPr lang="zh-CN" altLang="en-US"/>
              <a:t>Module 11 - Use-Case Design</a:t>
            </a:r>
            <a:endParaRPr lang="en-US" altLang="zh-CN">
              <a:latin typeface="ZapfHumnst BT" pitchFamily="34" charset="0"/>
            </a:endParaRPr>
          </a:p>
        </p:txBody>
      </p:sp>
      <p:sp>
        <p:nvSpPr>
          <p:cNvPr id="55300" name="Rectangle 2"/>
          <p:cNvSpPr>
            <a:spLocks noGrp="1" noRot="1" noChangeAspect="1" noChangeArrowheads="1" noTextEdit="1"/>
          </p:cNvSpPr>
          <p:nvPr>
            <p:ph type="sldImg"/>
          </p:nvPr>
        </p:nvSpPr>
        <p:spPr>
          <a:xfrm>
            <a:off x="2568575" y="836613"/>
            <a:ext cx="4057650" cy="3043237"/>
          </a:xfrm>
          <a:solidFill>
            <a:srgbClr val="FFFFFF"/>
          </a:solidFill>
        </p:spPr>
      </p:sp>
      <p:sp>
        <p:nvSpPr>
          <p:cNvPr id="55301" name="Rectangle 3"/>
          <p:cNvSpPr>
            <a:spLocks noGrp="1" noChangeArrowheads="1"/>
          </p:cNvSpPr>
          <p:nvPr>
            <p:ph type="body" idx="1"/>
          </p:nvPr>
        </p:nvSpPr>
        <p:spPr>
          <a:xfrm>
            <a:off x="2549525" y="4113213"/>
            <a:ext cx="4076700" cy="3956050"/>
          </a:xfrm>
          <a:noFill/>
        </p:spPr>
        <p:txBody>
          <a:bodyPr/>
          <a:lstStyle/>
          <a:p>
            <a:pPr eaLnBrk="1" hangingPunct="1"/>
            <a:r>
              <a:rPr lang="en-US" altLang="zh-CN" sz="1000" smtClean="0">
                <a:latin typeface="ZapfHumnst BT" pitchFamily="34" charset="0"/>
              </a:rPr>
              <a:t>Look at the interaction diagrams.</a:t>
            </a:r>
            <a:endParaRPr lang="en-US" altLang="zh-CN" sz="1000" smtClean="0">
              <a:latin typeface="ZapfHumnst BT" pitchFamily="34" charset="0"/>
            </a:endParaRPr>
          </a:p>
          <a:p>
            <a:pPr eaLnBrk="1" hangingPunct="1"/>
            <a:r>
              <a:rPr lang="en-US" altLang="zh-CN" sz="1000" smtClean="0">
                <a:latin typeface="ZapfHumnst BT" pitchFamily="34" charset="0"/>
              </a:rPr>
              <a:t>For each class that has been refined into a subsystem, replace the class with the associated subsystem interface. Any interactions that describe </a:t>
            </a:r>
            <a:r>
              <a:rPr lang="en-US" altLang="zh-CN" sz="1000" i="1" smtClean="0">
                <a:latin typeface="ZapfHumnst BT" pitchFamily="34" charset="0"/>
              </a:rPr>
              <a:t>how</a:t>
            </a:r>
            <a:r>
              <a:rPr lang="en-US" altLang="zh-CN" sz="1000" smtClean="0">
                <a:latin typeface="ZapfHumnst BT" pitchFamily="34" charset="0"/>
              </a:rPr>
              <a:t> the subsystem should implement the service should be deferred until subsystem design.</a:t>
            </a:r>
            <a:endParaRPr lang="en-US" altLang="zh-CN" sz="1000" smtClean="0">
              <a:latin typeface="ZapfHumnst BT" pitchFamily="34" charset="0"/>
            </a:endParaRPr>
          </a:p>
          <a:p>
            <a:pPr eaLnBrk="1" hangingPunct="1"/>
            <a:r>
              <a:rPr lang="en-US" altLang="zh-CN" sz="1000" smtClean="0">
                <a:latin typeface="ZapfHumnst BT" pitchFamily="34" charset="0"/>
              </a:rPr>
              <a:t>Incrementally incorporate any applicable architectural mechanisms, using the patterns of behavior defined for them during the architectural activities.This may include the introduction of new design elements and messages.</a:t>
            </a:r>
            <a:endParaRPr lang="en-US" altLang="zh-CN" sz="1000" smtClean="0">
              <a:latin typeface="ZapfHumnst BT" pitchFamily="34" charset="0"/>
            </a:endParaRPr>
          </a:p>
          <a:p>
            <a:pPr eaLnBrk="1" hangingPunct="1"/>
            <a:r>
              <a:rPr lang="en-US" altLang="zh-CN" sz="1000" smtClean="0">
                <a:latin typeface="ZapfHumnst BT" pitchFamily="34" charset="0"/>
              </a:rPr>
              <a:t>Any updates need to be reflected in both the static and dynamic parts of the use-case realization (that is, the interaction diagrams and the VOPC class diagram).</a:t>
            </a:r>
            <a:endParaRPr lang="en-US" altLang="zh-CN" sz="1000" smtClean="0">
              <a:latin typeface="ZapfHumnst BT" pitchFamily="34" charset="0"/>
            </a:endParaRPr>
          </a:p>
        </p:txBody>
      </p:sp>
      <p:sp>
        <p:nvSpPr>
          <p:cNvPr id="55302" name="Text Box 4"/>
          <p:cNvSpPr txBox="1">
            <a:spLocks noChangeArrowheads="1"/>
          </p:cNvSpPr>
          <p:nvPr/>
        </p:nvSpPr>
        <p:spPr bwMode="auto">
          <a:xfrm>
            <a:off x="584200" y="1206500"/>
            <a:ext cx="1857375" cy="1174750"/>
          </a:xfrm>
          <a:prstGeom prst="rect">
            <a:avLst/>
          </a:prstGeom>
          <a:noFill/>
          <a:ln w="9525">
            <a:noFill/>
            <a:miter lim="800000"/>
          </a:ln>
        </p:spPr>
        <p:txBody>
          <a:bodyPr lIns="107950" tIns="53975" rIns="107950" bIns="53975">
            <a:spAutoFit/>
          </a:bodyPr>
          <a:lstStyle/>
          <a:p>
            <a:pPr>
              <a:spcBef>
                <a:spcPct val="50000"/>
              </a:spcBef>
            </a:pPr>
            <a:r>
              <a:rPr lang="en-US" altLang="zh-CN">
                <a:latin typeface="ZapfHumnst BT" pitchFamily="34" charset="0"/>
              </a:rPr>
              <a:t>Note: On the presented slide, the items that were added and utilized as part of incorporating the subsystem interface are shown in yellow, but this does not show up in the black-and-white manuals.</a:t>
            </a:r>
            <a:endParaRPr lang="en-US" altLang="zh-CN">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fontScale="60000"/>
          </a:bodyPr>
          <a:lstStyle/>
          <a:p>
            <a:pPr>
              <a:lnSpc>
                <a:spcPct val="80000"/>
              </a:lnSpc>
            </a:pPr>
            <a:r>
              <a:rPr lang="en-US" altLang="zh-CN" sz="3400" dirty="0" smtClean="0"/>
              <a:t>Lecture 13 Use Case Design</a:t>
            </a:r>
            <a:endParaRPr lang="en-US" altLang="zh-CN" sz="3400" dirty="0"/>
          </a:p>
          <a:p>
            <a:pPr>
              <a:lnSpc>
                <a:spcPct val="80000"/>
              </a:lnSpc>
            </a:pPr>
            <a:r>
              <a:rPr lang="zh-CN" altLang="en-US" sz="2100" dirty="0"/>
              <a:t>分析类</a:t>
            </a:r>
            <a:r>
              <a:rPr lang="en-US" altLang="zh-CN" sz="2100" dirty="0"/>
              <a:t>-&gt;</a:t>
            </a:r>
            <a:r>
              <a:rPr lang="zh-CN" altLang="en-US" sz="2100" dirty="0"/>
              <a:t>设计元素</a:t>
            </a:r>
            <a:endParaRPr lang="zh-CN" altLang="en-US" sz="2100" dirty="0"/>
          </a:p>
          <a:p>
            <a:pPr>
              <a:lnSpc>
                <a:spcPct val="80000"/>
              </a:lnSpc>
            </a:pPr>
            <a:r>
              <a:rPr lang="zh-CN" altLang="en-US" sz="2100" dirty="0"/>
              <a:t>用例分析</a:t>
            </a:r>
            <a:r>
              <a:rPr lang="en-US" altLang="zh-CN" sz="2100" dirty="0"/>
              <a:t>-&gt;</a:t>
            </a:r>
            <a:r>
              <a:rPr lang="zh-CN" altLang="en-US" sz="2100" dirty="0"/>
              <a:t>用例设计（用力分析</a:t>
            </a:r>
            <a:r>
              <a:rPr lang="en-US" altLang="zh-CN" sz="2100" dirty="0"/>
              <a:t>+</a:t>
            </a:r>
            <a:r>
              <a:rPr lang="zh-CN" altLang="en-US" sz="2100" dirty="0"/>
              <a:t>设计机制）</a:t>
            </a:r>
            <a:endParaRPr lang="zh-CN" altLang="en-US"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361950" y="1526722"/>
            <a:ext cx="8553450" cy="5043487"/>
          </a:xfrm>
        </p:spPr>
        <p:txBody>
          <a:bodyPr/>
          <a:lstStyle/>
          <a:p>
            <a:pPr marL="609600" indent="-609600" eaLnBrk="1" hangingPunct="1">
              <a:buFont typeface="Wingdings" panose="05000000000000000000" pitchFamily="2" charset="2"/>
              <a:buAutoNum type="arabicPeriod"/>
            </a:pPr>
            <a:r>
              <a:rPr lang="en-US" altLang="zh-CN" dirty="0" smtClean="0">
                <a:ea typeface="宋体" panose="02010600030101010101" pitchFamily="2" charset="-122"/>
              </a:rPr>
              <a:t>Identify each object that participates in the flow of the use case</a:t>
            </a:r>
            <a:endParaRPr lang="en-US" altLang="zh-CN"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dirty="0" smtClean="0">
                <a:ea typeface="宋体" panose="02010600030101010101" pitchFamily="2" charset="-122"/>
              </a:rPr>
              <a:t>Represent each participating object in a sequence diagram</a:t>
            </a:r>
            <a:endParaRPr lang="en-US" altLang="zh-CN" dirty="0" smtClean="0">
              <a:ea typeface="宋体" panose="02010600030101010101" pitchFamily="2" charset="-122"/>
            </a:endParaRPr>
          </a:p>
          <a:p>
            <a:pPr marL="609600" indent="-609600" eaLnBrk="1" hangingPunct="1">
              <a:buFont typeface="Wingdings" panose="05000000000000000000" pitchFamily="2" charset="2"/>
              <a:buAutoNum type="arabicPeriod"/>
            </a:pPr>
            <a:r>
              <a:rPr lang="en-US" altLang="zh-CN" dirty="0" smtClean="0">
                <a:ea typeface="宋体" panose="02010600030101010101" pitchFamily="2" charset="-122"/>
              </a:rPr>
              <a:t>Incrementally incorporate applicable architectural mechanisms</a:t>
            </a:r>
            <a:endParaRPr lang="en-US" altLang="zh-CN" dirty="0" smtClean="0">
              <a:ea typeface="宋体" panose="02010600030101010101" pitchFamily="2" charset="-122"/>
            </a:endParaRPr>
          </a:p>
          <a:p>
            <a:pPr marL="609600" indent="-609600" eaLnBrk="1" hangingPunct="1">
              <a:buFont typeface="Wingdings" panose="05000000000000000000" pitchFamily="2" charset="2"/>
              <a:buAutoNum type="arabicPeriod"/>
            </a:pPr>
            <a:endParaRPr lang="en-US" altLang="zh-CN" dirty="0" smtClean="0">
              <a:ea typeface="宋体" panose="02010600030101010101" pitchFamily="2" charset="-122"/>
            </a:endParaRPr>
          </a:p>
        </p:txBody>
      </p:sp>
      <p:sp>
        <p:nvSpPr>
          <p:cNvPr id="11267"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Use-Case Realization Refinement Steps</a:t>
            </a:r>
            <a:endParaRPr lang="en-US" altLang="zh-CN" smtClean="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61950" y="1542256"/>
            <a:ext cx="8489950" cy="2428875"/>
          </a:xfrm>
        </p:spPr>
        <p:txBody>
          <a:bodyPr>
            <a:normAutofit/>
          </a:bodyPr>
          <a:lstStyle/>
          <a:p>
            <a:pPr eaLnBrk="1" hangingPunct="1">
              <a:lnSpc>
                <a:spcPct val="70000"/>
              </a:lnSpc>
            </a:pPr>
            <a:r>
              <a:rPr lang="en-US" altLang="zh-CN" sz="2800" dirty="0" smtClean="0">
                <a:ea typeface="宋体" panose="02010600030101010101" pitchFamily="2" charset="-122"/>
              </a:rPr>
              <a:t>Interfaces</a:t>
            </a:r>
            <a:endParaRPr lang="en-US" altLang="zh-CN" sz="2800" dirty="0" smtClean="0">
              <a:ea typeface="宋体" panose="02010600030101010101" pitchFamily="2" charset="-122"/>
            </a:endParaRPr>
          </a:p>
          <a:p>
            <a:pPr lvl="1" eaLnBrk="1" hangingPunct="1">
              <a:lnSpc>
                <a:spcPct val="77000"/>
              </a:lnSpc>
            </a:pPr>
            <a:r>
              <a:rPr lang="en-US" altLang="zh-CN" sz="2400" dirty="0" smtClean="0">
                <a:ea typeface="宋体" panose="02010600030101010101" pitchFamily="2" charset="-122"/>
              </a:rPr>
              <a:t>Represent any model element that realizes the interface</a:t>
            </a:r>
            <a:endParaRPr lang="en-US" altLang="zh-CN" sz="2400" dirty="0" smtClean="0">
              <a:ea typeface="宋体" panose="02010600030101010101" pitchFamily="2" charset="-122"/>
            </a:endParaRPr>
          </a:p>
          <a:p>
            <a:pPr lvl="1" eaLnBrk="1" hangingPunct="1">
              <a:lnSpc>
                <a:spcPct val="77000"/>
              </a:lnSpc>
            </a:pPr>
            <a:r>
              <a:rPr lang="en-US" altLang="zh-CN" sz="2400" dirty="0" smtClean="0">
                <a:ea typeface="宋体" panose="02010600030101010101" pitchFamily="2" charset="-122"/>
              </a:rPr>
              <a:t>No message should be drawn from the interface</a:t>
            </a:r>
            <a:endParaRPr lang="en-US" altLang="zh-CN" sz="2400" dirty="0" smtClean="0">
              <a:ea typeface="宋体" panose="02010600030101010101" pitchFamily="2" charset="-122"/>
            </a:endParaRPr>
          </a:p>
          <a:p>
            <a:pPr eaLnBrk="1" hangingPunct="1">
              <a:lnSpc>
                <a:spcPct val="70000"/>
              </a:lnSpc>
            </a:pPr>
            <a:r>
              <a:rPr lang="en-US" altLang="zh-CN" sz="2800" dirty="0" smtClean="0">
                <a:ea typeface="宋体" panose="02010600030101010101" pitchFamily="2" charset="-122"/>
              </a:rPr>
              <a:t>Subsystem Component</a:t>
            </a:r>
            <a:endParaRPr lang="en-US" altLang="zh-CN" sz="2800" dirty="0" smtClean="0">
              <a:ea typeface="宋体" panose="02010600030101010101" pitchFamily="2" charset="-122"/>
            </a:endParaRPr>
          </a:p>
          <a:p>
            <a:pPr lvl="1" eaLnBrk="1" hangingPunct="1">
              <a:lnSpc>
                <a:spcPct val="77000"/>
              </a:lnSpc>
            </a:pPr>
            <a:r>
              <a:rPr lang="en-US" altLang="zh-CN" sz="2400" dirty="0" smtClean="0">
                <a:ea typeface="宋体" panose="02010600030101010101" pitchFamily="2" charset="-122"/>
              </a:rPr>
              <a:t>Represents a specific subsystem</a:t>
            </a:r>
            <a:endParaRPr lang="en-US" altLang="zh-CN" sz="2400" dirty="0" smtClean="0">
              <a:ea typeface="宋体" panose="02010600030101010101" pitchFamily="2" charset="-122"/>
            </a:endParaRPr>
          </a:p>
          <a:p>
            <a:pPr lvl="1" eaLnBrk="1" hangingPunct="1">
              <a:lnSpc>
                <a:spcPct val="77000"/>
              </a:lnSpc>
            </a:pPr>
            <a:r>
              <a:rPr lang="en-US" altLang="zh-CN" sz="2400" dirty="0" smtClean="0">
                <a:ea typeface="宋体" panose="02010600030101010101" pitchFamily="2" charset="-122"/>
              </a:rPr>
              <a:t>Messages can be drawn from the subsystem</a:t>
            </a:r>
            <a:endParaRPr lang="en-US" altLang="zh-CN" sz="2400" dirty="0" smtClean="0">
              <a:ea typeface="宋体" panose="02010600030101010101" pitchFamily="2" charset="-122"/>
            </a:endParaRPr>
          </a:p>
          <a:p>
            <a:pPr lvl="1" eaLnBrk="1" hangingPunct="1">
              <a:lnSpc>
                <a:spcPct val="77000"/>
              </a:lnSpc>
            </a:pPr>
            <a:endParaRPr lang="zh-CN" altLang="en-US" sz="2400" dirty="0" smtClean="0">
              <a:ea typeface="宋体" panose="02010600030101010101" pitchFamily="2" charset="-122"/>
            </a:endParaRPr>
          </a:p>
        </p:txBody>
      </p:sp>
      <p:sp>
        <p:nvSpPr>
          <p:cNvPr id="12290"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Representing Subsystems on a Sequence Diagram</a:t>
            </a:r>
            <a:endParaRPr lang="en-US" altLang="zh-CN" smtClean="0">
              <a:ea typeface="宋体" panose="02010600030101010101" pitchFamily="2" charset="-122"/>
            </a:endParaRPr>
          </a:p>
        </p:txBody>
      </p:sp>
      <p:sp>
        <p:nvSpPr>
          <p:cNvPr id="12292" name="Rectangle 5"/>
          <p:cNvSpPr>
            <a:spLocks noChangeArrowheads="1"/>
          </p:cNvSpPr>
          <p:nvPr/>
        </p:nvSpPr>
        <p:spPr bwMode="auto">
          <a:xfrm>
            <a:off x="549275" y="3991653"/>
            <a:ext cx="1079500" cy="428625"/>
          </a:xfrm>
          <a:prstGeom prst="rect">
            <a:avLst/>
          </a:prstGeom>
          <a:solidFill>
            <a:srgbClr val="FFFFCC"/>
          </a:solidFill>
          <a:ln w="12700">
            <a:solidFill>
              <a:srgbClr val="990033"/>
            </a:solidFill>
            <a:miter lim="800000"/>
          </a:ln>
        </p:spPr>
        <p:txBody>
          <a:bodyPr/>
          <a:lstStyle/>
          <a:p>
            <a:endParaRPr lang="en-US"/>
          </a:p>
        </p:txBody>
      </p:sp>
      <p:sp>
        <p:nvSpPr>
          <p:cNvPr id="12293" name="Rectangle 6"/>
          <p:cNvSpPr>
            <a:spLocks noChangeArrowheads="1"/>
          </p:cNvSpPr>
          <p:nvPr/>
        </p:nvSpPr>
        <p:spPr bwMode="auto">
          <a:xfrm>
            <a:off x="808038" y="4024990"/>
            <a:ext cx="581441" cy="184666"/>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Object A</a:t>
            </a:r>
            <a:endParaRPr lang="en-US" altLang="zh-CN" dirty="0">
              <a:ea typeface="宋体" panose="02010600030101010101" pitchFamily="2" charset="-122"/>
            </a:endParaRPr>
          </a:p>
        </p:txBody>
      </p:sp>
      <p:sp>
        <p:nvSpPr>
          <p:cNvPr id="12294" name="Line 7"/>
          <p:cNvSpPr>
            <a:spLocks noChangeShapeType="1"/>
          </p:cNvSpPr>
          <p:nvPr/>
        </p:nvSpPr>
        <p:spPr bwMode="auto">
          <a:xfrm>
            <a:off x="1090613" y="5601378"/>
            <a:ext cx="0" cy="677862"/>
          </a:xfrm>
          <a:prstGeom prst="line">
            <a:avLst/>
          </a:prstGeom>
          <a:noFill/>
          <a:ln w="0">
            <a:solidFill>
              <a:schemeClr val="tx1"/>
            </a:solidFill>
            <a:prstDash val="lgDash"/>
            <a:round/>
          </a:ln>
        </p:spPr>
        <p:txBody>
          <a:bodyPr/>
          <a:lstStyle/>
          <a:p>
            <a:endParaRPr lang="en-US"/>
          </a:p>
        </p:txBody>
      </p:sp>
      <p:sp>
        <p:nvSpPr>
          <p:cNvPr id="12295" name="Rectangle 8"/>
          <p:cNvSpPr>
            <a:spLocks noChangeArrowheads="1"/>
          </p:cNvSpPr>
          <p:nvPr/>
        </p:nvSpPr>
        <p:spPr bwMode="auto">
          <a:xfrm>
            <a:off x="1033463" y="4780640"/>
            <a:ext cx="112712" cy="822325"/>
          </a:xfrm>
          <a:prstGeom prst="rect">
            <a:avLst/>
          </a:prstGeom>
          <a:noFill/>
          <a:ln w="0">
            <a:solidFill>
              <a:schemeClr val="tx1"/>
            </a:solidFill>
            <a:miter lim="800000"/>
          </a:ln>
        </p:spPr>
        <p:txBody>
          <a:bodyPr/>
          <a:lstStyle/>
          <a:p>
            <a:endParaRPr lang="en-US"/>
          </a:p>
        </p:txBody>
      </p:sp>
      <p:sp>
        <p:nvSpPr>
          <p:cNvPr id="12296" name="Rectangle 9"/>
          <p:cNvSpPr>
            <a:spLocks noChangeArrowheads="1"/>
          </p:cNvSpPr>
          <p:nvPr/>
        </p:nvSpPr>
        <p:spPr bwMode="auto">
          <a:xfrm>
            <a:off x="1763713" y="3991653"/>
            <a:ext cx="1068387" cy="428625"/>
          </a:xfrm>
          <a:prstGeom prst="rect">
            <a:avLst/>
          </a:prstGeom>
          <a:solidFill>
            <a:srgbClr val="FFFFCC"/>
          </a:solidFill>
          <a:ln w="12700">
            <a:solidFill>
              <a:srgbClr val="990033"/>
            </a:solidFill>
            <a:miter lim="800000"/>
          </a:ln>
        </p:spPr>
        <p:txBody>
          <a:bodyPr/>
          <a:lstStyle/>
          <a:p>
            <a:endParaRPr lang="en-US"/>
          </a:p>
        </p:txBody>
      </p:sp>
      <p:sp>
        <p:nvSpPr>
          <p:cNvPr id="12297" name="Rectangle 10"/>
          <p:cNvSpPr>
            <a:spLocks noChangeArrowheads="1"/>
          </p:cNvSpPr>
          <p:nvPr/>
        </p:nvSpPr>
        <p:spPr bwMode="auto">
          <a:xfrm>
            <a:off x="2022475" y="4024990"/>
            <a:ext cx="597921" cy="184666"/>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Interface</a:t>
            </a:r>
            <a:endParaRPr lang="en-US" altLang="zh-CN" dirty="0">
              <a:ea typeface="宋体" panose="02010600030101010101" pitchFamily="2" charset="-122"/>
            </a:endParaRPr>
          </a:p>
        </p:txBody>
      </p:sp>
      <p:sp>
        <p:nvSpPr>
          <p:cNvPr id="12298" name="Rectangle 12"/>
          <p:cNvSpPr>
            <a:spLocks noChangeArrowheads="1"/>
          </p:cNvSpPr>
          <p:nvPr/>
        </p:nvSpPr>
        <p:spPr bwMode="auto">
          <a:xfrm>
            <a:off x="2247900" y="4780640"/>
            <a:ext cx="100013" cy="608013"/>
          </a:xfrm>
          <a:prstGeom prst="rect">
            <a:avLst/>
          </a:prstGeom>
          <a:noFill/>
          <a:ln w="0">
            <a:solidFill>
              <a:schemeClr val="tx1"/>
            </a:solidFill>
            <a:miter lim="800000"/>
          </a:ln>
        </p:spPr>
        <p:txBody>
          <a:bodyPr/>
          <a:lstStyle/>
          <a:p>
            <a:endParaRPr lang="en-US"/>
          </a:p>
        </p:txBody>
      </p:sp>
      <p:sp>
        <p:nvSpPr>
          <p:cNvPr id="12299" name="Rectangle 13"/>
          <p:cNvSpPr>
            <a:spLocks noChangeArrowheads="1"/>
          </p:cNvSpPr>
          <p:nvPr/>
        </p:nvSpPr>
        <p:spPr bwMode="auto">
          <a:xfrm>
            <a:off x="2967038" y="3991653"/>
            <a:ext cx="1079500" cy="428625"/>
          </a:xfrm>
          <a:prstGeom prst="rect">
            <a:avLst/>
          </a:prstGeom>
          <a:solidFill>
            <a:srgbClr val="FFFFCC"/>
          </a:solidFill>
          <a:ln w="12700">
            <a:solidFill>
              <a:srgbClr val="990033"/>
            </a:solidFill>
            <a:miter lim="800000"/>
          </a:ln>
        </p:spPr>
        <p:txBody>
          <a:bodyPr/>
          <a:lstStyle/>
          <a:p>
            <a:endParaRPr lang="en-US"/>
          </a:p>
        </p:txBody>
      </p:sp>
      <p:sp>
        <p:nvSpPr>
          <p:cNvPr id="12300" name="Rectangle 14"/>
          <p:cNvSpPr>
            <a:spLocks noChangeArrowheads="1"/>
          </p:cNvSpPr>
          <p:nvPr/>
        </p:nvSpPr>
        <p:spPr bwMode="auto">
          <a:xfrm>
            <a:off x="3214688" y="4024990"/>
            <a:ext cx="589905" cy="184666"/>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Object B</a:t>
            </a:r>
            <a:endParaRPr lang="en-US" altLang="zh-CN" dirty="0">
              <a:ea typeface="宋体" panose="02010600030101010101" pitchFamily="2" charset="-122"/>
            </a:endParaRPr>
          </a:p>
        </p:txBody>
      </p:sp>
      <p:sp>
        <p:nvSpPr>
          <p:cNvPr id="12301" name="Rectangle 16"/>
          <p:cNvSpPr>
            <a:spLocks noChangeArrowheads="1"/>
          </p:cNvSpPr>
          <p:nvPr/>
        </p:nvSpPr>
        <p:spPr bwMode="auto">
          <a:xfrm>
            <a:off x="3449638" y="4948915"/>
            <a:ext cx="112712" cy="214313"/>
          </a:xfrm>
          <a:prstGeom prst="rect">
            <a:avLst/>
          </a:prstGeom>
          <a:noFill/>
          <a:ln w="0">
            <a:solidFill>
              <a:schemeClr val="tx1"/>
            </a:solidFill>
            <a:miter lim="800000"/>
          </a:ln>
        </p:spPr>
        <p:txBody>
          <a:bodyPr/>
          <a:lstStyle/>
          <a:p>
            <a:endParaRPr lang="en-US"/>
          </a:p>
        </p:txBody>
      </p:sp>
      <p:sp>
        <p:nvSpPr>
          <p:cNvPr id="12302" name="Line 17"/>
          <p:cNvSpPr>
            <a:spLocks noChangeShapeType="1"/>
          </p:cNvSpPr>
          <p:nvPr/>
        </p:nvSpPr>
        <p:spPr bwMode="auto">
          <a:xfrm>
            <a:off x="1146175" y="4780640"/>
            <a:ext cx="1090613" cy="1588"/>
          </a:xfrm>
          <a:prstGeom prst="line">
            <a:avLst/>
          </a:prstGeom>
          <a:noFill/>
          <a:ln w="0">
            <a:solidFill>
              <a:schemeClr val="tx1"/>
            </a:solidFill>
            <a:round/>
            <a:tailEnd type="triangle" w="med" len="med"/>
          </a:ln>
        </p:spPr>
        <p:txBody>
          <a:bodyPr/>
          <a:lstStyle/>
          <a:p>
            <a:endParaRPr lang="en-US"/>
          </a:p>
        </p:txBody>
      </p:sp>
      <p:sp>
        <p:nvSpPr>
          <p:cNvPr id="12303" name="Rectangle 20"/>
          <p:cNvSpPr>
            <a:spLocks noChangeArrowheads="1"/>
          </p:cNvSpPr>
          <p:nvPr/>
        </p:nvSpPr>
        <p:spPr bwMode="auto">
          <a:xfrm>
            <a:off x="1246188" y="4532990"/>
            <a:ext cx="912812" cy="182563"/>
          </a:xfrm>
          <a:prstGeom prst="rect">
            <a:avLst/>
          </a:prstGeom>
          <a:noFill/>
          <a:ln w="9525">
            <a:noFill/>
            <a:miter lim="800000"/>
          </a:ln>
        </p:spPr>
        <p:txBody>
          <a:bodyPr wrap="none" lIns="0" tIns="0" rIns="0" bIns="0">
            <a:spAutoFit/>
          </a:bodyPr>
          <a:lstStyle/>
          <a:p>
            <a:r>
              <a:rPr lang="en-US" altLang="zh-CN" sz="1200">
                <a:ea typeface="宋体" panose="02010600030101010101" pitchFamily="2" charset="-122"/>
              </a:rPr>
              <a:t>1: Message 1</a:t>
            </a:r>
            <a:endParaRPr lang="en-US" altLang="zh-CN">
              <a:ea typeface="宋体" panose="02010600030101010101" pitchFamily="2" charset="-122"/>
            </a:endParaRPr>
          </a:p>
        </p:txBody>
      </p:sp>
      <p:sp>
        <p:nvSpPr>
          <p:cNvPr id="12304" name="Line 21"/>
          <p:cNvSpPr>
            <a:spLocks noChangeShapeType="1"/>
          </p:cNvSpPr>
          <p:nvPr/>
        </p:nvSpPr>
        <p:spPr bwMode="auto">
          <a:xfrm>
            <a:off x="2347913" y="4948915"/>
            <a:ext cx="1101725" cy="1588"/>
          </a:xfrm>
          <a:prstGeom prst="line">
            <a:avLst/>
          </a:prstGeom>
          <a:noFill/>
          <a:ln w="0">
            <a:solidFill>
              <a:schemeClr val="tx1"/>
            </a:solidFill>
            <a:round/>
            <a:tailEnd type="triangle" w="med" len="med"/>
          </a:ln>
        </p:spPr>
        <p:txBody>
          <a:bodyPr/>
          <a:lstStyle/>
          <a:p>
            <a:endParaRPr lang="en-US"/>
          </a:p>
        </p:txBody>
      </p:sp>
      <p:sp>
        <p:nvSpPr>
          <p:cNvPr id="12305" name="Rectangle 24"/>
          <p:cNvSpPr>
            <a:spLocks noChangeArrowheads="1"/>
          </p:cNvSpPr>
          <p:nvPr/>
        </p:nvSpPr>
        <p:spPr bwMode="auto">
          <a:xfrm>
            <a:off x="2460625" y="4701265"/>
            <a:ext cx="912813" cy="182563"/>
          </a:xfrm>
          <a:prstGeom prst="rect">
            <a:avLst/>
          </a:prstGeom>
          <a:noFill/>
          <a:ln w="9525">
            <a:noFill/>
            <a:miter lim="800000"/>
          </a:ln>
        </p:spPr>
        <p:txBody>
          <a:bodyPr wrap="none" lIns="0" tIns="0" rIns="0" bIns="0">
            <a:spAutoFit/>
          </a:bodyPr>
          <a:lstStyle/>
          <a:p>
            <a:r>
              <a:rPr lang="en-US" altLang="zh-CN" sz="1200">
                <a:ea typeface="宋体" panose="02010600030101010101" pitchFamily="2" charset="-122"/>
              </a:rPr>
              <a:t>2: Message 2</a:t>
            </a:r>
            <a:endParaRPr lang="en-US" altLang="zh-CN">
              <a:ea typeface="宋体" panose="02010600030101010101" pitchFamily="2" charset="-122"/>
            </a:endParaRPr>
          </a:p>
        </p:txBody>
      </p:sp>
      <p:sp>
        <p:nvSpPr>
          <p:cNvPr id="12306" name="Rectangle 25"/>
          <p:cNvSpPr>
            <a:spLocks noChangeArrowheads="1"/>
          </p:cNvSpPr>
          <p:nvPr/>
        </p:nvSpPr>
        <p:spPr bwMode="auto">
          <a:xfrm>
            <a:off x="5181600" y="4029753"/>
            <a:ext cx="1079500" cy="428625"/>
          </a:xfrm>
          <a:prstGeom prst="rect">
            <a:avLst/>
          </a:prstGeom>
          <a:solidFill>
            <a:srgbClr val="FFFFCC"/>
          </a:solidFill>
          <a:ln w="12700">
            <a:solidFill>
              <a:srgbClr val="990033"/>
            </a:solidFill>
            <a:miter lim="800000"/>
          </a:ln>
        </p:spPr>
        <p:txBody>
          <a:bodyPr/>
          <a:lstStyle/>
          <a:p>
            <a:endParaRPr lang="en-US"/>
          </a:p>
        </p:txBody>
      </p:sp>
      <p:sp>
        <p:nvSpPr>
          <p:cNvPr id="12307" name="Rectangle 26"/>
          <p:cNvSpPr>
            <a:spLocks noChangeArrowheads="1"/>
          </p:cNvSpPr>
          <p:nvPr/>
        </p:nvSpPr>
        <p:spPr bwMode="auto">
          <a:xfrm>
            <a:off x="5440363" y="4063090"/>
            <a:ext cx="581441" cy="184666"/>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Object A</a:t>
            </a:r>
            <a:endParaRPr lang="en-US" altLang="zh-CN" dirty="0">
              <a:ea typeface="宋体" panose="02010600030101010101" pitchFamily="2" charset="-122"/>
            </a:endParaRPr>
          </a:p>
        </p:txBody>
      </p:sp>
      <p:sp>
        <p:nvSpPr>
          <p:cNvPr id="12308" name="Rectangle 28"/>
          <p:cNvSpPr>
            <a:spLocks noChangeArrowheads="1"/>
          </p:cNvSpPr>
          <p:nvPr/>
        </p:nvSpPr>
        <p:spPr bwMode="auto">
          <a:xfrm>
            <a:off x="5665788" y="4818740"/>
            <a:ext cx="112712" cy="822325"/>
          </a:xfrm>
          <a:prstGeom prst="rect">
            <a:avLst/>
          </a:prstGeom>
          <a:noFill/>
          <a:ln w="0">
            <a:solidFill>
              <a:schemeClr val="tx1"/>
            </a:solidFill>
            <a:miter lim="800000"/>
          </a:ln>
        </p:spPr>
        <p:txBody>
          <a:bodyPr/>
          <a:lstStyle/>
          <a:p>
            <a:endParaRPr lang="en-US"/>
          </a:p>
        </p:txBody>
      </p:sp>
      <p:sp>
        <p:nvSpPr>
          <p:cNvPr id="12309" name="Rectangle 29"/>
          <p:cNvSpPr>
            <a:spLocks noChangeArrowheads="1"/>
          </p:cNvSpPr>
          <p:nvPr/>
        </p:nvSpPr>
        <p:spPr bwMode="auto">
          <a:xfrm>
            <a:off x="6396038" y="4029753"/>
            <a:ext cx="1068387" cy="428625"/>
          </a:xfrm>
          <a:prstGeom prst="rect">
            <a:avLst/>
          </a:prstGeom>
          <a:solidFill>
            <a:srgbClr val="FFFFCC"/>
          </a:solidFill>
          <a:ln w="12700">
            <a:solidFill>
              <a:srgbClr val="990033"/>
            </a:solidFill>
            <a:miter lim="800000"/>
          </a:ln>
        </p:spPr>
        <p:txBody>
          <a:bodyPr/>
          <a:lstStyle/>
          <a:p>
            <a:endParaRPr lang="en-US"/>
          </a:p>
        </p:txBody>
      </p:sp>
      <p:sp>
        <p:nvSpPr>
          <p:cNvPr id="12310" name="Rectangle 30"/>
          <p:cNvSpPr>
            <a:spLocks noChangeArrowheads="1"/>
          </p:cNvSpPr>
          <p:nvPr/>
        </p:nvSpPr>
        <p:spPr bwMode="auto">
          <a:xfrm>
            <a:off x="6559550" y="4066265"/>
            <a:ext cx="803105" cy="369332"/>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Subsystem </a:t>
            </a:r>
            <a:endParaRPr lang="en-US" altLang="zh-CN" sz="1200" u="sng" dirty="0">
              <a:ea typeface="宋体" panose="02010600030101010101" pitchFamily="2" charset="-122"/>
            </a:endParaRPr>
          </a:p>
          <a:p>
            <a:r>
              <a:rPr lang="en-US" altLang="zh-CN" sz="1200" u="sng" dirty="0">
                <a:ea typeface="宋体" panose="02010600030101010101" pitchFamily="2" charset="-122"/>
              </a:rPr>
              <a:t>Component</a:t>
            </a:r>
            <a:endParaRPr lang="en-US" altLang="zh-CN" dirty="0">
              <a:ea typeface="宋体" panose="02010600030101010101" pitchFamily="2" charset="-122"/>
            </a:endParaRPr>
          </a:p>
        </p:txBody>
      </p:sp>
      <p:sp>
        <p:nvSpPr>
          <p:cNvPr id="12311" name="Rectangle 32"/>
          <p:cNvSpPr>
            <a:spLocks noChangeArrowheads="1"/>
          </p:cNvSpPr>
          <p:nvPr/>
        </p:nvSpPr>
        <p:spPr bwMode="auto">
          <a:xfrm>
            <a:off x="6880225" y="4818740"/>
            <a:ext cx="100013" cy="608013"/>
          </a:xfrm>
          <a:prstGeom prst="rect">
            <a:avLst/>
          </a:prstGeom>
          <a:noFill/>
          <a:ln w="0">
            <a:solidFill>
              <a:schemeClr val="tx1"/>
            </a:solidFill>
            <a:miter lim="800000"/>
          </a:ln>
        </p:spPr>
        <p:txBody>
          <a:bodyPr/>
          <a:lstStyle/>
          <a:p>
            <a:endParaRPr lang="en-US"/>
          </a:p>
        </p:txBody>
      </p:sp>
      <p:sp>
        <p:nvSpPr>
          <p:cNvPr id="12312" name="Rectangle 33"/>
          <p:cNvSpPr>
            <a:spLocks noChangeArrowheads="1"/>
          </p:cNvSpPr>
          <p:nvPr/>
        </p:nvSpPr>
        <p:spPr bwMode="auto">
          <a:xfrm>
            <a:off x="7599363" y="4029753"/>
            <a:ext cx="1079500" cy="428625"/>
          </a:xfrm>
          <a:prstGeom prst="rect">
            <a:avLst/>
          </a:prstGeom>
          <a:solidFill>
            <a:srgbClr val="FFFFCC"/>
          </a:solidFill>
          <a:ln w="12700">
            <a:solidFill>
              <a:srgbClr val="990033"/>
            </a:solidFill>
            <a:miter lim="800000"/>
          </a:ln>
        </p:spPr>
        <p:txBody>
          <a:bodyPr/>
          <a:lstStyle/>
          <a:p>
            <a:endParaRPr lang="en-US"/>
          </a:p>
        </p:txBody>
      </p:sp>
      <p:sp>
        <p:nvSpPr>
          <p:cNvPr id="12313" name="Rectangle 34"/>
          <p:cNvSpPr>
            <a:spLocks noChangeArrowheads="1"/>
          </p:cNvSpPr>
          <p:nvPr/>
        </p:nvSpPr>
        <p:spPr bwMode="auto">
          <a:xfrm>
            <a:off x="7847013" y="4063090"/>
            <a:ext cx="589905" cy="184666"/>
          </a:xfrm>
          <a:prstGeom prst="rect">
            <a:avLst/>
          </a:prstGeom>
          <a:noFill/>
          <a:ln w="9525">
            <a:noFill/>
            <a:miter lim="800000"/>
          </a:ln>
        </p:spPr>
        <p:txBody>
          <a:bodyPr wrap="none" lIns="0" tIns="0" rIns="0" bIns="0">
            <a:spAutoFit/>
          </a:bodyPr>
          <a:lstStyle/>
          <a:p>
            <a:r>
              <a:rPr lang="en-US" altLang="zh-CN" sz="1200" u="sng" dirty="0">
                <a:ea typeface="宋体" panose="02010600030101010101" pitchFamily="2" charset="-122"/>
              </a:rPr>
              <a:t>Object B</a:t>
            </a:r>
            <a:endParaRPr lang="en-US" altLang="zh-CN" dirty="0">
              <a:ea typeface="宋体" panose="02010600030101010101" pitchFamily="2" charset="-122"/>
            </a:endParaRPr>
          </a:p>
        </p:txBody>
      </p:sp>
      <p:sp>
        <p:nvSpPr>
          <p:cNvPr id="12314" name="Rectangle 36"/>
          <p:cNvSpPr>
            <a:spLocks noChangeArrowheads="1"/>
          </p:cNvSpPr>
          <p:nvPr/>
        </p:nvSpPr>
        <p:spPr bwMode="auto">
          <a:xfrm>
            <a:off x="8081963" y="4987015"/>
            <a:ext cx="112712" cy="214313"/>
          </a:xfrm>
          <a:prstGeom prst="rect">
            <a:avLst/>
          </a:prstGeom>
          <a:noFill/>
          <a:ln w="0">
            <a:solidFill>
              <a:schemeClr val="tx1"/>
            </a:solidFill>
            <a:miter lim="800000"/>
          </a:ln>
        </p:spPr>
        <p:txBody>
          <a:bodyPr/>
          <a:lstStyle/>
          <a:p>
            <a:endParaRPr lang="en-US"/>
          </a:p>
        </p:txBody>
      </p:sp>
      <p:sp>
        <p:nvSpPr>
          <p:cNvPr id="12315" name="Line 37"/>
          <p:cNvSpPr>
            <a:spLocks noChangeShapeType="1"/>
          </p:cNvSpPr>
          <p:nvPr/>
        </p:nvSpPr>
        <p:spPr bwMode="auto">
          <a:xfrm>
            <a:off x="5778500" y="4818740"/>
            <a:ext cx="1090613" cy="0"/>
          </a:xfrm>
          <a:prstGeom prst="line">
            <a:avLst/>
          </a:prstGeom>
          <a:noFill/>
          <a:ln w="0">
            <a:solidFill>
              <a:schemeClr val="tx1"/>
            </a:solidFill>
            <a:round/>
            <a:tailEnd type="triangle" w="med" len="med"/>
          </a:ln>
        </p:spPr>
        <p:txBody>
          <a:bodyPr/>
          <a:lstStyle/>
          <a:p>
            <a:endParaRPr lang="en-US"/>
          </a:p>
        </p:txBody>
      </p:sp>
      <p:sp>
        <p:nvSpPr>
          <p:cNvPr id="12316" name="Rectangle 40"/>
          <p:cNvSpPr>
            <a:spLocks noChangeArrowheads="1"/>
          </p:cNvSpPr>
          <p:nvPr/>
        </p:nvSpPr>
        <p:spPr bwMode="auto">
          <a:xfrm>
            <a:off x="5878513" y="4571090"/>
            <a:ext cx="912812" cy="182563"/>
          </a:xfrm>
          <a:prstGeom prst="rect">
            <a:avLst/>
          </a:prstGeom>
          <a:noFill/>
          <a:ln w="9525">
            <a:noFill/>
            <a:miter lim="800000"/>
          </a:ln>
        </p:spPr>
        <p:txBody>
          <a:bodyPr wrap="none" lIns="0" tIns="0" rIns="0" bIns="0">
            <a:spAutoFit/>
          </a:bodyPr>
          <a:lstStyle/>
          <a:p>
            <a:r>
              <a:rPr lang="en-US" altLang="zh-CN" sz="1200">
                <a:ea typeface="宋体" panose="02010600030101010101" pitchFamily="2" charset="-122"/>
              </a:rPr>
              <a:t>1: Message 1</a:t>
            </a:r>
            <a:endParaRPr lang="en-US" altLang="zh-CN">
              <a:ea typeface="宋体" panose="02010600030101010101" pitchFamily="2" charset="-122"/>
            </a:endParaRPr>
          </a:p>
        </p:txBody>
      </p:sp>
      <p:sp>
        <p:nvSpPr>
          <p:cNvPr id="12317" name="Line 41"/>
          <p:cNvSpPr>
            <a:spLocks noChangeShapeType="1"/>
          </p:cNvSpPr>
          <p:nvPr/>
        </p:nvSpPr>
        <p:spPr bwMode="auto">
          <a:xfrm>
            <a:off x="6980238" y="4987015"/>
            <a:ext cx="1101725" cy="1588"/>
          </a:xfrm>
          <a:prstGeom prst="line">
            <a:avLst/>
          </a:prstGeom>
          <a:noFill/>
          <a:ln w="0">
            <a:solidFill>
              <a:schemeClr val="tx1"/>
            </a:solidFill>
            <a:round/>
            <a:tailEnd type="triangle" w="med" len="med"/>
          </a:ln>
        </p:spPr>
        <p:txBody>
          <a:bodyPr/>
          <a:lstStyle/>
          <a:p>
            <a:endParaRPr lang="en-US"/>
          </a:p>
        </p:txBody>
      </p:sp>
      <p:sp>
        <p:nvSpPr>
          <p:cNvPr id="12318" name="Rectangle 44"/>
          <p:cNvSpPr>
            <a:spLocks noChangeArrowheads="1"/>
          </p:cNvSpPr>
          <p:nvPr/>
        </p:nvSpPr>
        <p:spPr bwMode="auto">
          <a:xfrm>
            <a:off x="7092950" y="4739365"/>
            <a:ext cx="912813" cy="182563"/>
          </a:xfrm>
          <a:prstGeom prst="rect">
            <a:avLst/>
          </a:prstGeom>
          <a:noFill/>
          <a:ln w="9525">
            <a:noFill/>
            <a:miter lim="800000"/>
          </a:ln>
        </p:spPr>
        <p:txBody>
          <a:bodyPr wrap="none" lIns="0" tIns="0" rIns="0" bIns="0">
            <a:spAutoFit/>
          </a:bodyPr>
          <a:lstStyle/>
          <a:p>
            <a:r>
              <a:rPr lang="en-US" altLang="zh-CN" sz="1200">
                <a:ea typeface="宋体" panose="02010600030101010101" pitchFamily="2" charset="-122"/>
              </a:rPr>
              <a:t>2: Message 2</a:t>
            </a:r>
            <a:endParaRPr lang="en-US" altLang="zh-CN">
              <a:ea typeface="宋体" panose="02010600030101010101" pitchFamily="2" charset="-122"/>
            </a:endParaRPr>
          </a:p>
        </p:txBody>
      </p:sp>
      <p:sp>
        <p:nvSpPr>
          <p:cNvPr id="12319" name="Text Box 45"/>
          <p:cNvSpPr txBox="1">
            <a:spLocks noChangeArrowheads="1"/>
          </p:cNvSpPr>
          <p:nvPr/>
        </p:nvSpPr>
        <p:spPr bwMode="auto">
          <a:xfrm>
            <a:off x="2590800" y="4425040"/>
            <a:ext cx="869950" cy="1022350"/>
          </a:xfrm>
          <a:prstGeom prst="rect">
            <a:avLst/>
          </a:prstGeom>
          <a:noFill/>
          <a:ln w="9525">
            <a:noFill/>
            <a:miter lim="800000"/>
          </a:ln>
        </p:spPr>
        <p:txBody>
          <a:bodyPr lIns="107950" tIns="53975" rIns="107950" bIns="53975">
            <a:spAutoFit/>
          </a:bodyPr>
          <a:lstStyle/>
          <a:p>
            <a:r>
              <a:rPr lang="en-US" altLang="zh-CN" sz="6000" i="1">
                <a:solidFill>
                  <a:schemeClr val="hlink"/>
                </a:solidFill>
                <a:ea typeface="宋体" panose="02010600030101010101" pitchFamily="2" charset="-122"/>
              </a:rPr>
              <a:t>X</a:t>
            </a:r>
            <a:endParaRPr lang="en-US" altLang="zh-CN" sz="6000" i="1">
              <a:solidFill>
                <a:schemeClr val="hlink"/>
              </a:solidFill>
              <a:ea typeface="宋体" panose="02010600030101010101" pitchFamily="2" charset="-122"/>
            </a:endParaRPr>
          </a:p>
        </p:txBody>
      </p:sp>
      <p:sp>
        <p:nvSpPr>
          <p:cNvPr id="12320" name="Line 47"/>
          <p:cNvSpPr>
            <a:spLocks noChangeShapeType="1"/>
          </p:cNvSpPr>
          <p:nvPr/>
        </p:nvSpPr>
        <p:spPr bwMode="auto">
          <a:xfrm flipV="1">
            <a:off x="2895600" y="5250540"/>
            <a:ext cx="0" cy="838200"/>
          </a:xfrm>
          <a:prstGeom prst="line">
            <a:avLst/>
          </a:prstGeom>
          <a:noFill/>
          <a:ln w="28575">
            <a:solidFill>
              <a:srgbClr val="FF0000"/>
            </a:solidFill>
            <a:round/>
            <a:tailEnd type="triangle" w="med" len="med"/>
          </a:ln>
        </p:spPr>
        <p:txBody>
          <a:bodyPr lIns="107950" tIns="53975" rIns="107950" bIns="53975"/>
          <a:lstStyle/>
          <a:p>
            <a:endParaRPr lang="en-US"/>
          </a:p>
        </p:txBody>
      </p:sp>
      <p:sp>
        <p:nvSpPr>
          <p:cNvPr id="12321" name="Line 49"/>
          <p:cNvSpPr>
            <a:spLocks noChangeShapeType="1"/>
          </p:cNvSpPr>
          <p:nvPr/>
        </p:nvSpPr>
        <p:spPr bwMode="auto">
          <a:xfrm flipV="1">
            <a:off x="7537450" y="5250540"/>
            <a:ext cx="0" cy="838200"/>
          </a:xfrm>
          <a:prstGeom prst="line">
            <a:avLst/>
          </a:prstGeom>
          <a:noFill/>
          <a:ln w="28575">
            <a:solidFill>
              <a:srgbClr val="FF0000"/>
            </a:solidFill>
            <a:round/>
            <a:tailEnd type="triangle" w="med" len="med"/>
          </a:ln>
        </p:spPr>
        <p:txBody>
          <a:bodyPr lIns="107950" tIns="53975" rIns="107950" bIns="53975"/>
          <a:lstStyle/>
          <a:p>
            <a:endParaRPr lang="en-US"/>
          </a:p>
        </p:txBody>
      </p:sp>
      <p:sp>
        <p:nvSpPr>
          <p:cNvPr id="12322" name="Line 50"/>
          <p:cNvSpPr>
            <a:spLocks noChangeShapeType="1"/>
          </p:cNvSpPr>
          <p:nvPr/>
        </p:nvSpPr>
        <p:spPr bwMode="auto">
          <a:xfrm>
            <a:off x="1092200" y="4566328"/>
            <a:ext cx="0" cy="211137"/>
          </a:xfrm>
          <a:prstGeom prst="line">
            <a:avLst/>
          </a:prstGeom>
          <a:noFill/>
          <a:ln w="0">
            <a:solidFill>
              <a:schemeClr val="tx1"/>
            </a:solidFill>
            <a:prstDash val="lgDash"/>
            <a:round/>
          </a:ln>
        </p:spPr>
        <p:txBody>
          <a:bodyPr/>
          <a:lstStyle/>
          <a:p>
            <a:endParaRPr lang="en-US"/>
          </a:p>
        </p:txBody>
      </p:sp>
      <p:sp>
        <p:nvSpPr>
          <p:cNvPr id="12323" name="Line 51"/>
          <p:cNvSpPr>
            <a:spLocks noChangeShapeType="1"/>
          </p:cNvSpPr>
          <p:nvPr/>
        </p:nvSpPr>
        <p:spPr bwMode="auto">
          <a:xfrm>
            <a:off x="2293938" y="5388653"/>
            <a:ext cx="0" cy="900112"/>
          </a:xfrm>
          <a:prstGeom prst="line">
            <a:avLst/>
          </a:prstGeom>
          <a:noFill/>
          <a:ln w="0">
            <a:solidFill>
              <a:schemeClr val="tx1"/>
            </a:solidFill>
            <a:prstDash val="lgDash"/>
            <a:round/>
          </a:ln>
        </p:spPr>
        <p:txBody>
          <a:bodyPr/>
          <a:lstStyle/>
          <a:p>
            <a:endParaRPr lang="en-US"/>
          </a:p>
        </p:txBody>
      </p:sp>
      <p:sp>
        <p:nvSpPr>
          <p:cNvPr id="12324" name="Line 52"/>
          <p:cNvSpPr>
            <a:spLocks noChangeShapeType="1"/>
          </p:cNvSpPr>
          <p:nvPr/>
        </p:nvSpPr>
        <p:spPr bwMode="auto">
          <a:xfrm>
            <a:off x="2295525" y="4575853"/>
            <a:ext cx="0" cy="201612"/>
          </a:xfrm>
          <a:prstGeom prst="line">
            <a:avLst/>
          </a:prstGeom>
          <a:noFill/>
          <a:ln w="0">
            <a:solidFill>
              <a:schemeClr val="tx1"/>
            </a:solidFill>
            <a:prstDash val="lgDash"/>
            <a:round/>
          </a:ln>
        </p:spPr>
        <p:txBody>
          <a:bodyPr/>
          <a:lstStyle/>
          <a:p>
            <a:endParaRPr lang="en-US"/>
          </a:p>
        </p:txBody>
      </p:sp>
      <p:sp>
        <p:nvSpPr>
          <p:cNvPr id="12325" name="Line 53"/>
          <p:cNvSpPr>
            <a:spLocks noChangeShapeType="1"/>
          </p:cNvSpPr>
          <p:nvPr/>
        </p:nvSpPr>
        <p:spPr bwMode="auto">
          <a:xfrm>
            <a:off x="3503613" y="5172753"/>
            <a:ext cx="0" cy="1109662"/>
          </a:xfrm>
          <a:prstGeom prst="line">
            <a:avLst/>
          </a:prstGeom>
          <a:noFill/>
          <a:ln w="0">
            <a:solidFill>
              <a:schemeClr val="tx1"/>
            </a:solidFill>
            <a:prstDash val="lgDash"/>
            <a:round/>
          </a:ln>
        </p:spPr>
        <p:txBody>
          <a:bodyPr/>
          <a:lstStyle/>
          <a:p>
            <a:endParaRPr lang="en-US"/>
          </a:p>
        </p:txBody>
      </p:sp>
      <p:sp>
        <p:nvSpPr>
          <p:cNvPr id="12326" name="Line 54"/>
          <p:cNvSpPr>
            <a:spLocks noChangeShapeType="1"/>
          </p:cNvSpPr>
          <p:nvPr/>
        </p:nvSpPr>
        <p:spPr bwMode="auto">
          <a:xfrm>
            <a:off x="3505200" y="4569503"/>
            <a:ext cx="0" cy="379412"/>
          </a:xfrm>
          <a:prstGeom prst="line">
            <a:avLst/>
          </a:prstGeom>
          <a:noFill/>
          <a:ln w="0">
            <a:solidFill>
              <a:schemeClr val="tx1"/>
            </a:solidFill>
            <a:prstDash val="lgDash"/>
            <a:round/>
          </a:ln>
        </p:spPr>
        <p:txBody>
          <a:bodyPr/>
          <a:lstStyle/>
          <a:p>
            <a:endParaRPr lang="en-US"/>
          </a:p>
        </p:txBody>
      </p:sp>
      <p:sp>
        <p:nvSpPr>
          <p:cNvPr id="12327" name="Line 55"/>
          <p:cNvSpPr>
            <a:spLocks noChangeShapeType="1"/>
          </p:cNvSpPr>
          <p:nvPr/>
        </p:nvSpPr>
        <p:spPr bwMode="auto">
          <a:xfrm>
            <a:off x="5722938" y="5649003"/>
            <a:ext cx="0" cy="668337"/>
          </a:xfrm>
          <a:prstGeom prst="line">
            <a:avLst/>
          </a:prstGeom>
          <a:noFill/>
          <a:ln w="0">
            <a:solidFill>
              <a:schemeClr val="tx1"/>
            </a:solidFill>
            <a:prstDash val="lgDash"/>
            <a:round/>
          </a:ln>
        </p:spPr>
        <p:txBody>
          <a:bodyPr/>
          <a:lstStyle/>
          <a:p>
            <a:endParaRPr lang="en-US"/>
          </a:p>
        </p:txBody>
      </p:sp>
      <p:sp>
        <p:nvSpPr>
          <p:cNvPr id="12328" name="Line 56"/>
          <p:cNvSpPr>
            <a:spLocks noChangeShapeType="1"/>
          </p:cNvSpPr>
          <p:nvPr/>
        </p:nvSpPr>
        <p:spPr bwMode="auto">
          <a:xfrm>
            <a:off x="5724525" y="4604428"/>
            <a:ext cx="0" cy="211137"/>
          </a:xfrm>
          <a:prstGeom prst="line">
            <a:avLst/>
          </a:prstGeom>
          <a:noFill/>
          <a:ln w="0">
            <a:solidFill>
              <a:schemeClr val="tx1"/>
            </a:solidFill>
            <a:prstDash val="lgDash"/>
            <a:round/>
          </a:ln>
        </p:spPr>
        <p:txBody>
          <a:bodyPr/>
          <a:lstStyle/>
          <a:p>
            <a:endParaRPr lang="en-US"/>
          </a:p>
        </p:txBody>
      </p:sp>
      <p:sp>
        <p:nvSpPr>
          <p:cNvPr id="12329" name="Text Box 46"/>
          <p:cNvSpPr txBox="1">
            <a:spLocks noChangeArrowheads="1"/>
          </p:cNvSpPr>
          <p:nvPr/>
        </p:nvSpPr>
        <p:spPr bwMode="auto">
          <a:xfrm>
            <a:off x="2336800" y="6118903"/>
            <a:ext cx="1866900" cy="382587"/>
          </a:xfrm>
          <a:prstGeom prst="rect">
            <a:avLst/>
          </a:prstGeom>
          <a:noFill/>
          <a:ln w="9525">
            <a:noFill/>
            <a:miter lim="800000"/>
          </a:ln>
        </p:spPr>
        <p:txBody>
          <a:bodyPr wrap="none" lIns="107950" tIns="53975" rIns="107950" bIns="53975">
            <a:spAutoFit/>
          </a:bodyPr>
          <a:lstStyle/>
          <a:p>
            <a:r>
              <a:rPr lang="en-US" altLang="zh-CN" sz="1800">
                <a:solidFill>
                  <a:srgbClr val="00CCFF"/>
                </a:solidFill>
                <a:ea typeface="宋体" panose="02010600030101010101" pitchFamily="2" charset="-122"/>
              </a:rPr>
              <a:t>Invalid message</a:t>
            </a:r>
            <a:endParaRPr lang="en-US" altLang="zh-CN" sz="1800">
              <a:solidFill>
                <a:srgbClr val="00CCFF"/>
              </a:solidFill>
              <a:ea typeface="宋体" panose="02010600030101010101" pitchFamily="2" charset="-122"/>
            </a:endParaRPr>
          </a:p>
        </p:txBody>
      </p:sp>
      <p:sp>
        <p:nvSpPr>
          <p:cNvPr id="12330" name="Line 57"/>
          <p:cNvSpPr>
            <a:spLocks noChangeShapeType="1"/>
          </p:cNvSpPr>
          <p:nvPr/>
        </p:nvSpPr>
        <p:spPr bwMode="auto">
          <a:xfrm>
            <a:off x="6929438" y="5429928"/>
            <a:ext cx="0" cy="887412"/>
          </a:xfrm>
          <a:prstGeom prst="line">
            <a:avLst/>
          </a:prstGeom>
          <a:noFill/>
          <a:ln w="0">
            <a:solidFill>
              <a:schemeClr val="tx1"/>
            </a:solidFill>
            <a:prstDash val="lgDash"/>
            <a:round/>
          </a:ln>
        </p:spPr>
        <p:txBody>
          <a:bodyPr/>
          <a:lstStyle/>
          <a:p>
            <a:endParaRPr lang="en-US"/>
          </a:p>
        </p:txBody>
      </p:sp>
      <p:sp>
        <p:nvSpPr>
          <p:cNvPr id="12331" name="Line 58"/>
          <p:cNvSpPr>
            <a:spLocks noChangeShapeType="1"/>
          </p:cNvSpPr>
          <p:nvPr/>
        </p:nvSpPr>
        <p:spPr bwMode="auto">
          <a:xfrm>
            <a:off x="6931025" y="4604428"/>
            <a:ext cx="0" cy="211137"/>
          </a:xfrm>
          <a:prstGeom prst="line">
            <a:avLst/>
          </a:prstGeom>
          <a:noFill/>
          <a:ln w="0">
            <a:solidFill>
              <a:schemeClr val="tx1"/>
            </a:solidFill>
            <a:prstDash val="lgDash"/>
            <a:round/>
          </a:ln>
        </p:spPr>
        <p:txBody>
          <a:bodyPr/>
          <a:lstStyle/>
          <a:p>
            <a:endParaRPr lang="en-US"/>
          </a:p>
        </p:txBody>
      </p:sp>
      <p:sp>
        <p:nvSpPr>
          <p:cNvPr id="12332" name="Line 59"/>
          <p:cNvSpPr>
            <a:spLocks noChangeShapeType="1"/>
          </p:cNvSpPr>
          <p:nvPr/>
        </p:nvSpPr>
        <p:spPr bwMode="auto">
          <a:xfrm>
            <a:off x="8139113" y="5214028"/>
            <a:ext cx="0" cy="1103312"/>
          </a:xfrm>
          <a:prstGeom prst="line">
            <a:avLst/>
          </a:prstGeom>
          <a:noFill/>
          <a:ln w="0">
            <a:solidFill>
              <a:schemeClr val="tx1"/>
            </a:solidFill>
            <a:prstDash val="lgDash"/>
            <a:round/>
          </a:ln>
        </p:spPr>
        <p:txBody>
          <a:bodyPr/>
          <a:lstStyle/>
          <a:p>
            <a:endParaRPr lang="en-US"/>
          </a:p>
        </p:txBody>
      </p:sp>
      <p:sp>
        <p:nvSpPr>
          <p:cNvPr id="12333" name="Line 60"/>
          <p:cNvSpPr>
            <a:spLocks noChangeShapeType="1"/>
          </p:cNvSpPr>
          <p:nvPr/>
        </p:nvSpPr>
        <p:spPr bwMode="auto">
          <a:xfrm>
            <a:off x="8140700" y="4604428"/>
            <a:ext cx="0" cy="373062"/>
          </a:xfrm>
          <a:prstGeom prst="line">
            <a:avLst/>
          </a:prstGeom>
          <a:noFill/>
          <a:ln w="0">
            <a:solidFill>
              <a:schemeClr val="tx1"/>
            </a:solidFill>
            <a:prstDash val="lgDash"/>
            <a:round/>
          </a:ln>
        </p:spPr>
        <p:txBody>
          <a:bodyPr/>
          <a:lstStyle/>
          <a:p>
            <a:endParaRPr lang="en-US"/>
          </a:p>
        </p:txBody>
      </p:sp>
      <p:sp>
        <p:nvSpPr>
          <p:cNvPr id="12334" name="Text Box 48"/>
          <p:cNvSpPr txBox="1">
            <a:spLocks noChangeArrowheads="1"/>
          </p:cNvSpPr>
          <p:nvPr/>
        </p:nvSpPr>
        <p:spPr bwMode="auto">
          <a:xfrm>
            <a:off x="6889750" y="6131603"/>
            <a:ext cx="1714500" cy="382587"/>
          </a:xfrm>
          <a:prstGeom prst="rect">
            <a:avLst/>
          </a:prstGeom>
          <a:noFill/>
          <a:ln w="9525">
            <a:noFill/>
            <a:miter lim="800000"/>
          </a:ln>
        </p:spPr>
        <p:txBody>
          <a:bodyPr wrap="none" lIns="107950" tIns="53975" rIns="107950" bIns="53975">
            <a:spAutoFit/>
          </a:bodyPr>
          <a:lstStyle/>
          <a:p>
            <a:r>
              <a:rPr lang="en-US" altLang="zh-CN" sz="1800">
                <a:solidFill>
                  <a:srgbClr val="00CCFF"/>
                </a:solidFill>
                <a:ea typeface="宋体" panose="02010600030101010101" pitchFamily="2" charset="-122"/>
              </a:rPr>
              <a:t>Valid message</a:t>
            </a:r>
            <a:endParaRPr lang="en-US" altLang="zh-CN" sz="1800">
              <a:solidFill>
                <a:srgbClr val="00CCFF"/>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17500" y="5934075"/>
            <a:ext cx="8475663" cy="838200"/>
          </a:xfrm>
          <a:prstGeom prst="rect">
            <a:avLst/>
          </a:prstGeom>
          <a:noFill/>
          <a:ln w="9525">
            <a:noFill/>
            <a:miter lim="800000"/>
          </a:ln>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All other analysis classes are mapped directly to                    design classes.</a:t>
            </a:r>
            <a:endParaRPr lang="en-US" altLang="zh-CN" sz="2400">
              <a:solidFill>
                <a:srgbClr val="00CCFF"/>
              </a:solidFill>
              <a:ea typeface="宋体" panose="02010600030101010101" pitchFamily="2" charset="-122"/>
            </a:endParaRPr>
          </a:p>
        </p:txBody>
      </p:sp>
      <p:sp>
        <p:nvSpPr>
          <p:cNvPr id="13315" name="Text Box 41"/>
          <p:cNvSpPr txBox="1">
            <a:spLocks noChangeArrowheads="1"/>
          </p:cNvSpPr>
          <p:nvPr/>
        </p:nvSpPr>
        <p:spPr bwMode="auto">
          <a:xfrm>
            <a:off x="327025" y="844550"/>
            <a:ext cx="2921000" cy="473075"/>
          </a:xfrm>
          <a:prstGeom prst="rect">
            <a:avLst/>
          </a:prstGeom>
          <a:noFill/>
          <a:ln w="9525">
            <a:noFill/>
            <a:miter lim="800000"/>
          </a:ln>
        </p:spPr>
        <p:txBody>
          <a:bodyPr lIns="107950" tIns="53975" rIns="107950" bIns="53975">
            <a:spAutoFit/>
          </a:bodyPr>
          <a:lstStyle/>
          <a:p>
            <a:pPr algn="ctr">
              <a:spcBef>
                <a:spcPct val="50000"/>
              </a:spcBef>
            </a:pPr>
            <a:r>
              <a:rPr lang="en-US" altLang="zh-CN" sz="2400" dirty="0">
                <a:solidFill>
                  <a:srgbClr val="00CCFF"/>
                </a:solidFill>
                <a:ea typeface="宋体" panose="02010600030101010101" pitchFamily="2" charset="-122"/>
              </a:rPr>
              <a:t>Analysis Classes</a:t>
            </a:r>
            <a:endParaRPr lang="en-US" altLang="zh-CN" sz="2400" dirty="0">
              <a:solidFill>
                <a:srgbClr val="00CCFF"/>
              </a:solidFill>
              <a:ea typeface="宋体" panose="02010600030101010101" pitchFamily="2" charset="-122"/>
            </a:endParaRPr>
          </a:p>
        </p:txBody>
      </p:sp>
      <p:sp>
        <p:nvSpPr>
          <p:cNvPr id="13316" name="Text Box 42"/>
          <p:cNvSpPr txBox="1">
            <a:spLocks noChangeArrowheads="1"/>
          </p:cNvSpPr>
          <p:nvPr/>
        </p:nvSpPr>
        <p:spPr bwMode="auto">
          <a:xfrm>
            <a:off x="5029200" y="844550"/>
            <a:ext cx="3238500" cy="473075"/>
          </a:xfrm>
          <a:prstGeom prst="rect">
            <a:avLst/>
          </a:prstGeom>
          <a:noFill/>
          <a:ln w="9525">
            <a:noFill/>
            <a:miter lim="800000"/>
          </a:ln>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Design Elements</a:t>
            </a:r>
            <a:endParaRPr lang="en-US" altLang="zh-CN" sz="2400">
              <a:solidFill>
                <a:srgbClr val="00CCFF"/>
              </a:solidFill>
              <a:ea typeface="宋体" panose="02010600030101010101" pitchFamily="2" charset="-122"/>
            </a:endParaRPr>
          </a:p>
        </p:txBody>
      </p:sp>
      <p:sp>
        <p:nvSpPr>
          <p:cNvPr id="13317" name="Rectangle 43"/>
          <p:cNvSpPr>
            <a:spLocks noGrp="1" noChangeArrowheads="1"/>
          </p:cNvSpPr>
          <p:nvPr>
            <p:ph type="title"/>
          </p:nvPr>
        </p:nvSpPr>
        <p:spPr>
          <a:xfrm>
            <a:off x="418193" y="0"/>
            <a:ext cx="8686801" cy="1143000"/>
          </a:xfrm>
        </p:spPr>
        <p:txBody>
          <a:bodyPr>
            <a:normAutofit/>
          </a:bodyPr>
          <a:lstStyle/>
          <a:p>
            <a:pPr eaLnBrk="1" hangingPunct="1"/>
            <a:r>
              <a:rPr lang="en-US" altLang="zh-CN" sz="3000" dirty="0" smtClean="0">
                <a:ea typeface="宋体" panose="02010600030101010101" pitchFamily="2" charset="-122"/>
              </a:rPr>
              <a:t>Example: Incorporating Subsystem Interfaces</a:t>
            </a:r>
            <a:endParaRPr lang="en-US" altLang="zh-CN" sz="3000" dirty="0" smtClean="0">
              <a:ea typeface="宋体" panose="02010600030101010101" pitchFamily="2" charset="-122"/>
            </a:endParaRPr>
          </a:p>
        </p:txBody>
      </p:sp>
      <p:sp>
        <p:nvSpPr>
          <p:cNvPr id="13318" name="AutoShape 53"/>
          <p:cNvSpPr>
            <a:spLocks noChangeArrowheads="1"/>
          </p:cNvSpPr>
          <p:nvPr/>
        </p:nvSpPr>
        <p:spPr bwMode="auto">
          <a:xfrm>
            <a:off x="3297238" y="2174875"/>
            <a:ext cx="825500" cy="604838"/>
          </a:xfrm>
          <a:prstGeom prst="rightArrow">
            <a:avLst>
              <a:gd name="adj1" fmla="val 50130"/>
              <a:gd name="adj2" fmla="val 48818"/>
            </a:avLst>
          </a:prstGeom>
          <a:solidFill>
            <a:schemeClr val="hlink"/>
          </a:solidFill>
          <a:ln w="12700">
            <a:noFill/>
            <a:miter lim="800000"/>
            <a:headEnd type="none" w="sm" len="sm"/>
          </a:ln>
        </p:spPr>
        <p:txBody>
          <a:bodyPr wrap="none" anchor="ctr"/>
          <a:lstStyle/>
          <a:p>
            <a:endParaRPr lang="en-US"/>
          </a:p>
        </p:txBody>
      </p:sp>
      <p:sp>
        <p:nvSpPr>
          <p:cNvPr id="13319" name="Rectangle 88"/>
          <p:cNvSpPr>
            <a:spLocks noChangeArrowheads="1"/>
          </p:cNvSpPr>
          <p:nvPr/>
        </p:nvSpPr>
        <p:spPr bwMode="auto">
          <a:xfrm>
            <a:off x="695325" y="1663700"/>
            <a:ext cx="1982788" cy="1593850"/>
          </a:xfrm>
          <a:prstGeom prst="rect">
            <a:avLst/>
          </a:prstGeom>
          <a:solidFill>
            <a:srgbClr val="FFFFCC"/>
          </a:solidFill>
          <a:ln w="12700">
            <a:solidFill>
              <a:srgbClr val="990033"/>
            </a:solidFill>
            <a:miter lim="800000"/>
          </a:ln>
        </p:spPr>
        <p:txBody>
          <a:bodyPr/>
          <a:lstStyle/>
          <a:p>
            <a:endParaRPr lang="en-US"/>
          </a:p>
        </p:txBody>
      </p:sp>
      <p:sp>
        <p:nvSpPr>
          <p:cNvPr id="13320" name="Rectangle 89"/>
          <p:cNvSpPr>
            <a:spLocks noChangeArrowheads="1"/>
          </p:cNvSpPr>
          <p:nvPr/>
        </p:nvSpPr>
        <p:spPr bwMode="auto">
          <a:xfrm>
            <a:off x="1023938" y="2027238"/>
            <a:ext cx="1216025" cy="244475"/>
          </a:xfrm>
          <a:prstGeom prst="rect">
            <a:avLst/>
          </a:prstGeom>
          <a:noFill/>
          <a:ln w="9525">
            <a:noFill/>
            <a:miter lim="800000"/>
          </a:ln>
        </p:spPr>
        <p:txBody>
          <a:bodyPr wrap="none" lIns="0" tIns="0" rIns="0" bIns="0">
            <a:spAutoFit/>
          </a:bodyPr>
          <a:lstStyle/>
          <a:p>
            <a:pPr algn="ctr"/>
            <a:r>
              <a:rPr lang="en-US" altLang="zh-CN" sz="1600">
                <a:solidFill>
                  <a:srgbClr val="000000"/>
                </a:solidFill>
                <a:ea typeface="宋体" panose="02010600030101010101" pitchFamily="2" charset="-122"/>
              </a:rPr>
              <a:t>BillingSystem</a:t>
            </a:r>
            <a:endParaRPr lang="en-US" altLang="zh-CN" sz="1600">
              <a:ea typeface="宋体" panose="02010600030101010101" pitchFamily="2" charset="-122"/>
            </a:endParaRPr>
          </a:p>
        </p:txBody>
      </p:sp>
      <p:sp>
        <p:nvSpPr>
          <p:cNvPr id="13321" name="Rectangle 90"/>
          <p:cNvSpPr>
            <a:spLocks noChangeArrowheads="1"/>
          </p:cNvSpPr>
          <p:nvPr/>
        </p:nvSpPr>
        <p:spPr bwMode="auto">
          <a:xfrm>
            <a:off x="695325" y="2428875"/>
            <a:ext cx="1982788" cy="828675"/>
          </a:xfrm>
          <a:prstGeom prst="rect">
            <a:avLst/>
          </a:prstGeom>
          <a:noFill/>
          <a:ln w="12700">
            <a:solidFill>
              <a:srgbClr val="990033"/>
            </a:solidFill>
            <a:miter lim="800000"/>
          </a:ln>
        </p:spPr>
        <p:txBody>
          <a:bodyPr/>
          <a:lstStyle/>
          <a:p>
            <a:endParaRPr lang="en-US"/>
          </a:p>
        </p:txBody>
      </p:sp>
      <p:sp>
        <p:nvSpPr>
          <p:cNvPr id="13322" name="Rectangle 91"/>
          <p:cNvSpPr>
            <a:spLocks noChangeArrowheads="1"/>
          </p:cNvSpPr>
          <p:nvPr/>
        </p:nvSpPr>
        <p:spPr bwMode="auto">
          <a:xfrm>
            <a:off x="695325" y="2595563"/>
            <a:ext cx="1982788" cy="661987"/>
          </a:xfrm>
          <a:prstGeom prst="rect">
            <a:avLst/>
          </a:prstGeom>
          <a:noFill/>
          <a:ln w="12700">
            <a:solidFill>
              <a:srgbClr val="990033"/>
            </a:solidFill>
            <a:miter lim="800000"/>
          </a:ln>
        </p:spPr>
        <p:txBody>
          <a:bodyPr/>
          <a:lstStyle/>
          <a:p>
            <a:endParaRPr lang="en-US"/>
          </a:p>
        </p:txBody>
      </p:sp>
      <p:sp>
        <p:nvSpPr>
          <p:cNvPr id="13323" name="Rectangle 92"/>
          <p:cNvSpPr>
            <a:spLocks noChangeArrowheads="1"/>
          </p:cNvSpPr>
          <p:nvPr/>
        </p:nvSpPr>
        <p:spPr bwMode="auto">
          <a:xfrm>
            <a:off x="795338" y="2730500"/>
            <a:ext cx="11525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//submit bill()</a:t>
            </a:r>
            <a:endParaRPr lang="en-US" altLang="zh-CN" sz="1600">
              <a:ea typeface="宋体" panose="02010600030101010101" pitchFamily="2" charset="-122"/>
            </a:endParaRPr>
          </a:p>
        </p:txBody>
      </p:sp>
      <p:sp>
        <p:nvSpPr>
          <p:cNvPr id="13324" name="Rectangle 93"/>
          <p:cNvSpPr>
            <a:spLocks noChangeArrowheads="1"/>
          </p:cNvSpPr>
          <p:nvPr/>
        </p:nvSpPr>
        <p:spPr bwMode="auto">
          <a:xfrm>
            <a:off x="1076325" y="1695450"/>
            <a:ext cx="1322388"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13325" name="Rectangle 55"/>
          <p:cNvSpPr>
            <a:spLocks noChangeArrowheads="1"/>
          </p:cNvSpPr>
          <p:nvPr/>
        </p:nvSpPr>
        <p:spPr bwMode="auto">
          <a:xfrm>
            <a:off x="6280150" y="1349375"/>
            <a:ext cx="1247775" cy="841375"/>
          </a:xfrm>
          <a:prstGeom prst="rect">
            <a:avLst/>
          </a:prstGeom>
          <a:solidFill>
            <a:srgbClr val="FFFFCC"/>
          </a:solidFill>
          <a:ln w="0">
            <a:solidFill>
              <a:srgbClr val="990033"/>
            </a:solidFill>
            <a:miter lim="800000"/>
          </a:ln>
        </p:spPr>
        <p:txBody>
          <a:bodyPr/>
          <a:lstStyle/>
          <a:p>
            <a:endParaRPr lang="en-US"/>
          </a:p>
        </p:txBody>
      </p:sp>
      <p:sp>
        <p:nvSpPr>
          <p:cNvPr id="13326" name="Rectangle 58"/>
          <p:cNvSpPr>
            <a:spLocks noChangeArrowheads="1"/>
          </p:cNvSpPr>
          <p:nvPr/>
        </p:nvSpPr>
        <p:spPr bwMode="auto">
          <a:xfrm>
            <a:off x="6440488" y="1741488"/>
            <a:ext cx="954087" cy="182562"/>
          </a:xfrm>
          <a:prstGeom prst="rect">
            <a:avLst/>
          </a:prstGeom>
          <a:noFill/>
          <a:ln w="9525">
            <a:noFill/>
            <a:miter lim="800000"/>
          </a:ln>
        </p:spPr>
        <p:txBody>
          <a:bodyPr wrap="none" lIns="0" tIns="0" rIns="0" bIns="0">
            <a:spAutoFit/>
          </a:bodyPr>
          <a:lstStyle/>
          <a:p>
            <a:pPr algn="ctr"/>
            <a:r>
              <a:rPr lang="en-US" altLang="zh-CN" sz="1200">
                <a:solidFill>
                  <a:srgbClr val="000000"/>
                </a:solidFill>
                <a:ea typeface="宋体" panose="02010600030101010101" pitchFamily="2" charset="-122"/>
              </a:rPr>
              <a:t>Billing System</a:t>
            </a:r>
            <a:endParaRPr lang="en-US" altLang="zh-CN">
              <a:ea typeface="宋体" panose="02010600030101010101" pitchFamily="2" charset="-122"/>
            </a:endParaRPr>
          </a:p>
        </p:txBody>
      </p:sp>
      <p:sp>
        <p:nvSpPr>
          <p:cNvPr id="13327" name="Rectangle 59"/>
          <p:cNvSpPr>
            <a:spLocks noChangeArrowheads="1"/>
          </p:cNvSpPr>
          <p:nvPr/>
        </p:nvSpPr>
        <p:spPr bwMode="auto">
          <a:xfrm>
            <a:off x="6351588" y="1581150"/>
            <a:ext cx="10826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13328" name="Rectangle 60"/>
          <p:cNvSpPr>
            <a:spLocks noChangeArrowheads="1"/>
          </p:cNvSpPr>
          <p:nvPr/>
        </p:nvSpPr>
        <p:spPr bwMode="auto">
          <a:xfrm>
            <a:off x="5187950" y="2651125"/>
            <a:ext cx="3352800" cy="661988"/>
          </a:xfrm>
          <a:prstGeom prst="rect">
            <a:avLst/>
          </a:prstGeom>
          <a:solidFill>
            <a:srgbClr val="FFFFCC"/>
          </a:solidFill>
          <a:ln w="0">
            <a:solidFill>
              <a:srgbClr val="990033"/>
            </a:solidFill>
            <a:miter lim="800000"/>
          </a:ln>
        </p:spPr>
        <p:txBody>
          <a:bodyPr/>
          <a:lstStyle/>
          <a:p>
            <a:endParaRPr lang="en-US"/>
          </a:p>
        </p:txBody>
      </p:sp>
      <p:sp>
        <p:nvSpPr>
          <p:cNvPr id="13329" name="Rectangle 61"/>
          <p:cNvSpPr>
            <a:spLocks noChangeArrowheads="1"/>
          </p:cNvSpPr>
          <p:nvPr/>
        </p:nvSpPr>
        <p:spPr bwMode="auto">
          <a:xfrm>
            <a:off x="6402388" y="2695575"/>
            <a:ext cx="95408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IBillingSystem</a:t>
            </a:r>
            <a:endParaRPr lang="en-US" altLang="zh-CN">
              <a:ea typeface="宋体" panose="02010600030101010101" pitchFamily="2" charset="-122"/>
            </a:endParaRPr>
          </a:p>
        </p:txBody>
      </p:sp>
      <p:sp>
        <p:nvSpPr>
          <p:cNvPr id="13330" name="Rectangle 62"/>
          <p:cNvSpPr>
            <a:spLocks noChangeArrowheads="1"/>
          </p:cNvSpPr>
          <p:nvPr/>
        </p:nvSpPr>
        <p:spPr bwMode="auto">
          <a:xfrm>
            <a:off x="5187950" y="2887663"/>
            <a:ext cx="3352800" cy="425450"/>
          </a:xfrm>
          <a:prstGeom prst="rect">
            <a:avLst/>
          </a:prstGeom>
          <a:noFill/>
          <a:ln w="0">
            <a:solidFill>
              <a:srgbClr val="990033"/>
            </a:solidFill>
            <a:miter lim="800000"/>
          </a:ln>
        </p:spPr>
        <p:txBody>
          <a:bodyPr/>
          <a:lstStyle/>
          <a:p>
            <a:endParaRPr lang="en-US"/>
          </a:p>
        </p:txBody>
      </p:sp>
      <p:sp>
        <p:nvSpPr>
          <p:cNvPr id="13331" name="Rectangle 63"/>
          <p:cNvSpPr>
            <a:spLocks noChangeArrowheads="1"/>
          </p:cNvSpPr>
          <p:nvPr/>
        </p:nvSpPr>
        <p:spPr bwMode="auto">
          <a:xfrm>
            <a:off x="5187950" y="2976563"/>
            <a:ext cx="3352800" cy="336550"/>
          </a:xfrm>
          <a:prstGeom prst="rect">
            <a:avLst/>
          </a:prstGeom>
          <a:noFill/>
          <a:ln w="0">
            <a:solidFill>
              <a:srgbClr val="990033"/>
            </a:solidFill>
            <a:miter lim="800000"/>
          </a:ln>
        </p:spPr>
        <p:txBody>
          <a:bodyPr/>
          <a:lstStyle/>
          <a:p>
            <a:endParaRPr lang="en-US"/>
          </a:p>
        </p:txBody>
      </p:sp>
      <p:sp>
        <p:nvSpPr>
          <p:cNvPr id="13332" name="Rectangle 64"/>
          <p:cNvSpPr>
            <a:spLocks noChangeArrowheads="1"/>
          </p:cNvSpPr>
          <p:nvPr/>
        </p:nvSpPr>
        <p:spPr bwMode="auto">
          <a:xfrm>
            <a:off x="5464175" y="3089275"/>
            <a:ext cx="2849563"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submitBill(forTuition : Double, forStudent : Student)</a:t>
            </a:r>
            <a:endParaRPr lang="en-US" altLang="zh-CN">
              <a:ea typeface="宋体" panose="02010600030101010101" pitchFamily="2" charset="-122"/>
            </a:endParaRPr>
          </a:p>
        </p:txBody>
      </p:sp>
      <p:sp>
        <p:nvSpPr>
          <p:cNvPr id="13333" name="Line 65"/>
          <p:cNvSpPr>
            <a:spLocks noChangeShapeType="1"/>
          </p:cNvSpPr>
          <p:nvPr/>
        </p:nvSpPr>
        <p:spPr bwMode="auto">
          <a:xfrm>
            <a:off x="6853238" y="2209800"/>
            <a:ext cx="0" cy="247650"/>
          </a:xfrm>
          <a:prstGeom prst="line">
            <a:avLst/>
          </a:prstGeom>
          <a:noFill/>
          <a:ln w="19050">
            <a:solidFill>
              <a:schemeClr val="tx1"/>
            </a:solidFill>
            <a:prstDash val="dash"/>
            <a:round/>
          </a:ln>
        </p:spPr>
        <p:txBody>
          <a:bodyPr/>
          <a:lstStyle/>
          <a:p>
            <a:endParaRPr lang="en-US"/>
          </a:p>
        </p:txBody>
      </p:sp>
      <p:sp>
        <p:nvSpPr>
          <p:cNvPr id="13334" name="Freeform 66"/>
          <p:cNvSpPr/>
          <p:nvPr/>
        </p:nvSpPr>
        <p:spPr bwMode="auto">
          <a:xfrm>
            <a:off x="6773863" y="2438400"/>
            <a:ext cx="157162" cy="212725"/>
          </a:xfrm>
          <a:custGeom>
            <a:avLst/>
            <a:gdLst>
              <a:gd name="T0" fmla="*/ 50 w 99"/>
              <a:gd name="T1" fmla="*/ 134 h 134"/>
              <a:gd name="T2" fmla="*/ 99 w 99"/>
              <a:gd name="T3" fmla="*/ 0 h 134"/>
              <a:gd name="T4" fmla="*/ 0 w 99"/>
              <a:gd name="T5" fmla="*/ 0 h 134"/>
              <a:gd name="T6" fmla="*/ 50 w 99"/>
              <a:gd name="T7" fmla="*/ 134 h 134"/>
              <a:gd name="T8" fmla="*/ 0 60000 65536"/>
              <a:gd name="T9" fmla="*/ 0 60000 65536"/>
              <a:gd name="T10" fmla="*/ 0 60000 65536"/>
              <a:gd name="T11" fmla="*/ 0 60000 65536"/>
              <a:gd name="T12" fmla="*/ 0 w 99"/>
              <a:gd name="T13" fmla="*/ 0 h 134"/>
              <a:gd name="T14" fmla="*/ 99 w 99"/>
              <a:gd name="T15" fmla="*/ 134 h 134"/>
            </a:gdLst>
            <a:ahLst/>
            <a:cxnLst>
              <a:cxn ang="T8">
                <a:pos x="T0" y="T1"/>
              </a:cxn>
              <a:cxn ang="T9">
                <a:pos x="T2" y="T3"/>
              </a:cxn>
              <a:cxn ang="T10">
                <a:pos x="T4" y="T5"/>
              </a:cxn>
              <a:cxn ang="T11">
                <a:pos x="T6" y="T7"/>
              </a:cxn>
            </a:cxnLst>
            <a:rect l="T12" t="T13" r="T14" b="T15"/>
            <a:pathLst>
              <a:path w="99" h="134">
                <a:moveTo>
                  <a:pt x="50" y="134"/>
                </a:moveTo>
                <a:lnTo>
                  <a:pt x="99" y="0"/>
                </a:lnTo>
                <a:lnTo>
                  <a:pt x="0" y="0"/>
                </a:lnTo>
                <a:lnTo>
                  <a:pt x="50" y="134"/>
                </a:lnTo>
                <a:close/>
              </a:path>
            </a:pathLst>
          </a:custGeom>
          <a:noFill/>
          <a:ln w="0">
            <a:solidFill>
              <a:schemeClr val="tx1"/>
            </a:solidFill>
            <a:round/>
          </a:ln>
        </p:spPr>
        <p:txBody>
          <a:bodyPr/>
          <a:lstStyle/>
          <a:p>
            <a:endParaRPr lang="en-US"/>
          </a:p>
        </p:txBody>
      </p:sp>
      <p:sp>
        <p:nvSpPr>
          <p:cNvPr id="13335" name="Rectangle 69"/>
          <p:cNvSpPr>
            <a:spLocks noChangeArrowheads="1"/>
          </p:cNvSpPr>
          <p:nvPr/>
        </p:nvSpPr>
        <p:spPr bwMode="auto">
          <a:xfrm>
            <a:off x="415925" y="3652838"/>
            <a:ext cx="2571750" cy="1363662"/>
          </a:xfrm>
          <a:prstGeom prst="rect">
            <a:avLst/>
          </a:prstGeom>
          <a:solidFill>
            <a:srgbClr val="FFFFCC"/>
          </a:solidFill>
          <a:ln w="12700">
            <a:solidFill>
              <a:srgbClr val="990033"/>
            </a:solidFill>
            <a:miter lim="800000"/>
          </a:ln>
        </p:spPr>
        <p:txBody>
          <a:bodyPr/>
          <a:lstStyle/>
          <a:p>
            <a:endParaRPr lang="en-US"/>
          </a:p>
        </p:txBody>
      </p:sp>
      <p:sp>
        <p:nvSpPr>
          <p:cNvPr id="13336" name="Rectangle 70"/>
          <p:cNvSpPr>
            <a:spLocks noChangeArrowheads="1"/>
          </p:cNvSpPr>
          <p:nvPr/>
        </p:nvSpPr>
        <p:spPr bwMode="auto">
          <a:xfrm>
            <a:off x="669925" y="3956050"/>
            <a:ext cx="2030413" cy="244475"/>
          </a:xfrm>
          <a:prstGeom prst="rect">
            <a:avLst/>
          </a:prstGeom>
          <a:noFill/>
          <a:ln w="9525">
            <a:noFill/>
            <a:miter lim="800000"/>
          </a:ln>
        </p:spPr>
        <p:txBody>
          <a:bodyPr wrap="none" lIns="0" tIns="0" rIns="0" bIns="0">
            <a:spAutoFit/>
          </a:bodyPr>
          <a:lstStyle/>
          <a:p>
            <a:pPr algn="ctr"/>
            <a:r>
              <a:rPr lang="en-US" altLang="zh-CN" sz="1600">
                <a:solidFill>
                  <a:srgbClr val="000000"/>
                </a:solidFill>
                <a:ea typeface="宋体" panose="02010600030101010101" pitchFamily="2" charset="-122"/>
              </a:rPr>
              <a:t>CourseCatalogSystem</a:t>
            </a:r>
            <a:endParaRPr lang="en-US" altLang="zh-CN" sz="1600">
              <a:ea typeface="宋体" panose="02010600030101010101" pitchFamily="2" charset="-122"/>
            </a:endParaRPr>
          </a:p>
        </p:txBody>
      </p:sp>
      <p:sp>
        <p:nvSpPr>
          <p:cNvPr id="13337" name="Rectangle 71"/>
          <p:cNvSpPr>
            <a:spLocks noChangeArrowheads="1"/>
          </p:cNvSpPr>
          <p:nvPr/>
        </p:nvSpPr>
        <p:spPr bwMode="auto">
          <a:xfrm>
            <a:off x="415925" y="4308475"/>
            <a:ext cx="2571750" cy="708025"/>
          </a:xfrm>
          <a:prstGeom prst="rect">
            <a:avLst/>
          </a:prstGeom>
          <a:noFill/>
          <a:ln w="12700">
            <a:solidFill>
              <a:srgbClr val="990033"/>
            </a:solidFill>
            <a:miter lim="800000"/>
          </a:ln>
        </p:spPr>
        <p:txBody>
          <a:bodyPr/>
          <a:lstStyle/>
          <a:p>
            <a:endParaRPr lang="en-US"/>
          </a:p>
        </p:txBody>
      </p:sp>
      <p:sp>
        <p:nvSpPr>
          <p:cNvPr id="13338" name="Rectangle 72"/>
          <p:cNvSpPr>
            <a:spLocks noChangeArrowheads="1"/>
          </p:cNvSpPr>
          <p:nvPr/>
        </p:nvSpPr>
        <p:spPr bwMode="auto">
          <a:xfrm>
            <a:off x="415925" y="4449763"/>
            <a:ext cx="2571750" cy="566737"/>
          </a:xfrm>
          <a:prstGeom prst="rect">
            <a:avLst/>
          </a:prstGeom>
          <a:noFill/>
          <a:ln w="12700">
            <a:solidFill>
              <a:srgbClr val="990033"/>
            </a:solidFill>
            <a:miter lim="800000"/>
          </a:ln>
        </p:spPr>
        <p:txBody>
          <a:bodyPr/>
          <a:lstStyle/>
          <a:p>
            <a:endParaRPr lang="en-US"/>
          </a:p>
        </p:txBody>
      </p:sp>
      <p:sp>
        <p:nvSpPr>
          <p:cNvPr id="13339" name="Rectangle 73"/>
          <p:cNvSpPr>
            <a:spLocks noChangeArrowheads="1"/>
          </p:cNvSpPr>
          <p:nvPr/>
        </p:nvSpPr>
        <p:spPr bwMode="auto">
          <a:xfrm>
            <a:off x="508000" y="4576763"/>
            <a:ext cx="2036763"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//get course offerings()</a:t>
            </a:r>
            <a:endParaRPr lang="en-US" altLang="zh-CN" sz="1600">
              <a:ea typeface="宋体" panose="02010600030101010101" pitchFamily="2" charset="-122"/>
            </a:endParaRPr>
          </a:p>
        </p:txBody>
      </p:sp>
      <p:sp>
        <p:nvSpPr>
          <p:cNvPr id="13340" name="Rectangle 74"/>
          <p:cNvSpPr>
            <a:spLocks noChangeArrowheads="1"/>
          </p:cNvSpPr>
          <p:nvPr/>
        </p:nvSpPr>
        <p:spPr bwMode="auto">
          <a:xfrm>
            <a:off x="1074738" y="3671888"/>
            <a:ext cx="1322387"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13341" name="Rectangle 79"/>
          <p:cNvSpPr>
            <a:spLocks noChangeArrowheads="1"/>
          </p:cNvSpPr>
          <p:nvPr/>
        </p:nvSpPr>
        <p:spPr bwMode="auto">
          <a:xfrm>
            <a:off x="3652838" y="5062538"/>
            <a:ext cx="5127625" cy="754062"/>
          </a:xfrm>
          <a:prstGeom prst="rect">
            <a:avLst/>
          </a:prstGeom>
          <a:solidFill>
            <a:srgbClr val="FFFFCC"/>
          </a:solidFill>
          <a:ln w="0">
            <a:solidFill>
              <a:srgbClr val="990033"/>
            </a:solidFill>
            <a:miter lim="800000"/>
          </a:ln>
        </p:spPr>
        <p:txBody>
          <a:bodyPr/>
          <a:lstStyle/>
          <a:p>
            <a:endParaRPr lang="en-US"/>
          </a:p>
        </p:txBody>
      </p:sp>
      <p:sp>
        <p:nvSpPr>
          <p:cNvPr id="13342" name="Rectangle 80"/>
          <p:cNvSpPr>
            <a:spLocks noChangeArrowheads="1"/>
          </p:cNvSpPr>
          <p:nvPr/>
        </p:nvSpPr>
        <p:spPr bwMode="auto">
          <a:xfrm>
            <a:off x="5735638" y="5108575"/>
            <a:ext cx="1562100"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ICourseCatalogSystem</a:t>
            </a:r>
            <a:endParaRPr lang="en-US" altLang="zh-CN">
              <a:ea typeface="宋体" panose="02010600030101010101" pitchFamily="2" charset="-122"/>
            </a:endParaRPr>
          </a:p>
        </p:txBody>
      </p:sp>
      <p:sp>
        <p:nvSpPr>
          <p:cNvPr id="13343" name="Rectangle 81"/>
          <p:cNvSpPr>
            <a:spLocks noChangeArrowheads="1"/>
          </p:cNvSpPr>
          <p:nvPr/>
        </p:nvSpPr>
        <p:spPr bwMode="auto">
          <a:xfrm>
            <a:off x="3652838" y="5299075"/>
            <a:ext cx="5140325" cy="517525"/>
          </a:xfrm>
          <a:prstGeom prst="rect">
            <a:avLst/>
          </a:prstGeom>
          <a:noFill/>
          <a:ln w="0">
            <a:solidFill>
              <a:srgbClr val="990033"/>
            </a:solidFill>
            <a:miter lim="800000"/>
          </a:ln>
        </p:spPr>
        <p:txBody>
          <a:bodyPr/>
          <a:lstStyle/>
          <a:p>
            <a:endParaRPr lang="en-US"/>
          </a:p>
        </p:txBody>
      </p:sp>
      <p:sp>
        <p:nvSpPr>
          <p:cNvPr id="13344" name="Rectangle 82"/>
          <p:cNvSpPr>
            <a:spLocks noChangeArrowheads="1"/>
          </p:cNvSpPr>
          <p:nvPr/>
        </p:nvSpPr>
        <p:spPr bwMode="auto">
          <a:xfrm>
            <a:off x="3652838" y="5389563"/>
            <a:ext cx="5127625" cy="427037"/>
          </a:xfrm>
          <a:prstGeom prst="rect">
            <a:avLst/>
          </a:prstGeom>
          <a:noFill/>
          <a:ln w="0">
            <a:solidFill>
              <a:srgbClr val="990033"/>
            </a:solidFill>
            <a:miter lim="800000"/>
          </a:ln>
        </p:spPr>
        <p:txBody>
          <a:bodyPr/>
          <a:lstStyle/>
          <a:p>
            <a:endParaRPr lang="en-US"/>
          </a:p>
        </p:txBody>
      </p:sp>
      <p:sp>
        <p:nvSpPr>
          <p:cNvPr id="13345" name="Rectangle 83"/>
          <p:cNvSpPr>
            <a:spLocks noChangeArrowheads="1"/>
          </p:cNvSpPr>
          <p:nvPr/>
        </p:nvSpPr>
        <p:spPr bwMode="auto">
          <a:xfrm>
            <a:off x="3814763" y="5502275"/>
            <a:ext cx="4864100"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getCourseOfferings(forSemester : Semester, forStudent : Student) : CourseOfferingList</a:t>
            </a:r>
            <a:endParaRPr lang="en-US" altLang="zh-CN">
              <a:ea typeface="宋体" panose="02010600030101010101" pitchFamily="2" charset="-122"/>
            </a:endParaRPr>
          </a:p>
        </p:txBody>
      </p:sp>
      <p:sp>
        <p:nvSpPr>
          <p:cNvPr id="13346" name="Line 84"/>
          <p:cNvSpPr>
            <a:spLocks noChangeShapeType="1"/>
          </p:cNvSpPr>
          <p:nvPr/>
        </p:nvSpPr>
        <p:spPr bwMode="auto">
          <a:xfrm>
            <a:off x="6205538" y="4598988"/>
            <a:ext cx="1587" cy="231775"/>
          </a:xfrm>
          <a:prstGeom prst="line">
            <a:avLst/>
          </a:prstGeom>
          <a:noFill/>
          <a:ln w="19050">
            <a:solidFill>
              <a:schemeClr val="tx1"/>
            </a:solidFill>
            <a:prstDash val="dash"/>
            <a:round/>
          </a:ln>
        </p:spPr>
        <p:txBody>
          <a:bodyPr/>
          <a:lstStyle/>
          <a:p>
            <a:endParaRPr lang="en-US"/>
          </a:p>
        </p:txBody>
      </p:sp>
      <p:sp>
        <p:nvSpPr>
          <p:cNvPr id="13347" name="Freeform 85"/>
          <p:cNvSpPr/>
          <p:nvPr/>
        </p:nvSpPr>
        <p:spPr bwMode="auto">
          <a:xfrm>
            <a:off x="6126163" y="4837113"/>
            <a:ext cx="158750" cy="225425"/>
          </a:xfrm>
          <a:custGeom>
            <a:avLst/>
            <a:gdLst>
              <a:gd name="T0" fmla="*/ 50 w 100"/>
              <a:gd name="T1" fmla="*/ 142 h 142"/>
              <a:gd name="T2" fmla="*/ 100 w 100"/>
              <a:gd name="T3" fmla="*/ 0 h 142"/>
              <a:gd name="T4" fmla="*/ 0 w 100"/>
              <a:gd name="T5" fmla="*/ 0 h 142"/>
              <a:gd name="T6" fmla="*/ 50 w 100"/>
              <a:gd name="T7" fmla="*/ 142 h 142"/>
              <a:gd name="T8" fmla="*/ 0 60000 65536"/>
              <a:gd name="T9" fmla="*/ 0 60000 65536"/>
              <a:gd name="T10" fmla="*/ 0 60000 65536"/>
              <a:gd name="T11" fmla="*/ 0 60000 65536"/>
              <a:gd name="T12" fmla="*/ 0 w 100"/>
              <a:gd name="T13" fmla="*/ 0 h 142"/>
              <a:gd name="T14" fmla="*/ 100 w 100"/>
              <a:gd name="T15" fmla="*/ 142 h 142"/>
            </a:gdLst>
            <a:ahLst/>
            <a:cxnLst>
              <a:cxn ang="T8">
                <a:pos x="T0" y="T1"/>
              </a:cxn>
              <a:cxn ang="T9">
                <a:pos x="T2" y="T3"/>
              </a:cxn>
              <a:cxn ang="T10">
                <a:pos x="T4" y="T5"/>
              </a:cxn>
              <a:cxn ang="T11">
                <a:pos x="T6" y="T7"/>
              </a:cxn>
            </a:cxnLst>
            <a:rect l="T12" t="T13" r="T14" b="T15"/>
            <a:pathLst>
              <a:path w="100" h="142">
                <a:moveTo>
                  <a:pt x="50" y="142"/>
                </a:moveTo>
                <a:lnTo>
                  <a:pt x="100" y="0"/>
                </a:lnTo>
                <a:lnTo>
                  <a:pt x="0" y="0"/>
                </a:lnTo>
                <a:lnTo>
                  <a:pt x="50" y="142"/>
                </a:lnTo>
                <a:close/>
              </a:path>
            </a:pathLst>
          </a:custGeom>
          <a:noFill/>
          <a:ln w="0">
            <a:solidFill>
              <a:schemeClr val="tx1"/>
            </a:solidFill>
            <a:round/>
          </a:ln>
        </p:spPr>
        <p:txBody>
          <a:bodyPr/>
          <a:lstStyle/>
          <a:p>
            <a:endParaRPr lang="en-US"/>
          </a:p>
        </p:txBody>
      </p:sp>
      <p:sp>
        <p:nvSpPr>
          <p:cNvPr id="13348" name="Rectangle 86"/>
          <p:cNvSpPr>
            <a:spLocks noChangeArrowheads="1"/>
          </p:cNvSpPr>
          <p:nvPr/>
        </p:nvSpPr>
        <p:spPr bwMode="auto">
          <a:xfrm>
            <a:off x="3687763" y="5654675"/>
            <a:ext cx="536575"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initialize()</a:t>
            </a:r>
            <a:endParaRPr lang="en-US" altLang="zh-CN">
              <a:ea typeface="宋体" panose="02010600030101010101" pitchFamily="2" charset="-122"/>
            </a:endParaRPr>
          </a:p>
        </p:txBody>
      </p:sp>
      <p:sp>
        <p:nvSpPr>
          <p:cNvPr id="13349" name="AutoShape 94"/>
          <p:cNvSpPr>
            <a:spLocks noChangeArrowheads="1"/>
          </p:cNvSpPr>
          <p:nvPr/>
        </p:nvSpPr>
        <p:spPr bwMode="auto">
          <a:xfrm>
            <a:off x="3297238" y="4092575"/>
            <a:ext cx="825500" cy="604838"/>
          </a:xfrm>
          <a:prstGeom prst="rightArrow">
            <a:avLst>
              <a:gd name="adj1" fmla="val 50130"/>
              <a:gd name="adj2" fmla="val 48818"/>
            </a:avLst>
          </a:prstGeom>
          <a:solidFill>
            <a:schemeClr val="hlink"/>
          </a:solidFill>
          <a:ln w="12700">
            <a:noFill/>
            <a:miter lim="800000"/>
            <a:headEnd type="none" w="sm" len="sm"/>
          </a:ln>
        </p:spPr>
        <p:txBody>
          <a:bodyPr wrap="none" anchor="ctr"/>
          <a:lstStyle/>
          <a:p>
            <a:endParaRPr lang="en-US"/>
          </a:p>
        </p:txBody>
      </p:sp>
      <p:grpSp>
        <p:nvGrpSpPr>
          <p:cNvPr id="13350" name="Group 100"/>
          <p:cNvGrpSpPr/>
          <p:nvPr/>
        </p:nvGrpSpPr>
        <p:grpSpPr bwMode="auto">
          <a:xfrm>
            <a:off x="6673850" y="1374775"/>
            <a:ext cx="292100" cy="211138"/>
            <a:chOff x="2180" y="2672"/>
            <a:chExt cx="232" cy="168"/>
          </a:xfrm>
        </p:grpSpPr>
        <p:sp>
          <p:nvSpPr>
            <p:cNvPr id="13364" name="Rectangle 101"/>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13365" name="Rectangle 102"/>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13366" name="Rectangle 103"/>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13351" name="Group 106"/>
          <p:cNvGrpSpPr/>
          <p:nvPr/>
        </p:nvGrpSpPr>
        <p:grpSpPr bwMode="auto">
          <a:xfrm>
            <a:off x="6289675" y="1949450"/>
            <a:ext cx="1227138" cy="152400"/>
            <a:chOff x="2198" y="1294"/>
            <a:chExt cx="1265" cy="96"/>
          </a:xfrm>
        </p:grpSpPr>
        <p:sp>
          <p:nvSpPr>
            <p:cNvPr id="13362" name="Line 104"/>
            <p:cNvSpPr>
              <a:spLocks noChangeShapeType="1"/>
            </p:cNvSpPr>
            <p:nvPr/>
          </p:nvSpPr>
          <p:spPr bwMode="auto">
            <a:xfrm>
              <a:off x="2198" y="1390"/>
              <a:ext cx="1265" cy="0"/>
            </a:xfrm>
            <a:prstGeom prst="line">
              <a:avLst/>
            </a:prstGeom>
            <a:noFill/>
            <a:ln w="12700">
              <a:solidFill>
                <a:srgbClr val="990033"/>
              </a:solidFill>
              <a:round/>
              <a:headEnd type="none" w="sm" len="sm"/>
              <a:tailEnd type="none" w="lg" len="lg"/>
            </a:ln>
          </p:spPr>
          <p:txBody>
            <a:bodyPr wrap="none" lIns="0" tIns="0" rIns="0" bIns="0" anchor="ctr">
              <a:spAutoFit/>
            </a:bodyPr>
            <a:lstStyle/>
            <a:p>
              <a:endParaRPr lang="en-US"/>
            </a:p>
          </p:txBody>
        </p:sp>
        <p:sp>
          <p:nvSpPr>
            <p:cNvPr id="13363" name="Line 105"/>
            <p:cNvSpPr>
              <a:spLocks noChangeShapeType="1"/>
            </p:cNvSpPr>
            <p:nvPr/>
          </p:nvSpPr>
          <p:spPr bwMode="auto">
            <a:xfrm>
              <a:off x="2198" y="1294"/>
              <a:ext cx="1265" cy="0"/>
            </a:xfrm>
            <a:prstGeom prst="line">
              <a:avLst/>
            </a:prstGeom>
            <a:noFill/>
            <a:ln w="12700">
              <a:solidFill>
                <a:srgbClr val="990033"/>
              </a:solidFill>
              <a:round/>
              <a:headEnd type="none" w="sm" len="sm"/>
              <a:tailEnd type="none" w="lg" len="lg"/>
            </a:ln>
          </p:spPr>
          <p:txBody>
            <a:bodyPr lIns="0" tIns="0" rIns="0" bIns="0" anchor="ctr">
              <a:spAutoFit/>
            </a:bodyPr>
            <a:lstStyle/>
            <a:p>
              <a:endParaRPr lang="en-US"/>
            </a:p>
          </p:txBody>
        </p:sp>
      </p:grpSp>
      <p:sp>
        <p:nvSpPr>
          <p:cNvPr id="13352" name="Rectangle 107"/>
          <p:cNvSpPr>
            <a:spLocks noChangeArrowheads="1"/>
          </p:cNvSpPr>
          <p:nvPr/>
        </p:nvSpPr>
        <p:spPr bwMode="auto">
          <a:xfrm>
            <a:off x="5194300" y="3736975"/>
            <a:ext cx="1971675" cy="841375"/>
          </a:xfrm>
          <a:prstGeom prst="rect">
            <a:avLst/>
          </a:prstGeom>
          <a:solidFill>
            <a:srgbClr val="FFFFCC"/>
          </a:solidFill>
          <a:ln w="0">
            <a:solidFill>
              <a:srgbClr val="990033"/>
            </a:solidFill>
            <a:miter lim="800000"/>
          </a:ln>
        </p:spPr>
        <p:txBody>
          <a:bodyPr/>
          <a:lstStyle/>
          <a:p>
            <a:endParaRPr lang="en-US"/>
          </a:p>
        </p:txBody>
      </p:sp>
      <p:sp>
        <p:nvSpPr>
          <p:cNvPr id="13353" name="Rectangle 108"/>
          <p:cNvSpPr>
            <a:spLocks noChangeArrowheads="1"/>
          </p:cNvSpPr>
          <p:nvPr/>
        </p:nvSpPr>
        <p:spPr bwMode="auto">
          <a:xfrm>
            <a:off x="5384800" y="4138613"/>
            <a:ext cx="1604963" cy="182562"/>
          </a:xfrm>
          <a:prstGeom prst="rect">
            <a:avLst/>
          </a:prstGeom>
          <a:noFill/>
          <a:ln w="9525">
            <a:noFill/>
            <a:miter lim="800000"/>
          </a:ln>
        </p:spPr>
        <p:txBody>
          <a:bodyPr wrap="none" lIns="0" tIns="0" rIns="0" bIns="0">
            <a:spAutoFit/>
          </a:bodyPr>
          <a:lstStyle/>
          <a:p>
            <a:pPr algn="ctr"/>
            <a:r>
              <a:rPr lang="en-US" altLang="zh-CN" sz="1200">
                <a:solidFill>
                  <a:srgbClr val="000000"/>
                </a:solidFill>
                <a:ea typeface="宋体" panose="02010600030101010101" pitchFamily="2" charset="-122"/>
              </a:rPr>
              <a:t>Course Catalog System</a:t>
            </a:r>
            <a:endParaRPr lang="en-US" altLang="zh-CN">
              <a:ea typeface="宋体" panose="02010600030101010101" pitchFamily="2" charset="-122"/>
            </a:endParaRPr>
          </a:p>
        </p:txBody>
      </p:sp>
      <p:sp>
        <p:nvSpPr>
          <p:cNvPr id="13354" name="Rectangle 109"/>
          <p:cNvSpPr>
            <a:spLocks noChangeArrowheads="1"/>
          </p:cNvSpPr>
          <p:nvPr/>
        </p:nvSpPr>
        <p:spPr bwMode="auto">
          <a:xfrm>
            <a:off x="5646738" y="3978275"/>
            <a:ext cx="10826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a:ea typeface="宋体" panose="02010600030101010101" pitchFamily="2" charset="-122"/>
            </a:endParaRPr>
          </a:p>
        </p:txBody>
      </p:sp>
      <p:grpSp>
        <p:nvGrpSpPr>
          <p:cNvPr id="13355" name="Group 110"/>
          <p:cNvGrpSpPr/>
          <p:nvPr/>
        </p:nvGrpSpPr>
        <p:grpSpPr bwMode="auto">
          <a:xfrm>
            <a:off x="6042025" y="3762375"/>
            <a:ext cx="292100" cy="211138"/>
            <a:chOff x="2180" y="2672"/>
            <a:chExt cx="232" cy="168"/>
          </a:xfrm>
        </p:grpSpPr>
        <p:sp>
          <p:nvSpPr>
            <p:cNvPr id="13359" name="Rectangle 111"/>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13360" name="Rectangle 112"/>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13361" name="Rectangle 113"/>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13356" name="Group 114"/>
          <p:cNvGrpSpPr/>
          <p:nvPr/>
        </p:nvGrpSpPr>
        <p:grpSpPr bwMode="auto">
          <a:xfrm>
            <a:off x="5203825" y="4337050"/>
            <a:ext cx="1960563" cy="127000"/>
            <a:chOff x="2198" y="1294"/>
            <a:chExt cx="1265" cy="96"/>
          </a:xfrm>
        </p:grpSpPr>
        <p:sp>
          <p:nvSpPr>
            <p:cNvPr id="13357" name="Line 115"/>
            <p:cNvSpPr>
              <a:spLocks noChangeShapeType="1"/>
            </p:cNvSpPr>
            <p:nvPr/>
          </p:nvSpPr>
          <p:spPr bwMode="auto">
            <a:xfrm>
              <a:off x="2198" y="1390"/>
              <a:ext cx="1265" cy="0"/>
            </a:xfrm>
            <a:prstGeom prst="line">
              <a:avLst/>
            </a:prstGeom>
            <a:noFill/>
            <a:ln w="12700">
              <a:solidFill>
                <a:srgbClr val="990033"/>
              </a:solidFill>
              <a:round/>
              <a:headEnd type="none" w="sm" len="sm"/>
              <a:tailEnd type="none" w="lg" len="lg"/>
            </a:ln>
          </p:spPr>
          <p:txBody>
            <a:bodyPr wrap="none" lIns="0" tIns="0" rIns="0" bIns="0" anchor="ctr">
              <a:spAutoFit/>
            </a:bodyPr>
            <a:lstStyle/>
            <a:p>
              <a:endParaRPr lang="en-US"/>
            </a:p>
          </p:txBody>
        </p:sp>
        <p:sp>
          <p:nvSpPr>
            <p:cNvPr id="13358" name="Line 116"/>
            <p:cNvSpPr>
              <a:spLocks noChangeShapeType="1"/>
            </p:cNvSpPr>
            <p:nvPr/>
          </p:nvSpPr>
          <p:spPr bwMode="auto">
            <a:xfrm>
              <a:off x="2198" y="1294"/>
              <a:ext cx="1265" cy="0"/>
            </a:xfrm>
            <a:prstGeom prst="line">
              <a:avLst/>
            </a:prstGeom>
            <a:noFill/>
            <a:ln w="12700">
              <a:solidFill>
                <a:srgbClr val="990033"/>
              </a:solidFill>
              <a:round/>
              <a:headEnd type="none" w="sm" len="sm"/>
              <a:tailEnd type="none" w="lg" len="lg"/>
            </a:ln>
          </p:spPr>
          <p:txBody>
            <a:bodyPr lIns="0" tIns="0" rIns="0" bIns="0" anchor="ctr">
              <a:spAutoFit/>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1114"/>
          <p:cNvSpPr>
            <a:spLocks noChangeShapeType="1"/>
          </p:cNvSpPr>
          <p:nvPr/>
        </p:nvSpPr>
        <p:spPr bwMode="auto">
          <a:xfrm flipV="1">
            <a:off x="1662113" y="3411758"/>
            <a:ext cx="1211262" cy="265113"/>
          </a:xfrm>
          <a:prstGeom prst="line">
            <a:avLst/>
          </a:prstGeom>
          <a:noFill/>
          <a:ln w="0">
            <a:solidFill>
              <a:srgbClr val="CCECFF"/>
            </a:solidFill>
            <a:prstDash val="sysDash"/>
            <a:round/>
          </a:ln>
        </p:spPr>
        <p:txBody>
          <a:bodyPr/>
          <a:lstStyle/>
          <a:p>
            <a:endParaRPr lang="en-US"/>
          </a:p>
        </p:txBody>
      </p:sp>
      <p:sp>
        <p:nvSpPr>
          <p:cNvPr id="14339" name="Line 1026"/>
          <p:cNvSpPr>
            <a:spLocks noChangeShapeType="1"/>
          </p:cNvSpPr>
          <p:nvPr/>
        </p:nvSpPr>
        <p:spPr bwMode="auto">
          <a:xfrm>
            <a:off x="4224338" y="1835371"/>
            <a:ext cx="0" cy="693737"/>
          </a:xfrm>
          <a:prstGeom prst="line">
            <a:avLst/>
          </a:prstGeom>
          <a:noFill/>
          <a:ln w="0">
            <a:solidFill>
              <a:schemeClr val="tx1"/>
            </a:solidFill>
            <a:prstDash val="lgDash"/>
            <a:round/>
          </a:ln>
        </p:spPr>
        <p:txBody>
          <a:bodyPr/>
          <a:lstStyle/>
          <a:p>
            <a:endParaRPr lang="en-US"/>
          </a:p>
        </p:txBody>
      </p:sp>
      <p:sp>
        <p:nvSpPr>
          <p:cNvPr id="14340" name="Line 1027"/>
          <p:cNvSpPr>
            <a:spLocks noChangeShapeType="1"/>
          </p:cNvSpPr>
          <p:nvPr/>
        </p:nvSpPr>
        <p:spPr bwMode="auto">
          <a:xfrm>
            <a:off x="7410450" y="1808383"/>
            <a:ext cx="1588" cy="4835525"/>
          </a:xfrm>
          <a:prstGeom prst="line">
            <a:avLst/>
          </a:prstGeom>
          <a:noFill/>
          <a:ln w="0">
            <a:solidFill>
              <a:schemeClr val="tx1"/>
            </a:solidFill>
            <a:prstDash val="lgDash"/>
            <a:round/>
          </a:ln>
        </p:spPr>
        <p:txBody>
          <a:bodyPr/>
          <a:lstStyle/>
          <a:p>
            <a:endParaRPr lang="en-US"/>
          </a:p>
        </p:txBody>
      </p:sp>
      <p:sp>
        <p:nvSpPr>
          <p:cNvPr id="14341" name="Line 1028"/>
          <p:cNvSpPr>
            <a:spLocks noChangeShapeType="1"/>
          </p:cNvSpPr>
          <p:nvPr/>
        </p:nvSpPr>
        <p:spPr bwMode="auto">
          <a:xfrm>
            <a:off x="8480425" y="1835371"/>
            <a:ext cx="1588" cy="4808537"/>
          </a:xfrm>
          <a:prstGeom prst="line">
            <a:avLst/>
          </a:prstGeom>
          <a:noFill/>
          <a:ln w="0">
            <a:solidFill>
              <a:schemeClr val="tx1"/>
            </a:solidFill>
            <a:prstDash val="lgDash"/>
            <a:round/>
          </a:ln>
        </p:spPr>
        <p:txBody>
          <a:bodyPr/>
          <a:lstStyle/>
          <a:p>
            <a:endParaRPr lang="en-US"/>
          </a:p>
        </p:txBody>
      </p:sp>
      <p:sp>
        <p:nvSpPr>
          <p:cNvPr id="14342" name="Line 1029"/>
          <p:cNvSpPr>
            <a:spLocks noChangeShapeType="1"/>
          </p:cNvSpPr>
          <p:nvPr/>
        </p:nvSpPr>
        <p:spPr bwMode="auto">
          <a:xfrm>
            <a:off x="6002338" y="1835371"/>
            <a:ext cx="0" cy="973137"/>
          </a:xfrm>
          <a:prstGeom prst="line">
            <a:avLst/>
          </a:prstGeom>
          <a:noFill/>
          <a:ln w="0">
            <a:solidFill>
              <a:schemeClr val="tx1"/>
            </a:solidFill>
            <a:prstDash val="lgDash"/>
            <a:round/>
          </a:ln>
        </p:spPr>
        <p:txBody>
          <a:bodyPr/>
          <a:lstStyle/>
          <a:p>
            <a:endParaRPr lang="en-US"/>
          </a:p>
        </p:txBody>
      </p:sp>
      <p:sp>
        <p:nvSpPr>
          <p:cNvPr id="14343" name="Line 1030"/>
          <p:cNvSpPr>
            <a:spLocks noChangeShapeType="1"/>
          </p:cNvSpPr>
          <p:nvPr/>
        </p:nvSpPr>
        <p:spPr bwMode="auto">
          <a:xfrm>
            <a:off x="2492375" y="1832196"/>
            <a:ext cx="0" cy="468312"/>
          </a:xfrm>
          <a:prstGeom prst="line">
            <a:avLst/>
          </a:prstGeom>
          <a:noFill/>
          <a:ln w="0">
            <a:solidFill>
              <a:schemeClr val="tx1"/>
            </a:solidFill>
            <a:prstDash val="lgDash"/>
            <a:round/>
          </a:ln>
        </p:spPr>
        <p:txBody>
          <a:bodyPr/>
          <a:lstStyle/>
          <a:p>
            <a:endParaRPr lang="en-US"/>
          </a:p>
        </p:txBody>
      </p:sp>
      <p:sp>
        <p:nvSpPr>
          <p:cNvPr id="14344" name="Line 1031"/>
          <p:cNvSpPr>
            <a:spLocks noChangeShapeType="1"/>
          </p:cNvSpPr>
          <p:nvPr/>
        </p:nvSpPr>
        <p:spPr bwMode="auto">
          <a:xfrm>
            <a:off x="817563" y="4802408"/>
            <a:ext cx="0" cy="1866900"/>
          </a:xfrm>
          <a:prstGeom prst="line">
            <a:avLst/>
          </a:prstGeom>
          <a:noFill/>
          <a:ln w="0">
            <a:solidFill>
              <a:schemeClr val="tx1"/>
            </a:solidFill>
            <a:prstDash val="lgDash"/>
            <a:round/>
          </a:ln>
        </p:spPr>
        <p:txBody>
          <a:bodyPr/>
          <a:lstStyle/>
          <a:p>
            <a:endParaRPr lang="en-US"/>
          </a:p>
        </p:txBody>
      </p:sp>
      <p:sp>
        <p:nvSpPr>
          <p:cNvPr id="14345" name="Rectangle 1032"/>
          <p:cNvSpPr>
            <a:spLocks noGrp="1" noChangeArrowheads="1"/>
          </p:cNvSpPr>
          <p:nvPr>
            <p:ph type="title"/>
          </p:nvPr>
        </p:nvSpPr>
        <p:spPr/>
        <p:txBody>
          <a:bodyPr>
            <a:normAutofit fontScale="90000"/>
          </a:bodyPr>
          <a:lstStyle/>
          <a:p>
            <a:pPr eaLnBrk="1" hangingPunct="1"/>
            <a:r>
              <a:rPr lang="en-US" altLang="zh-CN" sz="3500" smtClean="0">
                <a:ea typeface="宋体" panose="02010600030101010101" pitchFamily="2" charset="-122"/>
              </a:rPr>
              <a:t>Example: Incorporating Subsystems (Before)</a:t>
            </a:r>
            <a:endParaRPr lang="en-US" altLang="zh-CN" smtClean="0">
              <a:ea typeface="宋体" panose="02010600030101010101" pitchFamily="2" charset="-122"/>
            </a:endParaRPr>
          </a:p>
        </p:txBody>
      </p:sp>
      <p:sp>
        <p:nvSpPr>
          <p:cNvPr id="14346" name="Text Box 1033"/>
          <p:cNvSpPr txBox="1">
            <a:spLocks noChangeArrowheads="1"/>
          </p:cNvSpPr>
          <p:nvPr/>
        </p:nvSpPr>
        <p:spPr bwMode="auto">
          <a:xfrm>
            <a:off x="2435225" y="995583"/>
            <a:ext cx="3222625"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i="1">
                <a:solidFill>
                  <a:srgbClr val="00CCFF"/>
                </a:solidFill>
                <a:ea typeface="宋体" panose="02010600030101010101" pitchFamily="2" charset="-122"/>
              </a:rPr>
              <a:t>Analysis class to be replaced</a:t>
            </a:r>
            <a:endParaRPr lang="en-US" altLang="zh-CN" sz="1800" i="1">
              <a:solidFill>
                <a:srgbClr val="00CCFF"/>
              </a:solidFill>
              <a:ea typeface="宋体" panose="02010600030101010101" pitchFamily="2" charset="-122"/>
            </a:endParaRPr>
          </a:p>
        </p:txBody>
      </p:sp>
      <p:sp>
        <p:nvSpPr>
          <p:cNvPr id="14347" name="Rectangle 1040"/>
          <p:cNvSpPr>
            <a:spLocks noChangeArrowheads="1"/>
          </p:cNvSpPr>
          <p:nvPr/>
        </p:nvSpPr>
        <p:spPr bwMode="auto">
          <a:xfrm>
            <a:off x="468313" y="1827433"/>
            <a:ext cx="652462"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Student</a:t>
            </a:r>
            <a:endParaRPr lang="en-US" altLang="zh-CN" sz="1200">
              <a:solidFill>
                <a:srgbClr val="CCECFF"/>
              </a:solidFill>
              <a:latin typeface="ZapfHumnst BT" pitchFamily="34" charset="0"/>
              <a:ea typeface="宋体" panose="02010600030101010101" pitchFamily="2" charset="-122"/>
            </a:endParaRPr>
          </a:p>
        </p:txBody>
      </p:sp>
      <p:sp>
        <p:nvSpPr>
          <p:cNvPr id="14348" name="Rectangle 1041"/>
          <p:cNvSpPr>
            <a:spLocks noChangeArrowheads="1"/>
          </p:cNvSpPr>
          <p:nvPr/>
        </p:nvSpPr>
        <p:spPr bwMode="auto">
          <a:xfrm>
            <a:off x="763588" y="2297333"/>
            <a:ext cx="106362" cy="2500313"/>
          </a:xfrm>
          <a:prstGeom prst="rect">
            <a:avLst/>
          </a:prstGeom>
          <a:noFill/>
          <a:ln w="0">
            <a:solidFill>
              <a:srgbClr val="CCECFF"/>
            </a:solidFill>
            <a:miter lim="800000"/>
          </a:ln>
        </p:spPr>
        <p:txBody>
          <a:bodyPr/>
          <a:lstStyle/>
          <a:p>
            <a:endParaRPr lang="en-US"/>
          </a:p>
        </p:txBody>
      </p:sp>
      <p:sp>
        <p:nvSpPr>
          <p:cNvPr id="14349" name="Rectangle 1043"/>
          <p:cNvSpPr>
            <a:spLocks noChangeArrowheads="1"/>
          </p:cNvSpPr>
          <p:nvPr/>
        </p:nvSpPr>
        <p:spPr bwMode="auto">
          <a:xfrm>
            <a:off x="1457325" y="1446433"/>
            <a:ext cx="1905000" cy="355600"/>
          </a:xfrm>
          <a:prstGeom prst="rect">
            <a:avLst/>
          </a:prstGeom>
          <a:noFill/>
          <a:ln w="0">
            <a:solidFill>
              <a:srgbClr val="CCECFF"/>
            </a:solidFill>
            <a:miter lim="800000"/>
          </a:ln>
        </p:spPr>
        <p:txBody>
          <a:bodyPr/>
          <a:lstStyle/>
          <a:p>
            <a:endParaRPr lang="en-US"/>
          </a:p>
        </p:txBody>
      </p:sp>
      <p:sp>
        <p:nvSpPr>
          <p:cNvPr id="14350" name="Rectangle 1044"/>
          <p:cNvSpPr>
            <a:spLocks noChangeArrowheads="1"/>
          </p:cNvSpPr>
          <p:nvPr/>
        </p:nvSpPr>
        <p:spPr bwMode="auto">
          <a:xfrm>
            <a:off x="1482725" y="1528983"/>
            <a:ext cx="1843088"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RegisterForCoursesForm</a:t>
            </a:r>
            <a:endParaRPr lang="en-US" altLang="zh-CN" sz="1200">
              <a:solidFill>
                <a:srgbClr val="CCECFF"/>
              </a:solidFill>
              <a:latin typeface="ZapfHumnst BT" pitchFamily="34" charset="0"/>
              <a:ea typeface="宋体" panose="02010600030101010101" pitchFamily="2" charset="-122"/>
            </a:endParaRPr>
          </a:p>
        </p:txBody>
      </p:sp>
      <p:sp>
        <p:nvSpPr>
          <p:cNvPr id="14351" name="Rectangle 1045"/>
          <p:cNvSpPr>
            <a:spLocks noChangeArrowheads="1"/>
          </p:cNvSpPr>
          <p:nvPr/>
        </p:nvSpPr>
        <p:spPr bwMode="auto">
          <a:xfrm>
            <a:off x="2489200" y="3392708"/>
            <a:ext cx="106363" cy="187325"/>
          </a:xfrm>
          <a:prstGeom prst="rect">
            <a:avLst/>
          </a:prstGeom>
          <a:noFill/>
          <a:ln w="0">
            <a:solidFill>
              <a:srgbClr val="CCECFF"/>
            </a:solidFill>
            <a:miter lim="800000"/>
          </a:ln>
        </p:spPr>
        <p:txBody>
          <a:bodyPr/>
          <a:lstStyle/>
          <a:p>
            <a:endParaRPr lang="en-US"/>
          </a:p>
        </p:txBody>
      </p:sp>
      <p:sp>
        <p:nvSpPr>
          <p:cNvPr id="14352" name="Rectangle 1047"/>
          <p:cNvSpPr>
            <a:spLocks noChangeArrowheads="1"/>
          </p:cNvSpPr>
          <p:nvPr/>
        </p:nvSpPr>
        <p:spPr bwMode="auto">
          <a:xfrm>
            <a:off x="3416300" y="1446433"/>
            <a:ext cx="1630363" cy="355600"/>
          </a:xfrm>
          <a:prstGeom prst="rect">
            <a:avLst/>
          </a:prstGeom>
          <a:noFill/>
          <a:ln w="0">
            <a:solidFill>
              <a:srgbClr val="CCECFF"/>
            </a:solidFill>
            <a:miter lim="800000"/>
          </a:ln>
        </p:spPr>
        <p:txBody>
          <a:bodyPr/>
          <a:lstStyle/>
          <a:p>
            <a:endParaRPr lang="en-US"/>
          </a:p>
        </p:txBody>
      </p:sp>
      <p:sp>
        <p:nvSpPr>
          <p:cNvPr id="14353" name="Rectangle 1048"/>
          <p:cNvSpPr>
            <a:spLocks noChangeArrowheads="1"/>
          </p:cNvSpPr>
          <p:nvPr/>
        </p:nvSpPr>
        <p:spPr bwMode="auto">
          <a:xfrm>
            <a:off x="3432175" y="1528983"/>
            <a:ext cx="1595438"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RegistrationController</a:t>
            </a:r>
            <a:endParaRPr lang="en-US" altLang="zh-CN" sz="1200">
              <a:solidFill>
                <a:srgbClr val="CCECFF"/>
              </a:solidFill>
              <a:latin typeface="ZapfHumnst BT" pitchFamily="34" charset="0"/>
              <a:ea typeface="宋体" panose="02010600030101010101" pitchFamily="2" charset="-122"/>
            </a:endParaRPr>
          </a:p>
        </p:txBody>
      </p:sp>
      <p:sp>
        <p:nvSpPr>
          <p:cNvPr id="14354" name="Rectangle 1049"/>
          <p:cNvSpPr>
            <a:spLocks noChangeArrowheads="1"/>
          </p:cNvSpPr>
          <p:nvPr/>
        </p:nvSpPr>
        <p:spPr bwMode="auto">
          <a:xfrm>
            <a:off x="4173538" y="2530696"/>
            <a:ext cx="106362" cy="647700"/>
          </a:xfrm>
          <a:prstGeom prst="rect">
            <a:avLst/>
          </a:prstGeom>
          <a:noFill/>
          <a:ln w="0">
            <a:solidFill>
              <a:srgbClr val="CCECFF"/>
            </a:solidFill>
            <a:miter lim="800000"/>
          </a:ln>
        </p:spPr>
        <p:txBody>
          <a:bodyPr/>
          <a:lstStyle/>
          <a:p>
            <a:endParaRPr lang="en-US"/>
          </a:p>
        </p:txBody>
      </p:sp>
      <p:sp>
        <p:nvSpPr>
          <p:cNvPr id="14355" name="Rectangle 1051"/>
          <p:cNvSpPr>
            <a:spLocks noChangeArrowheads="1"/>
          </p:cNvSpPr>
          <p:nvPr/>
        </p:nvSpPr>
        <p:spPr bwMode="auto">
          <a:xfrm>
            <a:off x="6881813" y="1446433"/>
            <a:ext cx="1058862" cy="355600"/>
          </a:xfrm>
          <a:prstGeom prst="rect">
            <a:avLst/>
          </a:prstGeom>
          <a:noFill/>
          <a:ln w="0">
            <a:solidFill>
              <a:srgbClr val="CCECFF"/>
            </a:solidFill>
            <a:miter lim="800000"/>
          </a:ln>
        </p:spPr>
        <p:txBody>
          <a:bodyPr/>
          <a:lstStyle/>
          <a:p>
            <a:endParaRPr lang="en-US"/>
          </a:p>
        </p:txBody>
      </p:sp>
      <p:sp>
        <p:nvSpPr>
          <p:cNvPr id="14356" name="Rectangle 1052"/>
          <p:cNvSpPr>
            <a:spLocks noChangeArrowheads="1"/>
          </p:cNvSpPr>
          <p:nvPr/>
        </p:nvSpPr>
        <p:spPr bwMode="auto">
          <a:xfrm>
            <a:off x="7021513" y="1528983"/>
            <a:ext cx="760412"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Schedule</a:t>
            </a:r>
            <a:endParaRPr lang="en-US" altLang="zh-CN" sz="1200">
              <a:solidFill>
                <a:srgbClr val="CCECFF"/>
              </a:solidFill>
              <a:latin typeface="ZapfHumnst BT" pitchFamily="34" charset="0"/>
              <a:ea typeface="宋体" panose="02010600030101010101" pitchFamily="2" charset="-122"/>
            </a:endParaRPr>
          </a:p>
        </p:txBody>
      </p:sp>
      <p:sp>
        <p:nvSpPr>
          <p:cNvPr id="14357" name="Rectangle 1054"/>
          <p:cNvSpPr>
            <a:spLocks noChangeArrowheads="1"/>
          </p:cNvSpPr>
          <p:nvPr/>
        </p:nvSpPr>
        <p:spPr bwMode="auto">
          <a:xfrm>
            <a:off x="7972425" y="1446433"/>
            <a:ext cx="1006475" cy="355600"/>
          </a:xfrm>
          <a:prstGeom prst="rect">
            <a:avLst/>
          </a:prstGeom>
          <a:noFill/>
          <a:ln w="0">
            <a:solidFill>
              <a:srgbClr val="CCECFF"/>
            </a:solidFill>
            <a:miter lim="800000"/>
          </a:ln>
        </p:spPr>
        <p:txBody>
          <a:bodyPr/>
          <a:lstStyle/>
          <a:p>
            <a:endParaRPr lang="en-US"/>
          </a:p>
        </p:txBody>
      </p:sp>
      <p:sp>
        <p:nvSpPr>
          <p:cNvPr id="14358" name="Rectangle 1055"/>
          <p:cNvSpPr>
            <a:spLocks noChangeArrowheads="1"/>
          </p:cNvSpPr>
          <p:nvPr/>
        </p:nvSpPr>
        <p:spPr bwMode="auto">
          <a:xfrm>
            <a:off x="8134350" y="1528983"/>
            <a:ext cx="652463"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Student</a:t>
            </a:r>
            <a:endParaRPr lang="en-US" altLang="zh-CN" sz="1200">
              <a:solidFill>
                <a:srgbClr val="CCECFF"/>
              </a:solidFill>
              <a:latin typeface="ZapfHumnst BT" pitchFamily="34" charset="0"/>
              <a:ea typeface="宋体" panose="02010600030101010101" pitchFamily="2" charset="-122"/>
            </a:endParaRPr>
          </a:p>
        </p:txBody>
      </p:sp>
      <p:sp>
        <p:nvSpPr>
          <p:cNvPr id="14359" name="Rectangle 1057"/>
          <p:cNvSpPr>
            <a:spLocks noChangeArrowheads="1"/>
          </p:cNvSpPr>
          <p:nvPr/>
        </p:nvSpPr>
        <p:spPr bwMode="auto">
          <a:xfrm>
            <a:off x="5132388" y="1446433"/>
            <a:ext cx="1677987" cy="355600"/>
          </a:xfrm>
          <a:prstGeom prst="rect">
            <a:avLst/>
          </a:prstGeom>
          <a:noFill/>
          <a:ln w="0">
            <a:solidFill>
              <a:srgbClr val="CCECFF"/>
            </a:solidFill>
            <a:miter lim="800000"/>
          </a:ln>
        </p:spPr>
        <p:txBody>
          <a:bodyPr/>
          <a:lstStyle/>
          <a:p>
            <a:endParaRPr lang="en-US"/>
          </a:p>
        </p:txBody>
      </p:sp>
      <p:sp>
        <p:nvSpPr>
          <p:cNvPr id="14360" name="Rectangle 1058"/>
          <p:cNvSpPr>
            <a:spLocks noChangeArrowheads="1"/>
          </p:cNvSpPr>
          <p:nvPr/>
        </p:nvSpPr>
        <p:spPr bwMode="auto">
          <a:xfrm>
            <a:off x="5145088" y="1528983"/>
            <a:ext cx="1647825" cy="182563"/>
          </a:xfrm>
          <a:prstGeom prst="rect">
            <a:avLst/>
          </a:prstGeom>
          <a:noFill/>
          <a:ln w="9525">
            <a:noFill/>
            <a:miter lim="800000"/>
          </a:ln>
        </p:spPr>
        <p:txBody>
          <a:bodyPr wrap="none" lIns="0" tIns="0" rIns="0" bIns="0">
            <a:spAutoFit/>
          </a:bodyPr>
          <a:lstStyle/>
          <a:p>
            <a:r>
              <a:rPr lang="zh-CN" altLang="en-US" sz="1200" u="sng">
                <a:solidFill>
                  <a:srgbClr val="CCECFF"/>
                </a:solidFill>
                <a:ea typeface="宋体" panose="02010600030101010101" pitchFamily="2" charset="-122"/>
              </a:rPr>
              <a:t> </a:t>
            </a:r>
            <a:r>
              <a:rPr lang="en-US" altLang="zh-CN" sz="1200" u="sng">
                <a:solidFill>
                  <a:srgbClr val="CCECFF"/>
                </a:solidFill>
                <a:ea typeface="宋体" panose="02010600030101010101" pitchFamily="2" charset="-122"/>
              </a:rPr>
              <a:t>: CourseCatalogSystem</a:t>
            </a:r>
            <a:endParaRPr lang="en-US" altLang="zh-CN" sz="1200">
              <a:solidFill>
                <a:srgbClr val="CCECFF"/>
              </a:solidFill>
              <a:latin typeface="ZapfHumnst BT" pitchFamily="34" charset="0"/>
              <a:ea typeface="宋体" panose="02010600030101010101" pitchFamily="2" charset="-122"/>
            </a:endParaRPr>
          </a:p>
        </p:txBody>
      </p:sp>
      <p:sp>
        <p:nvSpPr>
          <p:cNvPr id="14361" name="Line 1059"/>
          <p:cNvSpPr>
            <a:spLocks noChangeShapeType="1"/>
          </p:cNvSpPr>
          <p:nvPr/>
        </p:nvSpPr>
        <p:spPr bwMode="auto">
          <a:xfrm>
            <a:off x="2498725" y="4621433"/>
            <a:ext cx="0" cy="2047875"/>
          </a:xfrm>
          <a:prstGeom prst="line">
            <a:avLst/>
          </a:prstGeom>
          <a:noFill/>
          <a:ln w="0">
            <a:solidFill>
              <a:schemeClr val="tx1"/>
            </a:solidFill>
            <a:prstDash val="lgDash"/>
            <a:round/>
          </a:ln>
        </p:spPr>
        <p:txBody>
          <a:bodyPr/>
          <a:lstStyle/>
          <a:p>
            <a:endParaRPr lang="en-US"/>
          </a:p>
        </p:txBody>
      </p:sp>
      <p:sp>
        <p:nvSpPr>
          <p:cNvPr id="14362" name="Rectangle 1060"/>
          <p:cNvSpPr>
            <a:spLocks noChangeArrowheads="1"/>
          </p:cNvSpPr>
          <p:nvPr/>
        </p:nvSpPr>
        <p:spPr bwMode="auto">
          <a:xfrm>
            <a:off x="5949950" y="2822796"/>
            <a:ext cx="104775" cy="176212"/>
          </a:xfrm>
          <a:prstGeom prst="rect">
            <a:avLst/>
          </a:prstGeom>
          <a:noFill/>
          <a:ln w="0">
            <a:solidFill>
              <a:srgbClr val="CCECFF"/>
            </a:solidFill>
            <a:miter lim="800000"/>
          </a:ln>
        </p:spPr>
        <p:txBody>
          <a:bodyPr/>
          <a:lstStyle/>
          <a:p>
            <a:endParaRPr lang="en-US"/>
          </a:p>
        </p:txBody>
      </p:sp>
      <p:sp>
        <p:nvSpPr>
          <p:cNvPr id="14363" name="Freeform 1062"/>
          <p:cNvSpPr/>
          <p:nvPr/>
        </p:nvSpPr>
        <p:spPr bwMode="auto">
          <a:xfrm>
            <a:off x="295275" y="2467196"/>
            <a:ext cx="1292225" cy="598487"/>
          </a:xfrm>
          <a:custGeom>
            <a:avLst/>
            <a:gdLst>
              <a:gd name="T0" fmla="*/ 0 w 122"/>
              <a:gd name="T1" fmla="*/ 0 h 64"/>
              <a:gd name="T2" fmla="*/ 110 w 122"/>
              <a:gd name="T3" fmla="*/ 0 h 64"/>
              <a:gd name="T4" fmla="*/ 122 w 122"/>
              <a:gd name="T5" fmla="*/ 12 h 64"/>
              <a:gd name="T6" fmla="*/ 122 w 122"/>
              <a:gd name="T7" fmla="*/ 64 h 64"/>
              <a:gd name="T8" fmla="*/ 0 w 122"/>
              <a:gd name="T9" fmla="*/ 64 h 64"/>
              <a:gd name="T10" fmla="*/ 0 w 122"/>
              <a:gd name="T11" fmla="*/ 0 h 64"/>
              <a:gd name="T12" fmla="*/ 0 60000 65536"/>
              <a:gd name="T13" fmla="*/ 0 60000 65536"/>
              <a:gd name="T14" fmla="*/ 0 60000 65536"/>
              <a:gd name="T15" fmla="*/ 0 60000 65536"/>
              <a:gd name="T16" fmla="*/ 0 60000 65536"/>
              <a:gd name="T17" fmla="*/ 0 60000 65536"/>
              <a:gd name="T18" fmla="*/ 0 w 122"/>
              <a:gd name="T19" fmla="*/ 0 h 64"/>
              <a:gd name="T20" fmla="*/ 122 w 122"/>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122" h="64">
                <a:moveTo>
                  <a:pt x="0" y="0"/>
                </a:moveTo>
                <a:lnTo>
                  <a:pt x="110" y="0"/>
                </a:lnTo>
                <a:lnTo>
                  <a:pt x="122" y="12"/>
                </a:lnTo>
                <a:lnTo>
                  <a:pt x="122" y="64"/>
                </a:lnTo>
                <a:lnTo>
                  <a:pt x="0" y="64"/>
                </a:lnTo>
                <a:lnTo>
                  <a:pt x="0" y="0"/>
                </a:lnTo>
              </a:path>
            </a:pathLst>
          </a:custGeom>
          <a:solidFill>
            <a:srgbClr val="CCECFF"/>
          </a:solidFill>
          <a:ln w="0">
            <a:solidFill>
              <a:srgbClr val="CCECFF"/>
            </a:solidFill>
            <a:round/>
          </a:ln>
        </p:spPr>
        <p:txBody>
          <a:bodyPr/>
          <a:lstStyle/>
          <a:p>
            <a:endParaRPr lang="en-US"/>
          </a:p>
        </p:txBody>
      </p:sp>
      <p:sp>
        <p:nvSpPr>
          <p:cNvPr id="14364" name="Freeform 1063"/>
          <p:cNvSpPr/>
          <p:nvPr/>
        </p:nvSpPr>
        <p:spPr bwMode="auto">
          <a:xfrm>
            <a:off x="1447800" y="2470371"/>
            <a:ext cx="127000" cy="112712"/>
          </a:xfrm>
          <a:custGeom>
            <a:avLst/>
            <a:gdLst>
              <a:gd name="T0" fmla="*/ 0 w 12"/>
              <a:gd name="T1" fmla="*/ 0 h 12"/>
              <a:gd name="T2" fmla="*/ 0 w 12"/>
              <a:gd name="T3" fmla="*/ 12 h 12"/>
              <a:gd name="T4" fmla="*/ 12 w 12"/>
              <a:gd name="T5" fmla="*/ 12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solidFill>
            <a:srgbClr val="CCECFF"/>
          </a:solidFill>
          <a:ln w="0">
            <a:solidFill>
              <a:schemeClr val="bg2"/>
            </a:solidFill>
            <a:round/>
          </a:ln>
        </p:spPr>
        <p:txBody>
          <a:bodyPr/>
          <a:lstStyle/>
          <a:p>
            <a:endParaRPr lang="en-US"/>
          </a:p>
        </p:txBody>
      </p:sp>
      <p:sp>
        <p:nvSpPr>
          <p:cNvPr id="14365" name="Rectangle 1064"/>
          <p:cNvSpPr>
            <a:spLocks noChangeArrowheads="1"/>
          </p:cNvSpPr>
          <p:nvPr/>
        </p:nvSpPr>
        <p:spPr bwMode="auto">
          <a:xfrm>
            <a:off x="338138" y="2532283"/>
            <a:ext cx="1030287"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Student wishes</a:t>
            </a:r>
            <a:endParaRPr lang="en-US" altLang="zh-CN" sz="1200">
              <a:solidFill>
                <a:srgbClr val="00CCFF"/>
              </a:solidFill>
              <a:latin typeface="ZapfHumnst BT" pitchFamily="34" charset="0"/>
              <a:ea typeface="宋体" panose="02010600030101010101" pitchFamily="2" charset="-122"/>
            </a:endParaRPr>
          </a:p>
        </p:txBody>
      </p:sp>
      <p:sp>
        <p:nvSpPr>
          <p:cNvPr id="14366" name="Rectangle 1065"/>
          <p:cNvSpPr>
            <a:spLocks noChangeArrowheads="1"/>
          </p:cNvSpPr>
          <p:nvPr/>
        </p:nvSpPr>
        <p:spPr bwMode="auto">
          <a:xfrm>
            <a:off x="338138" y="2683096"/>
            <a:ext cx="1082675"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to create a new</a:t>
            </a:r>
            <a:r>
              <a:rPr lang="en-US" altLang="zh-CN" sz="1200">
                <a:solidFill>
                  <a:srgbClr val="00CCFF"/>
                </a:solidFill>
                <a:ea typeface="宋体" panose="02010600030101010101" pitchFamily="2" charset="-122"/>
              </a:rPr>
              <a:t> </a:t>
            </a:r>
            <a:endParaRPr lang="en-US" altLang="zh-CN" sz="1200">
              <a:solidFill>
                <a:srgbClr val="00CCFF"/>
              </a:solidFill>
              <a:ea typeface="宋体" panose="02010600030101010101" pitchFamily="2" charset="-122"/>
            </a:endParaRPr>
          </a:p>
        </p:txBody>
      </p:sp>
      <p:sp>
        <p:nvSpPr>
          <p:cNvPr id="14367" name="Rectangle 1066"/>
          <p:cNvSpPr>
            <a:spLocks noChangeArrowheads="1"/>
          </p:cNvSpPr>
          <p:nvPr/>
        </p:nvSpPr>
        <p:spPr bwMode="auto">
          <a:xfrm>
            <a:off x="338138" y="2832321"/>
            <a:ext cx="606425"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schedule</a:t>
            </a:r>
            <a:endParaRPr lang="en-US" altLang="zh-CN" sz="1200">
              <a:solidFill>
                <a:schemeClr val="bg2"/>
              </a:solidFill>
              <a:latin typeface="ZapfHumnst BT" pitchFamily="34" charset="0"/>
              <a:ea typeface="宋体" panose="02010600030101010101" pitchFamily="2" charset="-122"/>
            </a:endParaRPr>
          </a:p>
        </p:txBody>
      </p:sp>
      <p:sp>
        <p:nvSpPr>
          <p:cNvPr id="14368" name="Line 1067"/>
          <p:cNvSpPr>
            <a:spLocks noChangeShapeType="1"/>
          </p:cNvSpPr>
          <p:nvPr/>
        </p:nvSpPr>
        <p:spPr bwMode="auto">
          <a:xfrm flipV="1">
            <a:off x="869950" y="2300508"/>
            <a:ext cx="1577975" cy="0"/>
          </a:xfrm>
          <a:prstGeom prst="line">
            <a:avLst/>
          </a:prstGeom>
          <a:noFill/>
          <a:ln w="0">
            <a:solidFill>
              <a:srgbClr val="CCECFF"/>
            </a:solidFill>
            <a:round/>
            <a:tailEnd type="triangle" w="lg" len="lg"/>
          </a:ln>
        </p:spPr>
        <p:txBody>
          <a:bodyPr/>
          <a:lstStyle/>
          <a:p>
            <a:endParaRPr lang="en-US"/>
          </a:p>
        </p:txBody>
      </p:sp>
      <p:sp>
        <p:nvSpPr>
          <p:cNvPr id="14369" name="Rectangle 1068"/>
          <p:cNvSpPr>
            <a:spLocks noChangeArrowheads="1"/>
          </p:cNvSpPr>
          <p:nvPr/>
        </p:nvSpPr>
        <p:spPr bwMode="auto">
          <a:xfrm>
            <a:off x="965200" y="2090958"/>
            <a:ext cx="1514475" cy="182563"/>
          </a:xfrm>
          <a:prstGeom prst="rect">
            <a:avLst/>
          </a:prstGeom>
          <a:noFill/>
          <a:ln w="9525">
            <a:noFill/>
            <a:miter lim="800000"/>
          </a:ln>
        </p:spPr>
        <p:txBody>
          <a:bodyPr wrap="none" lIns="0" tIns="0" rIns="0" bIns="0">
            <a:spAutoFit/>
          </a:bodyPr>
          <a:lstStyle/>
          <a:p>
            <a:r>
              <a:rPr lang="en-US" altLang="zh-CN" sz="1200">
                <a:solidFill>
                  <a:srgbClr val="CCECFF"/>
                </a:solidFill>
                <a:ea typeface="宋体" panose="02010600030101010101" pitchFamily="2" charset="-122"/>
              </a:rPr>
              <a:t>1. // create schedule( )</a:t>
            </a:r>
            <a:endParaRPr lang="en-US" altLang="zh-CN" sz="1200">
              <a:solidFill>
                <a:srgbClr val="CCECFF"/>
              </a:solidFill>
              <a:latin typeface="ZapfHumnst BT" pitchFamily="34" charset="0"/>
              <a:ea typeface="宋体" panose="02010600030101010101" pitchFamily="2" charset="-122"/>
            </a:endParaRPr>
          </a:p>
        </p:txBody>
      </p:sp>
      <p:sp>
        <p:nvSpPr>
          <p:cNvPr id="14370" name="Rectangle 1069"/>
          <p:cNvSpPr>
            <a:spLocks noChangeArrowheads="1"/>
          </p:cNvSpPr>
          <p:nvPr/>
        </p:nvSpPr>
        <p:spPr bwMode="auto">
          <a:xfrm>
            <a:off x="1874838" y="3100608"/>
            <a:ext cx="2165350" cy="182563"/>
          </a:xfrm>
          <a:prstGeom prst="rect">
            <a:avLst/>
          </a:prstGeom>
          <a:noFill/>
          <a:ln w="9525">
            <a:noFill/>
            <a:miter lim="800000"/>
          </a:ln>
        </p:spPr>
        <p:txBody>
          <a:bodyPr wrap="none" lIns="0" tIns="0" rIns="0" bIns="0">
            <a:spAutoFit/>
          </a:bodyPr>
          <a:lstStyle/>
          <a:p>
            <a:r>
              <a:rPr lang="en-US" altLang="zh-CN" sz="1200">
                <a:solidFill>
                  <a:srgbClr val="CCECFF"/>
                </a:solidFill>
                <a:ea typeface="宋体" panose="02010600030101010101" pitchFamily="2" charset="-122"/>
              </a:rPr>
              <a:t>1.2. // display course offerings( )</a:t>
            </a:r>
            <a:endParaRPr lang="en-US" altLang="zh-CN" sz="1200">
              <a:solidFill>
                <a:srgbClr val="CCECFF"/>
              </a:solidFill>
              <a:latin typeface="ZapfHumnst BT" pitchFamily="34" charset="0"/>
              <a:ea typeface="宋体" panose="02010600030101010101" pitchFamily="2" charset="-122"/>
            </a:endParaRPr>
          </a:p>
        </p:txBody>
      </p:sp>
      <p:sp>
        <p:nvSpPr>
          <p:cNvPr id="14371" name="Line 1070"/>
          <p:cNvSpPr>
            <a:spLocks noChangeShapeType="1"/>
          </p:cNvSpPr>
          <p:nvPr/>
        </p:nvSpPr>
        <p:spPr bwMode="auto">
          <a:xfrm>
            <a:off x="2554288" y="2541808"/>
            <a:ext cx="1619250" cy="1588"/>
          </a:xfrm>
          <a:prstGeom prst="line">
            <a:avLst/>
          </a:prstGeom>
          <a:noFill/>
          <a:ln w="0">
            <a:solidFill>
              <a:srgbClr val="CCECFF"/>
            </a:solidFill>
            <a:round/>
            <a:tailEnd type="triangle" w="lg" len="lg"/>
          </a:ln>
        </p:spPr>
        <p:txBody>
          <a:bodyPr/>
          <a:lstStyle/>
          <a:p>
            <a:endParaRPr lang="en-US"/>
          </a:p>
        </p:txBody>
      </p:sp>
      <p:sp>
        <p:nvSpPr>
          <p:cNvPr id="14372" name="Rectangle 1071"/>
          <p:cNvSpPr>
            <a:spLocks noChangeArrowheads="1"/>
          </p:cNvSpPr>
          <p:nvPr/>
        </p:nvSpPr>
        <p:spPr bwMode="auto">
          <a:xfrm>
            <a:off x="2576513" y="2335433"/>
            <a:ext cx="1905000" cy="182563"/>
          </a:xfrm>
          <a:prstGeom prst="rect">
            <a:avLst/>
          </a:prstGeom>
          <a:noFill/>
          <a:ln w="9525">
            <a:noFill/>
            <a:miter lim="800000"/>
          </a:ln>
        </p:spPr>
        <p:txBody>
          <a:bodyPr wrap="none" lIns="0" tIns="0" rIns="0" bIns="0">
            <a:spAutoFit/>
          </a:bodyPr>
          <a:lstStyle/>
          <a:p>
            <a:r>
              <a:rPr lang="en-US" altLang="zh-CN" sz="1200">
                <a:solidFill>
                  <a:srgbClr val="CCECFF"/>
                </a:solidFill>
                <a:ea typeface="宋体" panose="02010600030101010101" pitchFamily="2" charset="-122"/>
              </a:rPr>
              <a:t>1.1. // get course offerings( )</a:t>
            </a:r>
            <a:endParaRPr lang="en-US" altLang="zh-CN" sz="1200">
              <a:solidFill>
                <a:srgbClr val="CCECFF"/>
              </a:solidFill>
              <a:latin typeface="ZapfHumnst BT" pitchFamily="34" charset="0"/>
              <a:ea typeface="宋体" panose="02010600030101010101" pitchFamily="2" charset="-122"/>
            </a:endParaRPr>
          </a:p>
        </p:txBody>
      </p:sp>
      <p:sp>
        <p:nvSpPr>
          <p:cNvPr id="14373" name="Line 1072"/>
          <p:cNvSpPr>
            <a:spLocks noChangeShapeType="1"/>
          </p:cNvSpPr>
          <p:nvPr/>
        </p:nvSpPr>
        <p:spPr bwMode="auto">
          <a:xfrm>
            <a:off x="4278313" y="2824383"/>
            <a:ext cx="1658937" cy="0"/>
          </a:xfrm>
          <a:prstGeom prst="line">
            <a:avLst/>
          </a:prstGeom>
          <a:noFill/>
          <a:ln w="0">
            <a:solidFill>
              <a:srgbClr val="CCECFF"/>
            </a:solidFill>
            <a:round/>
            <a:tailEnd type="triangle" w="lg" len="lg"/>
          </a:ln>
        </p:spPr>
        <p:txBody>
          <a:bodyPr/>
          <a:lstStyle/>
          <a:p>
            <a:endParaRPr lang="en-US"/>
          </a:p>
        </p:txBody>
      </p:sp>
      <p:sp>
        <p:nvSpPr>
          <p:cNvPr id="14374" name="Rectangle 1073"/>
          <p:cNvSpPr>
            <a:spLocks noChangeArrowheads="1"/>
          </p:cNvSpPr>
          <p:nvPr/>
        </p:nvSpPr>
        <p:spPr bwMode="auto">
          <a:xfrm>
            <a:off x="4310063" y="2614833"/>
            <a:ext cx="2817812" cy="182563"/>
          </a:xfrm>
          <a:prstGeom prst="rect">
            <a:avLst/>
          </a:prstGeom>
          <a:noFill/>
          <a:ln w="9525">
            <a:noFill/>
            <a:miter lim="800000"/>
          </a:ln>
        </p:spPr>
        <p:txBody>
          <a:bodyPr wrap="none" lIns="0" tIns="0" rIns="0" bIns="0">
            <a:spAutoFit/>
          </a:bodyPr>
          <a:lstStyle/>
          <a:p>
            <a:r>
              <a:rPr lang="en-US" altLang="zh-CN" sz="1200">
                <a:solidFill>
                  <a:srgbClr val="CCECFF"/>
                </a:solidFill>
                <a:ea typeface="宋体" panose="02010600030101010101" pitchFamily="2" charset="-122"/>
              </a:rPr>
              <a:t>1.1.1. // get course offerings(forSemester)</a:t>
            </a:r>
            <a:endParaRPr lang="en-US" altLang="zh-CN" sz="1200">
              <a:solidFill>
                <a:srgbClr val="CCECFF"/>
              </a:solidFill>
              <a:latin typeface="ZapfHumnst BT" pitchFamily="34" charset="0"/>
              <a:ea typeface="宋体" panose="02010600030101010101" pitchFamily="2" charset="-122"/>
            </a:endParaRPr>
          </a:p>
        </p:txBody>
      </p:sp>
      <p:sp>
        <p:nvSpPr>
          <p:cNvPr id="14375" name="Line 1075"/>
          <p:cNvSpPr>
            <a:spLocks noChangeShapeType="1"/>
          </p:cNvSpPr>
          <p:nvPr/>
        </p:nvSpPr>
        <p:spPr bwMode="auto">
          <a:xfrm flipV="1">
            <a:off x="1312863" y="2302096"/>
            <a:ext cx="200025" cy="165100"/>
          </a:xfrm>
          <a:prstGeom prst="line">
            <a:avLst/>
          </a:prstGeom>
          <a:noFill/>
          <a:ln w="0">
            <a:solidFill>
              <a:srgbClr val="CCECFF"/>
            </a:solidFill>
            <a:prstDash val="sysDash"/>
            <a:round/>
          </a:ln>
        </p:spPr>
        <p:txBody>
          <a:bodyPr/>
          <a:lstStyle/>
          <a:p>
            <a:endParaRPr lang="en-US"/>
          </a:p>
        </p:txBody>
      </p:sp>
      <p:sp>
        <p:nvSpPr>
          <p:cNvPr id="14376" name="Rectangle 1076"/>
          <p:cNvSpPr>
            <a:spLocks noChangeArrowheads="1"/>
          </p:cNvSpPr>
          <p:nvPr/>
        </p:nvSpPr>
        <p:spPr bwMode="auto">
          <a:xfrm>
            <a:off x="1897063" y="3965796"/>
            <a:ext cx="2095500" cy="182562"/>
          </a:xfrm>
          <a:prstGeom prst="rect">
            <a:avLst/>
          </a:prstGeom>
          <a:noFill/>
          <a:ln w="9525">
            <a:noFill/>
            <a:miter lim="800000"/>
          </a:ln>
        </p:spPr>
        <p:txBody>
          <a:bodyPr wrap="none" lIns="0" tIns="0" rIns="0" bIns="0">
            <a:spAutoFit/>
          </a:bodyPr>
          <a:lstStyle/>
          <a:p>
            <a:r>
              <a:rPr lang="en-US" altLang="zh-CN" sz="1200">
                <a:solidFill>
                  <a:srgbClr val="CCECFF"/>
                </a:solidFill>
                <a:ea typeface="宋体" panose="02010600030101010101" pitchFamily="2" charset="-122"/>
              </a:rPr>
              <a:t>1.3. // display blank schedule( )</a:t>
            </a:r>
            <a:endParaRPr lang="en-US" altLang="zh-CN" sz="1200">
              <a:solidFill>
                <a:srgbClr val="CCECFF"/>
              </a:solidFill>
              <a:latin typeface="ZapfHumnst BT" pitchFamily="34" charset="0"/>
              <a:ea typeface="宋体" panose="02010600030101010101" pitchFamily="2" charset="-122"/>
            </a:endParaRPr>
          </a:p>
        </p:txBody>
      </p:sp>
      <p:sp>
        <p:nvSpPr>
          <p:cNvPr id="14377" name="Freeform 1084"/>
          <p:cNvSpPr/>
          <p:nvPr/>
        </p:nvSpPr>
        <p:spPr bwMode="auto">
          <a:xfrm>
            <a:off x="287338" y="4048346"/>
            <a:ext cx="1365250" cy="692150"/>
          </a:xfrm>
          <a:custGeom>
            <a:avLst/>
            <a:gdLst>
              <a:gd name="T0" fmla="*/ 0 w 129"/>
              <a:gd name="T1" fmla="*/ 0 h 74"/>
              <a:gd name="T2" fmla="*/ 118 w 129"/>
              <a:gd name="T3" fmla="*/ 0 h 74"/>
              <a:gd name="T4" fmla="*/ 129 w 129"/>
              <a:gd name="T5" fmla="*/ 12 h 74"/>
              <a:gd name="T6" fmla="*/ 129 w 129"/>
              <a:gd name="T7" fmla="*/ 74 h 74"/>
              <a:gd name="T8" fmla="*/ 0 w 129"/>
              <a:gd name="T9" fmla="*/ 74 h 74"/>
              <a:gd name="T10" fmla="*/ 0 w 129"/>
              <a:gd name="T11" fmla="*/ 0 h 74"/>
              <a:gd name="T12" fmla="*/ 0 60000 65536"/>
              <a:gd name="T13" fmla="*/ 0 60000 65536"/>
              <a:gd name="T14" fmla="*/ 0 60000 65536"/>
              <a:gd name="T15" fmla="*/ 0 60000 65536"/>
              <a:gd name="T16" fmla="*/ 0 60000 65536"/>
              <a:gd name="T17" fmla="*/ 0 60000 65536"/>
              <a:gd name="T18" fmla="*/ 0 w 129"/>
              <a:gd name="T19" fmla="*/ 0 h 74"/>
              <a:gd name="T20" fmla="*/ 129 w 129"/>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129" h="74">
                <a:moveTo>
                  <a:pt x="0" y="0"/>
                </a:moveTo>
                <a:lnTo>
                  <a:pt x="118" y="0"/>
                </a:lnTo>
                <a:lnTo>
                  <a:pt x="129" y="12"/>
                </a:lnTo>
                <a:lnTo>
                  <a:pt x="129" y="74"/>
                </a:lnTo>
                <a:lnTo>
                  <a:pt x="0" y="74"/>
                </a:lnTo>
                <a:lnTo>
                  <a:pt x="0" y="0"/>
                </a:lnTo>
              </a:path>
            </a:pathLst>
          </a:custGeom>
          <a:solidFill>
            <a:srgbClr val="CCECFF"/>
          </a:solidFill>
          <a:ln w="0">
            <a:solidFill>
              <a:srgbClr val="CCECFF"/>
            </a:solidFill>
            <a:round/>
          </a:ln>
        </p:spPr>
        <p:txBody>
          <a:bodyPr/>
          <a:lstStyle/>
          <a:p>
            <a:endParaRPr lang="en-US"/>
          </a:p>
        </p:txBody>
      </p:sp>
      <p:sp>
        <p:nvSpPr>
          <p:cNvPr id="14378" name="Freeform 1085"/>
          <p:cNvSpPr/>
          <p:nvPr/>
        </p:nvSpPr>
        <p:spPr bwMode="auto">
          <a:xfrm>
            <a:off x="1536700" y="4051521"/>
            <a:ext cx="115888" cy="111125"/>
          </a:xfrm>
          <a:custGeom>
            <a:avLst/>
            <a:gdLst>
              <a:gd name="T0" fmla="*/ 0 w 11"/>
              <a:gd name="T1" fmla="*/ 0 h 12"/>
              <a:gd name="T2" fmla="*/ 0 w 11"/>
              <a:gd name="T3" fmla="*/ 12 h 12"/>
              <a:gd name="T4" fmla="*/ 11 w 11"/>
              <a:gd name="T5" fmla="*/ 12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solidFill>
            <a:srgbClr val="CCECFF"/>
          </a:solidFill>
          <a:ln w="0">
            <a:solidFill>
              <a:schemeClr val="bg2"/>
            </a:solidFill>
            <a:round/>
          </a:ln>
        </p:spPr>
        <p:txBody>
          <a:bodyPr/>
          <a:lstStyle/>
          <a:p>
            <a:endParaRPr lang="en-US"/>
          </a:p>
        </p:txBody>
      </p:sp>
      <p:sp>
        <p:nvSpPr>
          <p:cNvPr id="14379" name="Rectangle 1086"/>
          <p:cNvSpPr>
            <a:spLocks noChangeArrowheads="1"/>
          </p:cNvSpPr>
          <p:nvPr/>
        </p:nvSpPr>
        <p:spPr bwMode="auto">
          <a:xfrm>
            <a:off x="331788" y="4065808"/>
            <a:ext cx="1198562"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A blank schedule</a:t>
            </a:r>
            <a:r>
              <a:rPr lang="en-US" altLang="zh-CN" sz="1200">
                <a:solidFill>
                  <a:srgbClr val="00CCFF"/>
                </a:solidFill>
                <a:ea typeface="宋体" panose="02010600030101010101" pitchFamily="2" charset="-122"/>
              </a:rPr>
              <a:t> </a:t>
            </a:r>
            <a:endParaRPr lang="en-US" altLang="zh-CN" sz="1200">
              <a:solidFill>
                <a:srgbClr val="00CCFF"/>
              </a:solidFill>
              <a:latin typeface="ZapfHumnst BT" pitchFamily="34" charset="0"/>
              <a:ea typeface="宋体" panose="02010600030101010101" pitchFamily="2" charset="-122"/>
            </a:endParaRPr>
          </a:p>
        </p:txBody>
      </p:sp>
      <p:sp>
        <p:nvSpPr>
          <p:cNvPr id="14380" name="Rectangle 1087"/>
          <p:cNvSpPr>
            <a:spLocks noChangeArrowheads="1"/>
          </p:cNvSpPr>
          <p:nvPr/>
        </p:nvSpPr>
        <p:spPr bwMode="auto">
          <a:xfrm>
            <a:off x="331788" y="4216621"/>
            <a:ext cx="1309687"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is displayed for the</a:t>
            </a:r>
            <a:r>
              <a:rPr lang="en-US" altLang="zh-CN" sz="1200">
                <a:solidFill>
                  <a:srgbClr val="00CCFF"/>
                </a:solidFill>
                <a:ea typeface="宋体" panose="02010600030101010101" pitchFamily="2" charset="-122"/>
              </a:rPr>
              <a:t> </a:t>
            </a:r>
            <a:endParaRPr lang="en-US" altLang="zh-CN" sz="1200">
              <a:solidFill>
                <a:srgbClr val="00CCFF"/>
              </a:solidFill>
              <a:latin typeface="ZapfHumnst BT" pitchFamily="34" charset="0"/>
              <a:ea typeface="宋体" panose="02010600030101010101" pitchFamily="2" charset="-122"/>
            </a:endParaRPr>
          </a:p>
        </p:txBody>
      </p:sp>
      <p:sp>
        <p:nvSpPr>
          <p:cNvPr id="14381" name="Rectangle 1088"/>
          <p:cNvSpPr>
            <a:spLocks noChangeArrowheads="1"/>
          </p:cNvSpPr>
          <p:nvPr/>
        </p:nvSpPr>
        <p:spPr bwMode="auto">
          <a:xfrm>
            <a:off x="331788" y="4365846"/>
            <a:ext cx="1227137"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students to select</a:t>
            </a:r>
            <a:r>
              <a:rPr lang="en-US" altLang="zh-CN" sz="1200">
                <a:solidFill>
                  <a:srgbClr val="00CCFF"/>
                </a:solidFill>
                <a:ea typeface="宋体" panose="02010600030101010101" pitchFamily="2" charset="-122"/>
              </a:rPr>
              <a:t> </a:t>
            </a:r>
            <a:endParaRPr lang="en-US" altLang="zh-CN" sz="1200">
              <a:solidFill>
                <a:srgbClr val="00CCFF"/>
              </a:solidFill>
              <a:latin typeface="ZapfHumnst BT" pitchFamily="34" charset="0"/>
              <a:ea typeface="宋体" panose="02010600030101010101" pitchFamily="2" charset="-122"/>
            </a:endParaRPr>
          </a:p>
        </p:txBody>
      </p:sp>
      <p:sp>
        <p:nvSpPr>
          <p:cNvPr id="14382" name="Rectangle 1089"/>
          <p:cNvSpPr>
            <a:spLocks noChangeArrowheads="1"/>
          </p:cNvSpPr>
          <p:nvPr/>
        </p:nvSpPr>
        <p:spPr bwMode="auto">
          <a:xfrm>
            <a:off x="331788" y="4515071"/>
            <a:ext cx="582612"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offerings</a:t>
            </a:r>
            <a:endParaRPr lang="en-US" altLang="zh-CN" sz="1200">
              <a:solidFill>
                <a:schemeClr val="bg2"/>
              </a:solidFill>
              <a:latin typeface="ZapfHumnst BT" pitchFamily="34" charset="0"/>
              <a:ea typeface="宋体" panose="02010600030101010101" pitchFamily="2" charset="-122"/>
            </a:endParaRPr>
          </a:p>
        </p:txBody>
      </p:sp>
      <p:sp>
        <p:nvSpPr>
          <p:cNvPr id="14383" name="Line 1090"/>
          <p:cNvSpPr>
            <a:spLocks noChangeShapeType="1"/>
          </p:cNvSpPr>
          <p:nvPr/>
        </p:nvSpPr>
        <p:spPr bwMode="auto">
          <a:xfrm flipV="1">
            <a:off x="1662113" y="4275358"/>
            <a:ext cx="1211262" cy="265113"/>
          </a:xfrm>
          <a:prstGeom prst="line">
            <a:avLst/>
          </a:prstGeom>
          <a:noFill/>
          <a:ln w="0">
            <a:solidFill>
              <a:srgbClr val="CCECFF"/>
            </a:solidFill>
            <a:prstDash val="sysDash"/>
            <a:round/>
          </a:ln>
        </p:spPr>
        <p:txBody>
          <a:bodyPr/>
          <a:lstStyle/>
          <a:p>
            <a:endParaRPr lang="en-US"/>
          </a:p>
        </p:txBody>
      </p:sp>
      <p:sp>
        <p:nvSpPr>
          <p:cNvPr id="14384" name="Line 1094"/>
          <p:cNvSpPr>
            <a:spLocks noChangeShapeType="1"/>
          </p:cNvSpPr>
          <p:nvPr/>
        </p:nvSpPr>
        <p:spPr bwMode="auto">
          <a:xfrm>
            <a:off x="815975" y="2095721"/>
            <a:ext cx="0" cy="203200"/>
          </a:xfrm>
          <a:prstGeom prst="line">
            <a:avLst/>
          </a:prstGeom>
          <a:noFill/>
          <a:ln w="0">
            <a:solidFill>
              <a:schemeClr val="tx1"/>
            </a:solidFill>
            <a:prstDash val="lgDash"/>
            <a:round/>
          </a:ln>
        </p:spPr>
        <p:txBody>
          <a:bodyPr/>
          <a:lstStyle/>
          <a:p>
            <a:endParaRPr lang="en-US"/>
          </a:p>
        </p:txBody>
      </p:sp>
      <p:sp>
        <p:nvSpPr>
          <p:cNvPr id="14385" name="Line 1096"/>
          <p:cNvSpPr>
            <a:spLocks noChangeShapeType="1"/>
          </p:cNvSpPr>
          <p:nvPr/>
        </p:nvSpPr>
        <p:spPr bwMode="auto">
          <a:xfrm>
            <a:off x="4224338" y="3194271"/>
            <a:ext cx="0" cy="3475037"/>
          </a:xfrm>
          <a:prstGeom prst="line">
            <a:avLst/>
          </a:prstGeom>
          <a:noFill/>
          <a:ln w="0">
            <a:solidFill>
              <a:schemeClr val="tx1"/>
            </a:solidFill>
            <a:prstDash val="lgDash"/>
            <a:round/>
          </a:ln>
        </p:spPr>
        <p:txBody>
          <a:bodyPr/>
          <a:lstStyle/>
          <a:p>
            <a:endParaRPr lang="en-US"/>
          </a:p>
        </p:txBody>
      </p:sp>
      <p:sp>
        <p:nvSpPr>
          <p:cNvPr id="14386" name="Line 1098"/>
          <p:cNvSpPr>
            <a:spLocks noChangeShapeType="1"/>
          </p:cNvSpPr>
          <p:nvPr/>
        </p:nvSpPr>
        <p:spPr bwMode="auto">
          <a:xfrm>
            <a:off x="6002338" y="3003771"/>
            <a:ext cx="1587" cy="3665537"/>
          </a:xfrm>
          <a:prstGeom prst="line">
            <a:avLst/>
          </a:prstGeom>
          <a:noFill/>
          <a:ln w="0">
            <a:solidFill>
              <a:schemeClr val="tx1"/>
            </a:solidFill>
            <a:prstDash val="lgDash"/>
            <a:round/>
          </a:ln>
        </p:spPr>
        <p:txBody>
          <a:bodyPr/>
          <a:lstStyle/>
          <a:p>
            <a:endParaRPr lang="en-US"/>
          </a:p>
        </p:txBody>
      </p:sp>
      <p:sp>
        <p:nvSpPr>
          <p:cNvPr id="14387" name="Freeform 1102"/>
          <p:cNvSpPr/>
          <p:nvPr/>
        </p:nvSpPr>
        <p:spPr bwMode="auto">
          <a:xfrm>
            <a:off x="2447925" y="2298921"/>
            <a:ext cx="95250" cy="2319337"/>
          </a:xfrm>
          <a:custGeom>
            <a:avLst/>
            <a:gdLst>
              <a:gd name="T0" fmla="*/ 60 w 60"/>
              <a:gd name="T1" fmla="*/ 688 h 1461"/>
              <a:gd name="T2" fmla="*/ 60 w 60"/>
              <a:gd name="T3" fmla="*/ 0 h 1461"/>
              <a:gd name="T4" fmla="*/ 0 w 60"/>
              <a:gd name="T5" fmla="*/ 0 h 1461"/>
              <a:gd name="T6" fmla="*/ 0 w 60"/>
              <a:gd name="T7" fmla="*/ 1461 h 1461"/>
              <a:gd name="T8" fmla="*/ 60 w 60"/>
              <a:gd name="T9" fmla="*/ 1461 h 1461"/>
              <a:gd name="T10" fmla="*/ 60 w 60"/>
              <a:gd name="T11" fmla="*/ 1361 h 1461"/>
              <a:gd name="T12" fmla="*/ 0 60000 65536"/>
              <a:gd name="T13" fmla="*/ 0 60000 65536"/>
              <a:gd name="T14" fmla="*/ 0 60000 65536"/>
              <a:gd name="T15" fmla="*/ 0 60000 65536"/>
              <a:gd name="T16" fmla="*/ 0 60000 65536"/>
              <a:gd name="T17" fmla="*/ 0 60000 65536"/>
              <a:gd name="T18" fmla="*/ 0 w 60"/>
              <a:gd name="T19" fmla="*/ 0 h 1461"/>
              <a:gd name="T20" fmla="*/ 60 w 60"/>
              <a:gd name="T21" fmla="*/ 1461 h 1461"/>
            </a:gdLst>
            <a:ahLst/>
            <a:cxnLst>
              <a:cxn ang="T12">
                <a:pos x="T0" y="T1"/>
              </a:cxn>
              <a:cxn ang="T13">
                <a:pos x="T2" y="T3"/>
              </a:cxn>
              <a:cxn ang="T14">
                <a:pos x="T4" y="T5"/>
              </a:cxn>
              <a:cxn ang="T15">
                <a:pos x="T6" y="T7"/>
              </a:cxn>
              <a:cxn ang="T16">
                <a:pos x="T8" y="T9"/>
              </a:cxn>
              <a:cxn ang="T17">
                <a:pos x="T10" y="T11"/>
              </a:cxn>
            </a:cxnLst>
            <a:rect l="T18" t="T19" r="T20" b="T21"/>
            <a:pathLst>
              <a:path w="60" h="1461">
                <a:moveTo>
                  <a:pt x="60" y="688"/>
                </a:moveTo>
                <a:lnTo>
                  <a:pt x="60" y="0"/>
                </a:lnTo>
                <a:lnTo>
                  <a:pt x="0" y="0"/>
                </a:lnTo>
                <a:lnTo>
                  <a:pt x="0" y="1461"/>
                </a:lnTo>
                <a:lnTo>
                  <a:pt x="60" y="1461"/>
                </a:lnTo>
                <a:lnTo>
                  <a:pt x="60" y="1361"/>
                </a:lnTo>
              </a:path>
            </a:pathLst>
          </a:custGeom>
          <a:noFill/>
          <a:ln w="0">
            <a:solidFill>
              <a:srgbClr val="CCECFF"/>
            </a:solidFill>
            <a:round/>
          </a:ln>
        </p:spPr>
        <p:txBody>
          <a:bodyPr lIns="107950" tIns="53975" rIns="107950" bIns="53975"/>
          <a:lstStyle/>
          <a:p>
            <a:endParaRPr lang="en-US"/>
          </a:p>
        </p:txBody>
      </p:sp>
      <p:sp>
        <p:nvSpPr>
          <p:cNvPr id="14388" name="Line 1103"/>
          <p:cNvSpPr>
            <a:spLocks noChangeShapeType="1"/>
          </p:cNvSpPr>
          <p:nvPr/>
        </p:nvSpPr>
        <p:spPr bwMode="auto">
          <a:xfrm>
            <a:off x="2543175" y="3580033"/>
            <a:ext cx="0" cy="682625"/>
          </a:xfrm>
          <a:prstGeom prst="line">
            <a:avLst/>
          </a:prstGeom>
          <a:noFill/>
          <a:ln w="0">
            <a:solidFill>
              <a:srgbClr val="CCECFF"/>
            </a:solidFill>
            <a:round/>
          </a:ln>
        </p:spPr>
        <p:txBody>
          <a:bodyPr lIns="107950" tIns="53975" rIns="107950" bIns="53975"/>
          <a:lstStyle/>
          <a:p>
            <a:endParaRPr lang="en-US"/>
          </a:p>
        </p:txBody>
      </p:sp>
      <p:sp>
        <p:nvSpPr>
          <p:cNvPr id="14389" name="Freeform 1104"/>
          <p:cNvSpPr/>
          <p:nvPr/>
        </p:nvSpPr>
        <p:spPr bwMode="auto">
          <a:xfrm>
            <a:off x="2543175" y="3294283"/>
            <a:ext cx="574675" cy="98425"/>
          </a:xfrm>
          <a:custGeom>
            <a:avLst/>
            <a:gdLst>
              <a:gd name="T0" fmla="*/ 0 w 362"/>
              <a:gd name="T1" fmla="*/ 0 h 62"/>
              <a:gd name="T2" fmla="*/ 362 w 362"/>
              <a:gd name="T3" fmla="*/ 0 h 62"/>
              <a:gd name="T4" fmla="*/ 362 w 362"/>
              <a:gd name="T5" fmla="*/ 62 h 62"/>
              <a:gd name="T6" fmla="*/ 36 w 362"/>
              <a:gd name="T7" fmla="*/ 62 h 62"/>
              <a:gd name="T8" fmla="*/ 0 60000 65536"/>
              <a:gd name="T9" fmla="*/ 0 60000 65536"/>
              <a:gd name="T10" fmla="*/ 0 60000 65536"/>
              <a:gd name="T11" fmla="*/ 0 60000 65536"/>
              <a:gd name="T12" fmla="*/ 0 w 362"/>
              <a:gd name="T13" fmla="*/ 0 h 62"/>
              <a:gd name="T14" fmla="*/ 362 w 362"/>
              <a:gd name="T15" fmla="*/ 62 h 62"/>
            </a:gdLst>
            <a:ahLst/>
            <a:cxnLst>
              <a:cxn ang="T8">
                <a:pos x="T0" y="T1"/>
              </a:cxn>
              <a:cxn ang="T9">
                <a:pos x="T2" y="T3"/>
              </a:cxn>
              <a:cxn ang="T10">
                <a:pos x="T4" y="T5"/>
              </a:cxn>
              <a:cxn ang="T11">
                <a:pos x="T6" y="T7"/>
              </a:cxn>
            </a:cxnLst>
            <a:rect l="T12" t="T13" r="T14" b="T15"/>
            <a:pathLst>
              <a:path w="362" h="62">
                <a:moveTo>
                  <a:pt x="0" y="0"/>
                </a:moveTo>
                <a:lnTo>
                  <a:pt x="362" y="0"/>
                </a:lnTo>
                <a:lnTo>
                  <a:pt x="362" y="62"/>
                </a:lnTo>
                <a:lnTo>
                  <a:pt x="36" y="62"/>
                </a:lnTo>
              </a:path>
            </a:pathLst>
          </a:custGeom>
          <a:noFill/>
          <a:ln w="3175">
            <a:solidFill>
              <a:srgbClr val="CCECFF"/>
            </a:solidFill>
            <a:round/>
            <a:tailEnd type="triangle" w="lg" len="lg"/>
          </a:ln>
        </p:spPr>
        <p:txBody>
          <a:bodyPr lIns="107950" tIns="53975" rIns="107950" bIns="53975"/>
          <a:lstStyle/>
          <a:p>
            <a:endParaRPr lang="en-US"/>
          </a:p>
        </p:txBody>
      </p:sp>
      <p:sp>
        <p:nvSpPr>
          <p:cNvPr id="14390" name="Rectangle 1105"/>
          <p:cNvSpPr>
            <a:spLocks noChangeArrowheads="1"/>
          </p:cNvSpPr>
          <p:nvPr/>
        </p:nvSpPr>
        <p:spPr bwMode="auto">
          <a:xfrm>
            <a:off x="2495550" y="4265833"/>
            <a:ext cx="106363" cy="187325"/>
          </a:xfrm>
          <a:prstGeom prst="rect">
            <a:avLst/>
          </a:prstGeom>
          <a:noFill/>
          <a:ln w="0">
            <a:solidFill>
              <a:srgbClr val="CCECFF"/>
            </a:solidFill>
            <a:miter lim="800000"/>
          </a:ln>
        </p:spPr>
        <p:txBody>
          <a:bodyPr/>
          <a:lstStyle/>
          <a:p>
            <a:endParaRPr lang="en-US"/>
          </a:p>
        </p:txBody>
      </p:sp>
      <p:sp>
        <p:nvSpPr>
          <p:cNvPr id="14391" name="Freeform 1106"/>
          <p:cNvSpPr/>
          <p:nvPr/>
        </p:nvSpPr>
        <p:spPr bwMode="auto">
          <a:xfrm>
            <a:off x="2549525" y="4167408"/>
            <a:ext cx="574675" cy="98425"/>
          </a:xfrm>
          <a:custGeom>
            <a:avLst/>
            <a:gdLst>
              <a:gd name="T0" fmla="*/ 0 w 362"/>
              <a:gd name="T1" fmla="*/ 0 h 62"/>
              <a:gd name="T2" fmla="*/ 362 w 362"/>
              <a:gd name="T3" fmla="*/ 0 h 62"/>
              <a:gd name="T4" fmla="*/ 362 w 362"/>
              <a:gd name="T5" fmla="*/ 62 h 62"/>
              <a:gd name="T6" fmla="*/ 36 w 362"/>
              <a:gd name="T7" fmla="*/ 62 h 62"/>
              <a:gd name="T8" fmla="*/ 0 60000 65536"/>
              <a:gd name="T9" fmla="*/ 0 60000 65536"/>
              <a:gd name="T10" fmla="*/ 0 60000 65536"/>
              <a:gd name="T11" fmla="*/ 0 60000 65536"/>
              <a:gd name="T12" fmla="*/ 0 w 362"/>
              <a:gd name="T13" fmla="*/ 0 h 62"/>
              <a:gd name="T14" fmla="*/ 362 w 362"/>
              <a:gd name="T15" fmla="*/ 62 h 62"/>
            </a:gdLst>
            <a:ahLst/>
            <a:cxnLst>
              <a:cxn ang="T8">
                <a:pos x="T0" y="T1"/>
              </a:cxn>
              <a:cxn ang="T9">
                <a:pos x="T2" y="T3"/>
              </a:cxn>
              <a:cxn ang="T10">
                <a:pos x="T4" y="T5"/>
              </a:cxn>
              <a:cxn ang="T11">
                <a:pos x="T6" y="T7"/>
              </a:cxn>
            </a:cxnLst>
            <a:rect l="T12" t="T13" r="T14" b="T15"/>
            <a:pathLst>
              <a:path w="362" h="62">
                <a:moveTo>
                  <a:pt x="0" y="0"/>
                </a:moveTo>
                <a:lnTo>
                  <a:pt x="362" y="0"/>
                </a:lnTo>
                <a:lnTo>
                  <a:pt x="362" y="62"/>
                </a:lnTo>
                <a:lnTo>
                  <a:pt x="36" y="62"/>
                </a:lnTo>
              </a:path>
            </a:pathLst>
          </a:custGeom>
          <a:noFill/>
          <a:ln w="3175">
            <a:solidFill>
              <a:srgbClr val="CCECFF"/>
            </a:solidFill>
            <a:round/>
            <a:tailEnd type="triangle" w="lg" len="lg"/>
          </a:ln>
        </p:spPr>
        <p:txBody>
          <a:bodyPr lIns="107950" tIns="53975" rIns="107950" bIns="53975"/>
          <a:lstStyle/>
          <a:p>
            <a:endParaRPr lang="en-US"/>
          </a:p>
        </p:txBody>
      </p:sp>
      <p:sp>
        <p:nvSpPr>
          <p:cNvPr id="14392" name="Freeform 1108"/>
          <p:cNvSpPr/>
          <p:nvPr/>
        </p:nvSpPr>
        <p:spPr bwMode="auto">
          <a:xfrm>
            <a:off x="292100" y="3299046"/>
            <a:ext cx="1657350" cy="560387"/>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 name="T12" fmla="*/ 0 60000 65536"/>
              <a:gd name="T13" fmla="*/ 0 60000 65536"/>
              <a:gd name="T14" fmla="*/ 0 60000 65536"/>
              <a:gd name="T15" fmla="*/ 0 60000 65536"/>
              <a:gd name="T16" fmla="*/ 0 60000 65536"/>
              <a:gd name="T17" fmla="*/ 0 60000 65536"/>
              <a:gd name="T18" fmla="*/ 0 w 152"/>
              <a:gd name="T19" fmla="*/ 0 h 60"/>
              <a:gd name="T20" fmla="*/ 152 w 15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52" h="60">
                <a:moveTo>
                  <a:pt x="0" y="0"/>
                </a:moveTo>
                <a:lnTo>
                  <a:pt x="140" y="0"/>
                </a:lnTo>
                <a:lnTo>
                  <a:pt x="152" y="12"/>
                </a:lnTo>
                <a:lnTo>
                  <a:pt x="152" y="60"/>
                </a:lnTo>
                <a:lnTo>
                  <a:pt x="0" y="60"/>
                </a:lnTo>
                <a:lnTo>
                  <a:pt x="0" y="0"/>
                </a:lnTo>
              </a:path>
            </a:pathLst>
          </a:custGeom>
          <a:solidFill>
            <a:srgbClr val="CCECFF"/>
          </a:solidFill>
          <a:ln w="0">
            <a:solidFill>
              <a:srgbClr val="CCECFF"/>
            </a:solidFill>
            <a:round/>
          </a:ln>
        </p:spPr>
        <p:txBody>
          <a:bodyPr/>
          <a:lstStyle/>
          <a:p>
            <a:endParaRPr lang="en-US"/>
          </a:p>
        </p:txBody>
      </p:sp>
      <p:sp>
        <p:nvSpPr>
          <p:cNvPr id="14393" name="Freeform 1109"/>
          <p:cNvSpPr/>
          <p:nvPr/>
        </p:nvSpPr>
        <p:spPr bwMode="auto">
          <a:xfrm>
            <a:off x="1809750" y="3302221"/>
            <a:ext cx="127000" cy="112712"/>
          </a:xfrm>
          <a:custGeom>
            <a:avLst/>
            <a:gdLst>
              <a:gd name="T0" fmla="*/ 0 w 12"/>
              <a:gd name="T1" fmla="*/ 0 h 12"/>
              <a:gd name="T2" fmla="*/ 0 w 12"/>
              <a:gd name="T3" fmla="*/ 12 h 12"/>
              <a:gd name="T4" fmla="*/ 12 w 12"/>
              <a:gd name="T5" fmla="*/ 12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solidFill>
            <a:srgbClr val="CCECFF"/>
          </a:solidFill>
          <a:ln w="0">
            <a:solidFill>
              <a:schemeClr val="bg2"/>
            </a:solidFill>
            <a:round/>
          </a:ln>
        </p:spPr>
        <p:txBody>
          <a:bodyPr/>
          <a:lstStyle/>
          <a:p>
            <a:endParaRPr lang="en-US"/>
          </a:p>
        </p:txBody>
      </p:sp>
      <p:sp>
        <p:nvSpPr>
          <p:cNvPr id="14394" name="Rectangle 1110"/>
          <p:cNvSpPr>
            <a:spLocks noChangeArrowheads="1"/>
          </p:cNvSpPr>
          <p:nvPr/>
        </p:nvSpPr>
        <p:spPr bwMode="auto">
          <a:xfrm>
            <a:off x="334963" y="3316508"/>
            <a:ext cx="1436687"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A list of the available</a:t>
            </a:r>
            <a:r>
              <a:rPr lang="en-US" altLang="zh-CN" sz="1200">
                <a:solidFill>
                  <a:srgbClr val="00CCFF"/>
                </a:solidFill>
                <a:ea typeface="宋体" panose="02010600030101010101" pitchFamily="2" charset="-122"/>
              </a:rPr>
              <a:t> </a:t>
            </a:r>
            <a:endParaRPr lang="en-US" altLang="zh-CN" sz="1200">
              <a:solidFill>
                <a:srgbClr val="00CCFF"/>
              </a:solidFill>
              <a:latin typeface="ZapfHumnst BT" pitchFamily="34" charset="0"/>
              <a:ea typeface="宋体" panose="02010600030101010101" pitchFamily="2" charset="-122"/>
            </a:endParaRPr>
          </a:p>
        </p:txBody>
      </p:sp>
      <p:sp>
        <p:nvSpPr>
          <p:cNvPr id="14395" name="Rectangle 1111"/>
          <p:cNvSpPr>
            <a:spLocks noChangeArrowheads="1"/>
          </p:cNvSpPr>
          <p:nvPr/>
        </p:nvSpPr>
        <p:spPr bwMode="auto">
          <a:xfrm>
            <a:off x="334963" y="3465733"/>
            <a:ext cx="1624012"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course offerings for this</a:t>
            </a:r>
            <a:r>
              <a:rPr lang="en-US" altLang="zh-CN" sz="1200">
                <a:solidFill>
                  <a:srgbClr val="00CCFF"/>
                </a:solidFill>
                <a:ea typeface="宋体" panose="02010600030101010101" pitchFamily="2" charset="-122"/>
              </a:rPr>
              <a:t> </a:t>
            </a:r>
            <a:endParaRPr lang="en-US" altLang="zh-CN" sz="1200">
              <a:solidFill>
                <a:srgbClr val="00CCFF"/>
              </a:solidFill>
              <a:latin typeface="ZapfHumnst BT" pitchFamily="34" charset="0"/>
              <a:ea typeface="宋体" panose="02010600030101010101" pitchFamily="2" charset="-122"/>
            </a:endParaRPr>
          </a:p>
        </p:txBody>
      </p:sp>
      <p:sp>
        <p:nvSpPr>
          <p:cNvPr id="14396" name="Rectangle 1112"/>
          <p:cNvSpPr>
            <a:spLocks noChangeArrowheads="1"/>
          </p:cNvSpPr>
          <p:nvPr/>
        </p:nvSpPr>
        <p:spPr bwMode="auto">
          <a:xfrm>
            <a:off x="334963" y="3616546"/>
            <a:ext cx="1570037"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semester are displayed</a:t>
            </a:r>
            <a:endParaRPr lang="en-US" altLang="zh-CN" sz="1200">
              <a:solidFill>
                <a:schemeClr val="bg2"/>
              </a:solidFill>
              <a:latin typeface="ZapfHumnst BT" pitchFamily="34" charset="0"/>
              <a:ea typeface="宋体" panose="02010600030101010101" pitchFamily="2" charset="-122"/>
            </a:endParaRPr>
          </a:p>
        </p:txBody>
      </p:sp>
      <p:sp>
        <p:nvSpPr>
          <p:cNvPr id="14397" name="Freeform 1113"/>
          <p:cNvSpPr/>
          <p:nvPr/>
        </p:nvSpPr>
        <p:spPr bwMode="auto">
          <a:xfrm>
            <a:off x="5600700" y="1178146"/>
            <a:ext cx="728663" cy="220662"/>
          </a:xfrm>
          <a:custGeom>
            <a:avLst/>
            <a:gdLst>
              <a:gd name="T0" fmla="*/ 0 w 459"/>
              <a:gd name="T1" fmla="*/ 0 h 139"/>
              <a:gd name="T2" fmla="*/ 459 w 459"/>
              <a:gd name="T3" fmla="*/ 5 h 139"/>
              <a:gd name="T4" fmla="*/ 459 w 459"/>
              <a:gd name="T5" fmla="*/ 139 h 139"/>
              <a:gd name="T6" fmla="*/ 0 60000 65536"/>
              <a:gd name="T7" fmla="*/ 0 60000 65536"/>
              <a:gd name="T8" fmla="*/ 0 60000 65536"/>
              <a:gd name="T9" fmla="*/ 0 w 459"/>
              <a:gd name="T10" fmla="*/ 0 h 139"/>
              <a:gd name="T11" fmla="*/ 459 w 459"/>
              <a:gd name="T12" fmla="*/ 139 h 139"/>
            </a:gdLst>
            <a:ahLst/>
            <a:cxnLst>
              <a:cxn ang="T6">
                <a:pos x="T0" y="T1"/>
              </a:cxn>
              <a:cxn ang="T7">
                <a:pos x="T2" y="T3"/>
              </a:cxn>
              <a:cxn ang="T8">
                <a:pos x="T4" y="T5"/>
              </a:cxn>
            </a:cxnLst>
            <a:rect l="T9" t="T10" r="T11" b="T12"/>
            <a:pathLst>
              <a:path w="459" h="139">
                <a:moveTo>
                  <a:pt x="0" y="0"/>
                </a:moveTo>
                <a:lnTo>
                  <a:pt x="459" y="5"/>
                </a:lnTo>
                <a:lnTo>
                  <a:pt x="459" y="139"/>
                </a:lnTo>
              </a:path>
            </a:pathLst>
          </a:custGeom>
          <a:noFill/>
          <a:ln w="28575">
            <a:solidFill>
              <a:schemeClr val="hlink"/>
            </a:solidFill>
            <a:round/>
            <a:tailEnd type="triangle" w="med" len="med"/>
          </a:ln>
        </p:spPr>
        <p:txBody>
          <a:bodyPr lIns="107950" tIns="53975" rIns="107950" bIns="53975"/>
          <a:lstStyle/>
          <a:p>
            <a:endParaRPr lang="en-US"/>
          </a:p>
        </p:txBody>
      </p:sp>
      <p:grpSp>
        <p:nvGrpSpPr>
          <p:cNvPr id="14398" name="Group 1115"/>
          <p:cNvGrpSpPr/>
          <p:nvPr/>
        </p:nvGrpSpPr>
        <p:grpSpPr bwMode="auto">
          <a:xfrm>
            <a:off x="646113" y="1284508"/>
            <a:ext cx="344487" cy="498475"/>
            <a:chOff x="527" y="616"/>
            <a:chExt cx="217" cy="314"/>
          </a:xfrm>
        </p:grpSpPr>
        <p:sp>
          <p:nvSpPr>
            <p:cNvPr id="14407" name="Oval 1116"/>
            <p:cNvSpPr>
              <a:spLocks noChangeArrowheads="1"/>
            </p:cNvSpPr>
            <p:nvPr/>
          </p:nvSpPr>
          <p:spPr bwMode="auto">
            <a:xfrm>
              <a:off x="577" y="616"/>
              <a:ext cx="113" cy="107"/>
            </a:xfrm>
            <a:prstGeom prst="ellipse">
              <a:avLst/>
            </a:prstGeom>
            <a:noFill/>
            <a:ln w="0">
              <a:solidFill>
                <a:srgbClr val="CCECFF"/>
              </a:solidFill>
              <a:round/>
            </a:ln>
          </p:spPr>
          <p:txBody>
            <a:bodyPr/>
            <a:lstStyle/>
            <a:p>
              <a:endParaRPr lang="en-US"/>
            </a:p>
          </p:txBody>
        </p:sp>
        <p:sp>
          <p:nvSpPr>
            <p:cNvPr id="14408" name="Line 1117"/>
            <p:cNvSpPr>
              <a:spLocks noChangeShapeType="1"/>
            </p:cNvSpPr>
            <p:nvPr/>
          </p:nvSpPr>
          <p:spPr bwMode="auto">
            <a:xfrm>
              <a:off x="634" y="725"/>
              <a:ext cx="0" cy="96"/>
            </a:xfrm>
            <a:prstGeom prst="line">
              <a:avLst/>
            </a:prstGeom>
            <a:noFill/>
            <a:ln w="0">
              <a:solidFill>
                <a:srgbClr val="CCECFF"/>
              </a:solidFill>
              <a:round/>
            </a:ln>
          </p:spPr>
          <p:txBody>
            <a:bodyPr/>
            <a:lstStyle/>
            <a:p>
              <a:endParaRPr lang="en-US"/>
            </a:p>
          </p:txBody>
        </p:sp>
        <p:sp>
          <p:nvSpPr>
            <p:cNvPr id="14409" name="Line 1118"/>
            <p:cNvSpPr>
              <a:spLocks noChangeShapeType="1"/>
            </p:cNvSpPr>
            <p:nvPr/>
          </p:nvSpPr>
          <p:spPr bwMode="auto">
            <a:xfrm>
              <a:off x="550" y="750"/>
              <a:ext cx="166" cy="0"/>
            </a:xfrm>
            <a:prstGeom prst="line">
              <a:avLst/>
            </a:prstGeom>
            <a:noFill/>
            <a:ln w="0">
              <a:solidFill>
                <a:srgbClr val="CCECFF"/>
              </a:solidFill>
              <a:round/>
            </a:ln>
          </p:spPr>
          <p:txBody>
            <a:bodyPr/>
            <a:lstStyle/>
            <a:p>
              <a:endParaRPr lang="en-US"/>
            </a:p>
          </p:txBody>
        </p:sp>
        <p:sp>
          <p:nvSpPr>
            <p:cNvPr id="14410" name="Freeform 1119"/>
            <p:cNvSpPr/>
            <p:nvPr/>
          </p:nvSpPr>
          <p:spPr bwMode="auto">
            <a:xfrm>
              <a:off x="527" y="821"/>
              <a:ext cx="217" cy="109"/>
            </a:xfrm>
            <a:custGeom>
              <a:avLst/>
              <a:gdLst>
                <a:gd name="T0" fmla="*/ 0 w 217"/>
                <a:gd name="T1" fmla="*/ 108 h 109"/>
                <a:gd name="T2" fmla="*/ 107 w 217"/>
                <a:gd name="T3" fmla="*/ 0 h 109"/>
                <a:gd name="T4" fmla="*/ 217 w 217"/>
                <a:gd name="T5" fmla="*/ 109 h 109"/>
                <a:gd name="T6" fmla="*/ 0 60000 65536"/>
                <a:gd name="T7" fmla="*/ 0 60000 65536"/>
                <a:gd name="T8" fmla="*/ 0 60000 65536"/>
                <a:gd name="T9" fmla="*/ 0 w 217"/>
                <a:gd name="T10" fmla="*/ 0 h 109"/>
                <a:gd name="T11" fmla="*/ 217 w 217"/>
                <a:gd name="T12" fmla="*/ 109 h 109"/>
              </a:gdLst>
              <a:ahLst/>
              <a:cxnLst>
                <a:cxn ang="T6">
                  <a:pos x="T0" y="T1"/>
                </a:cxn>
                <a:cxn ang="T7">
                  <a:pos x="T2" y="T3"/>
                </a:cxn>
                <a:cxn ang="T8">
                  <a:pos x="T4" y="T5"/>
                </a:cxn>
              </a:cxnLst>
              <a:rect l="T9" t="T10" r="T11" b="T12"/>
              <a:pathLst>
                <a:path w="217" h="109">
                  <a:moveTo>
                    <a:pt x="0" y="108"/>
                  </a:moveTo>
                  <a:lnTo>
                    <a:pt x="107" y="0"/>
                  </a:lnTo>
                  <a:lnTo>
                    <a:pt x="217" y="109"/>
                  </a:lnTo>
                </a:path>
              </a:pathLst>
            </a:custGeom>
            <a:noFill/>
            <a:ln w="0">
              <a:solidFill>
                <a:srgbClr val="CCECFF"/>
              </a:solidFill>
              <a:round/>
            </a:ln>
          </p:spPr>
          <p:txBody>
            <a:bodyPr/>
            <a:lstStyle/>
            <a:p>
              <a:endParaRPr lang="en-US"/>
            </a:p>
          </p:txBody>
        </p:sp>
      </p:grpSp>
      <p:sp>
        <p:nvSpPr>
          <p:cNvPr id="14399" name="Rectangle 1120"/>
          <p:cNvSpPr>
            <a:spLocks noChangeArrowheads="1"/>
          </p:cNvSpPr>
          <p:nvPr/>
        </p:nvSpPr>
        <p:spPr bwMode="auto">
          <a:xfrm>
            <a:off x="342900" y="5348508"/>
            <a:ext cx="8505825" cy="419100"/>
          </a:xfrm>
          <a:prstGeom prst="rect">
            <a:avLst/>
          </a:prstGeom>
          <a:noFill/>
          <a:ln w="12700">
            <a:solidFill>
              <a:srgbClr val="00CCFF"/>
            </a:solidFill>
            <a:miter lim="800000"/>
          </a:ln>
        </p:spPr>
        <p:txBody>
          <a:bodyPr wrap="none" lIns="107950" tIns="53975" rIns="107950" bIns="53975" anchor="ctr"/>
          <a:lstStyle/>
          <a:p>
            <a:endParaRPr lang="en-US"/>
          </a:p>
        </p:txBody>
      </p:sp>
      <p:sp>
        <p:nvSpPr>
          <p:cNvPr id="14400" name="Rectangle 1121"/>
          <p:cNvSpPr>
            <a:spLocks noChangeArrowheads="1"/>
          </p:cNvSpPr>
          <p:nvPr/>
        </p:nvSpPr>
        <p:spPr bwMode="auto">
          <a:xfrm>
            <a:off x="342900" y="6053358"/>
            <a:ext cx="8505825" cy="419100"/>
          </a:xfrm>
          <a:prstGeom prst="rect">
            <a:avLst/>
          </a:prstGeom>
          <a:noFill/>
          <a:ln w="12700">
            <a:solidFill>
              <a:srgbClr val="00CCFF"/>
            </a:solidFill>
            <a:miter lim="800000"/>
          </a:ln>
        </p:spPr>
        <p:txBody>
          <a:bodyPr wrap="none" lIns="107950" tIns="53975" rIns="107950" bIns="53975" anchor="ctr"/>
          <a:lstStyle/>
          <a:p>
            <a:endParaRPr lang="en-US"/>
          </a:p>
        </p:txBody>
      </p:sp>
      <p:sp>
        <p:nvSpPr>
          <p:cNvPr id="14401" name="Rectangle 1123"/>
          <p:cNvSpPr>
            <a:spLocks noChangeArrowheads="1"/>
          </p:cNvSpPr>
          <p:nvPr/>
        </p:nvSpPr>
        <p:spPr bwMode="auto">
          <a:xfrm>
            <a:off x="4381500" y="5554883"/>
            <a:ext cx="1082675"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Select Offerings</a:t>
            </a:r>
            <a:endParaRPr lang="en-US" altLang="zh-CN" sz="1200">
              <a:solidFill>
                <a:srgbClr val="00CCFF"/>
              </a:solidFill>
              <a:latin typeface="ZapfHumnst BT" pitchFamily="34" charset="0"/>
              <a:ea typeface="宋体" panose="02010600030101010101" pitchFamily="2" charset="-122"/>
            </a:endParaRPr>
          </a:p>
        </p:txBody>
      </p:sp>
      <p:sp>
        <p:nvSpPr>
          <p:cNvPr id="14402" name="Rectangle 1124"/>
          <p:cNvSpPr>
            <a:spLocks noChangeArrowheads="1"/>
          </p:cNvSpPr>
          <p:nvPr/>
        </p:nvSpPr>
        <p:spPr bwMode="auto">
          <a:xfrm>
            <a:off x="4381500" y="6269258"/>
            <a:ext cx="1147763"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Submit Schedule</a:t>
            </a:r>
            <a:endParaRPr lang="en-US" altLang="zh-CN" sz="1200">
              <a:solidFill>
                <a:srgbClr val="00CCFF"/>
              </a:solidFill>
              <a:latin typeface="ZapfHumnst BT" pitchFamily="34" charset="0"/>
              <a:ea typeface="宋体" panose="02010600030101010101" pitchFamily="2" charset="-122"/>
            </a:endParaRPr>
          </a:p>
        </p:txBody>
      </p:sp>
      <p:sp>
        <p:nvSpPr>
          <p:cNvPr id="14403" name="Freeform 1125"/>
          <p:cNvSpPr/>
          <p:nvPr/>
        </p:nvSpPr>
        <p:spPr bwMode="auto">
          <a:xfrm>
            <a:off x="342900" y="5348508"/>
            <a:ext cx="204788" cy="200025"/>
          </a:xfrm>
          <a:custGeom>
            <a:avLst/>
            <a:gdLst>
              <a:gd name="T0" fmla="*/ 0 w 129"/>
              <a:gd name="T1" fmla="*/ 126 h 126"/>
              <a:gd name="T2" fmla="*/ 0 w 129"/>
              <a:gd name="T3" fmla="*/ 0 h 126"/>
              <a:gd name="T4" fmla="*/ 129 w 129"/>
              <a:gd name="T5" fmla="*/ 0 h 126"/>
              <a:gd name="T6" fmla="*/ 129 w 129"/>
              <a:gd name="T7" fmla="*/ 69 h 126"/>
              <a:gd name="T8" fmla="*/ 96 w 129"/>
              <a:gd name="T9" fmla="*/ 126 h 126"/>
              <a:gd name="T10" fmla="*/ 0 w 129"/>
              <a:gd name="T11" fmla="*/ 12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ln>
        </p:spPr>
        <p:txBody>
          <a:bodyPr lIns="107950" tIns="53975" rIns="107950" bIns="53975"/>
          <a:lstStyle/>
          <a:p>
            <a:endParaRPr lang="en-US"/>
          </a:p>
        </p:txBody>
      </p:sp>
      <p:sp>
        <p:nvSpPr>
          <p:cNvPr id="14404" name="Rectangle 1126"/>
          <p:cNvSpPr>
            <a:spLocks noChangeArrowheads="1"/>
          </p:cNvSpPr>
          <p:nvPr/>
        </p:nvSpPr>
        <p:spPr bwMode="auto">
          <a:xfrm>
            <a:off x="361950" y="5359621"/>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
        <p:nvSpPr>
          <p:cNvPr id="14405" name="Freeform 1127"/>
          <p:cNvSpPr/>
          <p:nvPr/>
        </p:nvSpPr>
        <p:spPr bwMode="auto">
          <a:xfrm>
            <a:off x="342900" y="6053358"/>
            <a:ext cx="204788" cy="200025"/>
          </a:xfrm>
          <a:custGeom>
            <a:avLst/>
            <a:gdLst>
              <a:gd name="T0" fmla="*/ 0 w 129"/>
              <a:gd name="T1" fmla="*/ 126 h 126"/>
              <a:gd name="T2" fmla="*/ 0 w 129"/>
              <a:gd name="T3" fmla="*/ 0 h 126"/>
              <a:gd name="T4" fmla="*/ 129 w 129"/>
              <a:gd name="T5" fmla="*/ 0 h 126"/>
              <a:gd name="T6" fmla="*/ 129 w 129"/>
              <a:gd name="T7" fmla="*/ 69 h 126"/>
              <a:gd name="T8" fmla="*/ 96 w 129"/>
              <a:gd name="T9" fmla="*/ 126 h 126"/>
              <a:gd name="T10" fmla="*/ 0 w 129"/>
              <a:gd name="T11" fmla="*/ 12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ln>
        </p:spPr>
        <p:txBody>
          <a:bodyPr lIns="107950" tIns="53975" rIns="107950" bIns="53975"/>
          <a:lstStyle/>
          <a:p>
            <a:endParaRPr lang="en-US"/>
          </a:p>
        </p:txBody>
      </p:sp>
      <p:sp>
        <p:nvSpPr>
          <p:cNvPr id="14406" name="Rectangle 1128"/>
          <p:cNvSpPr>
            <a:spLocks noChangeArrowheads="1"/>
          </p:cNvSpPr>
          <p:nvPr/>
        </p:nvSpPr>
        <p:spPr bwMode="auto">
          <a:xfrm>
            <a:off x="361950" y="6064471"/>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1662113" y="3469814"/>
            <a:ext cx="1211262" cy="265113"/>
          </a:xfrm>
          <a:prstGeom prst="line">
            <a:avLst/>
          </a:prstGeom>
          <a:noFill/>
          <a:ln w="0">
            <a:solidFill>
              <a:srgbClr val="00CCFF"/>
            </a:solidFill>
            <a:prstDash val="sysDash"/>
            <a:round/>
          </a:ln>
        </p:spPr>
        <p:txBody>
          <a:bodyPr/>
          <a:lstStyle/>
          <a:p>
            <a:endParaRPr lang="en-US"/>
          </a:p>
        </p:txBody>
      </p:sp>
      <p:sp>
        <p:nvSpPr>
          <p:cNvPr id="15363" name="Line 3"/>
          <p:cNvSpPr>
            <a:spLocks noChangeShapeType="1"/>
          </p:cNvSpPr>
          <p:nvPr/>
        </p:nvSpPr>
        <p:spPr bwMode="auto">
          <a:xfrm>
            <a:off x="4348163" y="1893427"/>
            <a:ext cx="0" cy="474662"/>
          </a:xfrm>
          <a:prstGeom prst="line">
            <a:avLst/>
          </a:prstGeom>
          <a:noFill/>
          <a:ln w="0">
            <a:solidFill>
              <a:srgbClr val="00CCFF"/>
            </a:solidFill>
            <a:prstDash val="lgDash"/>
            <a:round/>
          </a:ln>
        </p:spPr>
        <p:txBody>
          <a:bodyPr/>
          <a:lstStyle/>
          <a:p>
            <a:endParaRPr lang="en-US"/>
          </a:p>
        </p:txBody>
      </p:sp>
      <p:sp>
        <p:nvSpPr>
          <p:cNvPr id="15364" name="Line 4"/>
          <p:cNvSpPr>
            <a:spLocks noChangeShapeType="1"/>
          </p:cNvSpPr>
          <p:nvPr/>
        </p:nvSpPr>
        <p:spPr bwMode="auto">
          <a:xfrm>
            <a:off x="7515225" y="1866439"/>
            <a:ext cx="1588" cy="4810125"/>
          </a:xfrm>
          <a:prstGeom prst="line">
            <a:avLst/>
          </a:prstGeom>
          <a:noFill/>
          <a:ln w="12700">
            <a:solidFill>
              <a:srgbClr val="00CCFF"/>
            </a:solidFill>
            <a:prstDash val="lgDash"/>
            <a:round/>
          </a:ln>
        </p:spPr>
        <p:txBody>
          <a:bodyPr/>
          <a:lstStyle/>
          <a:p>
            <a:endParaRPr lang="en-US"/>
          </a:p>
        </p:txBody>
      </p:sp>
      <p:sp>
        <p:nvSpPr>
          <p:cNvPr id="15365" name="Line 5"/>
          <p:cNvSpPr>
            <a:spLocks noChangeShapeType="1"/>
          </p:cNvSpPr>
          <p:nvPr/>
        </p:nvSpPr>
        <p:spPr bwMode="auto">
          <a:xfrm>
            <a:off x="8480425" y="1893427"/>
            <a:ext cx="1588" cy="4776787"/>
          </a:xfrm>
          <a:prstGeom prst="line">
            <a:avLst/>
          </a:prstGeom>
          <a:noFill/>
          <a:ln w="0">
            <a:solidFill>
              <a:srgbClr val="00CCFF"/>
            </a:solidFill>
            <a:prstDash val="lgDash"/>
            <a:round/>
          </a:ln>
        </p:spPr>
        <p:txBody>
          <a:bodyPr/>
          <a:lstStyle/>
          <a:p>
            <a:endParaRPr lang="en-US"/>
          </a:p>
        </p:txBody>
      </p:sp>
      <p:sp>
        <p:nvSpPr>
          <p:cNvPr id="15366" name="Line 6"/>
          <p:cNvSpPr>
            <a:spLocks noChangeShapeType="1"/>
          </p:cNvSpPr>
          <p:nvPr/>
        </p:nvSpPr>
        <p:spPr bwMode="auto">
          <a:xfrm>
            <a:off x="6135688" y="1893427"/>
            <a:ext cx="0" cy="644525"/>
          </a:xfrm>
          <a:prstGeom prst="line">
            <a:avLst/>
          </a:prstGeom>
          <a:noFill/>
          <a:ln w="0">
            <a:solidFill>
              <a:srgbClr val="00CCFF"/>
            </a:solidFill>
            <a:prstDash val="lgDash"/>
            <a:round/>
          </a:ln>
        </p:spPr>
        <p:txBody>
          <a:bodyPr/>
          <a:lstStyle/>
          <a:p>
            <a:endParaRPr lang="en-US"/>
          </a:p>
        </p:txBody>
      </p:sp>
      <p:sp>
        <p:nvSpPr>
          <p:cNvPr id="15367" name="Line 7"/>
          <p:cNvSpPr>
            <a:spLocks noChangeShapeType="1"/>
          </p:cNvSpPr>
          <p:nvPr/>
        </p:nvSpPr>
        <p:spPr bwMode="auto">
          <a:xfrm>
            <a:off x="2492375" y="1890252"/>
            <a:ext cx="0" cy="249237"/>
          </a:xfrm>
          <a:prstGeom prst="line">
            <a:avLst/>
          </a:prstGeom>
          <a:noFill/>
          <a:ln w="0">
            <a:solidFill>
              <a:srgbClr val="00CCFF"/>
            </a:solidFill>
            <a:prstDash val="lgDash"/>
            <a:round/>
          </a:ln>
        </p:spPr>
        <p:txBody>
          <a:bodyPr/>
          <a:lstStyle/>
          <a:p>
            <a:endParaRPr lang="en-US"/>
          </a:p>
        </p:txBody>
      </p:sp>
      <p:sp>
        <p:nvSpPr>
          <p:cNvPr id="15368" name="Rectangle 9"/>
          <p:cNvSpPr>
            <a:spLocks noGrp="1" noChangeArrowheads="1"/>
          </p:cNvSpPr>
          <p:nvPr>
            <p:ph type="title"/>
          </p:nvPr>
        </p:nvSpPr>
        <p:spPr/>
        <p:txBody>
          <a:bodyPr>
            <a:normAutofit fontScale="90000"/>
          </a:bodyPr>
          <a:lstStyle/>
          <a:p>
            <a:pPr eaLnBrk="1" hangingPunct="1"/>
            <a:r>
              <a:rPr lang="en-US" altLang="zh-CN" sz="3500" smtClean="0">
                <a:ea typeface="宋体" panose="02010600030101010101" pitchFamily="2" charset="-122"/>
              </a:rPr>
              <a:t>Example: Incorporating Subsystems (After)</a:t>
            </a:r>
            <a:endParaRPr lang="en-US" altLang="zh-CN" smtClean="0">
              <a:ea typeface="宋体" panose="02010600030101010101" pitchFamily="2" charset="-122"/>
            </a:endParaRPr>
          </a:p>
        </p:txBody>
      </p:sp>
      <p:sp>
        <p:nvSpPr>
          <p:cNvPr id="15369" name="Rectangle 19"/>
          <p:cNvSpPr>
            <a:spLocks noChangeArrowheads="1"/>
          </p:cNvSpPr>
          <p:nvPr/>
        </p:nvSpPr>
        <p:spPr bwMode="auto">
          <a:xfrm>
            <a:off x="1524000" y="1504489"/>
            <a:ext cx="1905000" cy="355600"/>
          </a:xfrm>
          <a:prstGeom prst="rect">
            <a:avLst/>
          </a:prstGeom>
          <a:noFill/>
          <a:ln w="0">
            <a:solidFill>
              <a:srgbClr val="00CCFF"/>
            </a:solidFill>
            <a:miter lim="800000"/>
          </a:ln>
        </p:spPr>
        <p:txBody>
          <a:bodyPr/>
          <a:lstStyle/>
          <a:p>
            <a:endParaRPr lang="en-US"/>
          </a:p>
        </p:txBody>
      </p:sp>
      <p:sp>
        <p:nvSpPr>
          <p:cNvPr id="15370" name="Rectangle 20"/>
          <p:cNvSpPr>
            <a:spLocks noChangeArrowheads="1"/>
          </p:cNvSpPr>
          <p:nvPr/>
        </p:nvSpPr>
        <p:spPr bwMode="auto">
          <a:xfrm>
            <a:off x="1549400" y="1587039"/>
            <a:ext cx="1843088" cy="182563"/>
          </a:xfrm>
          <a:prstGeom prst="rect">
            <a:avLst/>
          </a:prstGeom>
          <a:noFill/>
          <a:ln w="9525">
            <a:noFill/>
            <a:miter lim="800000"/>
          </a:ln>
        </p:spPr>
        <p:txBody>
          <a:bodyPr wrap="none" lIns="0" tIns="0" rIns="0" bIns="0">
            <a:spAutoFit/>
          </a:bodyPr>
          <a:lstStyle/>
          <a:p>
            <a:r>
              <a:rPr lang="zh-CN" altLang="en-US" sz="1200" u="sng">
                <a:solidFill>
                  <a:srgbClr val="00CCFF"/>
                </a:solidFill>
                <a:ea typeface="宋体" panose="02010600030101010101" pitchFamily="2" charset="-122"/>
              </a:rPr>
              <a:t> </a:t>
            </a:r>
            <a:r>
              <a:rPr lang="en-US" altLang="zh-CN" sz="1200" u="sng">
                <a:solidFill>
                  <a:srgbClr val="00CCFF"/>
                </a:solidFill>
                <a:ea typeface="宋体" panose="02010600030101010101" pitchFamily="2" charset="-122"/>
              </a:rPr>
              <a:t>: RegisterForCoursesForm</a:t>
            </a:r>
            <a:endParaRPr lang="en-US" altLang="zh-CN" sz="1200">
              <a:solidFill>
                <a:srgbClr val="00CCFF"/>
              </a:solidFill>
              <a:latin typeface="ZapfHumnst BT" pitchFamily="34" charset="0"/>
              <a:ea typeface="宋体" panose="02010600030101010101" pitchFamily="2" charset="-122"/>
            </a:endParaRPr>
          </a:p>
        </p:txBody>
      </p:sp>
      <p:sp>
        <p:nvSpPr>
          <p:cNvPr id="15371" name="Rectangle 23"/>
          <p:cNvSpPr>
            <a:spLocks noChangeArrowheads="1"/>
          </p:cNvSpPr>
          <p:nvPr/>
        </p:nvSpPr>
        <p:spPr bwMode="auto">
          <a:xfrm>
            <a:off x="3540125" y="1504489"/>
            <a:ext cx="1630363" cy="355600"/>
          </a:xfrm>
          <a:prstGeom prst="rect">
            <a:avLst/>
          </a:prstGeom>
          <a:noFill/>
          <a:ln w="0">
            <a:solidFill>
              <a:srgbClr val="00CCFF"/>
            </a:solidFill>
            <a:miter lim="800000"/>
          </a:ln>
        </p:spPr>
        <p:txBody>
          <a:bodyPr/>
          <a:lstStyle/>
          <a:p>
            <a:endParaRPr lang="en-US"/>
          </a:p>
        </p:txBody>
      </p:sp>
      <p:sp>
        <p:nvSpPr>
          <p:cNvPr id="15372" name="Rectangle 24"/>
          <p:cNvSpPr>
            <a:spLocks noChangeArrowheads="1"/>
          </p:cNvSpPr>
          <p:nvPr/>
        </p:nvSpPr>
        <p:spPr bwMode="auto">
          <a:xfrm>
            <a:off x="3556000" y="1587039"/>
            <a:ext cx="1595438" cy="182563"/>
          </a:xfrm>
          <a:prstGeom prst="rect">
            <a:avLst/>
          </a:prstGeom>
          <a:noFill/>
          <a:ln w="9525">
            <a:noFill/>
            <a:miter lim="800000"/>
          </a:ln>
        </p:spPr>
        <p:txBody>
          <a:bodyPr wrap="none" lIns="0" tIns="0" rIns="0" bIns="0">
            <a:spAutoFit/>
          </a:bodyPr>
          <a:lstStyle/>
          <a:p>
            <a:r>
              <a:rPr lang="zh-CN" altLang="en-US" sz="1200" u="sng">
                <a:solidFill>
                  <a:srgbClr val="00CCFF"/>
                </a:solidFill>
                <a:ea typeface="宋体" panose="02010600030101010101" pitchFamily="2" charset="-122"/>
              </a:rPr>
              <a:t> </a:t>
            </a:r>
            <a:r>
              <a:rPr lang="en-US" altLang="zh-CN" sz="1200" u="sng">
                <a:solidFill>
                  <a:srgbClr val="00CCFF"/>
                </a:solidFill>
                <a:ea typeface="宋体" panose="02010600030101010101" pitchFamily="2" charset="-122"/>
              </a:rPr>
              <a:t>: RegistrationController</a:t>
            </a:r>
            <a:endParaRPr lang="en-US" altLang="zh-CN" sz="1200">
              <a:solidFill>
                <a:srgbClr val="00CCFF"/>
              </a:solidFill>
              <a:latin typeface="ZapfHumnst BT" pitchFamily="34" charset="0"/>
              <a:ea typeface="宋体" panose="02010600030101010101" pitchFamily="2" charset="-122"/>
            </a:endParaRPr>
          </a:p>
        </p:txBody>
      </p:sp>
      <p:sp>
        <p:nvSpPr>
          <p:cNvPr id="15373" name="Rectangle 25"/>
          <p:cNvSpPr>
            <a:spLocks noChangeArrowheads="1"/>
          </p:cNvSpPr>
          <p:nvPr/>
        </p:nvSpPr>
        <p:spPr bwMode="auto">
          <a:xfrm>
            <a:off x="4297363" y="2383964"/>
            <a:ext cx="106362" cy="785813"/>
          </a:xfrm>
          <a:prstGeom prst="rect">
            <a:avLst/>
          </a:prstGeom>
          <a:noFill/>
          <a:ln w="0">
            <a:solidFill>
              <a:srgbClr val="00CCFF"/>
            </a:solidFill>
            <a:miter lim="800000"/>
          </a:ln>
        </p:spPr>
        <p:txBody>
          <a:bodyPr/>
          <a:lstStyle/>
          <a:p>
            <a:endParaRPr lang="en-US"/>
          </a:p>
        </p:txBody>
      </p:sp>
      <p:sp>
        <p:nvSpPr>
          <p:cNvPr id="15374" name="Rectangle 27"/>
          <p:cNvSpPr>
            <a:spLocks noChangeArrowheads="1"/>
          </p:cNvSpPr>
          <p:nvPr/>
        </p:nvSpPr>
        <p:spPr bwMode="auto">
          <a:xfrm>
            <a:off x="7053263" y="1504489"/>
            <a:ext cx="906462" cy="355600"/>
          </a:xfrm>
          <a:prstGeom prst="rect">
            <a:avLst/>
          </a:prstGeom>
          <a:noFill/>
          <a:ln w="0">
            <a:solidFill>
              <a:srgbClr val="00CCFF"/>
            </a:solidFill>
            <a:miter lim="800000"/>
          </a:ln>
        </p:spPr>
        <p:txBody>
          <a:bodyPr/>
          <a:lstStyle/>
          <a:p>
            <a:endParaRPr lang="en-US"/>
          </a:p>
        </p:txBody>
      </p:sp>
      <p:sp>
        <p:nvSpPr>
          <p:cNvPr id="15375" name="Rectangle 28"/>
          <p:cNvSpPr>
            <a:spLocks noChangeArrowheads="1"/>
          </p:cNvSpPr>
          <p:nvPr/>
        </p:nvSpPr>
        <p:spPr bwMode="auto">
          <a:xfrm>
            <a:off x="7126288" y="1587039"/>
            <a:ext cx="760412" cy="182563"/>
          </a:xfrm>
          <a:prstGeom prst="rect">
            <a:avLst/>
          </a:prstGeom>
          <a:noFill/>
          <a:ln w="9525">
            <a:noFill/>
            <a:miter lim="800000"/>
          </a:ln>
        </p:spPr>
        <p:txBody>
          <a:bodyPr wrap="none" lIns="0" tIns="0" rIns="0" bIns="0">
            <a:spAutoFit/>
          </a:bodyPr>
          <a:lstStyle/>
          <a:p>
            <a:pPr algn="ctr"/>
            <a:r>
              <a:rPr lang="zh-CN" altLang="en-US" sz="1200" u="sng">
                <a:solidFill>
                  <a:srgbClr val="00CCFF"/>
                </a:solidFill>
                <a:ea typeface="宋体" panose="02010600030101010101" pitchFamily="2" charset="-122"/>
              </a:rPr>
              <a:t> </a:t>
            </a:r>
            <a:r>
              <a:rPr lang="en-US" altLang="zh-CN" sz="1200" u="sng">
                <a:solidFill>
                  <a:srgbClr val="00CCFF"/>
                </a:solidFill>
                <a:ea typeface="宋体" panose="02010600030101010101" pitchFamily="2" charset="-122"/>
              </a:rPr>
              <a:t>: Schedule</a:t>
            </a:r>
            <a:endParaRPr lang="en-US" altLang="zh-CN" sz="1200">
              <a:solidFill>
                <a:srgbClr val="00CCFF"/>
              </a:solidFill>
              <a:latin typeface="ZapfHumnst BT" pitchFamily="34" charset="0"/>
              <a:ea typeface="宋体" panose="02010600030101010101" pitchFamily="2" charset="-122"/>
            </a:endParaRPr>
          </a:p>
        </p:txBody>
      </p:sp>
      <p:sp>
        <p:nvSpPr>
          <p:cNvPr id="15376" name="Rectangle 30"/>
          <p:cNvSpPr>
            <a:spLocks noChangeArrowheads="1"/>
          </p:cNvSpPr>
          <p:nvPr/>
        </p:nvSpPr>
        <p:spPr bwMode="auto">
          <a:xfrm>
            <a:off x="8086725" y="1504489"/>
            <a:ext cx="777875" cy="355600"/>
          </a:xfrm>
          <a:prstGeom prst="rect">
            <a:avLst/>
          </a:prstGeom>
          <a:noFill/>
          <a:ln w="0">
            <a:solidFill>
              <a:srgbClr val="00CCFF"/>
            </a:solidFill>
            <a:miter lim="800000"/>
          </a:ln>
        </p:spPr>
        <p:txBody>
          <a:bodyPr/>
          <a:lstStyle/>
          <a:p>
            <a:endParaRPr lang="en-US"/>
          </a:p>
        </p:txBody>
      </p:sp>
      <p:sp>
        <p:nvSpPr>
          <p:cNvPr id="15377" name="Rectangle 31"/>
          <p:cNvSpPr>
            <a:spLocks noChangeArrowheads="1"/>
          </p:cNvSpPr>
          <p:nvPr/>
        </p:nvSpPr>
        <p:spPr bwMode="auto">
          <a:xfrm>
            <a:off x="8134350" y="1587039"/>
            <a:ext cx="652463" cy="182563"/>
          </a:xfrm>
          <a:prstGeom prst="rect">
            <a:avLst/>
          </a:prstGeom>
          <a:noFill/>
          <a:ln w="9525">
            <a:noFill/>
            <a:miter lim="800000"/>
          </a:ln>
        </p:spPr>
        <p:txBody>
          <a:bodyPr wrap="none" lIns="0" tIns="0" rIns="0" bIns="0">
            <a:spAutoFit/>
          </a:bodyPr>
          <a:lstStyle/>
          <a:p>
            <a:pPr algn="ctr"/>
            <a:r>
              <a:rPr lang="zh-CN" altLang="en-US" sz="1200" u="sng">
                <a:solidFill>
                  <a:srgbClr val="00CCFF"/>
                </a:solidFill>
                <a:ea typeface="宋体" panose="02010600030101010101" pitchFamily="2" charset="-122"/>
              </a:rPr>
              <a:t> </a:t>
            </a:r>
            <a:r>
              <a:rPr lang="en-US" altLang="zh-CN" sz="1200" u="sng">
                <a:solidFill>
                  <a:srgbClr val="00CCFF"/>
                </a:solidFill>
                <a:ea typeface="宋体" panose="02010600030101010101" pitchFamily="2" charset="-122"/>
              </a:rPr>
              <a:t>: Student</a:t>
            </a:r>
            <a:endParaRPr lang="en-US" altLang="zh-CN" sz="1200">
              <a:solidFill>
                <a:srgbClr val="00CCFF"/>
              </a:solidFill>
              <a:latin typeface="ZapfHumnst BT" pitchFamily="34" charset="0"/>
              <a:ea typeface="宋体" panose="02010600030101010101" pitchFamily="2" charset="-122"/>
            </a:endParaRPr>
          </a:p>
        </p:txBody>
      </p:sp>
      <p:sp>
        <p:nvSpPr>
          <p:cNvPr id="15378" name="Rectangle 33"/>
          <p:cNvSpPr>
            <a:spLocks noChangeArrowheads="1"/>
          </p:cNvSpPr>
          <p:nvPr/>
        </p:nvSpPr>
        <p:spPr bwMode="auto">
          <a:xfrm>
            <a:off x="5229225" y="1504489"/>
            <a:ext cx="1755775" cy="355600"/>
          </a:xfrm>
          <a:prstGeom prst="rect">
            <a:avLst/>
          </a:prstGeom>
          <a:noFill/>
          <a:ln w="0">
            <a:solidFill>
              <a:schemeClr val="tx1"/>
            </a:solidFill>
            <a:miter lim="800000"/>
          </a:ln>
        </p:spPr>
        <p:txBody>
          <a:bodyPr/>
          <a:lstStyle/>
          <a:p>
            <a:endParaRPr lang="en-US"/>
          </a:p>
        </p:txBody>
      </p:sp>
      <p:sp>
        <p:nvSpPr>
          <p:cNvPr id="15379" name="Rectangle 34"/>
          <p:cNvSpPr>
            <a:spLocks noChangeArrowheads="1"/>
          </p:cNvSpPr>
          <p:nvPr/>
        </p:nvSpPr>
        <p:spPr bwMode="auto">
          <a:xfrm>
            <a:off x="5265738" y="1587039"/>
            <a:ext cx="1690687" cy="182563"/>
          </a:xfrm>
          <a:prstGeom prst="rect">
            <a:avLst/>
          </a:prstGeom>
          <a:noFill/>
          <a:ln w="9525">
            <a:noFill/>
            <a:miter lim="800000"/>
          </a:ln>
        </p:spPr>
        <p:txBody>
          <a:bodyPr wrap="none" lIns="0" tIns="0" rIns="0" bIns="0">
            <a:spAutoFit/>
          </a:bodyPr>
          <a:lstStyle/>
          <a:p>
            <a:r>
              <a:rPr lang="zh-CN" altLang="en-US" sz="1200" u="sng">
                <a:ea typeface="宋体" panose="02010600030101010101" pitchFamily="2" charset="-122"/>
              </a:rPr>
              <a:t> </a:t>
            </a:r>
            <a:r>
              <a:rPr lang="en-US" altLang="zh-CN" sz="1200" u="sng">
                <a:ea typeface="宋体" panose="02010600030101010101" pitchFamily="2" charset="-122"/>
              </a:rPr>
              <a:t>: ICourseCatalogSystem</a:t>
            </a:r>
            <a:endParaRPr lang="en-US" altLang="zh-CN" sz="1200">
              <a:latin typeface="ZapfHumnst BT" pitchFamily="34" charset="0"/>
              <a:ea typeface="宋体" panose="02010600030101010101" pitchFamily="2" charset="-122"/>
            </a:endParaRPr>
          </a:p>
        </p:txBody>
      </p:sp>
      <p:sp>
        <p:nvSpPr>
          <p:cNvPr id="15380" name="Rectangle 36"/>
          <p:cNvSpPr>
            <a:spLocks noChangeArrowheads="1"/>
          </p:cNvSpPr>
          <p:nvPr/>
        </p:nvSpPr>
        <p:spPr bwMode="auto">
          <a:xfrm>
            <a:off x="6083300" y="2552239"/>
            <a:ext cx="104775" cy="442913"/>
          </a:xfrm>
          <a:prstGeom prst="rect">
            <a:avLst/>
          </a:prstGeom>
          <a:noFill/>
          <a:ln w="0">
            <a:solidFill>
              <a:srgbClr val="00CCFF"/>
            </a:solidFill>
            <a:miter lim="800000"/>
          </a:ln>
        </p:spPr>
        <p:txBody>
          <a:bodyPr/>
          <a:lstStyle/>
          <a:p>
            <a:endParaRPr lang="en-US"/>
          </a:p>
        </p:txBody>
      </p:sp>
      <p:sp>
        <p:nvSpPr>
          <p:cNvPr id="15381" name="Line 43"/>
          <p:cNvSpPr>
            <a:spLocks noChangeShapeType="1"/>
          </p:cNvSpPr>
          <p:nvPr/>
        </p:nvSpPr>
        <p:spPr bwMode="auto">
          <a:xfrm flipV="1">
            <a:off x="819150" y="2149014"/>
            <a:ext cx="1628775" cy="0"/>
          </a:xfrm>
          <a:prstGeom prst="line">
            <a:avLst/>
          </a:prstGeom>
          <a:noFill/>
          <a:ln w="0">
            <a:solidFill>
              <a:srgbClr val="00CCFF"/>
            </a:solidFill>
            <a:round/>
            <a:tailEnd type="triangle" w="lg" len="lg"/>
          </a:ln>
        </p:spPr>
        <p:txBody>
          <a:bodyPr/>
          <a:lstStyle/>
          <a:p>
            <a:endParaRPr lang="en-US"/>
          </a:p>
        </p:txBody>
      </p:sp>
      <p:sp>
        <p:nvSpPr>
          <p:cNvPr id="15382" name="Rectangle 44"/>
          <p:cNvSpPr>
            <a:spLocks noChangeArrowheads="1"/>
          </p:cNvSpPr>
          <p:nvPr/>
        </p:nvSpPr>
        <p:spPr bwMode="auto">
          <a:xfrm>
            <a:off x="857250" y="1939464"/>
            <a:ext cx="1370013" cy="182563"/>
          </a:xfrm>
          <a:prstGeom prst="rect">
            <a:avLst/>
          </a:prstGeom>
          <a:noFill/>
          <a:ln w="9525">
            <a:noFill/>
            <a:miter lim="800000"/>
          </a:ln>
        </p:spPr>
        <p:txBody>
          <a:bodyPr wrap="none" lIns="0" tIns="0" rIns="0" bIns="0">
            <a:spAutoFit/>
          </a:bodyPr>
          <a:lstStyle/>
          <a:p>
            <a:r>
              <a:rPr lang="en-US" altLang="zh-CN" sz="1200">
                <a:solidFill>
                  <a:srgbClr val="00CCFF"/>
                </a:solidFill>
                <a:ea typeface="宋体" panose="02010600030101010101" pitchFamily="2" charset="-122"/>
              </a:rPr>
              <a:t>1: // create schedule</a:t>
            </a:r>
            <a:endParaRPr lang="en-US" altLang="zh-CN" sz="1200">
              <a:solidFill>
                <a:srgbClr val="00CCFF"/>
              </a:solidFill>
              <a:latin typeface="ZapfHumnst BT" pitchFamily="34" charset="0"/>
              <a:ea typeface="宋体" panose="02010600030101010101" pitchFamily="2" charset="-122"/>
            </a:endParaRPr>
          </a:p>
        </p:txBody>
      </p:sp>
      <p:sp>
        <p:nvSpPr>
          <p:cNvPr id="15383" name="Line 46"/>
          <p:cNvSpPr>
            <a:spLocks noChangeShapeType="1"/>
          </p:cNvSpPr>
          <p:nvPr/>
        </p:nvSpPr>
        <p:spPr bwMode="auto">
          <a:xfrm>
            <a:off x="2554288" y="2380789"/>
            <a:ext cx="1741487" cy="1588"/>
          </a:xfrm>
          <a:prstGeom prst="line">
            <a:avLst/>
          </a:prstGeom>
          <a:noFill/>
          <a:ln w="0">
            <a:solidFill>
              <a:srgbClr val="00CCFF"/>
            </a:solidFill>
            <a:round/>
            <a:tailEnd type="triangle" w="lg" len="lg"/>
          </a:ln>
        </p:spPr>
        <p:txBody>
          <a:bodyPr/>
          <a:lstStyle/>
          <a:p>
            <a:endParaRPr lang="en-US"/>
          </a:p>
        </p:txBody>
      </p:sp>
      <p:sp>
        <p:nvSpPr>
          <p:cNvPr id="15384" name="Rectangle 47"/>
          <p:cNvSpPr>
            <a:spLocks noChangeArrowheads="1"/>
          </p:cNvSpPr>
          <p:nvPr/>
        </p:nvSpPr>
        <p:spPr bwMode="auto">
          <a:xfrm>
            <a:off x="2576513" y="2174414"/>
            <a:ext cx="1760537" cy="182563"/>
          </a:xfrm>
          <a:prstGeom prst="rect">
            <a:avLst/>
          </a:prstGeom>
          <a:noFill/>
          <a:ln w="9525">
            <a:noFill/>
            <a:miter lim="800000"/>
          </a:ln>
        </p:spPr>
        <p:txBody>
          <a:bodyPr wrap="none" lIns="0" tIns="0" rIns="0" bIns="0">
            <a:spAutoFit/>
          </a:bodyPr>
          <a:lstStyle/>
          <a:p>
            <a:r>
              <a:rPr lang="en-US" altLang="zh-CN" sz="1200">
                <a:solidFill>
                  <a:srgbClr val="00CCFF"/>
                </a:solidFill>
                <a:ea typeface="宋体" panose="02010600030101010101" pitchFamily="2" charset="-122"/>
              </a:rPr>
              <a:t>1.1: // get course offerings</a:t>
            </a:r>
            <a:endParaRPr lang="en-US" altLang="zh-CN" sz="1200">
              <a:solidFill>
                <a:srgbClr val="00CCFF"/>
              </a:solidFill>
              <a:latin typeface="ZapfHumnst BT" pitchFamily="34" charset="0"/>
              <a:ea typeface="宋体" panose="02010600030101010101" pitchFamily="2" charset="-122"/>
            </a:endParaRPr>
          </a:p>
        </p:txBody>
      </p:sp>
      <p:sp>
        <p:nvSpPr>
          <p:cNvPr id="15385" name="Line 48"/>
          <p:cNvSpPr>
            <a:spLocks noChangeShapeType="1"/>
          </p:cNvSpPr>
          <p:nvPr/>
        </p:nvSpPr>
        <p:spPr bwMode="auto">
          <a:xfrm>
            <a:off x="4402138" y="2549064"/>
            <a:ext cx="1673225" cy="0"/>
          </a:xfrm>
          <a:prstGeom prst="line">
            <a:avLst/>
          </a:prstGeom>
          <a:noFill/>
          <a:ln w="0">
            <a:solidFill>
              <a:schemeClr val="tx1"/>
            </a:solidFill>
            <a:round/>
            <a:tailEnd type="triangle" w="lg" len="lg"/>
          </a:ln>
        </p:spPr>
        <p:txBody>
          <a:bodyPr/>
          <a:lstStyle/>
          <a:p>
            <a:endParaRPr lang="en-US"/>
          </a:p>
        </p:txBody>
      </p:sp>
      <p:sp>
        <p:nvSpPr>
          <p:cNvPr id="15386" name="Rectangle 49"/>
          <p:cNvSpPr>
            <a:spLocks noChangeArrowheads="1"/>
          </p:cNvSpPr>
          <p:nvPr/>
        </p:nvSpPr>
        <p:spPr bwMode="auto">
          <a:xfrm>
            <a:off x="4433888" y="2339514"/>
            <a:ext cx="1741487" cy="182563"/>
          </a:xfrm>
          <a:prstGeom prst="rect">
            <a:avLst/>
          </a:prstGeom>
          <a:noFill/>
          <a:ln w="9525">
            <a:noFill/>
            <a:miter lim="800000"/>
          </a:ln>
        </p:spPr>
        <p:txBody>
          <a:bodyPr wrap="none" lIns="0" tIns="0" rIns="0" bIns="0">
            <a:spAutoFit/>
          </a:bodyPr>
          <a:lstStyle/>
          <a:p>
            <a:r>
              <a:rPr lang="en-US" altLang="zh-CN" sz="1200">
                <a:ea typeface="宋体" panose="02010600030101010101" pitchFamily="2" charset="-122"/>
              </a:rPr>
              <a:t>1.1.1: getCourseOfferings</a:t>
            </a:r>
            <a:endParaRPr lang="en-US" altLang="zh-CN" sz="1200">
              <a:latin typeface="ZapfHumnst BT" pitchFamily="34" charset="0"/>
              <a:ea typeface="宋体" panose="02010600030101010101" pitchFamily="2" charset="-122"/>
            </a:endParaRPr>
          </a:p>
        </p:txBody>
      </p:sp>
      <p:sp>
        <p:nvSpPr>
          <p:cNvPr id="15387" name="Line 50"/>
          <p:cNvSpPr>
            <a:spLocks noChangeShapeType="1"/>
          </p:cNvSpPr>
          <p:nvPr/>
        </p:nvSpPr>
        <p:spPr bwMode="auto">
          <a:xfrm flipH="1" flipV="1">
            <a:off x="817563" y="2356977"/>
            <a:ext cx="133350" cy="203200"/>
          </a:xfrm>
          <a:prstGeom prst="line">
            <a:avLst/>
          </a:prstGeom>
          <a:noFill/>
          <a:ln w="0">
            <a:solidFill>
              <a:srgbClr val="00CCFF"/>
            </a:solidFill>
            <a:prstDash val="sysDash"/>
            <a:round/>
          </a:ln>
        </p:spPr>
        <p:txBody>
          <a:bodyPr/>
          <a:lstStyle/>
          <a:p>
            <a:endParaRPr lang="en-US"/>
          </a:p>
        </p:txBody>
      </p:sp>
      <p:sp>
        <p:nvSpPr>
          <p:cNvPr id="15388" name="Rectangle 51"/>
          <p:cNvSpPr>
            <a:spLocks noChangeArrowheads="1"/>
          </p:cNvSpPr>
          <p:nvPr/>
        </p:nvSpPr>
        <p:spPr bwMode="auto">
          <a:xfrm>
            <a:off x="3176588" y="3299952"/>
            <a:ext cx="2020887" cy="182562"/>
          </a:xfrm>
          <a:prstGeom prst="rect">
            <a:avLst/>
          </a:prstGeom>
          <a:noFill/>
          <a:ln w="9525">
            <a:noFill/>
            <a:miter lim="800000"/>
          </a:ln>
        </p:spPr>
        <p:txBody>
          <a:bodyPr wrap="none" lIns="0" tIns="0" rIns="0" bIns="0">
            <a:spAutoFit/>
          </a:bodyPr>
          <a:lstStyle/>
          <a:p>
            <a:r>
              <a:rPr lang="en-US" altLang="zh-CN" sz="1200">
                <a:solidFill>
                  <a:srgbClr val="00CCFF"/>
                </a:solidFill>
                <a:ea typeface="宋体" panose="02010600030101010101" pitchFamily="2" charset="-122"/>
              </a:rPr>
              <a:t>1.2: // display course offerings</a:t>
            </a:r>
            <a:endParaRPr lang="en-US" altLang="zh-CN" sz="1200">
              <a:solidFill>
                <a:srgbClr val="00CCFF"/>
              </a:solidFill>
              <a:latin typeface="ZapfHumnst BT" pitchFamily="34" charset="0"/>
              <a:ea typeface="宋体" panose="02010600030101010101" pitchFamily="2" charset="-122"/>
            </a:endParaRPr>
          </a:p>
        </p:txBody>
      </p:sp>
      <p:sp>
        <p:nvSpPr>
          <p:cNvPr id="15389" name="Line 65"/>
          <p:cNvSpPr>
            <a:spLocks noChangeShapeType="1"/>
          </p:cNvSpPr>
          <p:nvPr/>
        </p:nvSpPr>
        <p:spPr bwMode="auto">
          <a:xfrm flipV="1">
            <a:off x="2036763" y="4225464"/>
            <a:ext cx="627062" cy="100013"/>
          </a:xfrm>
          <a:prstGeom prst="line">
            <a:avLst/>
          </a:prstGeom>
          <a:noFill/>
          <a:ln w="0">
            <a:solidFill>
              <a:srgbClr val="00CCFF"/>
            </a:solidFill>
            <a:prstDash val="sysDash"/>
            <a:round/>
          </a:ln>
        </p:spPr>
        <p:txBody>
          <a:bodyPr/>
          <a:lstStyle/>
          <a:p>
            <a:endParaRPr lang="en-US"/>
          </a:p>
        </p:txBody>
      </p:sp>
      <p:sp>
        <p:nvSpPr>
          <p:cNvPr id="15390" name="Line 69"/>
          <p:cNvSpPr>
            <a:spLocks noChangeShapeType="1"/>
          </p:cNvSpPr>
          <p:nvPr/>
        </p:nvSpPr>
        <p:spPr bwMode="auto">
          <a:xfrm>
            <a:off x="815975" y="1877552"/>
            <a:ext cx="0" cy="4848225"/>
          </a:xfrm>
          <a:prstGeom prst="line">
            <a:avLst/>
          </a:prstGeom>
          <a:noFill/>
          <a:ln w="0">
            <a:solidFill>
              <a:srgbClr val="00CCFF"/>
            </a:solidFill>
            <a:prstDash val="lgDash"/>
            <a:round/>
          </a:ln>
        </p:spPr>
        <p:txBody>
          <a:bodyPr/>
          <a:lstStyle/>
          <a:p>
            <a:endParaRPr lang="en-US"/>
          </a:p>
        </p:txBody>
      </p:sp>
      <p:sp>
        <p:nvSpPr>
          <p:cNvPr id="15391" name="Line 71"/>
          <p:cNvSpPr>
            <a:spLocks noChangeShapeType="1"/>
          </p:cNvSpPr>
          <p:nvPr/>
        </p:nvSpPr>
        <p:spPr bwMode="auto">
          <a:xfrm>
            <a:off x="4348163" y="3252327"/>
            <a:ext cx="0" cy="3419475"/>
          </a:xfrm>
          <a:prstGeom prst="line">
            <a:avLst/>
          </a:prstGeom>
          <a:noFill/>
          <a:ln w="0">
            <a:solidFill>
              <a:srgbClr val="00CCFF"/>
            </a:solidFill>
            <a:prstDash val="lgDash"/>
            <a:round/>
          </a:ln>
        </p:spPr>
        <p:txBody>
          <a:bodyPr/>
          <a:lstStyle/>
          <a:p>
            <a:endParaRPr lang="en-US"/>
          </a:p>
        </p:txBody>
      </p:sp>
      <p:sp>
        <p:nvSpPr>
          <p:cNvPr id="15392" name="Line 73"/>
          <p:cNvSpPr>
            <a:spLocks noChangeShapeType="1"/>
          </p:cNvSpPr>
          <p:nvPr/>
        </p:nvSpPr>
        <p:spPr bwMode="auto">
          <a:xfrm>
            <a:off x="6135688" y="3061827"/>
            <a:ext cx="1587" cy="3640137"/>
          </a:xfrm>
          <a:prstGeom prst="line">
            <a:avLst/>
          </a:prstGeom>
          <a:noFill/>
          <a:ln w="0">
            <a:solidFill>
              <a:srgbClr val="00CCFF"/>
            </a:solidFill>
            <a:prstDash val="lgDash"/>
            <a:round/>
          </a:ln>
        </p:spPr>
        <p:txBody>
          <a:bodyPr/>
          <a:lstStyle/>
          <a:p>
            <a:endParaRPr lang="en-US"/>
          </a:p>
        </p:txBody>
      </p:sp>
      <p:sp>
        <p:nvSpPr>
          <p:cNvPr id="15393" name="Freeform 77"/>
          <p:cNvSpPr/>
          <p:nvPr/>
        </p:nvSpPr>
        <p:spPr bwMode="auto">
          <a:xfrm>
            <a:off x="2447925" y="2156952"/>
            <a:ext cx="109538" cy="3074987"/>
          </a:xfrm>
          <a:custGeom>
            <a:avLst/>
            <a:gdLst>
              <a:gd name="T0" fmla="*/ 69 w 69"/>
              <a:gd name="T1" fmla="*/ 811 h 1937"/>
              <a:gd name="T2" fmla="*/ 66 w 69"/>
              <a:gd name="T3" fmla="*/ 0 h 1937"/>
              <a:gd name="T4" fmla="*/ 0 w 69"/>
              <a:gd name="T5" fmla="*/ 0 h 1937"/>
              <a:gd name="T6" fmla="*/ 0 w 69"/>
              <a:gd name="T7" fmla="*/ 1937 h 1937"/>
              <a:gd name="T8" fmla="*/ 66 w 69"/>
              <a:gd name="T9" fmla="*/ 1937 h 1937"/>
              <a:gd name="T10" fmla="*/ 66 w 69"/>
              <a:gd name="T11" fmla="*/ 1630 h 1937"/>
              <a:gd name="T12" fmla="*/ 0 60000 65536"/>
              <a:gd name="T13" fmla="*/ 0 60000 65536"/>
              <a:gd name="T14" fmla="*/ 0 60000 65536"/>
              <a:gd name="T15" fmla="*/ 0 60000 65536"/>
              <a:gd name="T16" fmla="*/ 0 60000 65536"/>
              <a:gd name="T17" fmla="*/ 0 60000 65536"/>
              <a:gd name="T18" fmla="*/ 0 w 69"/>
              <a:gd name="T19" fmla="*/ 0 h 1937"/>
              <a:gd name="T20" fmla="*/ 69 w 69"/>
              <a:gd name="T21" fmla="*/ 1937 h 1937"/>
            </a:gdLst>
            <a:ahLst/>
            <a:cxnLst>
              <a:cxn ang="T12">
                <a:pos x="T0" y="T1"/>
              </a:cxn>
              <a:cxn ang="T13">
                <a:pos x="T2" y="T3"/>
              </a:cxn>
              <a:cxn ang="T14">
                <a:pos x="T4" y="T5"/>
              </a:cxn>
              <a:cxn ang="T15">
                <a:pos x="T6" y="T7"/>
              </a:cxn>
              <a:cxn ang="T16">
                <a:pos x="T8" y="T9"/>
              </a:cxn>
              <a:cxn ang="T17">
                <a:pos x="T10" y="T11"/>
              </a:cxn>
            </a:cxnLst>
            <a:rect l="T18" t="T19" r="T20" b="T21"/>
            <a:pathLst>
              <a:path w="69" h="1937">
                <a:moveTo>
                  <a:pt x="69" y="811"/>
                </a:moveTo>
                <a:lnTo>
                  <a:pt x="66" y="0"/>
                </a:lnTo>
                <a:lnTo>
                  <a:pt x="0" y="0"/>
                </a:lnTo>
                <a:lnTo>
                  <a:pt x="0" y="1937"/>
                </a:lnTo>
                <a:lnTo>
                  <a:pt x="66" y="1937"/>
                </a:lnTo>
                <a:lnTo>
                  <a:pt x="66" y="1630"/>
                </a:lnTo>
              </a:path>
            </a:pathLst>
          </a:custGeom>
          <a:noFill/>
          <a:ln w="0">
            <a:solidFill>
              <a:srgbClr val="00CCFF"/>
            </a:solidFill>
            <a:round/>
          </a:ln>
        </p:spPr>
        <p:txBody>
          <a:bodyPr lIns="107950" tIns="53975" rIns="107950" bIns="53975"/>
          <a:lstStyle/>
          <a:p>
            <a:endParaRPr lang="en-US"/>
          </a:p>
        </p:txBody>
      </p:sp>
      <p:sp>
        <p:nvSpPr>
          <p:cNvPr id="15394" name="Line 78"/>
          <p:cNvSpPr>
            <a:spLocks noChangeShapeType="1"/>
          </p:cNvSpPr>
          <p:nvPr/>
        </p:nvSpPr>
        <p:spPr bwMode="auto">
          <a:xfrm>
            <a:off x="2543175" y="3866689"/>
            <a:ext cx="0" cy="454025"/>
          </a:xfrm>
          <a:prstGeom prst="line">
            <a:avLst/>
          </a:prstGeom>
          <a:noFill/>
          <a:ln w="0">
            <a:solidFill>
              <a:srgbClr val="00CCFF"/>
            </a:solidFill>
            <a:round/>
          </a:ln>
        </p:spPr>
        <p:txBody>
          <a:bodyPr lIns="107950" tIns="53975" rIns="107950" bIns="53975"/>
          <a:lstStyle/>
          <a:p>
            <a:endParaRPr lang="en-US"/>
          </a:p>
        </p:txBody>
      </p:sp>
      <p:sp>
        <p:nvSpPr>
          <p:cNvPr id="15395" name="Freeform 79"/>
          <p:cNvSpPr/>
          <p:nvPr/>
        </p:nvSpPr>
        <p:spPr bwMode="auto">
          <a:xfrm>
            <a:off x="2547938" y="3342814"/>
            <a:ext cx="574675" cy="98425"/>
          </a:xfrm>
          <a:custGeom>
            <a:avLst/>
            <a:gdLst>
              <a:gd name="T0" fmla="*/ 0 w 362"/>
              <a:gd name="T1" fmla="*/ 0 h 62"/>
              <a:gd name="T2" fmla="*/ 362 w 362"/>
              <a:gd name="T3" fmla="*/ 0 h 62"/>
              <a:gd name="T4" fmla="*/ 362 w 362"/>
              <a:gd name="T5" fmla="*/ 62 h 62"/>
              <a:gd name="T6" fmla="*/ 36 w 362"/>
              <a:gd name="T7" fmla="*/ 62 h 62"/>
              <a:gd name="T8" fmla="*/ 0 60000 65536"/>
              <a:gd name="T9" fmla="*/ 0 60000 65536"/>
              <a:gd name="T10" fmla="*/ 0 60000 65536"/>
              <a:gd name="T11" fmla="*/ 0 60000 65536"/>
              <a:gd name="T12" fmla="*/ 0 w 362"/>
              <a:gd name="T13" fmla="*/ 0 h 62"/>
              <a:gd name="T14" fmla="*/ 362 w 362"/>
              <a:gd name="T15" fmla="*/ 62 h 62"/>
            </a:gdLst>
            <a:ahLst/>
            <a:cxnLst>
              <a:cxn ang="T8">
                <a:pos x="T0" y="T1"/>
              </a:cxn>
              <a:cxn ang="T9">
                <a:pos x="T2" y="T3"/>
              </a:cxn>
              <a:cxn ang="T10">
                <a:pos x="T4" y="T5"/>
              </a:cxn>
              <a:cxn ang="T11">
                <a:pos x="T6" y="T7"/>
              </a:cxn>
            </a:cxnLst>
            <a:rect l="T12" t="T13" r="T14" b="T15"/>
            <a:pathLst>
              <a:path w="362" h="62">
                <a:moveTo>
                  <a:pt x="0" y="0"/>
                </a:moveTo>
                <a:lnTo>
                  <a:pt x="362" y="0"/>
                </a:lnTo>
                <a:lnTo>
                  <a:pt x="362" y="62"/>
                </a:lnTo>
                <a:lnTo>
                  <a:pt x="36" y="62"/>
                </a:lnTo>
              </a:path>
            </a:pathLst>
          </a:custGeom>
          <a:noFill/>
          <a:ln w="3175">
            <a:solidFill>
              <a:srgbClr val="00CCFF"/>
            </a:solidFill>
            <a:round/>
            <a:tailEnd type="triangle" w="lg" len="lg"/>
          </a:ln>
        </p:spPr>
        <p:txBody>
          <a:bodyPr lIns="107950" tIns="53975" rIns="107950" bIns="53975"/>
          <a:lstStyle/>
          <a:p>
            <a:endParaRPr lang="en-US"/>
          </a:p>
        </p:txBody>
      </p:sp>
      <p:sp>
        <p:nvSpPr>
          <p:cNvPr id="15396" name="Rectangle 80"/>
          <p:cNvSpPr>
            <a:spLocks noChangeArrowheads="1"/>
          </p:cNvSpPr>
          <p:nvPr/>
        </p:nvSpPr>
        <p:spPr bwMode="auto">
          <a:xfrm>
            <a:off x="2495550" y="4323889"/>
            <a:ext cx="106363" cy="411163"/>
          </a:xfrm>
          <a:prstGeom prst="rect">
            <a:avLst/>
          </a:prstGeom>
          <a:noFill/>
          <a:ln w="0">
            <a:solidFill>
              <a:srgbClr val="00CCFF"/>
            </a:solidFill>
            <a:miter lim="800000"/>
          </a:ln>
        </p:spPr>
        <p:txBody>
          <a:bodyPr/>
          <a:lstStyle/>
          <a:p>
            <a:endParaRPr lang="en-US"/>
          </a:p>
        </p:txBody>
      </p:sp>
      <p:sp>
        <p:nvSpPr>
          <p:cNvPr id="15397" name="Freeform 81"/>
          <p:cNvSpPr/>
          <p:nvPr/>
        </p:nvSpPr>
        <p:spPr bwMode="auto">
          <a:xfrm>
            <a:off x="2549525" y="4225464"/>
            <a:ext cx="574675" cy="98425"/>
          </a:xfrm>
          <a:custGeom>
            <a:avLst/>
            <a:gdLst>
              <a:gd name="T0" fmla="*/ 0 w 362"/>
              <a:gd name="T1" fmla="*/ 0 h 62"/>
              <a:gd name="T2" fmla="*/ 362 w 362"/>
              <a:gd name="T3" fmla="*/ 0 h 62"/>
              <a:gd name="T4" fmla="*/ 362 w 362"/>
              <a:gd name="T5" fmla="*/ 62 h 62"/>
              <a:gd name="T6" fmla="*/ 36 w 362"/>
              <a:gd name="T7" fmla="*/ 62 h 62"/>
              <a:gd name="T8" fmla="*/ 0 60000 65536"/>
              <a:gd name="T9" fmla="*/ 0 60000 65536"/>
              <a:gd name="T10" fmla="*/ 0 60000 65536"/>
              <a:gd name="T11" fmla="*/ 0 60000 65536"/>
              <a:gd name="T12" fmla="*/ 0 w 362"/>
              <a:gd name="T13" fmla="*/ 0 h 62"/>
              <a:gd name="T14" fmla="*/ 362 w 362"/>
              <a:gd name="T15" fmla="*/ 62 h 62"/>
            </a:gdLst>
            <a:ahLst/>
            <a:cxnLst>
              <a:cxn ang="T8">
                <a:pos x="T0" y="T1"/>
              </a:cxn>
              <a:cxn ang="T9">
                <a:pos x="T2" y="T3"/>
              </a:cxn>
              <a:cxn ang="T10">
                <a:pos x="T4" y="T5"/>
              </a:cxn>
              <a:cxn ang="T11">
                <a:pos x="T6" y="T7"/>
              </a:cxn>
            </a:cxnLst>
            <a:rect l="T12" t="T13" r="T14" b="T15"/>
            <a:pathLst>
              <a:path w="362" h="62">
                <a:moveTo>
                  <a:pt x="0" y="0"/>
                </a:moveTo>
                <a:lnTo>
                  <a:pt x="362" y="0"/>
                </a:lnTo>
                <a:lnTo>
                  <a:pt x="362" y="62"/>
                </a:lnTo>
                <a:lnTo>
                  <a:pt x="36" y="62"/>
                </a:lnTo>
              </a:path>
            </a:pathLst>
          </a:custGeom>
          <a:noFill/>
          <a:ln w="3175">
            <a:solidFill>
              <a:srgbClr val="00CCFF"/>
            </a:solidFill>
            <a:round/>
            <a:tailEnd type="triangle" w="lg" len="lg"/>
          </a:ln>
        </p:spPr>
        <p:txBody>
          <a:bodyPr lIns="107950" tIns="53975" rIns="107950" bIns="53975"/>
          <a:lstStyle/>
          <a:p>
            <a:endParaRPr lang="en-US"/>
          </a:p>
        </p:txBody>
      </p:sp>
      <p:sp>
        <p:nvSpPr>
          <p:cNvPr id="15398" name="Freeform 82"/>
          <p:cNvSpPr/>
          <p:nvPr/>
        </p:nvSpPr>
        <p:spPr bwMode="auto">
          <a:xfrm>
            <a:off x="339725" y="3366627"/>
            <a:ext cx="1609725" cy="560387"/>
          </a:xfrm>
          <a:custGeom>
            <a:avLst/>
            <a:gdLst>
              <a:gd name="T0" fmla="*/ 0 w 1014"/>
              <a:gd name="T1" fmla="*/ 0 h 339"/>
              <a:gd name="T2" fmla="*/ 934 w 1014"/>
              <a:gd name="T3" fmla="*/ 0 h 339"/>
              <a:gd name="T4" fmla="*/ 1014 w 1014"/>
              <a:gd name="T5" fmla="*/ 68 h 339"/>
              <a:gd name="T6" fmla="*/ 1014 w 1014"/>
              <a:gd name="T7" fmla="*/ 339 h 339"/>
              <a:gd name="T8" fmla="*/ 0 w 1014"/>
              <a:gd name="T9" fmla="*/ 339 h 339"/>
              <a:gd name="T10" fmla="*/ 0 w 1014"/>
              <a:gd name="T11" fmla="*/ 0 h 339"/>
              <a:gd name="T12" fmla="*/ 0 60000 65536"/>
              <a:gd name="T13" fmla="*/ 0 60000 65536"/>
              <a:gd name="T14" fmla="*/ 0 60000 65536"/>
              <a:gd name="T15" fmla="*/ 0 60000 65536"/>
              <a:gd name="T16" fmla="*/ 0 60000 65536"/>
              <a:gd name="T17" fmla="*/ 0 60000 65536"/>
              <a:gd name="T18" fmla="*/ 0 w 1014"/>
              <a:gd name="T19" fmla="*/ 0 h 339"/>
              <a:gd name="T20" fmla="*/ 1014 w 1014"/>
              <a:gd name="T21" fmla="*/ 339 h 339"/>
            </a:gdLst>
            <a:ahLst/>
            <a:cxnLst>
              <a:cxn ang="T12">
                <a:pos x="T0" y="T1"/>
              </a:cxn>
              <a:cxn ang="T13">
                <a:pos x="T2" y="T3"/>
              </a:cxn>
              <a:cxn ang="T14">
                <a:pos x="T4" y="T5"/>
              </a:cxn>
              <a:cxn ang="T15">
                <a:pos x="T6" y="T7"/>
              </a:cxn>
              <a:cxn ang="T16">
                <a:pos x="T8" y="T9"/>
              </a:cxn>
              <a:cxn ang="T17">
                <a:pos x="T10" y="T11"/>
              </a:cxn>
            </a:cxnLst>
            <a:rect l="T18" t="T19" r="T20" b="T21"/>
            <a:pathLst>
              <a:path w="1014" h="339">
                <a:moveTo>
                  <a:pt x="0" y="0"/>
                </a:moveTo>
                <a:lnTo>
                  <a:pt x="934" y="0"/>
                </a:lnTo>
                <a:lnTo>
                  <a:pt x="1014" y="68"/>
                </a:lnTo>
                <a:lnTo>
                  <a:pt x="1014" y="339"/>
                </a:lnTo>
                <a:lnTo>
                  <a:pt x="0" y="339"/>
                </a:lnTo>
                <a:lnTo>
                  <a:pt x="0" y="0"/>
                </a:lnTo>
                <a:close/>
              </a:path>
            </a:pathLst>
          </a:custGeom>
          <a:noFill/>
          <a:ln w="0">
            <a:solidFill>
              <a:srgbClr val="00CCFF"/>
            </a:solidFill>
            <a:round/>
          </a:ln>
        </p:spPr>
        <p:txBody>
          <a:bodyPr/>
          <a:lstStyle/>
          <a:p>
            <a:endParaRPr lang="en-US"/>
          </a:p>
        </p:txBody>
      </p:sp>
      <p:sp>
        <p:nvSpPr>
          <p:cNvPr id="15399" name="Freeform 83"/>
          <p:cNvSpPr/>
          <p:nvPr/>
        </p:nvSpPr>
        <p:spPr bwMode="auto">
          <a:xfrm>
            <a:off x="292100" y="3366627"/>
            <a:ext cx="1657350" cy="560387"/>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 name="T12" fmla="*/ 0 60000 65536"/>
              <a:gd name="T13" fmla="*/ 0 60000 65536"/>
              <a:gd name="T14" fmla="*/ 0 60000 65536"/>
              <a:gd name="T15" fmla="*/ 0 60000 65536"/>
              <a:gd name="T16" fmla="*/ 0 60000 65536"/>
              <a:gd name="T17" fmla="*/ 0 60000 65536"/>
              <a:gd name="T18" fmla="*/ 0 w 152"/>
              <a:gd name="T19" fmla="*/ 0 h 60"/>
              <a:gd name="T20" fmla="*/ 152 w 15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52" h="60">
                <a:moveTo>
                  <a:pt x="0" y="0"/>
                </a:moveTo>
                <a:lnTo>
                  <a:pt x="140" y="0"/>
                </a:lnTo>
                <a:lnTo>
                  <a:pt x="152" y="12"/>
                </a:lnTo>
                <a:lnTo>
                  <a:pt x="152" y="60"/>
                </a:lnTo>
                <a:lnTo>
                  <a:pt x="0" y="60"/>
                </a:lnTo>
                <a:lnTo>
                  <a:pt x="0" y="0"/>
                </a:lnTo>
              </a:path>
            </a:pathLst>
          </a:custGeom>
          <a:solidFill>
            <a:srgbClr val="CCECFF"/>
          </a:solidFill>
          <a:ln w="0">
            <a:solidFill>
              <a:srgbClr val="00CCFF"/>
            </a:solidFill>
            <a:round/>
          </a:ln>
        </p:spPr>
        <p:txBody>
          <a:bodyPr/>
          <a:lstStyle/>
          <a:p>
            <a:endParaRPr lang="en-US"/>
          </a:p>
        </p:txBody>
      </p:sp>
      <p:sp>
        <p:nvSpPr>
          <p:cNvPr id="15400" name="Freeform 84"/>
          <p:cNvSpPr/>
          <p:nvPr/>
        </p:nvSpPr>
        <p:spPr bwMode="auto">
          <a:xfrm>
            <a:off x="1809750" y="3369802"/>
            <a:ext cx="127000" cy="112712"/>
          </a:xfrm>
          <a:custGeom>
            <a:avLst/>
            <a:gdLst>
              <a:gd name="T0" fmla="*/ 0 w 12"/>
              <a:gd name="T1" fmla="*/ 0 h 12"/>
              <a:gd name="T2" fmla="*/ 0 w 12"/>
              <a:gd name="T3" fmla="*/ 12 h 12"/>
              <a:gd name="T4" fmla="*/ 12 w 12"/>
              <a:gd name="T5" fmla="*/ 12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solidFill>
            <a:srgbClr val="CCECFF"/>
          </a:solidFill>
          <a:ln w="0">
            <a:solidFill>
              <a:srgbClr val="33CCFF"/>
            </a:solidFill>
            <a:round/>
          </a:ln>
        </p:spPr>
        <p:txBody>
          <a:bodyPr/>
          <a:lstStyle/>
          <a:p>
            <a:endParaRPr lang="en-US"/>
          </a:p>
        </p:txBody>
      </p:sp>
      <p:sp>
        <p:nvSpPr>
          <p:cNvPr id="15401" name="Rectangle 85"/>
          <p:cNvSpPr>
            <a:spLocks noChangeArrowheads="1"/>
          </p:cNvSpPr>
          <p:nvPr/>
        </p:nvSpPr>
        <p:spPr bwMode="auto">
          <a:xfrm>
            <a:off x="319088" y="3403139"/>
            <a:ext cx="1592262" cy="495300"/>
          </a:xfrm>
          <a:prstGeom prst="rect">
            <a:avLst/>
          </a:prstGeom>
          <a:noFill/>
          <a:ln w="9525">
            <a:noFill/>
            <a:miter lim="800000"/>
          </a:ln>
        </p:spPr>
        <p:txBody>
          <a:bodyPr lIns="0" tIns="0" rIns="0" bIns="0">
            <a:spAutoFit/>
          </a:bodyPr>
          <a:lstStyle/>
          <a:p>
            <a:pPr>
              <a:lnSpc>
                <a:spcPts val="1300"/>
              </a:lnSpc>
            </a:pPr>
            <a:r>
              <a:rPr lang="en-US" altLang="zh-CN" sz="1200">
                <a:solidFill>
                  <a:schemeClr val="bg2"/>
                </a:solidFill>
                <a:ea typeface="宋体" panose="02010600030101010101" pitchFamily="2" charset="-122"/>
              </a:rPr>
              <a:t>A list of the available </a:t>
            </a:r>
            <a:br>
              <a:rPr lang="en-US" altLang="zh-CN" sz="1200">
                <a:solidFill>
                  <a:schemeClr val="bg2"/>
                </a:solidFill>
                <a:ea typeface="宋体" panose="02010600030101010101" pitchFamily="2" charset="-122"/>
              </a:rPr>
            </a:br>
            <a:r>
              <a:rPr lang="en-US" altLang="zh-CN" sz="1200">
                <a:solidFill>
                  <a:schemeClr val="bg2"/>
                </a:solidFill>
                <a:ea typeface="宋体" panose="02010600030101010101" pitchFamily="2" charset="-122"/>
              </a:rPr>
              <a:t>course offerings for this </a:t>
            </a:r>
            <a:br>
              <a:rPr lang="en-US" altLang="zh-CN" sz="1200">
                <a:solidFill>
                  <a:schemeClr val="bg2"/>
                </a:solidFill>
                <a:ea typeface="宋体" panose="02010600030101010101" pitchFamily="2" charset="-122"/>
              </a:rPr>
            </a:br>
            <a:r>
              <a:rPr lang="en-US" altLang="zh-CN" sz="1200">
                <a:solidFill>
                  <a:schemeClr val="bg2"/>
                </a:solidFill>
                <a:ea typeface="宋体" panose="02010600030101010101" pitchFamily="2" charset="-122"/>
              </a:rPr>
              <a:t>semester are displayed</a:t>
            </a:r>
            <a:r>
              <a:rPr lang="en-US" altLang="zh-CN" sz="1200">
                <a:solidFill>
                  <a:srgbClr val="00CCFF"/>
                </a:solidFill>
                <a:ea typeface="宋体" panose="02010600030101010101" pitchFamily="2" charset="-122"/>
              </a:rPr>
              <a:t> </a:t>
            </a:r>
            <a:endParaRPr lang="en-US" altLang="zh-CN" sz="1200">
              <a:solidFill>
                <a:srgbClr val="00CCFF"/>
              </a:solidFill>
              <a:ea typeface="宋体" panose="02010600030101010101" pitchFamily="2" charset="-122"/>
            </a:endParaRPr>
          </a:p>
        </p:txBody>
      </p:sp>
      <p:sp>
        <p:nvSpPr>
          <p:cNvPr id="15402" name="Freeform 88"/>
          <p:cNvSpPr/>
          <p:nvPr/>
        </p:nvSpPr>
        <p:spPr bwMode="auto">
          <a:xfrm>
            <a:off x="5783263" y="1266364"/>
            <a:ext cx="546100" cy="190500"/>
          </a:xfrm>
          <a:custGeom>
            <a:avLst/>
            <a:gdLst>
              <a:gd name="T0" fmla="*/ 0 w 344"/>
              <a:gd name="T1" fmla="*/ 0 h 120"/>
              <a:gd name="T2" fmla="*/ 344 w 344"/>
              <a:gd name="T3" fmla="*/ 0 h 120"/>
              <a:gd name="T4" fmla="*/ 344 w 344"/>
              <a:gd name="T5" fmla="*/ 120 h 120"/>
              <a:gd name="T6" fmla="*/ 0 60000 65536"/>
              <a:gd name="T7" fmla="*/ 0 60000 65536"/>
              <a:gd name="T8" fmla="*/ 0 60000 65536"/>
              <a:gd name="T9" fmla="*/ 0 w 344"/>
              <a:gd name="T10" fmla="*/ 0 h 120"/>
              <a:gd name="T11" fmla="*/ 344 w 344"/>
              <a:gd name="T12" fmla="*/ 120 h 120"/>
            </a:gdLst>
            <a:ahLst/>
            <a:cxnLst>
              <a:cxn ang="T6">
                <a:pos x="T0" y="T1"/>
              </a:cxn>
              <a:cxn ang="T7">
                <a:pos x="T2" y="T3"/>
              </a:cxn>
              <a:cxn ang="T8">
                <a:pos x="T4" y="T5"/>
              </a:cxn>
            </a:cxnLst>
            <a:rect l="T9" t="T10" r="T11" b="T12"/>
            <a:pathLst>
              <a:path w="344" h="120">
                <a:moveTo>
                  <a:pt x="0" y="0"/>
                </a:moveTo>
                <a:lnTo>
                  <a:pt x="344" y="0"/>
                </a:lnTo>
                <a:lnTo>
                  <a:pt x="344" y="120"/>
                </a:lnTo>
              </a:path>
            </a:pathLst>
          </a:custGeom>
          <a:noFill/>
          <a:ln w="28575">
            <a:solidFill>
              <a:schemeClr val="hlink"/>
            </a:solidFill>
            <a:round/>
            <a:tailEnd type="triangle" w="med" len="med"/>
          </a:ln>
        </p:spPr>
        <p:txBody>
          <a:bodyPr lIns="107950" tIns="53975" rIns="107950" bIns="53975"/>
          <a:lstStyle/>
          <a:p>
            <a:endParaRPr lang="en-US"/>
          </a:p>
        </p:txBody>
      </p:sp>
      <p:sp>
        <p:nvSpPr>
          <p:cNvPr id="15403" name="Text Box 89"/>
          <p:cNvSpPr txBox="1">
            <a:spLocks noChangeArrowheads="1"/>
          </p:cNvSpPr>
          <p:nvPr/>
        </p:nvSpPr>
        <p:spPr bwMode="auto">
          <a:xfrm>
            <a:off x="1978025" y="1056814"/>
            <a:ext cx="3914775"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i="1">
                <a:solidFill>
                  <a:srgbClr val="FFFF99"/>
                </a:solidFill>
                <a:ea typeface="宋体" panose="02010600030101010101" pitchFamily="2" charset="-122"/>
              </a:rPr>
              <a:t>Replaced with subsystem interface</a:t>
            </a:r>
            <a:endParaRPr lang="en-US" altLang="zh-CN" sz="1800" i="1">
              <a:solidFill>
                <a:srgbClr val="FFFF99"/>
              </a:solidFill>
              <a:ea typeface="宋体" panose="02010600030101010101" pitchFamily="2" charset="-122"/>
            </a:endParaRPr>
          </a:p>
        </p:txBody>
      </p:sp>
      <p:grpSp>
        <p:nvGrpSpPr>
          <p:cNvPr id="15404" name="Group 93"/>
          <p:cNvGrpSpPr/>
          <p:nvPr/>
        </p:nvGrpSpPr>
        <p:grpSpPr bwMode="auto">
          <a:xfrm>
            <a:off x="708025" y="1534652"/>
            <a:ext cx="192088" cy="277812"/>
            <a:chOff x="527" y="616"/>
            <a:chExt cx="217" cy="314"/>
          </a:xfrm>
        </p:grpSpPr>
        <p:sp>
          <p:nvSpPr>
            <p:cNvPr id="15423" name="Oval 94"/>
            <p:cNvSpPr>
              <a:spLocks noChangeArrowheads="1"/>
            </p:cNvSpPr>
            <p:nvPr/>
          </p:nvSpPr>
          <p:spPr bwMode="auto">
            <a:xfrm>
              <a:off x="577" y="616"/>
              <a:ext cx="113" cy="107"/>
            </a:xfrm>
            <a:prstGeom prst="ellipse">
              <a:avLst/>
            </a:prstGeom>
            <a:noFill/>
            <a:ln w="0">
              <a:solidFill>
                <a:srgbClr val="00CCFF"/>
              </a:solidFill>
              <a:round/>
            </a:ln>
          </p:spPr>
          <p:txBody>
            <a:bodyPr/>
            <a:lstStyle/>
            <a:p>
              <a:endParaRPr lang="en-US"/>
            </a:p>
          </p:txBody>
        </p:sp>
        <p:sp>
          <p:nvSpPr>
            <p:cNvPr id="15424" name="Line 95"/>
            <p:cNvSpPr>
              <a:spLocks noChangeShapeType="1"/>
            </p:cNvSpPr>
            <p:nvPr/>
          </p:nvSpPr>
          <p:spPr bwMode="auto">
            <a:xfrm>
              <a:off x="634" y="725"/>
              <a:ext cx="0" cy="96"/>
            </a:xfrm>
            <a:prstGeom prst="line">
              <a:avLst/>
            </a:prstGeom>
            <a:noFill/>
            <a:ln w="0">
              <a:solidFill>
                <a:srgbClr val="00CCFF"/>
              </a:solidFill>
              <a:round/>
            </a:ln>
          </p:spPr>
          <p:txBody>
            <a:bodyPr/>
            <a:lstStyle/>
            <a:p>
              <a:endParaRPr lang="en-US"/>
            </a:p>
          </p:txBody>
        </p:sp>
        <p:sp>
          <p:nvSpPr>
            <p:cNvPr id="15425" name="Line 96"/>
            <p:cNvSpPr>
              <a:spLocks noChangeShapeType="1"/>
            </p:cNvSpPr>
            <p:nvPr/>
          </p:nvSpPr>
          <p:spPr bwMode="auto">
            <a:xfrm>
              <a:off x="550" y="750"/>
              <a:ext cx="166" cy="0"/>
            </a:xfrm>
            <a:prstGeom prst="line">
              <a:avLst/>
            </a:prstGeom>
            <a:noFill/>
            <a:ln w="0">
              <a:solidFill>
                <a:srgbClr val="00CCFF"/>
              </a:solidFill>
              <a:round/>
            </a:ln>
          </p:spPr>
          <p:txBody>
            <a:bodyPr/>
            <a:lstStyle/>
            <a:p>
              <a:endParaRPr lang="en-US"/>
            </a:p>
          </p:txBody>
        </p:sp>
        <p:sp>
          <p:nvSpPr>
            <p:cNvPr id="15426" name="Freeform 97"/>
            <p:cNvSpPr/>
            <p:nvPr/>
          </p:nvSpPr>
          <p:spPr bwMode="auto">
            <a:xfrm>
              <a:off x="527" y="821"/>
              <a:ext cx="217" cy="109"/>
            </a:xfrm>
            <a:custGeom>
              <a:avLst/>
              <a:gdLst>
                <a:gd name="T0" fmla="*/ 0 w 217"/>
                <a:gd name="T1" fmla="*/ 108 h 109"/>
                <a:gd name="T2" fmla="*/ 107 w 217"/>
                <a:gd name="T3" fmla="*/ 0 h 109"/>
                <a:gd name="T4" fmla="*/ 217 w 217"/>
                <a:gd name="T5" fmla="*/ 109 h 109"/>
                <a:gd name="T6" fmla="*/ 0 60000 65536"/>
                <a:gd name="T7" fmla="*/ 0 60000 65536"/>
                <a:gd name="T8" fmla="*/ 0 60000 65536"/>
                <a:gd name="T9" fmla="*/ 0 w 217"/>
                <a:gd name="T10" fmla="*/ 0 h 109"/>
                <a:gd name="T11" fmla="*/ 217 w 217"/>
                <a:gd name="T12" fmla="*/ 109 h 109"/>
              </a:gdLst>
              <a:ahLst/>
              <a:cxnLst>
                <a:cxn ang="T6">
                  <a:pos x="T0" y="T1"/>
                </a:cxn>
                <a:cxn ang="T7">
                  <a:pos x="T2" y="T3"/>
                </a:cxn>
                <a:cxn ang="T8">
                  <a:pos x="T4" y="T5"/>
                </a:cxn>
              </a:cxnLst>
              <a:rect l="T9" t="T10" r="T11" b="T12"/>
              <a:pathLst>
                <a:path w="217" h="109">
                  <a:moveTo>
                    <a:pt x="0" y="108"/>
                  </a:moveTo>
                  <a:lnTo>
                    <a:pt x="107" y="0"/>
                  </a:lnTo>
                  <a:lnTo>
                    <a:pt x="217" y="109"/>
                  </a:lnTo>
                </a:path>
              </a:pathLst>
            </a:custGeom>
            <a:noFill/>
            <a:ln w="0">
              <a:solidFill>
                <a:srgbClr val="00CCFF"/>
              </a:solidFill>
              <a:round/>
            </a:ln>
          </p:spPr>
          <p:txBody>
            <a:bodyPr/>
            <a:lstStyle/>
            <a:p>
              <a:endParaRPr lang="en-US"/>
            </a:p>
          </p:txBody>
        </p:sp>
      </p:grpSp>
      <p:grpSp>
        <p:nvGrpSpPr>
          <p:cNvPr id="15405" name="Group 102"/>
          <p:cNvGrpSpPr/>
          <p:nvPr/>
        </p:nvGrpSpPr>
        <p:grpSpPr bwMode="auto">
          <a:xfrm>
            <a:off x="266700" y="4103227"/>
            <a:ext cx="1778000" cy="560387"/>
            <a:chOff x="170" y="2463"/>
            <a:chExt cx="1044" cy="353"/>
          </a:xfrm>
        </p:grpSpPr>
        <p:sp>
          <p:nvSpPr>
            <p:cNvPr id="15421" name="Freeform 101"/>
            <p:cNvSpPr/>
            <p:nvPr/>
          </p:nvSpPr>
          <p:spPr bwMode="auto">
            <a:xfrm>
              <a:off x="170" y="2463"/>
              <a:ext cx="1044" cy="353"/>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 name="T12" fmla="*/ 0 60000 65536"/>
                <a:gd name="T13" fmla="*/ 0 60000 65536"/>
                <a:gd name="T14" fmla="*/ 0 60000 65536"/>
                <a:gd name="T15" fmla="*/ 0 60000 65536"/>
                <a:gd name="T16" fmla="*/ 0 60000 65536"/>
                <a:gd name="T17" fmla="*/ 0 60000 65536"/>
                <a:gd name="T18" fmla="*/ 0 w 152"/>
                <a:gd name="T19" fmla="*/ 0 h 60"/>
                <a:gd name="T20" fmla="*/ 152 w 15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52" h="60">
                  <a:moveTo>
                    <a:pt x="0" y="0"/>
                  </a:moveTo>
                  <a:lnTo>
                    <a:pt x="140" y="0"/>
                  </a:lnTo>
                  <a:lnTo>
                    <a:pt x="152" y="12"/>
                  </a:lnTo>
                  <a:lnTo>
                    <a:pt x="152" y="60"/>
                  </a:lnTo>
                  <a:lnTo>
                    <a:pt x="0" y="60"/>
                  </a:lnTo>
                  <a:lnTo>
                    <a:pt x="0" y="0"/>
                  </a:lnTo>
                </a:path>
              </a:pathLst>
            </a:custGeom>
            <a:solidFill>
              <a:srgbClr val="CCECFF"/>
            </a:solidFill>
            <a:ln w="0">
              <a:solidFill>
                <a:srgbClr val="00CCFF"/>
              </a:solidFill>
              <a:round/>
            </a:ln>
          </p:spPr>
          <p:txBody>
            <a:bodyPr/>
            <a:lstStyle/>
            <a:p>
              <a:endParaRPr lang="en-US"/>
            </a:p>
          </p:txBody>
        </p:sp>
        <p:sp>
          <p:nvSpPr>
            <p:cNvPr id="15422" name="Freeform 60"/>
            <p:cNvSpPr/>
            <p:nvPr/>
          </p:nvSpPr>
          <p:spPr bwMode="auto">
            <a:xfrm>
              <a:off x="1134" y="2465"/>
              <a:ext cx="73" cy="70"/>
            </a:xfrm>
            <a:custGeom>
              <a:avLst/>
              <a:gdLst>
                <a:gd name="T0" fmla="*/ 0 w 11"/>
                <a:gd name="T1" fmla="*/ 0 h 12"/>
                <a:gd name="T2" fmla="*/ 0 w 11"/>
                <a:gd name="T3" fmla="*/ 12 h 12"/>
                <a:gd name="T4" fmla="*/ 11 w 11"/>
                <a:gd name="T5" fmla="*/ 12 h 12"/>
                <a:gd name="T6" fmla="*/ 0 60000 65536"/>
                <a:gd name="T7" fmla="*/ 0 60000 65536"/>
                <a:gd name="T8" fmla="*/ 0 60000 65536"/>
                <a:gd name="T9" fmla="*/ 0 w 11"/>
                <a:gd name="T10" fmla="*/ 0 h 12"/>
                <a:gd name="T11" fmla="*/ 11 w 11"/>
                <a:gd name="T12" fmla="*/ 12 h 12"/>
              </a:gdLst>
              <a:ahLst/>
              <a:cxnLst>
                <a:cxn ang="T6">
                  <a:pos x="T0" y="T1"/>
                </a:cxn>
                <a:cxn ang="T7">
                  <a:pos x="T2" y="T3"/>
                </a:cxn>
                <a:cxn ang="T8">
                  <a:pos x="T4" y="T5"/>
                </a:cxn>
              </a:cxnLst>
              <a:rect l="T9" t="T10" r="T11" b="T12"/>
              <a:pathLst>
                <a:path w="11" h="12">
                  <a:moveTo>
                    <a:pt x="0" y="0"/>
                  </a:moveTo>
                  <a:lnTo>
                    <a:pt x="0" y="12"/>
                  </a:lnTo>
                  <a:lnTo>
                    <a:pt x="11" y="12"/>
                  </a:lnTo>
                </a:path>
              </a:pathLst>
            </a:custGeom>
            <a:solidFill>
              <a:srgbClr val="CCECFF"/>
            </a:solidFill>
            <a:ln w="0">
              <a:solidFill>
                <a:srgbClr val="33CCFF"/>
              </a:solidFill>
              <a:round/>
            </a:ln>
          </p:spPr>
          <p:txBody>
            <a:bodyPr/>
            <a:lstStyle/>
            <a:p>
              <a:endParaRPr lang="en-US"/>
            </a:p>
          </p:txBody>
        </p:sp>
      </p:grpSp>
      <p:sp>
        <p:nvSpPr>
          <p:cNvPr id="15406" name="Rectangle 61"/>
          <p:cNvSpPr>
            <a:spLocks noChangeArrowheads="1"/>
          </p:cNvSpPr>
          <p:nvPr/>
        </p:nvSpPr>
        <p:spPr bwMode="auto">
          <a:xfrm>
            <a:off x="300038" y="4127039"/>
            <a:ext cx="1735137" cy="495300"/>
          </a:xfrm>
          <a:prstGeom prst="rect">
            <a:avLst/>
          </a:prstGeom>
          <a:noFill/>
          <a:ln w="9525">
            <a:noFill/>
            <a:miter lim="800000"/>
          </a:ln>
        </p:spPr>
        <p:txBody>
          <a:bodyPr lIns="0" tIns="0" rIns="0" bIns="0">
            <a:spAutoFit/>
          </a:bodyPr>
          <a:lstStyle/>
          <a:p>
            <a:pPr>
              <a:lnSpc>
                <a:spcPts val="1300"/>
              </a:lnSpc>
            </a:pPr>
            <a:r>
              <a:rPr lang="en-US" altLang="zh-CN" sz="1200">
                <a:solidFill>
                  <a:schemeClr val="bg2"/>
                </a:solidFill>
                <a:ea typeface="宋体" panose="02010600030101010101" pitchFamily="2" charset="-122"/>
              </a:rPr>
              <a:t>A blank schedule is displayed for the Student to select offerings</a:t>
            </a:r>
            <a:r>
              <a:rPr lang="en-US" altLang="zh-CN" sz="1200">
                <a:solidFill>
                  <a:srgbClr val="00CCFF"/>
                </a:solidFill>
                <a:ea typeface="宋体" panose="02010600030101010101" pitchFamily="2" charset="-122"/>
              </a:rPr>
              <a:t> </a:t>
            </a:r>
            <a:endParaRPr lang="en-US" altLang="zh-CN" sz="1200">
              <a:solidFill>
                <a:srgbClr val="00CCFF"/>
              </a:solidFill>
              <a:ea typeface="宋体" panose="02010600030101010101" pitchFamily="2" charset="-122"/>
            </a:endParaRPr>
          </a:p>
        </p:txBody>
      </p:sp>
      <p:sp>
        <p:nvSpPr>
          <p:cNvPr id="15407" name="Freeform 99"/>
          <p:cNvSpPr/>
          <p:nvPr/>
        </p:nvSpPr>
        <p:spPr bwMode="auto">
          <a:xfrm>
            <a:off x="279400" y="2566527"/>
            <a:ext cx="1657350" cy="560387"/>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 name="T12" fmla="*/ 0 60000 65536"/>
              <a:gd name="T13" fmla="*/ 0 60000 65536"/>
              <a:gd name="T14" fmla="*/ 0 60000 65536"/>
              <a:gd name="T15" fmla="*/ 0 60000 65536"/>
              <a:gd name="T16" fmla="*/ 0 60000 65536"/>
              <a:gd name="T17" fmla="*/ 0 60000 65536"/>
              <a:gd name="T18" fmla="*/ 0 w 152"/>
              <a:gd name="T19" fmla="*/ 0 h 60"/>
              <a:gd name="T20" fmla="*/ 152 w 152"/>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52" h="60">
                <a:moveTo>
                  <a:pt x="0" y="0"/>
                </a:moveTo>
                <a:lnTo>
                  <a:pt x="140" y="0"/>
                </a:lnTo>
                <a:lnTo>
                  <a:pt x="152" y="12"/>
                </a:lnTo>
                <a:lnTo>
                  <a:pt x="152" y="60"/>
                </a:lnTo>
                <a:lnTo>
                  <a:pt x="0" y="60"/>
                </a:lnTo>
                <a:lnTo>
                  <a:pt x="0" y="0"/>
                </a:lnTo>
              </a:path>
            </a:pathLst>
          </a:custGeom>
          <a:solidFill>
            <a:srgbClr val="CCECFF"/>
          </a:solidFill>
          <a:ln w="0">
            <a:solidFill>
              <a:srgbClr val="00CCFF"/>
            </a:solidFill>
            <a:round/>
          </a:ln>
        </p:spPr>
        <p:txBody>
          <a:bodyPr/>
          <a:lstStyle/>
          <a:p>
            <a:endParaRPr lang="en-US"/>
          </a:p>
        </p:txBody>
      </p:sp>
      <p:sp>
        <p:nvSpPr>
          <p:cNvPr id="15408" name="Rectangle 40"/>
          <p:cNvSpPr>
            <a:spLocks noChangeArrowheads="1"/>
          </p:cNvSpPr>
          <p:nvPr/>
        </p:nvSpPr>
        <p:spPr bwMode="auto">
          <a:xfrm>
            <a:off x="338138" y="2590339"/>
            <a:ext cx="1200150" cy="495300"/>
          </a:xfrm>
          <a:prstGeom prst="rect">
            <a:avLst/>
          </a:prstGeom>
          <a:noFill/>
          <a:ln w="9525">
            <a:noFill/>
            <a:miter lim="800000"/>
          </a:ln>
        </p:spPr>
        <p:txBody>
          <a:bodyPr wrap="none" lIns="0" tIns="0" rIns="0" bIns="0">
            <a:spAutoFit/>
          </a:bodyPr>
          <a:lstStyle/>
          <a:p>
            <a:pPr>
              <a:lnSpc>
                <a:spcPts val="1300"/>
              </a:lnSpc>
            </a:pPr>
            <a:r>
              <a:rPr lang="en-US" altLang="zh-CN" sz="1200">
                <a:solidFill>
                  <a:schemeClr val="bg2"/>
                </a:solidFill>
                <a:ea typeface="宋体" panose="02010600030101010101" pitchFamily="2" charset="-122"/>
              </a:rPr>
              <a:t>Student wishes to</a:t>
            </a:r>
            <a:br>
              <a:rPr lang="en-US" altLang="zh-CN" sz="1200">
                <a:solidFill>
                  <a:schemeClr val="bg2"/>
                </a:solidFill>
                <a:ea typeface="宋体" panose="02010600030101010101" pitchFamily="2" charset="-122"/>
              </a:rPr>
            </a:br>
            <a:r>
              <a:rPr lang="en-US" altLang="zh-CN" sz="1200">
                <a:solidFill>
                  <a:schemeClr val="bg2"/>
                </a:solidFill>
                <a:ea typeface="宋体" panose="02010600030101010101" pitchFamily="2" charset="-122"/>
              </a:rPr>
              <a:t>create a new </a:t>
            </a:r>
            <a:br>
              <a:rPr lang="en-US" altLang="zh-CN" sz="1200">
                <a:solidFill>
                  <a:schemeClr val="bg2"/>
                </a:solidFill>
                <a:ea typeface="宋体" panose="02010600030101010101" pitchFamily="2" charset="-122"/>
              </a:rPr>
            </a:br>
            <a:r>
              <a:rPr lang="en-US" altLang="zh-CN" sz="1200">
                <a:solidFill>
                  <a:schemeClr val="bg2"/>
                </a:solidFill>
                <a:ea typeface="宋体" panose="02010600030101010101" pitchFamily="2" charset="-122"/>
              </a:rPr>
              <a:t>schedule</a:t>
            </a:r>
            <a:r>
              <a:rPr lang="en-US" altLang="zh-CN">
                <a:ea typeface="宋体" panose="02010600030101010101" pitchFamily="2" charset="-122"/>
              </a:rPr>
              <a:t> </a:t>
            </a:r>
            <a:endParaRPr lang="en-US" altLang="zh-CN">
              <a:ea typeface="宋体" panose="02010600030101010101" pitchFamily="2" charset="-122"/>
            </a:endParaRPr>
          </a:p>
        </p:txBody>
      </p:sp>
      <p:sp>
        <p:nvSpPr>
          <p:cNvPr id="15409" name="Freeform 100"/>
          <p:cNvSpPr/>
          <p:nvPr/>
        </p:nvSpPr>
        <p:spPr bwMode="auto">
          <a:xfrm>
            <a:off x="1800225" y="2572877"/>
            <a:ext cx="127000" cy="112712"/>
          </a:xfrm>
          <a:custGeom>
            <a:avLst/>
            <a:gdLst>
              <a:gd name="T0" fmla="*/ 0 w 12"/>
              <a:gd name="T1" fmla="*/ 0 h 12"/>
              <a:gd name="T2" fmla="*/ 0 w 12"/>
              <a:gd name="T3" fmla="*/ 12 h 12"/>
              <a:gd name="T4" fmla="*/ 12 w 12"/>
              <a:gd name="T5" fmla="*/ 12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solidFill>
            <a:srgbClr val="CCECFF"/>
          </a:solidFill>
          <a:ln w="0">
            <a:solidFill>
              <a:srgbClr val="33CCFF"/>
            </a:solidFill>
            <a:round/>
          </a:ln>
        </p:spPr>
        <p:txBody>
          <a:bodyPr/>
          <a:lstStyle/>
          <a:p>
            <a:endParaRPr lang="en-US"/>
          </a:p>
        </p:txBody>
      </p:sp>
      <p:sp>
        <p:nvSpPr>
          <p:cNvPr id="15410" name="Rectangle 109"/>
          <p:cNvSpPr>
            <a:spLocks noChangeArrowheads="1"/>
          </p:cNvSpPr>
          <p:nvPr/>
        </p:nvSpPr>
        <p:spPr bwMode="auto">
          <a:xfrm>
            <a:off x="3176588" y="4171489"/>
            <a:ext cx="1951037" cy="182563"/>
          </a:xfrm>
          <a:prstGeom prst="rect">
            <a:avLst/>
          </a:prstGeom>
          <a:noFill/>
          <a:ln w="9525">
            <a:noFill/>
            <a:miter lim="800000"/>
          </a:ln>
        </p:spPr>
        <p:txBody>
          <a:bodyPr wrap="none" lIns="0" tIns="0" rIns="0" bIns="0">
            <a:spAutoFit/>
          </a:bodyPr>
          <a:lstStyle/>
          <a:p>
            <a:r>
              <a:rPr lang="en-US" altLang="zh-CN" sz="1200">
                <a:solidFill>
                  <a:srgbClr val="00CCFF"/>
                </a:solidFill>
                <a:ea typeface="宋体" panose="02010600030101010101" pitchFamily="2" charset="-122"/>
              </a:rPr>
              <a:t>1.3: // display blank schedule</a:t>
            </a:r>
            <a:endParaRPr lang="en-US" altLang="zh-CN" sz="1200">
              <a:solidFill>
                <a:srgbClr val="00CCFF"/>
              </a:solidFill>
              <a:latin typeface="ZapfHumnst BT" pitchFamily="34" charset="0"/>
              <a:ea typeface="宋体" panose="02010600030101010101" pitchFamily="2" charset="-122"/>
            </a:endParaRPr>
          </a:p>
        </p:txBody>
      </p:sp>
      <p:sp>
        <p:nvSpPr>
          <p:cNvPr id="15411" name="Rectangle 111"/>
          <p:cNvSpPr>
            <a:spLocks noChangeArrowheads="1"/>
          </p:cNvSpPr>
          <p:nvPr/>
        </p:nvSpPr>
        <p:spPr bwMode="auto">
          <a:xfrm>
            <a:off x="342900" y="5406564"/>
            <a:ext cx="8505825" cy="419100"/>
          </a:xfrm>
          <a:prstGeom prst="rect">
            <a:avLst/>
          </a:prstGeom>
          <a:noFill/>
          <a:ln w="12700">
            <a:solidFill>
              <a:srgbClr val="00CCFF"/>
            </a:solidFill>
            <a:miter lim="800000"/>
          </a:ln>
        </p:spPr>
        <p:txBody>
          <a:bodyPr wrap="none" lIns="107950" tIns="53975" rIns="107950" bIns="53975" anchor="ctr"/>
          <a:lstStyle/>
          <a:p>
            <a:endParaRPr lang="en-US"/>
          </a:p>
        </p:txBody>
      </p:sp>
      <p:sp>
        <p:nvSpPr>
          <p:cNvPr id="15412" name="Rectangle 112"/>
          <p:cNvSpPr>
            <a:spLocks noChangeArrowheads="1"/>
          </p:cNvSpPr>
          <p:nvPr/>
        </p:nvSpPr>
        <p:spPr bwMode="auto">
          <a:xfrm>
            <a:off x="342900" y="6111414"/>
            <a:ext cx="8505825" cy="419100"/>
          </a:xfrm>
          <a:prstGeom prst="rect">
            <a:avLst/>
          </a:prstGeom>
          <a:noFill/>
          <a:ln w="12700">
            <a:solidFill>
              <a:srgbClr val="00CCFF"/>
            </a:solidFill>
            <a:miter lim="800000"/>
          </a:ln>
        </p:spPr>
        <p:txBody>
          <a:bodyPr wrap="none" lIns="107950" tIns="53975" rIns="107950" bIns="53975" anchor="ctr"/>
          <a:lstStyle/>
          <a:p>
            <a:endParaRPr lang="en-US"/>
          </a:p>
        </p:txBody>
      </p:sp>
      <p:sp>
        <p:nvSpPr>
          <p:cNvPr id="15413" name="Line 113"/>
          <p:cNvSpPr>
            <a:spLocks noChangeShapeType="1"/>
          </p:cNvSpPr>
          <p:nvPr/>
        </p:nvSpPr>
        <p:spPr bwMode="auto">
          <a:xfrm>
            <a:off x="2492375" y="5243052"/>
            <a:ext cx="0" cy="1430337"/>
          </a:xfrm>
          <a:prstGeom prst="line">
            <a:avLst/>
          </a:prstGeom>
          <a:noFill/>
          <a:ln w="0">
            <a:solidFill>
              <a:srgbClr val="00CCFF"/>
            </a:solidFill>
            <a:prstDash val="lgDash"/>
            <a:round/>
          </a:ln>
        </p:spPr>
        <p:txBody>
          <a:bodyPr/>
          <a:lstStyle/>
          <a:p>
            <a:endParaRPr lang="en-US"/>
          </a:p>
        </p:txBody>
      </p:sp>
      <p:sp>
        <p:nvSpPr>
          <p:cNvPr id="15414" name="Rectangle 114"/>
          <p:cNvSpPr>
            <a:spLocks noChangeArrowheads="1"/>
          </p:cNvSpPr>
          <p:nvPr/>
        </p:nvSpPr>
        <p:spPr bwMode="auto">
          <a:xfrm>
            <a:off x="2495550" y="3447589"/>
            <a:ext cx="106363" cy="411163"/>
          </a:xfrm>
          <a:prstGeom prst="rect">
            <a:avLst/>
          </a:prstGeom>
          <a:noFill/>
          <a:ln w="0">
            <a:solidFill>
              <a:srgbClr val="00CCFF"/>
            </a:solidFill>
            <a:miter lim="800000"/>
          </a:ln>
        </p:spPr>
        <p:txBody>
          <a:bodyPr/>
          <a:lstStyle/>
          <a:p>
            <a:endParaRPr lang="en-US"/>
          </a:p>
        </p:txBody>
      </p:sp>
      <p:sp>
        <p:nvSpPr>
          <p:cNvPr id="15415" name="Rectangle 115"/>
          <p:cNvSpPr>
            <a:spLocks noChangeArrowheads="1"/>
          </p:cNvSpPr>
          <p:nvPr/>
        </p:nvSpPr>
        <p:spPr bwMode="auto">
          <a:xfrm>
            <a:off x="4381500" y="5612939"/>
            <a:ext cx="1082675"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Select Offerings</a:t>
            </a:r>
            <a:endParaRPr lang="en-US" altLang="zh-CN" sz="1200">
              <a:solidFill>
                <a:srgbClr val="00CCFF"/>
              </a:solidFill>
              <a:latin typeface="ZapfHumnst BT" pitchFamily="34" charset="0"/>
              <a:ea typeface="宋体" panose="02010600030101010101" pitchFamily="2" charset="-122"/>
            </a:endParaRPr>
          </a:p>
        </p:txBody>
      </p:sp>
      <p:sp>
        <p:nvSpPr>
          <p:cNvPr id="15416" name="Rectangle 116"/>
          <p:cNvSpPr>
            <a:spLocks noChangeArrowheads="1"/>
          </p:cNvSpPr>
          <p:nvPr/>
        </p:nvSpPr>
        <p:spPr bwMode="auto">
          <a:xfrm>
            <a:off x="4381500" y="6327314"/>
            <a:ext cx="1147763" cy="165100"/>
          </a:xfrm>
          <a:prstGeom prst="rect">
            <a:avLst/>
          </a:prstGeom>
          <a:noFill/>
          <a:ln w="9525">
            <a:noFill/>
            <a:miter lim="800000"/>
          </a:ln>
        </p:spPr>
        <p:txBody>
          <a:bodyPr wrap="none" lIns="0" tIns="0" rIns="0" bIns="0">
            <a:spAutoFit/>
          </a:bodyPr>
          <a:lstStyle/>
          <a:p>
            <a:pPr>
              <a:lnSpc>
                <a:spcPts val="1300"/>
              </a:lnSpc>
            </a:pPr>
            <a:r>
              <a:rPr lang="en-US" altLang="zh-CN" sz="1200">
                <a:solidFill>
                  <a:srgbClr val="00CCFF"/>
                </a:solidFill>
                <a:ea typeface="宋体" panose="02010600030101010101" pitchFamily="2" charset="-122"/>
              </a:rPr>
              <a:t>Submit Schedule</a:t>
            </a:r>
            <a:endParaRPr lang="en-US" altLang="zh-CN" sz="1200">
              <a:solidFill>
                <a:srgbClr val="00CCFF"/>
              </a:solidFill>
              <a:latin typeface="ZapfHumnst BT" pitchFamily="34" charset="0"/>
              <a:ea typeface="宋体" panose="02010600030101010101" pitchFamily="2" charset="-122"/>
            </a:endParaRPr>
          </a:p>
        </p:txBody>
      </p:sp>
      <p:sp>
        <p:nvSpPr>
          <p:cNvPr id="15417" name="Freeform 118"/>
          <p:cNvSpPr/>
          <p:nvPr/>
        </p:nvSpPr>
        <p:spPr bwMode="auto">
          <a:xfrm>
            <a:off x="342900" y="5406564"/>
            <a:ext cx="204788" cy="200025"/>
          </a:xfrm>
          <a:custGeom>
            <a:avLst/>
            <a:gdLst>
              <a:gd name="T0" fmla="*/ 0 w 129"/>
              <a:gd name="T1" fmla="*/ 126 h 126"/>
              <a:gd name="T2" fmla="*/ 0 w 129"/>
              <a:gd name="T3" fmla="*/ 0 h 126"/>
              <a:gd name="T4" fmla="*/ 129 w 129"/>
              <a:gd name="T5" fmla="*/ 0 h 126"/>
              <a:gd name="T6" fmla="*/ 129 w 129"/>
              <a:gd name="T7" fmla="*/ 69 h 126"/>
              <a:gd name="T8" fmla="*/ 96 w 129"/>
              <a:gd name="T9" fmla="*/ 126 h 126"/>
              <a:gd name="T10" fmla="*/ 0 w 129"/>
              <a:gd name="T11" fmla="*/ 12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ln>
        </p:spPr>
        <p:txBody>
          <a:bodyPr lIns="107950" tIns="53975" rIns="107950" bIns="53975"/>
          <a:lstStyle/>
          <a:p>
            <a:endParaRPr lang="en-US"/>
          </a:p>
        </p:txBody>
      </p:sp>
      <p:sp>
        <p:nvSpPr>
          <p:cNvPr id="15418" name="Rectangle 119"/>
          <p:cNvSpPr>
            <a:spLocks noChangeArrowheads="1"/>
          </p:cNvSpPr>
          <p:nvPr/>
        </p:nvSpPr>
        <p:spPr bwMode="auto">
          <a:xfrm>
            <a:off x="361950" y="5417677"/>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
        <p:nvSpPr>
          <p:cNvPr id="15419" name="Freeform 120"/>
          <p:cNvSpPr/>
          <p:nvPr/>
        </p:nvSpPr>
        <p:spPr bwMode="auto">
          <a:xfrm>
            <a:off x="342900" y="6111414"/>
            <a:ext cx="204788" cy="200025"/>
          </a:xfrm>
          <a:custGeom>
            <a:avLst/>
            <a:gdLst>
              <a:gd name="T0" fmla="*/ 0 w 129"/>
              <a:gd name="T1" fmla="*/ 126 h 126"/>
              <a:gd name="T2" fmla="*/ 0 w 129"/>
              <a:gd name="T3" fmla="*/ 0 h 126"/>
              <a:gd name="T4" fmla="*/ 129 w 129"/>
              <a:gd name="T5" fmla="*/ 0 h 126"/>
              <a:gd name="T6" fmla="*/ 129 w 129"/>
              <a:gd name="T7" fmla="*/ 69 h 126"/>
              <a:gd name="T8" fmla="*/ 96 w 129"/>
              <a:gd name="T9" fmla="*/ 126 h 126"/>
              <a:gd name="T10" fmla="*/ 0 w 129"/>
              <a:gd name="T11" fmla="*/ 12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ln>
        </p:spPr>
        <p:txBody>
          <a:bodyPr lIns="107950" tIns="53975" rIns="107950" bIns="53975"/>
          <a:lstStyle/>
          <a:p>
            <a:endParaRPr lang="en-US"/>
          </a:p>
        </p:txBody>
      </p:sp>
      <p:sp>
        <p:nvSpPr>
          <p:cNvPr id="15420" name="Rectangle 121"/>
          <p:cNvSpPr>
            <a:spLocks noChangeArrowheads="1"/>
          </p:cNvSpPr>
          <p:nvPr/>
        </p:nvSpPr>
        <p:spPr bwMode="auto">
          <a:xfrm>
            <a:off x="361950" y="6122527"/>
            <a:ext cx="147638" cy="165100"/>
          </a:xfrm>
          <a:prstGeom prst="rect">
            <a:avLst/>
          </a:prstGeom>
          <a:noFill/>
          <a:ln w="9525">
            <a:noFill/>
            <a:miter lim="800000"/>
          </a:ln>
        </p:spPr>
        <p:txBody>
          <a:bodyPr wrap="none" lIns="0" tIns="0" rIns="0" bIns="0">
            <a:spAutoFit/>
          </a:bodyPr>
          <a:lstStyle/>
          <a:p>
            <a:pPr>
              <a:lnSpc>
                <a:spcPts val="1300"/>
              </a:lnSpc>
            </a:pPr>
            <a:r>
              <a:rPr lang="en-US" altLang="zh-CN">
                <a:solidFill>
                  <a:srgbClr val="00CCFF"/>
                </a:solidFill>
                <a:ea typeface="宋体" panose="02010600030101010101" pitchFamily="2" charset="-122"/>
              </a:rPr>
              <a:t>ref</a:t>
            </a:r>
            <a:endParaRPr lang="en-US" altLang="zh-CN">
              <a:solidFill>
                <a:srgbClr val="00CCFF"/>
              </a:solidFill>
              <a:latin typeface="ZapfHumnst BT"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08"/>
          <p:cNvGrpSpPr/>
          <p:nvPr/>
        </p:nvGrpSpPr>
        <p:grpSpPr bwMode="auto">
          <a:xfrm>
            <a:off x="3444875" y="1753725"/>
            <a:ext cx="2112963" cy="1422400"/>
            <a:chOff x="2122" y="803"/>
            <a:chExt cx="1299" cy="896"/>
          </a:xfrm>
        </p:grpSpPr>
        <p:sp>
          <p:nvSpPr>
            <p:cNvPr id="16484" name="Rectangle 37"/>
            <p:cNvSpPr>
              <a:spLocks noChangeArrowheads="1"/>
            </p:cNvSpPr>
            <p:nvPr/>
          </p:nvSpPr>
          <p:spPr bwMode="auto">
            <a:xfrm>
              <a:off x="2122" y="803"/>
              <a:ext cx="1299" cy="896"/>
            </a:xfrm>
            <a:prstGeom prst="rect">
              <a:avLst/>
            </a:prstGeom>
            <a:solidFill>
              <a:srgbClr val="FFFFCC"/>
            </a:solidFill>
            <a:ln w="9525">
              <a:solidFill>
                <a:srgbClr val="8A0E5E"/>
              </a:solidFill>
              <a:miter lim="800000"/>
            </a:ln>
          </p:spPr>
          <p:txBody>
            <a:bodyPr/>
            <a:lstStyle/>
            <a:p>
              <a:endParaRPr lang="en-US"/>
            </a:p>
          </p:txBody>
        </p:sp>
        <p:sp>
          <p:nvSpPr>
            <p:cNvPr id="16485" name="Rectangle 39"/>
            <p:cNvSpPr>
              <a:spLocks noChangeArrowheads="1"/>
            </p:cNvSpPr>
            <p:nvPr/>
          </p:nvSpPr>
          <p:spPr bwMode="auto">
            <a:xfrm>
              <a:off x="2122" y="1132"/>
              <a:ext cx="1299" cy="567"/>
            </a:xfrm>
            <a:prstGeom prst="rect">
              <a:avLst/>
            </a:prstGeom>
            <a:noFill/>
            <a:ln w="9525">
              <a:solidFill>
                <a:srgbClr val="8A0E5E"/>
              </a:solidFill>
              <a:miter lim="800000"/>
            </a:ln>
          </p:spPr>
          <p:txBody>
            <a:bodyPr/>
            <a:lstStyle/>
            <a:p>
              <a:endParaRPr lang="en-US"/>
            </a:p>
          </p:txBody>
        </p:sp>
        <p:sp>
          <p:nvSpPr>
            <p:cNvPr id="16486" name="Rectangle 40"/>
            <p:cNvSpPr>
              <a:spLocks noChangeArrowheads="1"/>
            </p:cNvSpPr>
            <p:nvPr/>
          </p:nvSpPr>
          <p:spPr bwMode="auto">
            <a:xfrm>
              <a:off x="2122" y="1183"/>
              <a:ext cx="1299" cy="516"/>
            </a:xfrm>
            <a:prstGeom prst="rect">
              <a:avLst/>
            </a:prstGeom>
            <a:solidFill>
              <a:srgbClr val="FFFFCC"/>
            </a:solidFill>
            <a:ln w="9525">
              <a:solidFill>
                <a:srgbClr val="8A0E5E"/>
              </a:solidFill>
              <a:miter lim="800000"/>
            </a:ln>
          </p:spPr>
          <p:txBody>
            <a:bodyPr/>
            <a:lstStyle/>
            <a:p>
              <a:endParaRPr lang="en-US"/>
            </a:p>
          </p:txBody>
        </p:sp>
      </p:grpSp>
      <p:grpSp>
        <p:nvGrpSpPr>
          <p:cNvPr id="16387" name="Group 107"/>
          <p:cNvGrpSpPr/>
          <p:nvPr/>
        </p:nvGrpSpPr>
        <p:grpSpPr bwMode="auto">
          <a:xfrm>
            <a:off x="287338" y="1509250"/>
            <a:ext cx="2803525" cy="1911350"/>
            <a:chOff x="85" y="649"/>
            <a:chExt cx="1806" cy="1204"/>
          </a:xfrm>
        </p:grpSpPr>
        <p:sp>
          <p:nvSpPr>
            <p:cNvPr id="16481" name="Rectangle 11"/>
            <p:cNvSpPr>
              <a:spLocks noChangeArrowheads="1"/>
            </p:cNvSpPr>
            <p:nvPr/>
          </p:nvSpPr>
          <p:spPr bwMode="auto">
            <a:xfrm>
              <a:off x="85" y="649"/>
              <a:ext cx="1806" cy="1204"/>
            </a:xfrm>
            <a:prstGeom prst="rect">
              <a:avLst/>
            </a:prstGeom>
            <a:solidFill>
              <a:srgbClr val="FFFFCC"/>
            </a:solidFill>
            <a:ln w="9525">
              <a:solidFill>
                <a:srgbClr val="8A0E5E"/>
              </a:solidFill>
              <a:miter lim="800000"/>
            </a:ln>
          </p:spPr>
          <p:txBody>
            <a:bodyPr/>
            <a:lstStyle/>
            <a:p>
              <a:endParaRPr lang="en-US"/>
            </a:p>
          </p:txBody>
        </p:sp>
        <p:sp>
          <p:nvSpPr>
            <p:cNvPr id="16482" name="Rectangle 13"/>
            <p:cNvSpPr>
              <a:spLocks noChangeArrowheads="1"/>
            </p:cNvSpPr>
            <p:nvPr/>
          </p:nvSpPr>
          <p:spPr bwMode="auto">
            <a:xfrm>
              <a:off x="85" y="977"/>
              <a:ext cx="1806" cy="876"/>
            </a:xfrm>
            <a:prstGeom prst="rect">
              <a:avLst/>
            </a:prstGeom>
            <a:solidFill>
              <a:srgbClr val="FFFFCC"/>
            </a:solidFill>
            <a:ln w="9525">
              <a:solidFill>
                <a:srgbClr val="8A0E5E"/>
              </a:solidFill>
              <a:miter lim="800000"/>
            </a:ln>
          </p:spPr>
          <p:txBody>
            <a:bodyPr/>
            <a:lstStyle/>
            <a:p>
              <a:endParaRPr lang="en-US"/>
            </a:p>
          </p:txBody>
        </p:sp>
        <p:sp>
          <p:nvSpPr>
            <p:cNvPr id="16483" name="Rectangle 14"/>
            <p:cNvSpPr>
              <a:spLocks noChangeArrowheads="1"/>
            </p:cNvSpPr>
            <p:nvPr/>
          </p:nvSpPr>
          <p:spPr bwMode="auto">
            <a:xfrm>
              <a:off x="85" y="1029"/>
              <a:ext cx="1806" cy="824"/>
            </a:xfrm>
            <a:prstGeom prst="rect">
              <a:avLst/>
            </a:prstGeom>
            <a:solidFill>
              <a:srgbClr val="FFFFCC"/>
            </a:solidFill>
            <a:ln w="9525">
              <a:solidFill>
                <a:srgbClr val="8A0E5E"/>
              </a:solidFill>
              <a:miter lim="800000"/>
            </a:ln>
          </p:spPr>
          <p:txBody>
            <a:bodyPr/>
            <a:lstStyle/>
            <a:p>
              <a:endParaRPr lang="en-US"/>
            </a:p>
          </p:txBody>
        </p:sp>
      </p:grpSp>
      <p:sp>
        <p:nvSpPr>
          <p:cNvPr id="16388" name="Line 98"/>
          <p:cNvSpPr>
            <a:spLocks noChangeShapeType="1"/>
          </p:cNvSpPr>
          <p:nvPr/>
        </p:nvSpPr>
        <p:spPr bwMode="auto">
          <a:xfrm flipH="1">
            <a:off x="8281988" y="3815887"/>
            <a:ext cx="0" cy="944563"/>
          </a:xfrm>
          <a:prstGeom prst="line">
            <a:avLst/>
          </a:prstGeom>
          <a:noFill/>
          <a:ln w="12700">
            <a:solidFill>
              <a:schemeClr val="tx1"/>
            </a:solidFill>
            <a:round/>
            <a:tailEnd type="arrow" w="lg" len="lg"/>
          </a:ln>
        </p:spPr>
        <p:txBody>
          <a:bodyPr/>
          <a:lstStyle/>
          <a:p>
            <a:endParaRPr lang="en-US"/>
          </a:p>
        </p:txBody>
      </p:sp>
      <p:sp>
        <p:nvSpPr>
          <p:cNvPr id="16389" name="Line 52"/>
          <p:cNvSpPr>
            <a:spLocks noChangeShapeType="1"/>
          </p:cNvSpPr>
          <p:nvPr/>
        </p:nvSpPr>
        <p:spPr bwMode="auto">
          <a:xfrm flipH="1" flipV="1">
            <a:off x="3078163" y="2471275"/>
            <a:ext cx="354012" cy="1587"/>
          </a:xfrm>
          <a:prstGeom prst="line">
            <a:avLst/>
          </a:prstGeom>
          <a:noFill/>
          <a:ln w="12700">
            <a:solidFill>
              <a:schemeClr val="tx1"/>
            </a:solidFill>
            <a:round/>
            <a:headEnd type="arrow" w="lg" len="lg"/>
            <a:tailEnd type="none" w="lg" len="lg"/>
          </a:ln>
        </p:spPr>
        <p:txBody>
          <a:bodyPr/>
          <a:lstStyle/>
          <a:p>
            <a:endParaRPr lang="en-US"/>
          </a:p>
        </p:txBody>
      </p:sp>
      <p:sp>
        <p:nvSpPr>
          <p:cNvPr id="16390" name="Line 49"/>
          <p:cNvSpPr>
            <a:spLocks noChangeShapeType="1"/>
          </p:cNvSpPr>
          <p:nvPr/>
        </p:nvSpPr>
        <p:spPr bwMode="auto">
          <a:xfrm>
            <a:off x="4479925" y="3145962"/>
            <a:ext cx="3175" cy="612775"/>
          </a:xfrm>
          <a:prstGeom prst="line">
            <a:avLst/>
          </a:prstGeom>
          <a:noFill/>
          <a:ln w="12700">
            <a:solidFill>
              <a:schemeClr val="tx1"/>
            </a:solidFill>
            <a:round/>
            <a:tailEnd type="arrow" w="lg" len="lg"/>
          </a:ln>
        </p:spPr>
        <p:txBody>
          <a:bodyPr/>
          <a:lstStyle/>
          <a:p>
            <a:endParaRPr lang="en-US"/>
          </a:p>
        </p:txBody>
      </p:sp>
      <p:sp>
        <p:nvSpPr>
          <p:cNvPr id="16391" name="Line 69"/>
          <p:cNvSpPr>
            <a:spLocks noChangeShapeType="1"/>
          </p:cNvSpPr>
          <p:nvPr/>
        </p:nvSpPr>
        <p:spPr bwMode="auto">
          <a:xfrm flipH="1">
            <a:off x="5286375" y="3406312"/>
            <a:ext cx="2368550" cy="976313"/>
          </a:xfrm>
          <a:prstGeom prst="line">
            <a:avLst/>
          </a:prstGeom>
          <a:noFill/>
          <a:ln w="12700">
            <a:solidFill>
              <a:schemeClr val="tx1"/>
            </a:solidFill>
            <a:round/>
          </a:ln>
        </p:spPr>
        <p:txBody>
          <a:bodyPr/>
          <a:lstStyle/>
          <a:p>
            <a:endParaRPr lang="en-US"/>
          </a:p>
        </p:txBody>
      </p:sp>
      <p:sp>
        <p:nvSpPr>
          <p:cNvPr id="16392" name="Line 74"/>
          <p:cNvSpPr>
            <a:spLocks noChangeShapeType="1"/>
          </p:cNvSpPr>
          <p:nvPr/>
        </p:nvSpPr>
        <p:spPr bwMode="auto">
          <a:xfrm>
            <a:off x="5492750" y="2653837"/>
            <a:ext cx="2135188" cy="514350"/>
          </a:xfrm>
          <a:prstGeom prst="line">
            <a:avLst/>
          </a:prstGeom>
          <a:noFill/>
          <a:ln w="12700">
            <a:solidFill>
              <a:schemeClr val="tx1"/>
            </a:solidFill>
            <a:round/>
            <a:tailEnd type="arrow" w="lg" len="lg"/>
          </a:ln>
        </p:spPr>
        <p:txBody>
          <a:bodyPr/>
          <a:lstStyle/>
          <a:p>
            <a:endParaRPr lang="en-US"/>
          </a:p>
        </p:txBody>
      </p:sp>
      <p:sp>
        <p:nvSpPr>
          <p:cNvPr id="16393" name="Freeform 93"/>
          <p:cNvSpPr/>
          <p:nvPr/>
        </p:nvSpPr>
        <p:spPr bwMode="auto">
          <a:xfrm>
            <a:off x="6238875" y="3668250"/>
            <a:ext cx="1404938" cy="1624012"/>
          </a:xfrm>
          <a:custGeom>
            <a:avLst/>
            <a:gdLst>
              <a:gd name="T0" fmla="*/ 885 w 885"/>
              <a:gd name="T1" fmla="*/ 0 h 1023"/>
              <a:gd name="T2" fmla="*/ 0 w 885"/>
              <a:gd name="T3" fmla="*/ 624 h 1023"/>
              <a:gd name="T4" fmla="*/ 670 w 885"/>
              <a:gd name="T5" fmla="*/ 1023 h 1023"/>
              <a:gd name="T6" fmla="*/ 0 60000 65536"/>
              <a:gd name="T7" fmla="*/ 0 60000 65536"/>
              <a:gd name="T8" fmla="*/ 0 60000 65536"/>
              <a:gd name="T9" fmla="*/ 0 w 885"/>
              <a:gd name="T10" fmla="*/ 0 h 1023"/>
              <a:gd name="T11" fmla="*/ 885 w 885"/>
              <a:gd name="T12" fmla="*/ 1023 h 1023"/>
            </a:gdLst>
            <a:ahLst/>
            <a:cxnLst>
              <a:cxn ang="T6">
                <a:pos x="T0" y="T1"/>
              </a:cxn>
              <a:cxn ang="T7">
                <a:pos x="T2" y="T3"/>
              </a:cxn>
              <a:cxn ang="T8">
                <a:pos x="T4" y="T5"/>
              </a:cxn>
            </a:cxnLst>
            <a:rect l="T9" t="T10" r="T11" b="T12"/>
            <a:pathLst>
              <a:path w="885" h="1023">
                <a:moveTo>
                  <a:pt x="885" y="0"/>
                </a:moveTo>
                <a:lnTo>
                  <a:pt x="0" y="624"/>
                </a:lnTo>
                <a:lnTo>
                  <a:pt x="670" y="1023"/>
                </a:lnTo>
              </a:path>
            </a:pathLst>
          </a:custGeom>
          <a:noFill/>
          <a:ln w="12700">
            <a:solidFill>
              <a:schemeClr val="tx1"/>
            </a:solidFill>
            <a:round/>
            <a:tailEnd type="arrow" w="lg" len="lg"/>
          </a:ln>
        </p:spPr>
        <p:txBody>
          <a:bodyPr/>
          <a:lstStyle/>
          <a:p>
            <a:endParaRPr lang="en-US"/>
          </a:p>
        </p:txBody>
      </p:sp>
      <p:sp>
        <p:nvSpPr>
          <p:cNvPr id="16394" name="Line 101"/>
          <p:cNvSpPr>
            <a:spLocks noChangeShapeType="1"/>
          </p:cNvSpPr>
          <p:nvPr/>
        </p:nvSpPr>
        <p:spPr bwMode="auto">
          <a:xfrm>
            <a:off x="5129213" y="4903325"/>
            <a:ext cx="2187575" cy="746125"/>
          </a:xfrm>
          <a:prstGeom prst="line">
            <a:avLst/>
          </a:prstGeom>
          <a:noFill/>
          <a:ln w="12700">
            <a:solidFill>
              <a:schemeClr val="tx1"/>
            </a:solidFill>
            <a:prstDash val="lgDash"/>
            <a:round/>
            <a:tailEnd type="arrow" w="lg" len="lg"/>
          </a:ln>
        </p:spPr>
        <p:txBody>
          <a:bodyPr/>
          <a:lstStyle/>
          <a:p>
            <a:endParaRPr lang="en-US"/>
          </a:p>
        </p:txBody>
      </p:sp>
      <p:sp>
        <p:nvSpPr>
          <p:cNvPr id="16395" name="Line 102"/>
          <p:cNvSpPr>
            <a:spLocks noChangeShapeType="1"/>
          </p:cNvSpPr>
          <p:nvPr/>
        </p:nvSpPr>
        <p:spPr bwMode="auto">
          <a:xfrm flipV="1">
            <a:off x="5516563" y="2136312"/>
            <a:ext cx="461962" cy="139700"/>
          </a:xfrm>
          <a:prstGeom prst="line">
            <a:avLst/>
          </a:prstGeom>
          <a:noFill/>
          <a:ln w="12700">
            <a:solidFill>
              <a:schemeClr val="tx1"/>
            </a:solidFill>
            <a:round/>
            <a:tailEnd type="arrow" w="lg" len="lg"/>
          </a:ln>
        </p:spPr>
        <p:txBody>
          <a:bodyPr/>
          <a:lstStyle/>
          <a:p>
            <a:endParaRPr lang="en-US"/>
          </a:p>
        </p:txBody>
      </p:sp>
      <p:sp>
        <p:nvSpPr>
          <p:cNvPr id="16396" name="Rectangle 2"/>
          <p:cNvSpPr>
            <a:spLocks noGrp="1" noChangeArrowheads="1"/>
          </p:cNvSpPr>
          <p:nvPr>
            <p:ph type="title"/>
          </p:nvPr>
        </p:nvSpPr>
        <p:spPr/>
        <p:txBody>
          <a:bodyPr>
            <a:normAutofit fontScale="90000"/>
          </a:bodyPr>
          <a:lstStyle/>
          <a:p>
            <a:pPr eaLnBrk="1" hangingPunct="1"/>
            <a:r>
              <a:rPr lang="en-US" altLang="zh-CN" sz="3500" smtClean="0">
                <a:ea typeface="宋体" panose="02010600030101010101" pitchFamily="2" charset="-122"/>
              </a:rPr>
              <a:t>Example: Incorporating Subsystem Interfaces (VOPC)</a:t>
            </a:r>
            <a:endParaRPr lang="en-US" altLang="zh-CN" sz="3500" smtClean="0">
              <a:ea typeface="宋体" panose="02010600030101010101" pitchFamily="2" charset="-122"/>
            </a:endParaRPr>
          </a:p>
        </p:txBody>
      </p:sp>
      <p:sp>
        <p:nvSpPr>
          <p:cNvPr id="16397" name="Rectangle 3"/>
          <p:cNvSpPr>
            <a:spLocks noChangeArrowheads="1"/>
          </p:cNvSpPr>
          <p:nvPr/>
        </p:nvSpPr>
        <p:spPr bwMode="auto">
          <a:xfrm>
            <a:off x="5997575" y="1334625"/>
            <a:ext cx="1674813" cy="1104900"/>
          </a:xfrm>
          <a:prstGeom prst="rect">
            <a:avLst/>
          </a:prstGeom>
          <a:noFill/>
          <a:ln w="9525">
            <a:solidFill>
              <a:srgbClr val="CCFFFF"/>
            </a:solidFill>
            <a:miter lim="800000"/>
          </a:ln>
        </p:spPr>
        <p:txBody>
          <a:bodyPr/>
          <a:lstStyle/>
          <a:p>
            <a:endParaRPr lang="en-US"/>
          </a:p>
        </p:txBody>
      </p:sp>
      <p:sp>
        <p:nvSpPr>
          <p:cNvPr id="16398" name="Rectangle 4"/>
          <p:cNvSpPr>
            <a:spLocks noChangeArrowheads="1"/>
          </p:cNvSpPr>
          <p:nvPr/>
        </p:nvSpPr>
        <p:spPr bwMode="auto">
          <a:xfrm>
            <a:off x="6145213" y="1539412"/>
            <a:ext cx="1436687" cy="168275"/>
          </a:xfrm>
          <a:prstGeom prst="rect">
            <a:avLst/>
          </a:prstGeom>
          <a:noFill/>
          <a:ln w="9525">
            <a:noFill/>
            <a:miter lim="800000"/>
          </a:ln>
        </p:spPr>
        <p:txBody>
          <a:bodyPr wrap="none" lIns="0" tIns="0" rIns="0" bIns="0">
            <a:spAutoFit/>
          </a:bodyPr>
          <a:lstStyle/>
          <a:p>
            <a:r>
              <a:rPr lang="en-US" altLang="zh-CN" sz="1100">
                <a:solidFill>
                  <a:srgbClr val="CCFFFF"/>
                </a:solidFill>
                <a:ea typeface="宋体" panose="02010600030101010101" pitchFamily="2" charset="-122"/>
              </a:rPr>
              <a:t>ICourseCatalogSystem</a:t>
            </a:r>
            <a:endParaRPr lang="en-US" altLang="zh-CN">
              <a:solidFill>
                <a:srgbClr val="CCFFFF"/>
              </a:solidFill>
              <a:latin typeface="ZapfHumnst BT" pitchFamily="34" charset="0"/>
              <a:ea typeface="宋体" panose="02010600030101010101" pitchFamily="2" charset="-122"/>
            </a:endParaRPr>
          </a:p>
        </p:txBody>
      </p:sp>
      <p:sp>
        <p:nvSpPr>
          <p:cNvPr id="16399" name="Rectangle 5"/>
          <p:cNvSpPr>
            <a:spLocks noChangeArrowheads="1"/>
          </p:cNvSpPr>
          <p:nvPr/>
        </p:nvSpPr>
        <p:spPr bwMode="auto">
          <a:xfrm>
            <a:off x="5997575" y="1866437"/>
            <a:ext cx="1674813" cy="573088"/>
          </a:xfrm>
          <a:prstGeom prst="rect">
            <a:avLst/>
          </a:prstGeom>
          <a:noFill/>
          <a:ln w="0">
            <a:solidFill>
              <a:srgbClr val="CCFFFF"/>
            </a:solidFill>
            <a:miter lim="800000"/>
          </a:ln>
        </p:spPr>
        <p:txBody>
          <a:bodyPr/>
          <a:lstStyle/>
          <a:p>
            <a:endParaRPr lang="en-US"/>
          </a:p>
        </p:txBody>
      </p:sp>
      <p:sp>
        <p:nvSpPr>
          <p:cNvPr id="16400" name="Rectangle 6"/>
          <p:cNvSpPr>
            <a:spLocks noChangeArrowheads="1"/>
          </p:cNvSpPr>
          <p:nvPr/>
        </p:nvSpPr>
        <p:spPr bwMode="auto">
          <a:xfrm>
            <a:off x="5997575" y="1947400"/>
            <a:ext cx="1674813" cy="492125"/>
          </a:xfrm>
          <a:prstGeom prst="rect">
            <a:avLst/>
          </a:prstGeom>
          <a:noFill/>
          <a:ln w="9525">
            <a:solidFill>
              <a:srgbClr val="CCFFFF"/>
            </a:solidFill>
            <a:miter lim="800000"/>
          </a:ln>
        </p:spPr>
        <p:txBody>
          <a:bodyPr/>
          <a:lstStyle/>
          <a:p>
            <a:endParaRPr lang="zh-CN" altLang="en-US">
              <a:solidFill>
                <a:srgbClr val="FFFF99"/>
              </a:solidFill>
              <a:ea typeface="宋体" panose="02010600030101010101" pitchFamily="2" charset="-122"/>
            </a:endParaRPr>
          </a:p>
        </p:txBody>
      </p:sp>
      <p:sp>
        <p:nvSpPr>
          <p:cNvPr id="16401" name="Rectangle 7"/>
          <p:cNvSpPr>
            <a:spLocks noChangeArrowheads="1"/>
          </p:cNvSpPr>
          <p:nvPr/>
        </p:nvSpPr>
        <p:spPr bwMode="auto">
          <a:xfrm>
            <a:off x="6029325" y="2050587"/>
            <a:ext cx="1301750" cy="168275"/>
          </a:xfrm>
          <a:prstGeom prst="rect">
            <a:avLst/>
          </a:prstGeom>
          <a:noFill/>
          <a:ln w="9525">
            <a:noFill/>
            <a:miter lim="800000"/>
          </a:ln>
        </p:spPr>
        <p:txBody>
          <a:bodyPr wrap="none" lIns="0" tIns="0" rIns="0" bIns="0">
            <a:spAutoFit/>
          </a:bodyPr>
          <a:lstStyle/>
          <a:p>
            <a:r>
              <a:rPr lang="en-US" altLang="zh-CN" sz="1100">
                <a:solidFill>
                  <a:srgbClr val="CCFFFF"/>
                </a:solidFill>
                <a:ea typeface="宋体" panose="02010600030101010101" pitchFamily="2" charset="-122"/>
              </a:rPr>
              <a:t>getCourseOfferings()</a:t>
            </a:r>
            <a:endParaRPr lang="en-US" altLang="zh-CN">
              <a:solidFill>
                <a:srgbClr val="CCFFFF"/>
              </a:solidFill>
              <a:latin typeface="ZapfHumnst BT" pitchFamily="34" charset="0"/>
              <a:ea typeface="宋体" panose="02010600030101010101" pitchFamily="2" charset="-122"/>
            </a:endParaRPr>
          </a:p>
        </p:txBody>
      </p:sp>
      <p:sp>
        <p:nvSpPr>
          <p:cNvPr id="16402" name="Rectangle 8"/>
          <p:cNvSpPr>
            <a:spLocks noChangeArrowheads="1"/>
          </p:cNvSpPr>
          <p:nvPr/>
        </p:nvSpPr>
        <p:spPr bwMode="auto">
          <a:xfrm>
            <a:off x="6029325" y="2214100"/>
            <a:ext cx="592138" cy="168275"/>
          </a:xfrm>
          <a:prstGeom prst="rect">
            <a:avLst/>
          </a:prstGeom>
          <a:noFill/>
          <a:ln w="9525">
            <a:noFill/>
            <a:miter lim="800000"/>
          </a:ln>
        </p:spPr>
        <p:txBody>
          <a:bodyPr wrap="none" lIns="0" tIns="0" rIns="0" bIns="0">
            <a:spAutoFit/>
          </a:bodyPr>
          <a:lstStyle/>
          <a:p>
            <a:r>
              <a:rPr lang="en-US" altLang="zh-CN" sz="1100">
                <a:solidFill>
                  <a:srgbClr val="CCFFFF"/>
                </a:solidFill>
                <a:ea typeface="宋体" panose="02010600030101010101" pitchFamily="2" charset="-122"/>
              </a:rPr>
              <a:t>initialize()</a:t>
            </a:r>
            <a:endParaRPr lang="en-US" altLang="zh-CN">
              <a:solidFill>
                <a:srgbClr val="CCFFFF"/>
              </a:solidFill>
              <a:latin typeface="ZapfHumnst BT" pitchFamily="34" charset="0"/>
              <a:ea typeface="宋体" panose="02010600030101010101" pitchFamily="2" charset="-122"/>
            </a:endParaRPr>
          </a:p>
        </p:txBody>
      </p:sp>
      <p:sp>
        <p:nvSpPr>
          <p:cNvPr id="16403" name="Rectangle 9"/>
          <p:cNvSpPr>
            <a:spLocks noChangeArrowheads="1"/>
          </p:cNvSpPr>
          <p:nvPr/>
        </p:nvSpPr>
        <p:spPr bwMode="auto">
          <a:xfrm>
            <a:off x="6029325" y="1723562"/>
            <a:ext cx="1519238" cy="122238"/>
          </a:xfrm>
          <a:prstGeom prst="rect">
            <a:avLst/>
          </a:prstGeom>
          <a:noFill/>
          <a:ln w="9525">
            <a:noFill/>
            <a:miter lim="800000"/>
          </a:ln>
        </p:spPr>
        <p:txBody>
          <a:bodyPr wrap="none" lIns="0" tIns="0" rIns="0" bIns="0">
            <a:spAutoFit/>
          </a:bodyPr>
          <a:lstStyle/>
          <a:p>
            <a:r>
              <a:rPr lang="en-US" altLang="zh-CN" sz="800">
                <a:solidFill>
                  <a:srgbClr val="CCFFFF"/>
                </a:solidFill>
                <a:ea typeface="宋体" panose="02010600030101010101" pitchFamily="2" charset="-122"/>
              </a:rPr>
              <a:t>(from External System Interfaces)</a:t>
            </a:r>
            <a:endParaRPr lang="en-US" altLang="zh-CN">
              <a:solidFill>
                <a:srgbClr val="CCFFFF"/>
              </a:solidFill>
              <a:latin typeface="ZapfHumnst BT" pitchFamily="34" charset="0"/>
              <a:ea typeface="宋体" panose="02010600030101010101" pitchFamily="2" charset="-122"/>
            </a:endParaRPr>
          </a:p>
        </p:txBody>
      </p:sp>
      <p:sp>
        <p:nvSpPr>
          <p:cNvPr id="16404" name="Rectangle 10"/>
          <p:cNvSpPr>
            <a:spLocks noChangeArrowheads="1"/>
          </p:cNvSpPr>
          <p:nvPr/>
        </p:nvSpPr>
        <p:spPr bwMode="auto">
          <a:xfrm>
            <a:off x="6416675" y="1375900"/>
            <a:ext cx="865188" cy="168275"/>
          </a:xfrm>
          <a:prstGeom prst="rect">
            <a:avLst/>
          </a:prstGeom>
          <a:noFill/>
          <a:ln w="9525">
            <a:noFill/>
            <a:miter lim="800000"/>
          </a:ln>
        </p:spPr>
        <p:txBody>
          <a:bodyPr wrap="none" lIns="0" tIns="0" rIns="0" bIns="0">
            <a:spAutoFit/>
          </a:bodyPr>
          <a:lstStyle/>
          <a:p>
            <a:r>
              <a:rPr lang="en-US" altLang="zh-CN" sz="1100">
                <a:solidFill>
                  <a:srgbClr val="CCFFFF"/>
                </a:solidFill>
                <a:ea typeface="宋体" panose="02010600030101010101" pitchFamily="2" charset="-122"/>
              </a:rPr>
              <a:t>&lt;&lt;Interface&gt;&gt;</a:t>
            </a:r>
            <a:endParaRPr lang="en-US" altLang="zh-CN">
              <a:solidFill>
                <a:srgbClr val="CCFFFF"/>
              </a:solidFill>
              <a:latin typeface="ZapfHumnst BT" pitchFamily="34" charset="0"/>
              <a:ea typeface="宋体" panose="02010600030101010101" pitchFamily="2" charset="-122"/>
            </a:endParaRPr>
          </a:p>
        </p:txBody>
      </p:sp>
      <p:sp>
        <p:nvSpPr>
          <p:cNvPr id="16405" name="Rectangle 12"/>
          <p:cNvSpPr>
            <a:spLocks noChangeArrowheads="1"/>
          </p:cNvSpPr>
          <p:nvPr/>
        </p:nvSpPr>
        <p:spPr bwMode="auto">
          <a:xfrm>
            <a:off x="957263" y="1714037"/>
            <a:ext cx="15763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RegisterForCoursesForm</a:t>
            </a:r>
            <a:endParaRPr lang="en-US" altLang="zh-CN">
              <a:solidFill>
                <a:schemeClr val="bg2"/>
              </a:solidFill>
              <a:latin typeface="ZapfHumnst BT" pitchFamily="34" charset="0"/>
              <a:ea typeface="宋体" panose="02010600030101010101" pitchFamily="2" charset="-122"/>
            </a:endParaRPr>
          </a:p>
        </p:txBody>
      </p:sp>
      <p:sp>
        <p:nvSpPr>
          <p:cNvPr id="16406" name="Rectangle 15"/>
          <p:cNvSpPr>
            <a:spLocks noChangeArrowheads="1"/>
          </p:cNvSpPr>
          <p:nvPr/>
        </p:nvSpPr>
        <p:spPr bwMode="auto">
          <a:xfrm>
            <a:off x="319088" y="2214100"/>
            <a:ext cx="1254125" cy="168275"/>
          </a:xfrm>
          <a:prstGeom prst="rect">
            <a:avLst/>
          </a:prstGeom>
          <a:noFill/>
          <a:ln w="9525">
            <a:noFill/>
            <a:miter lim="800000"/>
          </a:ln>
        </p:spPr>
        <p:txBody>
          <a:bodyPr wrap="none" lIns="0" tIns="0" rIns="0" bIns="0">
            <a:spAutoFit/>
          </a:bodyPr>
          <a:lstStyle/>
          <a:p>
            <a:r>
              <a:rPr lang="zh-CN" altLang="en-US" sz="1100">
                <a:solidFill>
                  <a:schemeClr val="bg2"/>
                </a:solidFill>
                <a:ea typeface="宋体" panose="02010600030101010101" pitchFamily="2" charset="-122"/>
              </a:rPr>
              <a:t> </a:t>
            </a:r>
            <a:r>
              <a:rPr lang="en-US" altLang="zh-CN" sz="1100">
                <a:solidFill>
                  <a:schemeClr val="bg2"/>
                </a:solidFill>
                <a:ea typeface="宋体" panose="02010600030101010101" pitchFamily="2" charset="-122"/>
              </a:rPr>
              <a:t>// submit schedule()</a:t>
            </a:r>
            <a:endParaRPr lang="en-US" altLang="zh-CN">
              <a:solidFill>
                <a:schemeClr val="bg2"/>
              </a:solidFill>
              <a:latin typeface="ZapfHumnst BT" pitchFamily="34" charset="0"/>
              <a:ea typeface="宋体" panose="02010600030101010101" pitchFamily="2" charset="-122"/>
            </a:endParaRPr>
          </a:p>
        </p:txBody>
      </p:sp>
      <p:sp>
        <p:nvSpPr>
          <p:cNvPr id="16407" name="Rectangle 16"/>
          <p:cNvSpPr>
            <a:spLocks noChangeArrowheads="1"/>
          </p:cNvSpPr>
          <p:nvPr/>
        </p:nvSpPr>
        <p:spPr bwMode="auto">
          <a:xfrm>
            <a:off x="319088" y="2377612"/>
            <a:ext cx="16732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display course offerings()</a:t>
            </a:r>
            <a:endParaRPr lang="en-US" altLang="zh-CN">
              <a:solidFill>
                <a:schemeClr val="bg2"/>
              </a:solidFill>
              <a:latin typeface="ZapfHumnst BT" pitchFamily="34" charset="0"/>
              <a:ea typeface="宋体" panose="02010600030101010101" pitchFamily="2" charset="-122"/>
            </a:endParaRPr>
          </a:p>
        </p:txBody>
      </p:sp>
      <p:sp>
        <p:nvSpPr>
          <p:cNvPr id="16408" name="Rectangle 17"/>
          <p:cNvSpPr>
            <a:spLocks noChangeArrowheads="1"/>
          </p:cNvSpPr>
          <p:nvPr/>
        </p:nvSpPr>
        <p:spPr bwMode="auto">
          <a:xfrm>
            <a:off x="319088" y="2541125"/>
            <a:ext cx="12414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display schedule()</a:t>
            </a:r>
            <a:endParaRPr lang="en-US" altLang="zh-CN">
              <a:solidFill>
                <a:schemeClr val="bg2"/>
              </a:solidFill>
              <a:latin typeface="ZapfHumnst BT" pitchFamily="34" charset="0"/>
              <a:ea typeface="宋体" panose="02010600030101010101" pitchFamily="2" charset="-122"/>
            </a:endParaRPr>
          </a:p>
        </p:txBody>
      </p:sp>
      <p:sp>
        <p:nvSpPr>
          <p:cNvPr id="16409" name="Rectangle 18"/>
          <p:cNvSpPr>
            <a:spLocks noChangeArrowheads="1"/>
          </p:cNvSpPr>
          <p:nvPr/>
        </p:nvSpPr>
        <p:spPr bwMode="auto">
          <a:xfrm>
            <a:off x="319088" y="2704637"/>
            <a:ext cx="110013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save schedule()</a:t>
            </a:r>
            <a:endParaRPr lang="en-US" altLang="zh-CN">
              <a:solidFill>
                <a:schemeClr val="bg2"/>
              </a:solidFill>
              <a:latin typeface="ZapfHumnst BT" pitchFamily="34" charset="0"/>
              <a:ea typeface="宋体" panose="02010600030101010101" pitchFamily="2" charset="-122"/>
            </a:endParaRPr>
          </a:p>
        </p:txBody>
      </p:sp>
      <p:sp>
        <p:nvSpPr>
          <p:cNvPr id="16410" name="Rectangle 19"/>
          <p:cNvSpPr>
            <a:spLocks noChangeArrowheads="1"/>
          </p:cNvSpPr>
          <p:nvPr/>
        </p:nvSpPr>
        <p:spPr bwMode="auto">
          <a:xfrm>
            <a:off x="319088" y="2869737"/>
            <a:ext cx="1192212"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create schedule()</a:t>
            </a:r>
            <a:endParaRPr lang="en-US" altLang="zh-CN">
              <a:solidFill>
                <a:schemeClr val="bg2"/>
              </a:solidFill>
              <a:latin typeface="ZapfHumnst BT" pitchFamily="34" charset="0"/>
              <a:ea typeface="宋体" panose="02010600030101010101" pitchFamily="2" charset="-122"/>
            </a:endParaRPr>
          </a:p>
        </p:txBody>
      </p:sp>
      <p:sp>
        <p:nvSpPr>
          <p:cNvPr id="16411" name="Rectangle 20"/>
          <p:cNvSpPr>
            <a:spLocks noChangeArrowheads="1"/>
          </p:cNvSpPr>
          <p:nvPr/>
        </p:nvSpPr>
        <p:spPr bwMode="auto">
          <a:xfrm>
            <a:off x="319088" y="3033250"/>
            <a:ext cx="27320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select 4 primary and 2 alternate offerings()</a:t>
            </a:r>
            <a:endParaRPr lang="en-US" altLang="zh-CN">
              <a:solidFill>
                <a:schemeClr val="bg2"/>
              </a:solidFill>
              <a:latin typeface="ZapfHumnst BT" pitchFamily="34" charset="0"/>
              <a:ea typeface="宋体" panose="02010600030101010101" pitchFamily="2" charset="-122"/>
            </a:endParaRPr>
          </a:p>
        </p:txBody>
      </p:sp>
      <p:sp>
        <p:nvSpPr>
          <p:cNvPr id="16412" name="Rectangle 21"/>
          <p:cNvSpPr>
            <a:spLocks noChangeArrowheads="1"/>
          </p:cNvSpPr>
          <p:nvPr/>
        </p:nvSpPr>
        <p:spPr bwMode="auto">
          <a:xfrm>
            <a:off x="319088" y="3196762"/>
            <a:ext cx="16144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display blank schedule()</a:t>
            </a:r>
            <a:endParaRPr lang="en-US" altLang="zh-CN">
              <a:solidFill>
                <a:schemeClr val="bg2"/>
              </a:solidFill>
              <a:latin typeface="ZapfHumnst BT" pitchFamily="34" charset="0"/>
              <a:ea typeface="宋体" panose="02010600030101010101" pitchFamily="2" charset="-122"/>
            </a:endParaRPr>
          </a:p>
        </p:txBody>
      </p:sp>
      <p:sp>
        <p:nvSpPr>
          <p:cNvPr id="16413" name="Rectangle 22"/>
          <p:cNvSpPr>
            <a:spLocks noChangeArrowheads="1"/>
          </p:cNvSpPr>
          <p:nvPr/>
        </p:nvSpPr>
        <p:spPr bwMode="auto">
          <a:xfrm>
            <a:off x="1271588" y="1887075"/>
            <a:ext cx="842962" cy="122237"/>
          </a:xfrm>
          <a:prstGeom prst="rect">
            <a:avLst/>
          </a:prstGeom>
          <a:noFill/>
          <a:ln w="9525">
            <a:noFill/>
            <a:miter lim="800000"/>
          </a:ln>
        </p:spPr>
        <p:txBody>
          <a:bodyPr wrap="none" lIns="0" tIns="0" rIns="0" bIns="0">
            <a:spAutoFit/>
          </a:bodyPr>
          <a:lstStyle/>
          <a:p>
            <a:r>
              <a:rPr lang="en-US" altLang="zh-CN" sz="800">
                <a:solidFill>
                  <a:schemeClr val="bg2"/>
                </a:solidFill>
                <a:ea typeface="宋体" panose="02010600030101010101" pitchFamily="2" charset="-122"/>
              </a:rPr>
              <a:t>(from Registration)</a:t>
            </a:r>
            <a:endParaRPr lang="en-US" altLang="zh-CN">
              <a:solidFill>
                <a:schemeClr val="bg2"/>
              </a:solidFill>
              <a:latin typeface="ZapfHumnst BT" pitchFamily="34" charset="0"/>
              <a:ea typeface="宋体" panose="02010600030101010101" pitchFamily="2" charset="-122"/>
            </a:endParaRPr>
          </a:p>
        </p:txBody>
      </p:sp>
      <p:sp>
        <p:nvSpPr>
          <p:cNvPr id="16414" name="Rectangle 23"/>
          <p:cNvSpPr>
            <a:spLocks noChangeArrowheads="1"/>
          </p:cNvSpPr>
          <p:nvPr/>
        </p:nvSpPr>
        <p:spPr bwMode="auto">
          <a:xfrm>
            <a:off x="1281113" y="1550525"/>
            <a:ext cx="906462"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&lt;&lt;boundary&gt;&gt;</a:t>
            </a:r>
            <a:endParaRPr lang="en-US" altLang="zh-CN">
              <a:solidFill>
                <a:schemeClr val="bg2"/>
              </a:solidFill>
              <a:latin typeface="ZapfHumnst BT" pitchFamily="34" charset="0"/>
              <a:ea typeface="宋体" panose="02010600030101010101" pitchFamily="2" charset="-122"/>
            </a:endParaRPr>
          </a:p>
        </p:txBody>
      </p:sp>
      <p:sp>
        <p:nvSpPr>
          <p:cNvPr id="16415" name="Rectangle 24"/>
          <p:cNvSpPr>
            <a:spLocks noChangeArrowheads="1"/>
          </p:cNvSpPr>
          <p:nvPr/>
        </p:nvSpPr>
        <p:spPr bwMode="auto">
          <a:xfrm>
            <a:off x="3832225" y="3758737"/>
            <a:ext cx="1296988" cy="1911350"/>
          </a:xfrm>
          <a:prstGeom prst="rect">
            <a:avLst/>
          </a:prstGeom>
          <a:solidFill>
            <a:srgbClr val="FFFFCC"/>
          </a:solidFill>
          <a:ln w="9525">
            <a:solidFill>
              <a:srgbClr val="8A0E5E"/>
            </a:solidFill>
            <a:miter lim="800000"/>
          </a:ln>
        </p:spPr>
        <p:txBody>
          <a:bodyPr/>
          <a:lstStyle/>
          <a:p>
            <a:endParaRPr lang="en-US"/>
          </a:p>
        </p:txBody>
      </p:sp>
      <p:sp>
        <p:nvSpPr>
          <p:cNvPr id="16416" name="Rectangle 25"/>
          <p:cNvSpPr>
            <a:spLocks noChangeArrowheads="1"/>
          </p:cNvSpPr>
          <p:nvPr/>
        </p:nvSpPr>
        <p:spPr bwMode="auto">
          <a:xfrm>
            <a:off x="4229100" y="3963525"/>
            <a:ext cx="519113"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Student.</a:t>
            </a:r>
            <a:endParaRPr lang="en-US" altLang="zh-CN">
              <a:solidFill>
                <a:schemeClr val="bg2"/>
              </a:solidFill>
              <a:latin typeface="ZapfHumnst BT" pitchFamily="34" charset="0"/>
              <a:ea typeface="宋体" panose="02010600030101010101" pitchFamily="2" charset="-122"/>
            </a:endParaRPr>
          </a:p>
        </p:txBody>
      </p:sp>
      <p:sp>
        <p:nvSpPr>
          <p:cNvPr id="16417" name="Rectangle 26"/>
          <p:cNvSpPr>
            <a:spLocks noChangeArrowheads="1"/>
          </p:cNvSpPr>
          <p:nvPr/>
        </p:nvSpPr>
        <p:spPr bwMode="auto">
          <a:xfrm>
            <a:off x="3832225" y="4279437"/>
            <a:ext cx="1296988" cy="1390650"/>
          </a:xfrm>
          <a:prstGeom prst="rect">
            <a:avLst/>
          </a:prstGeom>
          <a:noFill/>
          <a:ln w="9525">
            <a:solidFill>
              <a:srgbClr val="8A0E5E"/>
            </a:solidFill>
            <a:miter lim="800000"/>
          </a:ln>
        </p:spPr>
        <p:txBody>
          <a:bodyPr/>
          <a:lstStyle/>
          <a:p>
            <a:endParaRPr lang="en-US"/>
          </a:p>
        </p:txBody>
      </p:sp>
      <p:sp>
        <p:nvSpPr>
          <p:cNvPr id="16418" name="Rectangle 27"/>
          <p:cNvSpPr>
            <a:spLocks noChangeArrowheads="1"/>
          </p:cNvSpPr>
          <p:nvPr/>
        </p:nvSpPr>
        <p:spPr bwMode="auto">
          <a:xfrm>
            <a:off x="3832225" y="4852525"/>
            <a:ext cx="1296988" cy="817562"/>
          </a:xfrm>
          <a:prstGeom prst="rect">
            <a:avLst/>
          </a:prstGeom>
          <a:noFill/>
          <a:ln w="9525">
            <a:solidFill>
              <a:srgbClr val="8A0E5E"/>
            </a:solidFill>
            <a:miter lim="800000"/>
          </a:ln>
        </p:spPr>
        <p:txBody>
          <a:bodyPr/>
          <a:lstStyle/>
          <a:p>
            <a:endParaRPr lang="en-US"/>
          </a:p>
        </p:txBody>
      </p:sp>
      <p:sp>
        <p:nvSpPr>
          <p:cNvPr id="16419" name="Rectangle 28"/>
          <p:cNvSpPr>
            <a:spLocks noChangeArrowheads="1"/>
          </p:cNvSpPr>
          <p:nvPr/>
        </p:nvSpPr>
        <p:spPr bwMode="auto">
          <a:xfrm>
            <a:off x="3863975" y="4300075"/>
            <a:ext cx="433388"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name</a:t>
            </a:r>
            <a:endParaRPr lang="en-US" altLang="zh-CN">
              <a:solidFill>
                <a:schemeClr val="bg2"/>
              </a:solidFill>
              <a:latin typeface="ZapfHumnst BT" pitchFamily="34" charset="0"/>
              <a:ea typeface="宋体" panose="02010600030101010101" pitchFamily="2" charset="-122"/>
            </a:endParaRPr>
          </a:p>
        </p:txBody>
      </p:sp>
      <p:sp>
        <p:nvSpPr>
          <p:cNvPr id="16420" name="Rectangle 29"/>
          <p:cNvSpPr>
            <a:spLocks noChangeArrowheads="1"/>
          </p:cNvSpPr>
          <p:nvPr/>
        </p:nvSpPr>
        <p:spPr bwMode="auto">
          <a:xfrm>
            <a:off x="3863975" y="4463587"/>
            <a:ext cx="5810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address</a:t>
            </a:r>
            <a:endParaRPr lang="en-US" altLang="zh-CN">
              <a:solidFill>
                <a:schemeClr val="bg2"/>
              </a:solidFill>
              <a:latin typeface="ZapfHumnst BT" pitchFamily="34" charset="0"/>
              <a:ea typeface="宋体" panose="02010600030101010101" pitchFamily="2" charset="-122"/>
            </a:endParaRPr>
          </a:p>
        </p:txBody>
      </p:sp>
      <p:sp>
        <p:nvSpPr>
          <p:cNvPr id="16421" name="Rectangle 30"/>
          <p:cNvSpPr>
            <a:spLocks noChangeArrowheads="1"/>
          </p:cNvSpPr>
          <p:nvPr/>
        </p:nvSpPr>
        <p:spPr bwMode="auto">
          <a:xfrm>
            <a:off x="3863975" y="4627100"/>
            <a:ext cx="94297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studentID : int</a:t>
            </a:r>
            <a:endParaRPr lang="en-US" altLang="zh-CN">
              <a:solidFill>
                <a:schemeClr val="bg2"/>
              </a:solidFill>
              <a:latin typeface="ZapfHumnst BT" pitchFamily="34" charset="0"/>
              <a:ea typeface="宋体" panose="02010600030101010101" pitchFamily="2" charset="-122"/>
            </a:endParaRPr>
          </a:p>
        </p:txBody>
      </p:sp>
      <p:sp>
        <p:nvSpPr>
          <p:cNvPr id="16422" name="Rectangle 31"/>
          <p:cNvSpPr>
            <a:spLocks noChangeArrowheads="1"/>
          </p:cNvSpPr>
          <p:nvPr/>
        </p:nvSpPr>
        <p:spPr bwMode="auto">
          <a:xfrm>
            <a:off x="3863975" y="4955712"/>
            <a:ext cx="1023938"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addSchedule()</a:t>
            </a:r>
            <a:endParaRPr lang="en-US" altLang="zh-CN">
              <a:solidFill>
                <a:schemeClr val="bg2"/>
              </a:solidFill>
              <a:latin typeface="ZapfHumnst BT" pitchFamily="34" charset="0"/>
              <a:ea typeface="宋体" panose="02010600030101010101" pitchFamily="2" charset="-122"/>
            </a:endParaRPr>
          </a:p>
        </p:txBody>
      </p:sp>
      <p:sp>
        <p:nvSpPr>
          <p:cNvPr id="16423" name="Rectangle 32"/>
          <p:cNvSpPr>
            <a:spLocks noChangeArrowheads="1"/>
          </p:cNvSpPr>
          <p:nvPr/>
        </p:nvSpPr>
        <p:spPr bwMode="auto">
          <a:xfrm>
            <a:off x="3863975" y="5119225"/>
            <a:ext cx="9842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getSchedule()</a:t>
            </a:r>
            <a:endParaRPr lang="en-US" altLang="zh-CN">
              <a:solidFill>
                <a:schemeClr val="bg2"/>
              </a:solidFill>
              <a:latin typeface="ZapfHumnst BT" pitchFamily="34" charset="0"/>
              <a:ea typeface="宋体" panose="02010600030101010101" pitchFamily="2" charset="-122"/>
            </a:endParaRPr>
          </a:p>
        </p:txBody>
      </p:sp>
      <p:sp>
        <p:nvSpPr>
          <p:cNvPr id="16424" name="Rectangle 33"/>
          <p:cNvSpPr>
            <a:spLocks noChangeArrowheads="1"/>
          </p:cNvSpPr>
          <p:nvPr/>
        </p:nvSpPr>
        <p:spPr bwMode="auto">
          <a:xfrm>
            <a:off x="3863975" y="5282737"/>
            <a:ext cx="124777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hasPrerequisites()</a:t>
            </a:r>
            <a:endParaRPr lang="en-US" altLang="zh-CN">
              <a:solidFill>
                <a:schemeClr val="bg2"/>
              </a:solidFill>
              <a:latin typeface="ZapfHumnst BT" pitchFamily="34" charset="0"/>
              <a:ea typeface="宋体" panose="02010600030101010101" pitchFamily="2" charset="-122"/>
            </a:endParaRPr>
          </a:p>
        </p:txBody>
      </p:sp>
      <p:sp>
        <p:nvSpPr>
          <p:cNvPr id="16425" name="Rectangle 34"/>
          <p:cNvSpPr>
            <a:spLocks noChangeArrowheads="1"/>
          </p:cNvSpPr>
          <p:nvPr/>
        </p:nvSpPr>
        <p:spPr bwMode="auto">
          <a:xfrm>
            <a:off x="3863975" y="5446250"/>
            <a:ext cx="6572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passed()</a:t>
            </a:r>
            <a:endParaRPr lang="en-US" altLang="zh-CN">
              <a:solidFill>
                <a:schemeClr val="bg2"/>
              </a:solidFill>
              <a:latin typeface="ZapfHumnst BT" pitchFamily="34" charset="0"/>
              <a:ea typeface="宋体" panose="02010600030101010101" pitchFamily="2" charset="-122"/>
            </a:endParaRPr>
          </a:p>
        </p:txBody>
      </p:sp>
      <p:sp>
        <p:nvSpPr>
          <p:cNvPr id="16426" name="Rectangle 35"/>
          <p:cNvSpPr>
            <a:spLocks noChangeArrowheads="1"/>
          </p:cNvSpPr>
          <p:nvPr/>
        </p:nvSpPr>
        <p:spPr bwMode="auto">
          <a:xfrm>
            <a:off x="3884613" y="4136562"/>
            <a:ext cx="1141412" cy="122238"/>
          </a:xfrm>
          <a:prstGeom prst="rect">
            <a:avLst/>
          </a:prstGeom>
          <a:noFill/>
          <a:ln w="9525">
            <a:noFill/>
            <a:miter lim="800000"/>
          </a:ln>
        </p:spPr>
        <p:txBody>
          <a:bodyPr wrap="none" lIns="0" tIns="0" rIns="0" bIns="0">
            <a:spAutoFit/>
          </a:bodyPr>
          <a:lstStyle/>
          <a:p>
            <a:r>
              <a:rPr lang="en-US" altLang="zh-CN" sz="800">
                <a:solidFill>
                  <a:schemeClr val="bg2"/>
                </a:solidFill>
                <a:ea typeface="宋体" panose="02010600030101010101" pitchFamily="2" charset="-122"/>
              </a:rPr>
              <a:t>(from University Artifacts)</a:t>
            </a:r>
            <a:endParaRPr lang="en-US" altLang="zh-CN">
              <a:solidFill>
                <a:schemeClr val="bg2"/>
              </a:solidFill>
              <a:latin typeface="ZapfHumnst BT" pitchFamily="34" charset="0"/>
              <a:ea typeface="宋体" panose="02010600030101010101" pitchFamily="2" charset="-122"/>
            </a:endParaRPr>
          </a:p>
        </p:txBody>
      </p:sp>
      <p:sp>
        <p:nvSpPr>
          <p:cNvPr id="16427" name="Rectangle 36"/>
          <p:cNvSpPr>
            <a:spLocks noChangeArrowheads="1"/>
          </p:cNvSpPr>
          <p:nvPr/>
        </p:nvSpPr>
        <p:spPr bwMode="auto">
          <a:xfrm>
            <a:off x="4146550" y="3800012"/>
            <a:ext cx="6572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&lt;&lt;entity&gt;&gt;</a:t>
            </a:r>
            <a:endParaRPr lang="en-US" altLang="zh-CN">
              <a:solidFill>
                <a:schemeClr val="bg2"/>
              </a:solidFill>
              <a:latin typeface="ZapfHumnst BT" pitchFamily="34" charset="0"/>
              <a:ea typeface="宋体" panose="02010600030101010101" pitchFamily="2" charset="-122"/>
            </a:endParaRPr>
          </a:p>
        </p:txBody>
      </p:sp>
      <p:sp>
        <p:nvSpPr>
          <p:cNvPr id="16428" name="Rectangle 38"/>
          <p:cNvSpPr>
            <a:spLocks noChangeArrowheads="1"/>
          </p:cNvSpPr>
          <p:nvPr/>
        </p:nvSpPr>
        <p:spPr bwMode="auto">
          <a:xfrm>
            <a:off x="3832225" y="1958512"/>
            <a:ext cx="13525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RegistrationController</a:t>
            </a:r>
            <a:endParaRPr lang="en-US" altLang="zh-CN">
              <a:solidFill>
                <a:schemeClr val="bg2"/>
              </a:solidFill>
              <a:latin typeface="ZapfHumnst BT" pitchFamily="34" charset="0"/>
              <a:ea typeface="宋体" panose="02010600030101010101" pitchFamily="2" charset="-122"/>
            </a:endParaRPr>
          </a:p>
        </p:txBody>
      </p:sp>
      <p:sp>
        <p:nvSpPr>
          <p:cNvPr id="16429" name="Rectangle 41"/>
          <p:cNvSpPr>
            <a:spLocks noChangeArrowheads="1"/>
          </p:cNvSpPr>
          <p:nvPr/>
        </p:nvSpPr>
        <p:spPr bwMode="auto">
          <a:xfrm>
            <a:off x="3476625" y="2460162"/>
            <a:ext cx="12160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submit schedule()</a:t>
            </a:r>
            <a:endParaRPr lang="en-US" altLang="zh-CN">
              <a:solidFill>
                <a:schemeClr val="bg2"/>
              </a:solidFill>
              <a:latin typeface="ZapfHumnst BT" pitchFamily="34" charset="0"/>
              <a:ea typeface="宋体" panose="02010600030101010101" pitchFamily="2" charset="-122"/>
            </a:endParaRPr>
          </a:p>
        </p:txBody>
      </p:sp>
      <p:sp>
        <p:nvSpPr>
          <p:cNvPr id="16430" name="Rectangle 42"/>
          <p:cNvSpPr>
            <a:spLocks noChangeArrowheads="1"/>
          </p:cNvSpPr>
          <p:nvPr/>
        </p:nvSpPr>
        <p:spPr bwMode="auto">
          <a:xfrm>
            <a:off x="3476625" y="2623675"/>
            <a:ext cx="1100138"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save schedule()</a:t>
            </a:r>
            <a:endParaRPr lang="en-US" altLang="zh-CN">
              <a:solidFill>
                <a:schemeClr val="bg2"/>
              </a:solidFill>
              <a:latin typeface="ZapfHumnst BT" pitchFamily="34" charset="0"/>
              <a:ea typeface="宋体" panose="02010600030101010101" pitchFamily="2" charset="-122"/>
            </a:endParaRPr>
          </a:p>
        </p:txBody>
      </p:sp>
      <p:sp>
        <p:nvSpPr>
          <p:cNvPr id="16431" name="Rectangle 43"/>
          <p:cNvSpPr>
            <a:spLocks noChangeArrowheads="1"/>
          </p:cNvSpPr>
          <p:nvPr/>
        </p:nvSpPr>
        <p:spPr bwMode="auto">
          <a:xfrm>
            <a:off x="3476625" y="2787187"/>
            <a:ext cx="2052638"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create schedule with offerings()</a:t>
            </a:r>
            <a:endParaRPr lang="en-US" altLang="zh-CN">
              <a:solidFill>
                <a:schemeClr val="bg2"/>
              </a:solidFill>
              <a:latin typeface="ZapfHumnst BT" pitchFamily="34" charset="0"/>
              <a:ea typeface="宋体" panose="02010600030101010101" pitchFamily="2" charset="-122"/>
            </a:endParaRPr>
          </a:p>
        </p:txBody>
      </p:sp>
      <p:sp>
        <p:nvSpPr>
          <p:cNvPr id="16432" name="Rectangle 44"/>
          <p:cNvSpPr>
            <a:spLocks noChangeArrowheads="1"/>
          </p:cNvSpPr>
          <p:nvPr/>
        </p:nvSpPr>
        <p:spPr bwMode="auto">
          <a:xfrm>
            <a:off x="3476625" y="2950700"/>
            <a:ext cx="14160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getCourseOfferings()</a:t>
            </a:r>
            <a:endParaRPr lang="en-US" altLang="zh-CN">
              <a:solidFill>
                <a:schemeClr val="bg2"/>
              </a:solidFill>
              <a:latin typeface="ZapfHumnst BT" pitchFamily="34" charset="0"/>
              <a:ea typeface="宋体" panose="02010600030101010101" pitchFamily="2" charset="-122"/>
            </a:endParaRPr>
          </a:p>
        </p:txBody>
      </p:sp>
      <p:sp>
        <p:nvSpPr>
          <p:cNvPr id="16433" name="Rectangle 45"/>
          <p:cNvSpPr>
            <a:spLocks noChangeArrowheads="1"/>
          </p:cNvSpPr>
          <p:nvPr/>
        </p:nvSpPr>
        <p:spPr bwMode="auto">
          <a:xfrm>
            <a:off x="4030663" y="2133137"/>
            <a:ext cx="842962" cy="122238"/>
          </a:xfrm>
          <a:prstGeom prst="rect">
            <a:avLst/>
          </a:prstGeom>
          <a:noFill/>
          <a:ln w="9525">
            <a:noFill/>
            <a:miter lim="800000"/>
          </a:ln>
        </p:spPr>
        <p:txBody>
          <a:bodyPr wrap="none" lIns="0" tIns="0" rIns="0" bIns="0">
            <a:spAutoFit/>
          </a:bodyPr>
          <a:lstStyle/>
          <a:p>
            <a:r>
              <a:rPr lang="en-US" altLang="zh-CN" sz="800">
                <a:solidFill>
                  <a:schemeClr val="bg2"/>
                </a:solidFill>
                <a:ea typeface="宋体" panose="02010600030101010101" pitchFamily="2" charset="-122"/>
              </a:rPr>
              <a:t>(from Registration)</a:t>
            </a:r>
            <a:endParaRPr lang="en-US" altLang="zh-CN">
              <a:solidFill>
                <a:schemeClr val="bg2"/>
              </a:solidFill>
              <a:latin typeface="ZapfHumnst BT" pitchFamily="34" charset="0"/>
              <a:ea typeface="宋体" panose="02010600030101010101" pitchFamily="2" charset="-122"/>
            </a:endParaRPr>
          </a:p>
        </p:txBody>
      </p:sp>
      <p:sp>
        <p:nvSpPr>
          <p:cNvPr id="16434" name="Rectangle 46"/>
          <p:cNvSpPr>
            <a:spLocks noChangeArrowheads="1"/>
          </p:cNvSpPr>
          <p:nvPr/>
        </p:nvSpPr>
        <p:spPr bwMode="auto">
          <a:xfrm>
            <a:off x="4114800" y="1795000"/>
            <a:ext cx="7429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&lt;&lt;control&gt;&gt;</a:t>
            </a:r>
            <a:endParaRPr lang="en-US" altLang="zh-CN">
              <a:solidFill>
                <a:schemeClr val="bg2"/>
              </a:solidFill>
              <a:latin typeface="ZapfHumnst BT" pitchFamily="34" charset="0"/>
              <a:ea typeface="宋体" panose="02010600030101010101" pitchFamily="2" charset="-122"/>
            </a:endParaRPr>
          </a:p>
        </p:txBody>
      </p:sp>
      <p:sp>
        <p:nvSpPr>
          <p:cNvPr id="16435" name="Rectangle 48"/>
          <p:cNvSpPr>
            <a:spLocks noChangeArrowheads="1"/>
          </p:cNvSpPr>
          <p:nvPr/>
        </p:nvSpPr>
        <p:spPr bwMode="auto">
          <a:xfrm>
            <a:off x="4554538" y="3217400"/>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0..1</a:t>
            </a:r>
            <a:endParaRPr lang="en-US" altLang="zh-CN">
              <a:solidFill>
                <a:srgbClr val="FFFF00"/>
              </a:solidFill>
              <a:latin typeface="ZapfHumnst BT" pitchFamily="34" charset="0"/>
              <a:ea typeface="宋体" panose="02010600030101010101" pitchFamily="2" charset="-122"/>
            </a:endParaRPr>
          </a:p>
        </p:txBody>
      </p:sp>
      <p:sp>
        <p:nvSpPr>
          <p:cNvPr id="16436" name="Rectangle 50"/>
          <p:cNvSpPr>
            <a:spLocks noChangeArrowheads="1"/>
          </p:cNvSpPr>
          <p:nvPr/>
        </p:nvSpPr>
        <p:spPr bwMode="auto">
          <a:xfrm>
            <a:off x="4575175" y="3553950"/>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0..1</a:t>
            </a:r>
            <a:endParaRPr lang="en-US" altLang="zh-CN">
              <a:solidFill>
                <a:srgbClr val="FFFF00"/>
              </a:solidFill>
              <a:latin typeface="ZapfHumnst BT" pitchFamily="34" charset="0"/>
              <a:ea typeface="宋体" panose="02010600030101010101" pitchFamily="2" charset="-122"/>
            </a:endParaRPr>
          </a:p>
        </p:txBody>
      </p:sp>
      <p:sp>
        <p:nvSpPr>
          <p:cNvPr id="16437" name="Rectangle 51"/>
          <p:cNvSpPr>
            <a:spLocks noChangeArrowheads="1"/>
          </p:cNvSpPr>
          <p:nvPr/>
        </p:nvSpPr>
        <p:spPr bwMode="auto">
          <a:xfrm>
            <a:off x="3871913" y="3447587"/>
            <a:ext cx="58102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registrant</a:t>
            </a:r>
            <a:endParaRPr lang="en-US" altLang="zh-CN">
              <a:solidFill>
                <a:srgbClr val="FFFF00"/>
              </a:solidFill>
              <a:latin typeface="ZapfHumnst BT" pitchFamily="34" charset="0"/>
              <a:ea typeface="宋体" panose="02010600030101010101" pitchFamily="2" charset="-122"/>
            </a:endParaRPr>
          </a:p>
        </p:txBody>
      </p:sp>
      <p:sp>
        <p:nvSpPr>
          <p:cNvPr id="16438" name="Rectangle 53"/>
          <p:cNvSpPr>
            <a:spLocks noChangeArrowheads="1"/>
          </p:cNvSpPr>
          <p:nvPr/>
        </p:nvSpPr>
        <p:spPr bwMode="auto">
          <a:xfrm>
            <a:off x="3141663" y="2561762"/>
            <a:ext cx="77787"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1</a:t>
            </a:r>
            <a:endParaRPr lang="en-US" altLang="zh-CN">
              <a:solidFill>
                <a:srgbClr val="FFFF00"/>
              </a:solidFill>
              <a:latin typeface="ZapfHumnst BT" pitchFamily="34" charset="0"/>
              <a:ea typeface="宋体" panose="02010600030101010101" pitchFamily="2" charset="-122"/>
            </a:endParaRPr>
          </a:p>
        </p:txBody>
      </p:sp>
      <p:sp>
        <p:nvSpPr>
          <p:cNvPr id="16439" name="Rectangle 55"/>
          <p:cNvSpPr>
            <a:spLocks noChangeArrowheads="1"/>
          </p:cNvSpPr>
          <p:nvPr/>
        </p:nvSpPr>
        <p:spPr bwMode="auto">
          <a:xfrm>
            <a:off x="3321050" y="2561762"/>
            <a:ext cx="77788"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1</a:t>
            </a:r>
            <a:endParaRPr lang="en-US" altLang="zh-CN">
              <a:solidFill>
                <a:srgbClr val="FFFF00"/>
              </a:solidFill>
              <a:latin typeface="ZapfHumnst BT" pitchFamily="34" charset="0"/>
              <a:ea typeface="宋体" panose="02010600030101010101" pitchFamily="2" charset="-122"/>
            </a:endParaRPr>
          </a:p>
        </p:txBody>
      </p:sp>
      <p:sp>
        <p:nvSpPr>
          <p:cNvPr id="16440" name="Rectangle 56"/>
          <p:cNvSpPr>
            <a:spLocks noChangeArrowheads="1"/>
          </p:cNvSpPr>
          <p:nvPr/>
        </p:nvSpPr>
        <p:spPr bwMode="auto">
          <a:xfrm>
            <a:off x="7640638" y="2525250"/>
            <a:ext cx="1277937" cy="1595437"/>
          </a:xfrm>
          <a:prstGeom prst="rect">
            <a:avLst/>
          </a:prstGeom>
          <a:solidFill>
            <a:srgbClr val="FFFFCC"/>
          </a:solidFill>
          <a:ln w="9525">
            <a:solidFill>
              <a:srgbClr val="8A0E5E"/>
            </a:solidFill>
            <a:miter lim="800000"/>
          </a:ln>
        </p:spPr>
        <p:txBody>
          <a:bodyPr/>
          <a:lstStyle/>
          <a:p>
            <a:endParaRPr lang="en-US"/>
          </a:p>
        </p:txBody>
      </p:sp>
      <p:sp>
        <p:nvSpPr>
          <p:cNvPr id="16441" name="Rectangle 57"/>
          <p:cNvSpPr>
            <a:spLocks noChangeArrowheads="1"/>
          </p:cNvSpPr>
          <p:nvPr/>
        </p:nvSpPr>
        <p:spPr bwMode="auto">
          <a:xfrm>
            <a:off x="7997825" y="2730037"/>
            <a:ext cx="58420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Schedule</a:t>
            </a:r>
            <a:endParaRPr lang="en-US" altLang="zh-CN">
              <a:solidFill>
                <a:schemeClr val="bg2"/>
              </a:solidFill>
              <a:latin typeface="ZapfHumnst BT" pitchFamily="34" charset="0"/>
              <a:ea typeface="宋体" panose="02010600030101010101" pitchFamily="2" charset="-122"/>
            </a:endParaRPr>
          </a:p>
        </p:txBody>
      </p:sp>
      <p:sp>
        <p:nvSpPr>
          <p:cNvPr id="16442" name="Rectangle 58"/>
          <p:cNvSpPr>
            <a:spLocks noChangeArrowheads="1"/>
          </p:cNvSpPr>
          <p:nvPr/>
        </p:nvSpPr>
        <p:spPr bwMode="auto">
          <a:xfrm>
            <a:off x="7640638" y="3057062"/>
            <a:ext cx="1277937" cy="1063625"/>
          </a:xfrm>
          <a:prstGeom prst="rect">
            <a:avLst/>
          </a:prstGeom>
          <a:solidFill>
            <a:srgbClr val="FFFFCC"/>
          </a:solidFill>
          <a:ln w="9525">
            <a:solidFill>
              <a:srgbClr val="8A0E5E"/>
            </a:solidFill>
            <a:miter lim="800000"/>
          </a:ln>
        </p:spPr>
        <p:txBody>
          <a:bodyPr/>
          <a:lstStyle/>
          <a:p>
            <a:endParaRPr lang="en-US"/>
          </a:p>
        </p:txBody>
      </p:sp>
      <p:sp>
        <p:nvSpPr>
          <p:cNvPr id="16443" name="Rectangle 59"/>
          <p:cNvSpPr>
            <a:spLocks noChangeArrowheads="1"/>
          </p:cNvSpPr>
          <p:nvPr/>
        </p:nvSpPr>
        <p:spPr bwMode="auto">
          <a:xfrm>
            <a:off x="7640638" y="3303125"/>
            <a:ext cx="1277937" cy="817562"/>
          </a:xfrm>
          <a:prstGeom prst="rect">
            <a:avLst/>
          </a:prstGeom>
          <a:solidFill>
            <a:srgbClr val="FFFFCC"/>
          </a:solidFill>
          <a:ln w="9525">
            <a:solidFill>
              <a:srgbClr val="8A0E5E"/>
            </a:solidFill>
            <a:miter lim="800000"/>
          </a:ln>
        </p:spPr>
        <p:txBody>
          <a:bodyPr/>
          <a:lstStyle/>
          <a:p>
            <a:endParaRPr lang="en-US"/>
          </a:p>
        </p:txBody>
      </p:sp>
      <p:sp>
        <p:nvSpPr>
          <p:cNvPr id="16444" name="Rectangle 60"/>
          <p:cNvSpPr>
            <a:spLocks noChangeArrowheads="1"/>
          </p:cNvSpPr>
          <p:nvPr/>
        </p:nvSpPr>
        <p:spPr bwMode="auto">
          <a:xfrm>
            <a:off x="7672388" y="3077700"/>
            <a:ext cx="5730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semester</a:t>
            </a:r>
            <a:endParaRPr lang="en-US" altLang="zh-CN">
              <a:solidFill>
                <a:schemeClr val="bg2"/>
              </a:solidFill>
              <a:latin typeface="ZapfHumnst BT" pitchFamily="34" charset="0"/>
              <a:ea typeface="宋体" panose="02010600030101010101" pitchFamily="2" charset="-122"/>
            </a:endParaRPr>
          </a:p>
        </p:txBody>
      </p:sp>
      <p:sp>
        <p:nvSpPr>
          <p:cNvPr id="16445" name="Rectangle 61"/>
          <p:cNvSpPr>
            <a:spLocks noChangeArrowheads="1"/>
          </p:cNvSpPr>
          <p:nvPr/>
        </p:nvSpPr>
        <p:spPr bwMode="auto">
          <a:xfrm>
            <a:off x="7672388" y="3404725"/>
            <a:ext cx="61753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submit()</a:t>
            </a:r>
            <a:endParaRPr lang="en-US" altLang="zh-CN">
              <a:solidFill>
                <a:schemeClr val="bg2"/>
              </a:solidFill>
              <a:latin typeface="ZapfHumnst BT" pitchFamily="34" charset="0"/>
              <a:ea typeface="宋体" panose="02010600030101010101" pitchFamily="2" charset="-122"/>
            </a:endParaRPr>
          </a:p>
        </p:txBody>
      </p:sp>
      <p:sp>
        <p:nvSpPr>
          <p:cNvPr id="16446" name="Rectangle 62"/>
          <p:cNvSpPr>
            <a:spLocks noChangeArrowheads="1"/>
          </p:cNvSpPr>
          <p:nvPr/>
        </p:nvSpPr>
        <p:spPr bwMode="auto">
          <a:xfrm>
            <a:off x="7672388" y="3568237"/>
            <a:ext cx="5016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save()</a:t>
            </a:r>
            <a:endParaRPr lang="en-US" altLang="zh-CN">
              <a:solidFill>
                <a:schemeClr val="bg2"/>
              </a:solidFill>
              <a:latin typeface="ZapfHumnst BT" pitchFamily="34" charset="0"/>
              <a:ea typeface="宋体" panose="02010600030101010101" pitchFamily="2" charset="-122"/>
            </a:endParaRPr>
          </a:p>
        </p:txBody>
      </p:sp>
      <p:sp>
        <p:nvSpPr>
          <p:cNvPr id="16447" name="Rectangle 63"/>
          <p:cNvSpPr>
            <a:spLocks noChangeArrowheads="1"/>
          </p:cNvSpPr>
          <p:nvPr/>
        </p:nvSpPr>
        <p:spPr bwMode="auto">
          <a:xfrm>
            <a:off x="7672388" y="3731750"/>
            <a:ext cx="1052512"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any conflicts?()</a:t>
            </a:r>
            <a:endParaRPr lang="en-US" altLang="zh-CN">
              <a:solidFill>
                <a:schemeClr val="bg2"/>
              </a:solidFill>
              <a:latin typeface="ZapfHumnst BT" pitchFamily="34" charset="0"/>
              <a:ea typeface="宋体" panose="02010600030101010101" pitchFamily="2" charset="-122"/>
            </a:endParaRPr>
          </a:p>
        </p:txBody>
      </p:sp>
      <p:sp>
        <p:nvSpPr>
          <p:cNvPr id="16448" name="Rectangle 64"/>
          <p:cNvSpPr>
            <a:spLocks noChangeArrowheads="1"/>
          </p:cNvSpPr>
          <p:nvPr/>
        </p:nvSpPr>
        <p:spPr bwMode="auto">
          <a:xfrm>
            <a:off x="7672388" y="3895262"/>
            <a:ext cx="4635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new()</a:t>
            </a:r>
            <a:endParaRPr lang="en-US" altLang="zh-CN">
              <a:solidFill>
                <a:schemeClr val="bg2"/>
              </a:solidFill>
              <a:latin typeface="ZapfHumnst BT" pitchFamily="34" charset="0"/>
              <a:ea typeface="宋体" panose="02010600030101010101" pitchFamily="2" charset="-122"/>
            </a:endParaRPr>
          </a:p>
        </p:txBody>
      </p:sp>
      <p:sp>
        <p:nvSpPr>
          <p:cNvPr id="16449" name="Rectangle 65"/>
          <p:cNvSpPr>
            <a:spLocks noChangeArrowheads="1"/>
          </p:cNvSpPr>
          <p:nvPr/>
        </p:nvSpPr>
        <p:spPr bwMode="auto">
          <a:xfrm>
            <a:off x="7683500" y="2914187"/>
            <a:ext cx="1141413" cy="122238"/>
          </a:xfrm>
          <a:prstGeom prst="rect">
            <a:avLst/>
          </a:prstGeom>
          <a:noFill/>
          <a:ln w="9525">
            <a:noFill/>
            <a:miter lim="800000"/>
          </a:ln>
        </p:spPr>
        <p:txBody>
          <a:bodyPr wrap="none" lIns="0" tIns="0" rIns="0" bIns="0">
            <a:spAutoFit/>
          </a:bodyPr>
          <a:lstStyle/>
          <a:p>
            <a:r>
              <a:rPr lang="en-US" altLang="zh-CN" sz="800">
                <a:solidFill>
                  <a:schemeClr val="bg2"/>
                </a:solidFill>
                <a:ea typeface="宋体" panose="02010600030101010101" pitchFamily="2" charset="-122"/>
              </a:rPr>
              <a:t>(from University Artifacts)</a:t>
            </a:r>
            <a:endParaRPr lang="en-US" altLang="zh-CN">
              <a:solidFill>
                <a:schemeClr val="bg2"/>
              </a:solidFill>
              <a:latin typeface="ZapfHumnst BT" pitchFamily="34" charset="0"/>
              <a:ea typeface="宋体" panose="02010600030101010101" pitchFamily="2" charset="-122"/>
            </a:endParaRPr>
          </a:p>
        </p:txBody>
      </p:sp>
      <p:sp>
        <p:nvSpPr>
          <p:cNvPr id="16450" name="Rectangle 66"/>
          <p:cNvSpPr>
            <a:spLocks noChangeArrowheads="1"/>
          </p:cNvSpPr>
          <p:nvPr/>
        </p:nvSpPr>
        <p:spPr bwMode="auto">
          <a:xfrm>
            <a:off x="7945438" y="2566525"/>
            <a:ext cx="6572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&lt;&lt;entity&gt;&gt;</a:t>
            </a:r>
            <a:endParaRPr lang="en-US" altLang="zh-CN">
              <a:solidFill>
                <a:schemeClr val="bg2"/>
              </a:solidFill>
              <a:latin typeface="ZapfHumnst BT" pitchFamily="34" charset="0"/>
              <a:ea typeface="宋体" panose="02010600030101010101" pitchFamily="2" charset="-122"/>
            </a:endParaRPr>
          </a:p>
        </p:txBody>
      </p:sp>
      <p:sp>
        <p:nvSpPr>
          <p:cNvPr id="16451" name="Rectangle 68"/>
          <p:cNvSpPr>
            <a:spLocks noChangeArrowheads="1"/>
          </p:cNvSpPr>
          <p:nvPr/>
        </p:nvSpPr>
        <p:spPr bwMode="auto">
          <a:xfrm>
            <a:off x="7275513" y="3722225"/>
            <a:ext cx="207962"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a:t>
            </a:r>
            <a:endParaRPr lang="en-US" altLang="zh-CN">
              <a:solidFill>
                <a:srgbClr val="FFFF00"/>
              </a:solidFill>
              <a:latin typeface="ZapfHumnst BT" pitchFamily="34" charset="0"/>
              <a:ea typeface="宋体" panose="02010600030101010101" pitchFamily="2" charset="-122"/>
            </a:endParaRPr>
          </a:p>
        </p:txBody>
      </p:sp>
      <p:sp>
        <p:nvSpPr>
          <p:cNvPr id="16452" name="Rectangle 70"/>
          <p:cNvSpPr>
            <a:spLocks noChangeArrowheads="1"/>
          </p:cNvSpPr>
          <p:nvPr/>
        </p:nvSpPr>
        <p:spPr bwMode="auto">
          <a:xfrm>
            <a:off x="5286375" y="4484225"/>
            <a:ext cx="77788"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1</a:t>
            </a:r>
            <a:endParaRPr lang="en-US" altLang="zh-CN">
              <a:solidFill>
                <a:srgbClr val="FFFF00"/>
              </a:solidFill>
              <a:latin typeface="ZapfHumnst BT" pitchFamily="34" charset="0"/>
              <a:ea typeface="宋体" panose="02010600030101010101" pitchFamily="2" charset="-122"/>
            </a:endParaRPr>
          </a:p>
        </p:txBody>
      </p:sp>
      <p:sp>
        <p:nvSpPr>
          <p:cNvPr id="16453" name="Freeform 71"/>
          <p:cNvSpPr/>
          <p:nvPr/>
        </p:nvSpPr>
        <p:spPr bwMode="auto">
          <a:xfrm>
            <a:off x="5129213" y="4368337"/>
            <a:ext cx="168275" cy="92075"/>
          </a:xfrm>
          <a:custGeom>
            <a:avLst/>
            <a:gdLst>
              <a:gd name="T0" fmla="*/ 0 w 106"/>
              <a:gd name="T1" fmla="*/ 45 h 58"/>
              <a:gd name="T2" fmla="*/ 66 w 106"/>
              <a:gd name="T3" fmla="*/ 58 h 58"/>
              <a:gd name="T4" fmla="*/ 106 w 106"/>
              <a:gd name="T5" fmla="*/ 6 h 58"/>
              <a:gd name="T6" fmla="*/ 40 w 106"/>
              <a:gd name="T7" fmla="*/ 0 h 58"/>
              <a:gd name="T8" fmla="*/ 0 w 106"/>
              <a:gd name="T9" fmla="*/ 45 h 58"/>
              <a:gd name="T10" fmla="*/ 0 60000 65536"/>
              <a:gd name="T11" fmla="*/ 0 60000 65536"/>
              <a:gd name="T12" fmla="*/ 0 60000 65536"/>
              <a:gd name="T13" fmla="*/ 0 60000 65536"/>
              <a:gd name="T14" fmla="*/ 0 60000 65536"/>
              <a:gd name="T15" fmla="*/ 0 w 106"/>
              <a:gd name="T16" fmla="*/ 0 h 58"/>
              <a:gd name="T17" fmla="*/ 106 w 106"/>
              <a:gd name="T18" fmla="*/ 58 h 58"/>
            </a:gdLst>
            <a:ahLst/>
            <a:cxnLst>
              <a:cxn ang="T10">
                <a:pos x="T0" y="T1"/>
              </a:cxn>
              <a:cxn ang="T11">
                <a:pos x="T2" y="T3"/>
              </a:cxn>
              <a:cxn ang="T12">
                <a:pos x="T4" y="T5"/>
              </a:cxn>
              <a:cxn ang="T13">
                <a:pos x="T6" y="T7"/>
              </a:cxn>
              <a:cxn ang="T14">
                <a:pos x="T8" y="T9"/>
              </a:cxn>
            </a:cxnLst>
            <a:rect l="T15" t="T16" r="T17" b="T18"/>
            <a:pathLst>
              <a:path w="106" h="58">
                <a:moveTo>
                  <a:pt x="0" y="45"/>
                </a:moveTo>
                <a:lnTo>
                  <a:pt x="66" y="58"/>
                </a:lnTo>
                <a:lnTo>
                  <a:pt x="106" y="6"/>
                </a:lnTo>
                <a:lnTo>
                  <a:pt x="40" y="0"/>
                </a:lnTo>
                <a:lnTo>
                  <a:pt x="0" y="45"/>
                </a:lnTo>
                <a:close/>
              </a:path>
            </a:pathLst>
          </a:custGeom>
          <a:noFill/>
          <a:ln w="9525">
            <a:solidFill>
              <a:schemeClr val="tx1"/>
            </a:solidFill>
            <a:round/>
          </a:ln>
        </p:spPr>
        <p:txBody>
          <a:bodyPr/>
          <a:lstStyle/>
          <a:p>
            <a:endParaRPr lang="en-US"/>
          </a:p>
        </p:txBody>
      </p:sp>
      <p:sp>
        <p:nvSpPr>
          <p:cNvPr id="16454" name="Rectangle 73"/>
          <p:cNvSpPr>
            <a:spLocks noChangeArrowheads="1"/>
          </p:cNvSpPr>
          <p:nvPr/>
        </p:nvSpPr>
        <p:spPr bwMode="auto">
          <a:xfrm>
            <a:off x="5599113" y="2796712"/>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0..1</a:t>
            </a:r>
            <a:endParaRPr lang="en-US" altLang="zh-CN">
              <a:solidFill>
                <a:srgbClr val="FFFF00"/>
              </a:solidFill>
              <a:latin typeface="ZapfHumnst BT" pitchFamily="34" charset="0"/>
              <a:ea typeface="宋体" panose="02010600030101010101" pitchFamily="2" charset="-122"/>
            </a:endParaRPr>
          </a:p>
        </p:txBody>
      </p:sp>
      <p:sp>
        <p:nvSpPr>
          <p:cNvPr id="16455" name="Rectangle 75"/>
          <p:cNvSpPr>
            <a:spLocks noChangeArrowheads="1"/>
          </p:cNvSpPr>
          <p:nvPr/>
        </p:nvSpPr>
        <p:spPr bwMode="auto">
          <a:xfrm>
            <a:off x="7389813" y="3282487"/>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0..1</a:t>
            </a:r>
            <a:endParaRPr lang="en-US" altLang="zh-CN">
              <a:solidFill>
                <a:srgbClr val="FFFF00"/>
              </a:solidFill>
              <a:latin typeface="ZapfHumnst BT" pitchFamily="34" charset="0"/>
              <a:ea typeface="宋体" panose="02010600030101010101" pitchFamily="2" charset="-122"/>
            </a:endParaRPr>
          </a:p>
        </p:txBody>
      </p:sp>
      <p:sp>
        <p:nvSpPr>
          <p:cNvPr id="16456" name="Rectangle 77"/>
          <p:cNvSpPr>
            <a:spLocks noChangeArrowheads="1"/>
          </p:cNvSpPr>
          <p:nvPr/>
        </p:nvSpPr>
        <p:spPr bwMode="auto">
          <a:xfrm>
            <a:off x="7329488" y="4771562"/>
            <a:ext cx="1581150" cy="2085975"/>
          </a:xfrm>
          <a:prstGeom prst="rect">
            <a:avLst/>
          </a:prstGeom>
          <a:solidFill>
            <a:srgbClr val="FFFFCC"/>
          </a:solidFill>
          <a:ln w="9525">
            <a:solidFill>
              <a:srgbClr val="8A0E5E"/>
            </a:solidFill>
            <a:miter lim="800000"/>
          </a:ln>
        </p:spPr>
        <p:txBody>
          <a:bodyPr/>
          <a:lstStyle/>
          <a:p>
            <a:endParaRPr lang="en-US"/>
          </a:p>
        </p:txBody>
      </p:sp>
      <p:sp>
        <p:nvSpPr>
          <p:cNvPr id="16457" name="Rectangle 78"/>
          <p:cNvSpPr>
            <a:spLocks noChangeArrowheads="1"/>
          </p:cNvSpPr>
          <p:nvPr/>
        </p:nvSpPr>
        <p:spPr bwMode="auto">
          <a:xfrm>
            <a:off x="7675563" y="4974762"/>
            <a:ext cx="9461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CourseOffering</a:t>
            </a:r>
            <a:endParaRPr lang="en-US" altLang="zh-CN">
              <a:solidFill>
                <a:schemeClr val="bg2"/>
              </a:solidFill>
              <a:latin typeface="ZapfHumnst BT" pitchFamily="34" charset="0"/>
              <a:ea typeface="宋体" panose="02010600030101010101" pitchFamily="2" charset="-122"/>
            </a:endParaRPr>
          </a:p>
        </p:txBody>
      </p:sp>
      <p:sp>
        <p:nvSpPr>
          <p:cNvPr id="16458" name="Rectangle 79"/>
          <p:cNvSpPr>
            <a:spLocks noChangeArrowheads="1"/>
          </p:cNvSpPr>
          <p:nvPr/>
        </p:nvSpPr>
        <p:spPr bwMode="auto">
          <a:xfrm>
            <a:off x="7329488" y="5303375"/>
            <a:ext cx="1581150" cy="1554162"/>
          </a:xfrm>
          <a:prstGeom prst="rect">
            <a:avLst/>
          </a:prstGeom>
          <a:noFill/>
          <a:ln w="9525">
            <a:solidFill>
              <a:srgbClr val="8A0E5E"/>
            </a:solidFill>
            <a:miter lim="800000"/>
          </a:ln>
        </p:spPr>
        <p:txBody>
          <a:bodyPr/>
          <a:lstStyle/>
          <a:p>
            <a:endParaRPr lang="en-US"/>
          </a:p>
        </p:txBody>
      </p:sp>
      <p:sp>
        <p:nvSpPr>
          <p:cNvPr id="16459" name="Rectangle 80"/>
          <p:cNvSpPr>
            <a:spLocks noChangeArrowheads="1"/>
          </p:cNvSpPr>
          <p:nvPr/>
        </p:nvSpPr>
        <p:spPr bwMode="auto">
          <a:xfrm>
            <a:off x="7329488" y="6038387"/>
            <a:ext cx="1581150" cy="819150"/>
          </a:xfrm>
          <a:prstGeom prst="rect">
            <a:avLst/>
          </a:prstGeom>
          <a:noFill/>
          <a:ln w="9525">
            <a:solidFill>
              <a:srgbClr val="8A0E5E"/>
            </a:solidFill>
            <a:miter lim="800000"/>
          </a:ln>
        </p:spPr>
        <p:txBody>
          <a:bodyPr/>
          <a:lstStyle/>
          <a:p>
            <a:endParaRPr lang="en-US"/>
          </a:p>
        </p:txBody>
      </p:sp>
      <p:sp>
        <p:nvSpPr>
          <p:cNvPr id="16460" name="Rectangle 81"/>
          <p:cNvSpPr>
            <a:spLocks noChangeArrowheads="1"/>
          </p:cNvSpPr>
          <p:nvPr/>
        </p:nvSpPr>
        <p:spPr bwMode="auto">
          <a:xfrm>
            <a:off x="7361238" y="5322425"/>
            <a:ext cx="47307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number</a:t>
            </a:r>
            <a:endParaRPr lang="en-US" altLang="zh-CN">
              <a:solidFill>
                <a:schemeClr val="bg2"/>
              </a:solidFill>
              <a:latin typeface="ZapfHumnst BT" pitchFamily="34" charset="0"/>
              <a:ea typeface="宋体" panose="02010600030101010101" pitchFamily="2" charset="-122"/>
            </a:endParaRPr>
          </a:p>
        </p:txBody>
      </p:sp>
      <p:sp>
        <p:nvSpPr>
          <p:cNvPr id="16461" name="Rectangle 82"/>
          <p:cNvSpPr>
            <a:spLocks noChangeArrowheads="1"/>
          </p:cNvSpPr>
          <p:nvPr/>
        </p:nvSpPr>
        <p:spPr bwMode="auto">
          <a:xfrm>
            <a:off x="7361238" y="5487525"/>
            <a:ext cx="5810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startTime</a:t>
            </a:r>
            <a:endParaRPr lang="en-US" altLang="zh-CN">
              <a:solidFill>
                <a:schemeClr val="bg2"/>
              </a:solidFill>
              <a:latin typeface="ZapfHumnst BT" pitchFamily="34" charset="0"/>
              <a:ea typeface="宋体" panose="02010600030101010101" pitchFamily="2" charset="-122"/>
            </a:endParaRPr>
          </a:p>
        </p:txBody>
      </p:sp>
      <p:sp>
        <p:nvSpPr>
          <p:cNvPr id="16462" name="Rectangle 83"/>
          <p:cNvSpPr>
            <a:spLocks noChangeArrowheads="1"/>
          </p:cNvSpPr>
          <p:nvPr/>
        </p:nvSpPr>
        <p:spPr bwMode="auto">
          <a:xfrm>
            <a:off x="7361238" y="5651037"/>
            <a:ext cx="544512"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endTime</a:t>
            </a:r>
            <a:endParaRPr lang="en-US" altLang="zh-CN">
              <a:solidFill>
                <a:schemeClr val="bg2"/>
              </a:solidFill>
              <a:latin typeface="ZapfHumnst BT" pitchFamily="34" charset="0"/>
              <a:ea typeface="宋体" panose="02010600030101010101" pitchFamily="2" charset="-122"/>
            </a:endParaRPr>
          </a:p>
        </p:txBody>
      </p:sp>
      <p:sp>
        <p:nvSpPr>
          <p:cNvPr id="16463" name="Rectangle 84"/>
          <p:cNvSpPr>
            <a:spLocks noChangeArrowheads="1"/>
          </p:cNvSpPr>
          <p:nvPr/>
        </p:nvSpPr>
        <p:spPr bwMode="auto">
          <a:xfrm>
            <a:off x="7361238" y="5814550"/>
            <a:ext cx="29527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days</a:t>
            </a:r>
            <a:endParaRPr lang="en-US" altLang="zh-CN">
              <a:solidFill>
                <a:schemeClr val="bg2"/>
              </a:solidFill>
              <a:latin typeface="ZapfHumnst BT" pitchFamily="34" charset="0"/>
              <a:ea typeface="宋体" panose="02010600030101010101" pitchFamily="2" charset="-122"/>
            </a:endParaRPr>
          </a:p>
        </p:txBody>
      </p:sp>
      <p:sp>
        <p:nvSpPr>
          <p:cNvPr id="16464" name="Rectangle 85"/>
          <p:cNvSpPr>
            <a:spLocks noChangeArrowheads="1"/>
          </p:cNvSpPr>
          <p:nvPr/>
        </p:nvSpPr>
        <p:spPr bwMode="auto">
          <a:xfrm>
            <a:off x="7361238" y="6141575"/>
            <a:ext cx="9207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addStudent()</a:t>
            </a:r>
            <a:endParaRPr lang="en-US" altLang="zh-CN">
              <a:solidFill>
                <a:schemeClr val="bg2"/>
              </a:solidFill>
              <a:latin typeface="ZapfHumnst BT" pitchFamily="34" charset="0"/>
              <a:ea typeface="宋体" panose="02010600030101010101" pitchFamily="2" charset="-122"/>
            </a:endParaRPr>
          </a:p>
        </p:txBody>
      </p:sp>
      <p:sp>
        <p:nvSpPr>
          <p:cNvPr id="16465" name="Rectangle 86"/>
          <p:cNvSpPr>
            <a:spLocks noChangeArrowheads="1"/>
          </p:cNvSpPr>
          <p:nvPr/>
        </p:nvSpPr>
        <p:spPr bwMode="auto">
          <a:xfrm>
            <a:off x="7361238" y="6305087"/>
            <a:ext cx="11525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removeStudent()</a:t>
            </a:r>
            <a:endParaRPr lang="en-US" altLang="zh-CN">
              <a:solidFill>
                <a:schemeClr val="bg2"/>
              </a:solidFill>
              <a:latin typeface="ZapfHumnst BT" pitchFamily="34" charset="0"/>
              <a:ea typeface="宋体" panose="02010600030101010101" pitchFamily="2" charset="-122"/>
            </a:endParaRPr>
          </a:p>
        </p:txBody>
      </p:sp>
      <p:sp>
        <p:nvSpPr>
          <p:cNvPr id="16466" name="Rectangle 87"/>
          <p:cNvSpPr>
            <a:spLocks noChangeArrowheads="1"/>
          </p:cNvSpPr>
          <p:nvPr/>
        </p:nvSpPr>
        <p:spPr bwMode="auto">
          <a:xfrm>
            <a:off x="7361238" y="6468600"/>
            <a:ext cx="463550"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new()</a:t>
            </a:r>
            <a:endParaRPr lang="en-US" altLang="zh-CN">
              <a:solidFill>
                <a:schemeClr val="bg2"/>
              </a:solidFill>
              <a:latin typeface="ZapfHumnst BT" pitchFamily="34" charset="0"/>
              <a:ea typeface="宋体" panose="02010600030101010101" pitchFamily="2" charset="-122"/>
            </a:endParaRPr>
          </a:p>
        </p:txBody>
      </p:sp>
      <p:sp>
        <p:nvSpPr>
          <p:cNvPr id="16467" name="Rectangle 88"/>
          <p:cNvSpPr>
            <a:spLocks noChangeArrowheads="1"/>
          </p:cNvSpPr>
          <p:nvPr/>
        </p:nvSpPr>
        <p:spPr bwMode="auto">
          <a:xfrm>
            <a:off x="7361238" y="6632112"/>
            <a:ext cx="6873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setData()</a:t>
            </a:r>
            <a:endParaRPr lang="en-US" altLang="zh-CN">
              <a:solidFill>
                <a:schemeClr val="bg2"/>
              </a:solidFill>
              <a:latin typeface="ZapfHumnst BT" pitchFamily="34" charset="0"/>
              <a:ea typeface="宋体" panose="02010600030101010101" pitchFamily="2" charset="-122"/>
            </a:endParaRPr>
          </a:p>
        </p:txBody>
      </p:sp>
      <p:sp>
        <p:nvSpPr>
          <p:cNvPr id="16468" name="Rectangle 89"/>
          <p:cNvSpPr>
            <a:spLocks noChangeArrowheads="1"/>
          </p:cNvSpPr>
          <p:nvPr/>
        </p:nvSpPr>
        <p:spPr bwMode="auto">
          <a:xfrm>
            <a:off x="7518400" y="5158912"/>
            <a:ext cx="1141413" cy="122238"/>
          </a:xfrm>
          <a:prstGeom prst="rect">
            <a:avLst/>
          </a:prstGeom>
          <a:noFill/>
          <a:ln w="9525">
            <a:noFill/>
            <a:miter lim="800000"/>
          </a:ln>
        </p:spPr>
        <p:txBody>
          <a:bodyPr wrap="none" lIns="0" tIns="0" rIns="0" bIns="0">
            <a:spAutoFit/>
          </a:bodyPr>
          <a:lstStyle/>
          <a:p>
            <a:r>
              <a:rPr lang="en-US" altLang="zh-CN" sz="800">
                <a:solidFill>
                  <a:schemeClr val="bg2"/>
                </a:solidFill>
                <a:ea typeface="宋体" panose="02010600030101010101" pitchFamily="2" charset="-122"/>
              </a:rPr>
              <a:t>(from University Artifacts)</a:t>
            </a:r>
            <a:endParaRPr lang="en-US" altLang="zh-CN">
              <a:solidFill>
                <a:schemeClr val="bg2"/>
              </a:solidFill>
              <a:latin typeface="ZapfHumnst BT" pitchFamily="34" charset="0"/>
              <a:ea typeface="宋体" panose="02010600030101010101" pitchFamily="2" charset="-122"/>
            </a:endParaRPr>
          </a:p>
        </p:txBody>
      </p:sp>
      <p:sp>
        <p:nvSpPr>
          <p:cNvPr id="16469" name="Rectangle 90"/>
          <p:cNvSpPr>
            <a:spLocks noChangeArrowheads="1"/>
          </p:cNvSpPr>
          <p:nvPr/>
        </p:nvSpPr>
        <p:spPr bwMode="auto">
          <a:xfrm>
            <a:off x="7780338" y="4811250"/>
            <a:ext cx="657225"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&lt;&lt;entity&gt;&gt;</a:t>
            </a:r>
            <a:endParaRPr lang="en-US" altLang="zh-CN">
              <a:solidFill>
                <a:schemeClr val="bg2"/>
              </a:solidFill>
              <a:latin typeface="ZapfHumnst BT" pitchFamily="34" charset="0"/>
              <a:ea typeface="宋体" panose="02010600030101010101" pitchFamily="2" charset="-122"/>
            </a:endParaRPr>
          </a:p>
        </p:txBody>
      </p:sp>
      <p:sp>
        <p:nvSpPr>
          <p:cNvPr id="16470" name="Rectangle 92"/>
          <p:cNvSpPr>
            <a:spLocks noChangeArrowheads="1"/>
          </p:cNvSpPr>
          <p:nvPr/>
        </p:nvSpPr>
        <p:spPr bwMode="auto">
          <a:xfrm>
            <a:off x="7348538" y="4100050"/>
            <a:ext cx="207962"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a:t>
            </a:r>
            <a:endParaRPr lang="en-US" altLang="zh-CN">
              <a:solidFill>
                <a:srgbClr val="FFFF00"/>
              </a:solidFill>
              <a:latin typeface="ZapfHumnst BT" pitchFamily="34" charset="0"/>
              <a:ea typeface="宋体" panose="02010600030101010101" pitchFamily="2" charset="-122"/>
            </a:endParaRPr>
          </a:p>
        </p:txBody>
      </p:sp>
      <p:sp>
        <p:nvSpPr>
          <p:cNvPr id="16471" name="Rectangle 94"/>
          <p:cNvSpPr>
            <a:spLocks noChangeArrowheads="1"/>
          </p:cNvSpPr>
          <p:nvPr/>
        </p:nvSpPr>
        <p:spPr bwMode="auto">
          <a:xfrm>
            <a:off x="7027863" y="4923962"/>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0..4</a:t>
            </a:r>
            <a:endParaRPr lang="en-US" altLang="zh-CN">
              <a:solidFill>
                <a:srgbClr val="FFFF00"/>
              </a:solidFill>
              <a:latin typeface="ZapfHumnst BT" pitchFamily="34" charset="0"/>
              <a:ea typeface="宋体" panose="02010600030101010101" pitchFamily="2" charset="-122"/>
            </a:endParaRPr>
          </a:p>
        </p:txBody>
      </p:sp>
      <p:sp>
        <p:nvSpPr>
          <p:cNvPr id="16472" name="Rectangle 95"/>
          <p:cNvSpPr>
            <a:spLocks noChangeArrowheads="1"/>
          </p:cNvSpPr>
          <p:nvPr/>
        </p:nvSpPr>
        <p:spPr bwMode="auto">
          <a:xfrm>
            <a:off x="6278563" y="4735050"/>
            <a:ext cx="985837"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primaryCourses</a:t>
            </a:r>
            <a:endParaRPr lang="en-US" altLang="zh-CN">
              <a:solidFill>
                <a:srgbClr val="FFFF00"/>
              </a:solidFill>
              <a:latin typeface="ZapfHumnst BT" pitchFamily="34" charset="0"/>
              <a:ea typeface="宋体" panose="02010600030101010101" pitchFamily="2" charset="-122"/>
            </a:endParaRPr>
          </a:p>
        </p:txBody>
      </p:sp>
      <p:sp>
        <p:nvSpPr>
          <p:cNvPr id="16473" name="Rectangle 97"/>
          <p:cNvSpPr>
            <a:spLocks noChangeArrowheads="1"/>
          </p:cNvSpPr>
          <p:nvPr/>
        </p:nvSpPr>
        <p:spPr bwMode="auto">
          <a:xfrm>
            <a:off x="8353425" y="4182600"/>
            <a:ext cx="207963"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a:t>
            </a:r>
            <a:endParaRPr lang="en-US" altLang="zh-CN">
              <a:solidFill>
                <a:srgbClr val="FFFF00"/>
              </a:solidFill>
              <a:latin typeface="ZapfHumnst BT" pitchFamily="34" charset="0"/>
              <a:ea typeface="宋体" panose="02010600030101010101" pitchFamily="2" charset="-122"/>
            </a:endParaRPr>
          </a:p>
        </p:txBody>
      </p:sp>
      <p:sp>
        <p:nvSpPr>
          <p:cNvPr id="16474" name="Rectangle 99"/>
          <p:cNvSpPr>
            <a:spLocks noChangeArrowheads="1"/>
          </p:cNvSpPr>
          <p:nvPr/>
        </p:nvSpPr>
        <p:spPr bwMode="auto">
          <a:xfrm>
            <a:off x="8391525" y="4609637"/>
            <a:ext cx="23177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0..2</a:t>
            </a:r>
            <a:endParaRPr lang="en-US" altLang="zh-CN">
              <a:solidFill>
                <a:srgbClr val="FFFF00"/>
              </a:solidFill>
              <a:latin typeface="ZapfHumnst BT" pitchFamily="34" charset="0"/>
              <a:ea typeface="宋体" panose="02010600030101010101" pitchFamily="2" charset="-122"/>
            </a:endParaRPr>
          </a:p>
        </p:txBody>
      </p:sp>
      <p:sp>
        <p:nvSpPr>
          <p:cNvPr id="16475" name="Rectangle 100"/>
          <p:cNvSpPr>
            <a:spLocks noChangeArrowheads="1"/>
          </p:cNvSpPr>
          <p:nvPr/>
        </p:nvSpPr>
        <p:spPr bwMode="auto">
          <a:xfrm>
            <a:off x="7462838" y="4442950"/>
            <a:ext cx="106362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alternateCourses</a:t>
            </a:r>
            <a:endParaRPr lang="en-US" altLang="zh-CN">
              <a:solidFill>
                <a:srgbClr val="FFFF00"/>
              </a:solidFill>
              <a:latin typeface="ZapfHumnst BT" pitchFamily="34" charset="0"/>
              <a:ea typeface="宋体" panose="02010600030101010101" pitchFamily="2" charset="-122"/>
            </a:endParaRPr>
          </a:p>
        </p:txBody>
      </p:sp>
      <p:sp>
        <p:nvSpPr>
          <p:cNvPr id="16476" name="Rectangle 103"/>
          <p:cNvSpPr>
            <a:spLocks noChangeArrowheads="1"/>
          </p:cNvSpPr>
          <p:nvPr/>
        </p:nvSpPr>
        <p:spPr bwMode="auto">
          <a:xfrm>
            <a:off x="5608638" y="2007725"/>
            <a:ext cx="207962"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0..*</a:t>
            </a:r>
            <a:endParaRPr lang="en-US" altLang="zh-CN">
              <a:solidFill>
                <a:srgbClr val="FFFF00"/>
              </a:solidFill>
              <a:latin typeface="ZapfHumnst BT" pitchFamily="34" charset="0"/>
              <a:ea typeface="宋体" panose="02010600030101010101" pitchFamily="2" charset="-122"/>
            </a:endParaRPr>
          </a:p>
        </p:txBody>
      </p:sp>
      <p:sp>
        <p:nvSpPr>
          <p:cNvPr id="16477" name="Rectangle 104"/>
          <p:cNvSpPr>
            <a:spLocks noChangeArrowheads="1"/>
          </p:cNvSpPr>
          <p:nvPr/>
        </p:nvSpPr>
        <p:spPr bwMode="auto">
          <a:xfrm>
            <a:off x="5894388" y="1871200"/>
            <a:ext cx="77787"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1</a:t>
            </a:r>
            <a:endParaRPr lang="en-US" altLang="zh-CN">
              <a:solidFill>
                <a:srgbClr val="FFFF00"/>
              </a:solidFill>
              <a:latin typeface="ZapfHumnst BT" pitchFamily="34" charset="0"/>
              <a:ea typeface="宋体" panose="02010600030101010101" pitchFamily="2" charset="-122"/>
            </a:endParaRPr>
          </a:p>
        </p:txBody>
      </p:sp>
      <p:sp>
        <p:nvSpPr>
          <p:cNvPr id="16478" name="Text Box 105"/>
          <p:cNvSpPr txBox="1">
            <a:spLocks noChangeArrowheads="1"/>
          </p:cNvSpPr>
          <p:nvPr/>
        </p:nvSpPr>
        <p:spPr bwMode="auto">
          <a:xfrm>
            <a:off x="3040063" y="1240962"/>
            <a:ext cx="2444750" cy="382588"/>
          </a:xfrm>
          <a:prstGeom prst="rect">
            <a:avLst/>
          </a:prstGeom>
          <a:noFill/>
          <a:ln w="9525">
            <a:noFill/>
            <a:miter lim="800000"/>
          </a:ln>
        </p:spPr>
        <p:txBody>
          <a:bodyPr lIns="107950" tIns="53975" rIns="107950" bIns="53975">
            <a:spAutoFit/>
          </a:bodyPr>
          <a:lstStyle/>
          <a:p>
            <a:pPr>
              <a:spcBef>
                <a:spcPct val="50000"/>
              </a:spcBef>
            </a:pPr>
            <a:r>
              <a:rPr lang="en-US" altLang="zh-CN" sz="1800" i="1">
                <a:solidFill>
                  <a:srgbClr val="00CCFF"/>
                </a:solidFill>
                <a:ea typeface="宋体" panose="02010600030101010101" pitchFamily="2" charset="-122"/>
              </a:rPr>
              <a:t>Subsystem interface</a:t>
            </a:r>
            <a:endParaRPr lang="en-US" altLang="zh-CN" sz="1800" i="1">
              <a:solidFill>
                <a:srgbClr val="00CCFF"/>
              </a:solidFill>
              <a:ea typeface="宋体" panose="02010600030101010101" pitchFamily="2" charset="-122"/>
            </a:endParaRPr>
          </a:p>
        </p:txBody>
      </p:sp>
      <p:sp>
        <p:nvSpPr>
          <p:cNvPr id="16479" name="Line 106"/>
          <p:cNvSpPr>
            <a:spLocks noChangeShapeType="1"/>
          </p:cNvSpPr>
          <p:nvPr/>
        </p:nvSpPr>
        <p:spPr bwMode="auto">
          <a:xfrm>
            <a:off x="5284788" y="1463212"/>
            <a:ext cx="681037" cy="0"/>
          </a:xfrm>
          <a:prstGeom prst="line">
            <a:avLst/>
          </a:prstGeom>
          <a:noFill/>
          <a:ln w="28575">
            <a:solidFill>
              <a:schemeClr val="hlink"/>
            </a:solidFill>
            <a:round/>
            <a:tailEnd type="triangle" w="med" len="lg"/>
          </a:ln>
        </p:spPr>
        <p:txBody>
          <a:bodyPr wrap="none" lIns="107950" tIns="53975" rIns="107950" bIns="53975" anchor="ctr"/>
          <a:lstStyle/>
          <a:p>
            <a:endParaRPr lang="en-US"/>
          </a:p>
        </p:txBody>
      </p:sp>
      <p:sp>
        <p:nvSpPr>
          <p:cNvPr id="16480" name="Rectangle 76"/>
          <p:cNvSpPr>
            <a:spLocks noChangeArrowheads="1"/>
          </p:cNvSpPr>
          <p:nvPr/>
        </p:nvSpPr>
        <p:spPr bwMode="auto">
          <a:xfrm>
            <a:off x="6330950" y="2901487"/>
            <a:ext cx="1017588"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currentSchedule</a:t>
            </a:r>
            <a:endParaRPr lang="en-US" altLang="zh-CN">
              <a:solidFill>
                <a:srgbClr val="FFFF00"/>
              </a:solidFill>
              <a:latin typeface="ZapfHumnst BT"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4521200" y="2708718"/>
            <a:ext cx="0" cy="262890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11" name="Rectangle 3"/>
          <p:cNvSpPr>
            <a:spLocks noChangeArrowheads="1"/>
          </p:cNvSpPr>
          <p:nvPr/>
        </p:nvSpPr>
        <p:spPr bwMode="auto">
          <a:xfrm>
            <a:off x="1465940" y="2708718"/>
            <a:ext cx="6400800" cy="2628900"/>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17412" name="Line 4"/>
          <p:cNvSpPr>
            <a:spLocks noChangeShapeType="1"/>
          </p:cNvSpPr>
          <p:nvPr/>
        </p:nvSpPr>
        <p:spPr bwMode="auto">
          <a:xfrm>
            <a:off x="1473200" y="3318318"/>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13" name="Text Box 5"/>
          <p:cNvSpPr txBox="1">
            <a:spLocks noChangeArrowheads="1"/>
          </p:cNvSpPr>
          <p:nvPr/>
        </p:nvSpPr>
        <p:spPr bwMode="auto">
          <a:xfrm>
            <a:off x="1854200" y="2861118"/>
            <a:ext cx="2398713"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b="1">
                <a:ea typeface="宋体" panose="02010600030101010101" pitchFamily="2" charset="-122"/>
              </a:rPr>
              <a:t>Analysis Class</a:t>
            </a:r>
            <a:endParaRPr lang="en-US" altLang="zh-CN" sz="1800" b="1">
              <a:ea typeface="宋体" panose="02010600030101010101" pitchFamily="2" charset="-122"/>
            </a:endParaRPr>
          </a:p>
        </p:txBody>
      </p:sp>
      <p:sp>
        <p:nvSpPr>
          <p:cNvPr id="17414" name="Text Box 6"/>
          <p:cNvSpPr txBox="1">
            <a:spLocks noChangeArrowheads="1"/>
          </p:cNvSpPr>
          <p:nvPr/>
        </p:nvSpPr>
        <p:spPr bwMode="auto">
          <a:xfrm>
            <a:off x="4862513" y="2861118"/>
            <a:ext cx="2895600"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b="1">
                <a:ea typeface="宋体" panose="02010600030101010101" pitchFamily="2" charset="-122"/>
              </a:rPr>
              <a:t>Analysis Mechanism(s)</a:t>
            </a:r>
            <a:endParaRPr lang="en-US" altLang="zh-CN" sz="1800" b="1">
              <a:ea typeface="宋体" panose="02010600030101010101" pitchFamily="2" charset="-122"/>
            </a:endParaRPr>
          </a:p>
        </p:txBody>
      </p:sp>
      <p:sp>
        <p:nvSpPr>
          <p:cNvPr id="17415" name="Text Box 7"/>
          <p:cNvSpPr txBox="1">
            <a:spLocks noChangeArrowheads="1"/>
          </p:cNvSpPr>
          <p:nvPr/>
        </p:nvSpPr>
        <p:spPr bwMode="auto">
          <a:xfrm>
            <a:off x="1473200" y="3332606"/>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17416" name="Line 8"/>
          <p:cNvSpPr>
            <a:spLocks noChangeShapeType="1"/>
          </p:cNvSpPr>
          <p:nvPr/>
        </p:nvSpPr>
        <p:spPr bwMode="auto">
          <a:xfrm>
            <a:off x="1473200" y="4094606"/>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17" name="Text Box 9"/>
          <p:cNvSpPr txBox="1">
            <a:spLocks noChangeArrowheads="1"/>
          </p:cNvSpPr>
          <p:nvPr/>
        </p:nvSpPr>
        <p:spPr bwMode="auto">
          <a:xfrm>
            <a:off x="1473200" y="4132706"/>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CourseOffering</a:t>
            </a:r>
            <a:endParaRPr lang="en-US" altLang="zh-CN" sz="1800">
              <a:ea typeface="宋体" panose="02010600030101010101" pitchFamily="2" charset="-122"/>
            </a:endParaRPr>
          </a:p>
        </p:txBody>
      </p:sp>
      <p:sp>
        <p:nvSpPr>
          <p:cNvPr id="17418" name="Line 10"/>
          <p:cNvSpPr>
            <a:spLocks noChangeShapeType="1"/>
          </p:cNvSpPr>
          <p:nvPr/>
        </p:nvSpPr>
        <p:spPr bwMode="auto">
          <a:xfrm>
            <a:off x="1473200" y="4499418"/>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19" name="Text Box 11"/>
          <p:cNvSpPr txBox="1">
            <a:spLocks noChangeArrowheads="1"/>
          </p:cNvSpPr>
          <p:nvPr/>
        </p:nvSpPr>
        <p:spPr bwMode="auto">
          <a:xfrm>
            <a:off x="1473200" y="4499418"/>
            <a:ext cx="1905000"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Course</a:t>
            </a:r>
            <a:endParaRPr lang="en-US" altLang="zh-CN" sz="1800">
              <a:ea typeface="宋体" panose="02010600030101010101" pitchFamily="2" charset="-122"/>
            </a:endParaRPr>
          </a:p>
        </p:txBody>
      </p:sp>
      <p:sp>
        <p:nvSpPr>
          <p:cNvPr id="17420" name="Line 12"/>
          <p:cNvSpPr>
            <a:spLocks noChangeShapeType="1"/>
          </p:cNvSpPr>
          <p:nvPr/>
        </p:nvSpPr>
        <p:spPr bwMode="auto">
          <a:xfrm>
            <a:off x="1473200" y="4866131"/>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21" name="Text Box 13"/>
          <p:cNvSpPr txBox="1">
            <a:spLocks noChangeArrowheads="1"/>
          </p:cNvSpPr>
          <p:nvPr/>
        </p:nvSpPr>
        <p:spPr bwMode="auto">
          <a:xfrm>
            <a:off x="1473200" y="4894706"/>
            <a:ext cx="25908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sp>
        <p:nvSpPr>
          <p:cNvPr id="17422" name="Text Box 14"/>
          <p:cNvSpPr txBox="1">
            <a:spLocks noChangeArrowheads="1"/>
          </p:cNvSpPr>
          <p:nvPr/>
        </p:nvSpPr>
        <p:spPr bwMode="auto">
          <a:xfrm>
            <a:off x="4673600" y="3332606"/>
            <a:ext cx="2667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Persistency, Security</a:t>
            </a:r>
            <a:endParaRPr lang="en-US" altLang="zh-CN" sz="1800">
              <a:ea typeface="宋体" panose="02010600030101010101" pitchFamily="2" charset="-122"/>
            </a:endParaRPr>
          </a:p>
        </p:txBody>
      </p:sp>
      <p:sp>
        <p:nvSpPr>
          <p:cNvPr id="17423" name="Text Box 15"/>
          <p:cNvSpPr txBox="1">
            <a:spLocks noChangeArrowheads="1"/>
          </p:cNvSpPr>
          <p:nvPr/>
        </p:nvSpPr>
        <p:spPr bwMode="auto">
          <a:xfrm>
            <a:off x="4673600" y="4132706"/>
            <a:ext cx="3468688"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Persistency, Legacy Interface</a:t>
            </a:r>
            <a:endParaRPr lang="en-US" altLang="zh-CN" sz="1800">
              <a:ea typeface="宋体" panose="02010600030101010101" pitchFamily="2" charset="-122"/>
            </a:endParaRPr>
          </a:p>
        </p:txBody>
      </p:sp>
      <p:sp>
        <p:nvSpPr>
          <p:cNvPr id="17424" name="Text Box 16"/>
          <p:cNvSpPr txBox="1">
            <a:spLocks noChangeArrowheads="1"/>
          </p:cNvSpPr>
          <p:nvPr/>
        </p:nvSpPr>
        <p:spPr bwMode="auto">
          <a:xfrm>
            <a:off x="4673600" y="4499418"/>
            <a:ext cx="3468688"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Persistency, Legacy Interface</a:t>
            </a:r>
            <a:endParaRPr lang="en-US" altLang="zh-CN" sz="1800">
              <a:ea typeface="宋体" panose="02010600030101010101" pitchFamily="2" charset="-122"/>
            </a:endParaRPr>
          </a:p>
        </p:txBody>
      </p:sp>
      <p:sp>
        <p:nvSpPr>
          <p:cNvPr id="17425" name="Text Box 17"/>
          <p:cNvSpPr txBox="1">
            <a:spLocks noChangeArrowheads="1"/>
          </p:cNvSpPr>
          <p:nvPr/>
        </p:nvSpPr>
        <p:spPr bwMode="auto">
          <a:xfrm>
            <a:off x="4673600" y="4894706"/>
            <a:ext cx="1868488"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i="1">
                <a:solidFill>
                  <a:srgbClr val="00CCFF"/>
                </a:solidFill>
                <a:ea typeface="宋体" panose="02010600030101010101" pitchFamily="2" charset="-122"/>
              </a:rPr>
              <a:t>Distribution</a:t>
            </a:r>
            <a:endParaRPr lang="en-US" altLang="zh-CN" sz="1800">
              <a:solidFill>
                <a:srgbClr val="00CCFF"/>
              </a:solidFill>
              <a:ea typeface="宋体" panose="02010600030101010101" pitchFamily="2" charset="-122"/>
            </a:endParaRPr>
          </a:p>
        </p:txBody>
      </p:sp>
      <p:sp>
        <p:nvSpPr>
          <p:cNvPr id="17427" name="Rectangle 19"/>
          <p:cNvSpPr>
            <a:spLocks noGrp="1" noChangeArrowheads="1"/>
          </p:cNvSpPr>
          <p:nvPr>
            <p:ph idx="1"/>
          </p:nvPr>
        </p:nvSpPr>
        <p:spPr>
          <a:xfrm>
            <a:off x="406400" y="1652122"/>
            <a:ext cx="8229600" cy="4525963"/>
          </a:xfrm>
        </p:spPr>
        <p:txBody>
          <a:bodyPr/>
          <a:lstStyle/>
          <a:p>
            <a:pPr eaLnBrk="1" hangingPunct="1"/>
            <a:r>
              <a:rPr lang="en-US" altLang="zh-CN" dirty="0" smtClean="0">
                <a:ea typeface="宋体" panose="02010600030101010101" pitchFamily="2" charset="-122"/>
              </a:rPr>
              <a:t>Analysis Class to Architectural-Mechanism Map from Use-Case Analysis</a:t>
            </a:r>
            <a:endParaRPr lang="en-US" altLang="zh-CN" dirty="0" smtClean="0">
              <a:ea typeface="宋体" panose="02010600030101010101" pitchFamily="2" charset="-122"/>
            </a:endParaRPr>
          </a:p>
        </p:txBody>
      </p:sp>
      <p:sp>
        <p:nvSpPr>
          <p:cNvPr id="17426" name="Rectangle 18"/>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Incorporating Architectural Mechanisms: Distribution</a:t>
            </a:r>
            <a:endParaRPr lang="en-US" altLang="zh-CN" smtClean="0">
              <a:ea typeface="宋体" panose="02010600030101010101" pitchFamily="2" charset="-122"/>
            </a:endParaRPr>
          </a:p>
        </p:txBody>
      </p:sp>
      <p:sp>
        <p:nvSpPr>
          <p:cNvPr id="17428" name="Line 20"/>
          <p:cNvSpPr>
            <a:spLocks noChangeShapeType="1"/>
          </p:cNvSpPr>
          <p:nvPr/>
        </p:nvSpPr>
        <p:spPr bwMode="auto">
          <a:xfrm>
            <a:off x="1473200" y="3688206"/>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7429" name="Text Box 21"/>
          <p:cNvSpPr txBox="1">
            <a:spLocks noChangeArrowheads="1"/>
          </p:cNvSpPr>
          <p:nvPr/>
        </p:nvSpPr>
        <p:spPr bwMode="auto">
          <a:xfrm>
            <a:off x="1473200" y="3688206"/>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17430" name="Text Box 22"/>
          <p:cNvSpPr txBox="1">
            <a:spLocks noChangeArrowheads="1"/>
          </p:cNvSpPr>
          <p:nvPr/>
        </p:nvSpPr>
        <p:spPr bwMode="auto">
          <a:xfrm>
            <a:off x="4673600" y="3688206"/>
            <a:ext cx="2667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Persistency, Security</a:t>
            </a:r>
            <a:endParaRPr lang="en-US" altLang="zh-CN" sz="180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0" name="Rectangle 40"/>
          <p:cNvSpPr>
            <a:spLocks noChangeArrowheads="1"/>
          </p:cNvSpPr>
          <p:nvPr/>
        </p:nvSpPr>
        <p:spPr bwMode="auto">
          <a:xfrm>
            <a:off x="927100" y="4986338"/>
            <a:ext cx="1835150" cy="1042987"/>
          </a:xfrm>
          <a:prstGeom prst="rect">
            <a:avLst/>
          </a:prstGeom>
          <a:solidFill>
            <a:srgbClr val="CCECFF"/>
          </a:solidFill>
          <a:ln w="0" cap="sq">
            <a:solidFill>
              <a:srgbClr val="990033"/>
            </a:solidFill>
            <a:miter lim="800000"/>
          </a:ln>
        </p:spPr>
        <p:txBody>
          <a:bodyPr/>
          <a:lstStyle/>
          <a:p>
            <a:endParaRPr lang="en-US"/>
          </a:p>
        </p:txBody>
      </p:sp>
      <p:sp>
        <p:nvSpPr>
          <p:cNvPr id="440361" name="Freeform 41"/>
          <p:cNvSpPr/>
          <p:nvPr/>
        </p:nvSpPr>
        <p:spPr bwMode="auto">
          <a:xfrm>
            <a:off x="927100" y="4830763"/>
            <a:ext cx="2227263" cy="155575"/>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ln>
        </p:spPr>
        <p:txBody>
          <a:bodyPr/>
          <a:lstStyle/>
          <a:p>
            <a:endParaRPr lang="en-US"/>
          </a:p>
        </p:txBody>
      </p:sp>
      <p:sp>
        <p:nvSpPr>
          <p:cNvPr id="440362" name="Freeform 42"/>
          <p:cNvSpPr/>
          <p:nvPr/>
        </p:nvSpPr>
        <p:spPr bwMode="auto">
          <a:xfrm>
            <a:off x="2762250" y="4829175"/>
            <a:ext cx="395288" cy="1201738"/>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ln>
        </p:spPr>
        <p:txBody>
          <a:bodyPr/>
          <a:lstStyle/>
          <a:p>
            <a:endParaRPr lang="en-US"/>
          </a:p>
        </p:txBody>
      </p:sp>
      <p:sp>
        <p:nvSpPr>
          <p:cNvPr id="440363" name="Rectangle 43"/>
          <p:cNvSpPr>
            <a:spLocks noChangeArrowheads="1"/>
          </p:cNvSpPr>
          <p:nvPr/>
        </p:nvSpPr>
        <p:spPr bwMode="auto">
          <a:xfrm>
            <a:off x="965200" y="5068888"/>
            <a:ext cx="1781175" cy="425450"/>
          </a:xfrm>
          <a:prstGeom prst="rect">
            <a:avLst/>
          </a:prstGeom>
          <a:noFill/>
          <a:ln w="9525">
            <a:noFill/>
            <a:miter lim="800000"/>
          </a:ln>
        </p:spPr>
        <p:txBody>
          <a:bodyPr lIns="0" tIns="0" rIns="0" bIns="0">
            <a:spAutoFit/>
          </a:bodyPr>
          <a:lstStyle/>
          <a:p>
            <a:pPr algn="ctr"/>
            <a:r>
              <a:rPr lang="en-US" sz="1400">
                <a:solidFill>
                  <a:schemeClr val="bg2"/>
                </a:solidFill>
              </a:rPr>
              <a:t>&lt;&lt;legacy RDBMS&gt;&gt;</a:t>
            </a:r>
            <a:endParaRPr lang="en-US" sz="1400">
              <a:solidFill>
                <a:schemeClr val="bg2"/>
              </a:solidFill>
            </a:endParaRPr>
          </a:p>
          <a:p>
            <a:pPr algn="ctr"/>
            <a:r>
              <a:rPr lang="en-US" sz="1400">
                <a:solidFill>
                  <a:schemeClr val="bg2"/>
                </a:solidFill>
              </a:rPr>
              <a:t>Course Catalog</a:t>
            </a:r>
            <a:endParaRPr lang="en-US" sz="1400">
              <a:solidFill>
                <a:schemeClr val="bg2"/>
              </a:solidFill>
            </a:endParaRPr>
          </a:p>
        </p:txBody>
      </p:sp>
      <p:sp>
        <p:nvSpPr>
          <p:cNvPr id="440391" name="Line 71"/>
          <p:cNvSpPr>
            <a:spLocks noChangeShapeType="1"/>
          </p:cNvSpPr>
          <p:nvPr/>
        </p:nvSpPr>
        <p:spPr bwMode="auto">
          <a:xfrm flipH="1">
            <a:off x="2090738" y="3873500"/>
            <a:ext cx="1177925" cy="1039813"/>
          </a:xfrm>
          <a:prstGeom prst="line">
            <a:avLst/>
          </a:prstGeom>
          <a:noFill/>
          <a:ln w="12700">
            <a:solidFill>
              <a:schemeClr val="tx1"/>
            </a:solidFill>
            <a:round/>
          </a:ln>
        </p:spPr>
        <p:txBody>
          <a:bodyPr/>
          <a:lstStyle/>
          <a:p>
            <a:endParaRPr lang="en-US"/>
          </a:p>
        </p:txBody>
      </p:sp>
      <p:sp>
        <p:nvSpPr>
          <p:cNvPr id="440322" name="Rectangle 2"/>
          <p:cNvSpPr>
            <a:spLocks noGrp="1" noChangeArrowheads="1"/>
          </p:cNvSpPr>
          <p:nvPr>
            <p:ph type="title"/>
          </p:nvPr>
        </p:nvSpPr>
        <p:spPr>
          <a:xfrm>
            <a:off x="114753" y="459015"/>
            <a:ext cx="9029247" cy="533400"/>
          </a:xfrm>
        </p:spPr>
        <p:txBody>
          <a:bodyPr>
            <a:normAutofit fontScale="90000"/>
          </a:bodyPr>
          <a:lstStyle/>
          <a:p>
            <a:r>
              <a:rPr lang="en-US" sz="3200" dirty="0" smtClean="0"/>
              <a:t>Example</a:t>
            </a:r>
            <a:r>
              <a:rPr lang="en-US" sz="3200" dirty="0"/>
              <a:t>: </a:t>
            </a:r>
            <a:r>
              <a:rPr lang="en-US" sz="3200" dirty="0" smtClean="0"/>
              <a:t>Course Registration System Deployment Diagram</a:t>
            </a:r>
            <a:endParaRPr lang="en-US" sz="3200" dirty="0"/>
          </a:p>
        </p:txBody>
      </p:sp>
      <p:sp>
        <p:nvSpPr>
          <p:cNvPr id="440364" name="Rectangle 44"/>
          <p:cNvSpPr>
            <a:spLocks noChangeArrowheads="1"/>
          </p:cNvSpPr>
          <p:nvPr/>
        </p:nvSpPr>
        <p:spPr bwMode="auto">
          <a:xfrm>
            <a:off x="3243263" y="2733675"/>
            <a:ext cx="1579562" cy="228600"/>
          </a:xfrm>
          <a:prstGeom prst="rect">
            <a:avLst/>
          </a:prstGeom>
          <a:noFill/>
          <a:ln w="9525">
            <a:noFill/>
            <a:miter lim="800000"/>
          </a:ln>
        </p:spPr>
        <p:txBody>
          <a:bodyPr wrap="none" lIns="0" tIns="0" rIns="0" bIns="0">
            <a:spAutoFit/>
          </a:bodyPr>
          <a:lstStyle/>
          <a:p>
            <a:r>
              <a:rPr lang="en-US" sz="1500">
                <a:solidFill>
                  <a:schemeClr val="tx2"/>
                </a:solidFill>
              </a:rPr>
              <a:t>&lt;&lt;Campus LAN&gt;&gt;</a:t>
            </a:r>
            <a:endParaRPr lang="en-US" sz="1500">
              <a:solidFill>
                <a:schemeClr val="tx2"/>
              </a:solidFill>
            </a:endParaRPr>
          </a:p>
        </p:txBody>
      </p:sp>
      <p:sp>
        <p:nvSpPr>
          <p:cNvPr id="440365" name="Rectangle 45"/>
          <p:cNvSpPr>
            <a:spLocks noChangeArrowheads="1"/>
          </p:cNvSpPr>
          <p:nvPr/>
        </p:nvSpPr>
        <p:spPr bwMode="auto">
          <a:xfrm>
            <a:off x="6754813" y="4033838"/>
            <a:ext cx="1579562" cy="228600"/>
          </a:xfrm>
          <a:prstGeom prst="rect">
            <a:avLst/>
          </a:prstGeom>
          <a:noFill/>
          <a:ln w="9525">
            <a:noFill/>
            <a:miter lim="800000"/>
          </a:ln>
        </p:spPr>
        <p:txBody>
          <a:bodyPr wrap="none" lIns="0" tIns="0" rIns="0" bIns="0">
            <a:spAutoFit/>
          </a:bodyPr>
          <a:lstStyle/>
          <a:p>
            <a:r>
              <a:rPr lang="en-US" sz="1500">
                <a:solidFill>
                  <a:schemeClr val="tx2"/>
                </a:solidFill>
              </a:rPr>
              <a:t>&lt;&lt;Campus LAN&gt;&gt;</a:t>
            </a:r>
            <a:endParaRPr lang="en-US" sz="1500">
              <a:solidFill>
                <a:schemeClr val="tx2"/>
              </a:solidFill>
            </a:endParaRPr>
          </a:p>
        </p:txBody>
      </p:sp>
      <p:sp>
        <p:nvSpPr>
          <p:cNvPr id="440366" name="Rectangle 46"/>
          <p:cNvSpPr>
            <a:spLocks noChangeArrowheads="1"/>
          </p:cNvSpPr>
          <p:nvPr/>
        </p:nvSpPr>
        <p:spPr bwMode="auto">
          <a:xfrm>
            <a:off x="1285875" y="4070350"/>
            <a:ext cx="1579563" cy="228600"/>
          </a:xfrm>
          <a:prstGeom prst="rect">
            <a:avLst/>
          </a:prstGeom>
          <a:noFill/>
          <a:ln w="9525">
            <a:noFill/>
            <a:miter lim="800000"/>
          </a:ln>
        </p:spPr>
        <p:txBody>
          <a:bodyPr wrap="none" lIns="0" tIns="0" rIns="0" bIns="0">
            <a:spAutoFit/>
          </a:bodyPr>
          <a:lstStyle/>
          <a:p>
            <a:r>
              <a:rPr lang="en-US" sz="1500">
                <a:solidFill>
                  <a:schemeClr val="tx2"/>
                </a:solidFill>
              </a:rPr>
              <a:t>&lt;&lt;Campus LAN&gt;&gt;</a:t>
            </a:r>
            <a:endParaRPr lang="en-US" sz="1500">
              <a:solidFill>
                <a:schemeClr val="tx2"/>
              </a:solidFill>
            </a:endParaRPr>
          </a:p>
        </p:txBody>
      </p:sp>
      <p:grpSp>
        <p:nvGrpSpPr>
          <p:cNvPr id="2" name="Group 47"/>
          <p:cNvGrpSpPr/>
          <p:nvPr/>
        </p:nvGrpSpPr>
        <p:grpSpPr bwMode="auto">
          <a:xfrm>
            <a:off x="3262313" y="3114675"/>
            <a:ext cx="3159125" cy="1658938"/>
            <a:chOff x="638" y="2780"/>
            <a:chExt cx="891" cy="757"/>
          </a:xfrm>
        </p:grpSpPr>
        <p:sp>
          <p:nvSpPr>
            <p:cNvPr id="440368" name="Rectangle 48"/>
            <p:cNvSpPr>
              <a:spLocks noChangeArrowheads="1"/>
            </p:cNvSpPr>
            <p:nvPr/>
          </p:nvSpPr>
          <p:spPr bwMode="auto">
            <a:xfrm>
              <a:off x="638" y="2879"/>
              <a:ext cx="733" cy="657"/>
            </a:xfrm>
            <a:prstGeom prst="rect">
              <a:avLst/>
            </a:prstGeom>
            <a:solidFill>
              <a:srgbClr val="CCECFF"/>
            </a:solidFill>
            <a:ln w="0" cap="sq">
              <a:solidFill>
                <a:srgbClr val="990033"/>
              </a:solidFill>
              <a:miter lim="800000"/>
            </a:ln>
          </p:spPr>
          <p:txBody>
            <a:bodyPr/>
            <a:lstStyle/>
            <a:p>
              <a:endParaRPr lang="en-US"/>
            </a:p>
          </p:txBody>
        </p:sp>
        <p:sp>
          <p:nvSpPr>
            <p:cNvPr id="440369" name="Freeform 49"/>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ln>
          </p:spPr>
          <p:txBody>
            <a:bodyPr/>
            <a:lstStyle/>
            <a:p>
              <a:endParaRPr lang="en-US"/>
            </a:p>
          </p:txBody>
        </p:sp>
        <p:sp>
          <p:nvSpPr>
            <p:cNvPr id="440370" name="Freeform 50"/>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336699"/>
              </a:solidFill>
              <a:prstDash val="solid"/>
              <a:miter lim="800000"/>
            </a:ln>
          </p:spPr>
          <p:txBody>
            <a:bodyPr/>
            <a:lstStyle/>
            <a:p>
              <a:endParaRPr lang="en-US"/>
            </a:p>
          </p:txBody>
        </p:sp>
      </p:grpSp>
      <p:sp>
        <p:nvSpPr>
          <p:cNvPr id="440371" name="Rectangle 51"/>
          <p:cNvSpPr>
            <a:spLocks noChangeArrowheads="1"/>
          </p:cNvSpPr>
          <p:nvPr/>
        </p:nvSpPr>
        <p:spPr bwMode="auto">
          <a:xfrm>
            <a:off x="3563938" y="3478213"/>
            <a:ext cx="1801812" cy="425450"/>
          </a:xfrm>
          <a:prstGeom prst="rect">
            <a:avLst/>
          </a:prstGeom>
          <a:noFill/>
          <a:ln w="9525">
            <a:noFill/>
            <a:miter lim="800000"/>
          </a:ln>
        </p:spPr>
        <p:txBody>
          <a:bodyPr wrap="none" lIns="0" tIns="0" rIns="0" bIns="0">
            <a:spAutoFit/>
          </a:bodyPr>
          <a:lstStyle/>
          <a:p>
            <a:pPr algn="ctr"/>
            <a:r>
              <a:rPr lang="en-US" sz="1400">
                <a:solidFill>
                  <a:schemeClr val="bg2"/>
                </a:solidFill>
              </a:rPr>
              <a:t>&lt;&lt;application server&gt;&gt;</a:t>
            </a:r>
            <a:endParaRPr lang="en-US" sz="1400">
              <a:solidFill>
                <a:schemeClr val="bg2"/>
              </a:solidFill>
            </a:endParaRPr>
          </a:p>
          <a:p>
            <a:pPr algn="ctr"/>
            <a:r>
              <a:rPr lang="en-US" sz="1400">
                <a:solidFill>
                  <a:schemeClr val="bg2"/>
                </a:solidFill>
              </a:rPr>
              <a:t>Registration Server</a:t>
            </a:r>
            <a:endParaRPr lang="en-US" sz="1400">
              <a:solidFill>
                <a:schemeClr val="bg2"/>
              </a:solidFill>
            </a:endParaRPr>
          </a:p>
        </p:txBody>
      </p:sp>
      <p:grpSp>
        <p:nvGrpSpPr>
          <p:cNvPr id="3" name="Group 52"/>
          <p:cNvGrpSpPr/>
          <p:nvPr/>
        </p:nvGrpSpPr>
        <p:grpSpPr bwMode="auto">
          <a:xfrm>
            <a:off x="3778250" y="1387475"/>
            <a:ext cx="2452688" cy="1201738"/>
            <a:chOff x="638" y="2780"/>
            <a:chExt cx="891" cy="757"/>
          </a:xfrm>
        </p:grpSpPr>
        <p:sp>
          <p:nvSpPr>
            <p:cNvPr id="440373" name="Rectangle 53"/>
            <p:cNvSpPr>
              <a:spLocks noChangeArrowheads="1"/>
            </p:cNvSpPr>
            <p:nvPr/>
          </p:nvSpPr>
          <p:spPr bwMode="auto">
            <a:xfrm>
              <a:off x="638" y="2879"/>
              <a:ext cx="733" cy="657"/>
            </a:xfrm>
            <a:prstGeom prst="rect">
              <a:avLst/>
            </a:prstGeom>
            <a:solidFill>
              <a:srgbClr val="CCECFF"/>
            </a:solidFill>
            <a:ln w="0" cap="sq">
              <a:solidFill>
                <a:srgbClr val="990033"/>
              </a:solidFill>
              <a:miter lim="800000"/>
            </a:ln>
          </p:spPr>
          <p:txBody>
            <a:bodyPr/>
            <a:lstStyle/>
            <a:p>
              <a:endParaRPr lang="en-US"/>
            </a:p>
          </p:txBody>
        </p:sp>
        <p:sp>
          <p:nvSpPr>
            <p:cNvPr id="440374" name="Freeform 54"/>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ln>
          </p:spPr>
          <p:txBody>
            <a:bodyPr/>
            <a:lstStyle/>
            <a:p>
              <a:endParaRPr lang="en-US"/>
            </a:p>
          </p:txBody>
        </p:sp>
        <p:sp>
          <p:nvSpPr>
            <p:cNvPr id="440375" name="Freeform 55"/>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ln>
          </p:spPr>
          <p:txBody>
            <a:bodyPr/>
            <a:lstStyle/>
            <a:p>
              <a:endParaRPr lang="en-US"/>
            </a:p>
          </p:txBody>
        </p:sp>
      </p:grpSp>
      <p:sp>
        <p:nvSpPr>
          <p:cNvPr id="440376" name="Rectangle 56"/>
          <p:cNvSpPr>
            <a:spLocks noChangeArrowheads="1"/>
          </p:cNvSpPr>
          <p:nvPr/>
        </p:nvSpPr>
        <p:spPr bwMode="auto">
          <a:xfrm>
            <a:off x="3836988" y="1879600"/>
            <a:ext cx="1927225" cy="425450"/>
          </a:xfrm>
          <a:prstGeom prst="rect">
            <a:avLst/>
          </a:prstGeom>
          <a:noFill/>
          <a:ln w="9525">
            <a:noFill/>
            <a:miter lim="800000"/>
          </a:ln>
        </p:spPr>
        <p:txBody>
          <a:bodyPr lIns="0" tIns="0" rIns="0" bIns="0">
            <a:spAutoFit/>
          </a:bodyPr>
          <a:lstStyle/>
          <a:p>
            <a:pPr algn="ctr"/>
            <a:r>
              <a:rPr lang="en-US" sz="1400">
                <a:solidFill>
                  <a:schemeClr val="bg2"/>
                </a:solidFill>
              </a:rPr>
              <a:t>&lt;&lt;client workstation&gt;&gt;</a:t>
            </a:r>
            <a:endParaRPr lang="en-US" sz="1400">
              <a:solidFill>
                <a:schemeClr val="bg2"/>
              </a:solidFill>
            </a:endParaRPr>
          </a:p>
          <a:p>
            <a:pPr algn="ctr"/>
            <a:r>
              <a:rPr lang="en-US" sz="1400">
                <a:solidFill>
                  <a:schemeClr val="bg2"/>
                </a:solidFill>
              </a:rPr>
              <a:t>PC</a:t>
            </a:r>
            <a:endParaRPr lang="en-US" sz="1400">
              <a:solidFill>
                <a:schemeClr val="bg2"/>
              </a:solidFill>
            </a:endParaRPr>
          </a:p>
        </p:txBody>
      </p:sp>
      <p:grpSp>
        <p:nvGrpSpPr>
          <p:cNvPr id="4" name="Group 57"/>
          <p:cNvGrpSpPr/>
          <p:nvPr/>
        </p:nvGrpSpPr>
        <p:grpSpPr bwMode="auto">
          <a:xfrm>
            <a:off x="6680200" y="4829175"/>
            <a:ext cx="1414463" cy="1201738"/>
            <a:chOff x="638" y="2780"/>
            <a:chExt cx="891" cy="757"/>
          </a:xfrm>
        </p:grpSpPr>
        <p:sp>
          <p:nvSpPr>
            <p:cNvPr id="440378" name="Rectangle 58"/>
            <p:cNvSpPr>
              <a:spLocks noChangeArrowheads="1"/>
            </p:cNvSpPr>
            <p:nvPr/>
          </p:nvSpPr>
          <p:spPr bwMode="auto">
            <a:xfrm>
              <a:off x="638" y="2879"/>
              <a:ext cx="733" cy="657"/>
            </a:xfrm>
            <a:prstGeom prst="rect">
              <a:avLst/>
            </a:prstGeom>
            <a:solidFill>
              <a:srgbClr val="CCECFF"/>
            </a:solidFill>
            <a:ln w="0" cap="sq">
              <a:solidFill>
                <a:srgbClr val="990033"/>
              </a:solidFill>
              <a:miter lim="800000"/>
            </a:ln>
          </p:spPr>
          <p:txBody>
            <a:bodyPr/>
            <a:lstStyle/>
            <a:p>
              <a:endParaRPr lang="en-US"/>
            </a:p>
          </p:txBody>
        </p:sp>
        <p:sp>
          <p:nvSpPr>
            <p:cNvPr id="440379" name="Freeform 59"/>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ln>
          </p:spPr>
          <p:txBody>
            <a:bodyPr/>
            <a:lstStyle/>
            <a:p>
              <a:endParaRPr lang="en-US"/>
            </a:p>
          </p:txBody>
        </p:sp>
        <p:sp>
          <p:nvSpPr>
            <p:cNvPr id="440380" name="Freeform 60"/>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ln>
          </p:spPr>
          <p:txBody>
            <a:bodyPr/>
            <a:lstStyle/>
            <a:p>
              <a:endParaRPr lang="en-US"/>
            </a:p>
          </p:txBody>
        </p:sp>
      </p:grpSp>
      <p:sp>
        <p:nvSpPr>
          <p:cNvPr id="440381" name="Rectangle 61"/>
          <p:cNvSpPr>
            <a:spLocks noChangeArrowheads="1"/>
          </p:cNvSpPr>
          <p:nvPr/>
        </p:nvSpPr>
        <p:spPr bwMode="auto">
          <a:xfrm>
            <a:off x="3371850" y="3981450"/>
            <a:ext cx="2487613" cy="638175"/>
          </a:xfrm>
          <a:prstGeom prst="rect">
            <a:avLst/>
          </a:prstGeom>
          <a:noFill/>
          <a:ln w="9525">
            <a:noFill/>
            <a:miter lim="800000"/>
          </a:ln>
        </p:spPr>
        <p:txBody>
          <a:bodyPr lIns="0" tIns="0" rIns="0" bIns="0">
            <a:spAutoFit/>
          </a:bodyPr>
          <a:lstStyle/>
          <a:p>
            <a:r>
              <a:rPr lang="en-US" sz="1400">
                <a:solidFill>
                  <a:schemeClr val="bg2"/>
                </a:solidFill>
              </a:rPr>
              <a:t>CourseCatalogSystemAccess</a:t>
            </a:r>
            <a:br>
              <a:rPr lang="en-US" sz="1400">
                <a:solidFill>
                  <a:schemeClr val="bg2"/>
                </a:solidFill>
              </a:rPr>
            </a:br>
            <a:r>
              <a:rPr lang="en-US" sz="1400">
                <a:solidFill>
                  <a:schemeClr val="bg2"/>
                </a:solidFill>
              </a:rPr>
              <a:t>CourseRegistrationProcess</a:t>
            </a:r>
            <a:br>
              <a:rPr lang="en-US" sz="1400">
                <a:solidFill>
                  <a:schemeClr val="bg2"/>
                </a:solidFill>
              </a:rPr>
            </a:br>
            <a:r>
              <a:rPr lang="en-US" sz="1400">
                <a:solidFill>
                  <a:schemeClr val="bg2"/>
                </a:solidFill>
              </a:rPr>
              <a:t>BillingSystemAccess </a:t>
            </a:r>
            <a:endParaRPr lang="en-US" sz="1400">
              <a:solidFill>
                <a:schemeClr val="bg2"/>
              </a:solidFill>
            </a:endParaRPr>
          </a:p>
        </p:txBody>
      </p:sp>
      <p:sp>
        <p:nvSpPr>
          <p:cNvPr id="440382" name="Rectangle 62"/>
          <p:cNvSpPr>
            <a:spLocks noChangeArrowheads="1"/>
          </p:cNvSpPr>
          <p:nvPr/>
        </p:nvSpPr>
        <p:spPr bwMode="auto">
          <a:xfrm>
            <a:off x="6700838" y="5343525"/>
            <a:ext cx="1117600" cy="425450"/>
          </a:xfrm>
          <a:prstGeom prst="rect">
            <a:avLst/>
          </a:prstGeom>
          <a:noFill/>
          <a:ln w="9525">
            <a:noFill/>
            <a:miter lim="800000"/>
          </a:ln>
        </p:spPr>
        <p:txBody>
          <a:bodyPr lIns="0" tIns="0" rIns="0" bIns="0">
            <a:spAutoFit/>
          </a:bodyPr>
          <a:lstStyle/>
          <a:p>
            <a:pPr algn="ctr"/>
            <a:r>
              <a:rPr lang="en-US" sz="1400">
                <a:solidFill>
                  <a:schemeClr val="bg2"/>
                </a:solidFill>
              </a:rPr>
              <a:t>Billing</a:t>
            </a:r>
            <a:br>
              <a:rPr lang="en-US" sz="1400">
                <a:solidFill>
                  <a:schemeClr val="bg2"/>
                </a:solidFill>
              </a:rPr>
            </a:br>
            <a:r>
              <a:rPr lang="en-US" sz="1400">
                <a:solidFill>
                  <a:schemeClr val="bg2"/>
                </a:solidFill>
              </a:rPr>
              <a:t>System</a:t>
            </a:r>
            <a:endParaRPr lang="en-US" sz="1400">
              <a:solidFill>
                <a:schemeClr val="bg2"/>
              </a:solidFill>
            </a:endParaRPr>
          </a:p>
        </p:txBody>
      </p:sp>
      <p:sp>
        <p:nvSpPr>
          <p:cNvPr id="440383" name="Rectangle 63"/>
          <p:cNvSpPr>
            <a:spLocks noChangeArrowheads="1"/>
          </p:cNvSpPr>
          <p:nvPr/>
        </p:nvSpPr>
        <p:spPr bwMode="auto">
          <a:xfrm>
            <a:off x="6792913" y="5060950"/>
            <a:ext cx="1047750" cy="212725"/>
          </a:xfrm>
          <a:prstGeom prst="rect">
            <a:avLst/>
          </a:prstGeom>
          <a:noFill/>
          <a:ln w="9525">
            <a:noFill/>
            <a:miter lim="800000"/>
          </a:ln>
        </p:spPr>
        <p:txBody>
          <a:bodyPr lIns="0" tIns="0" rIns="0" bIns="0">
            <a:spAutoFit/>
          </a:bodyPr>
          <a:lstStyle/>
          <a:p>
            <a:r>
              <a:rPr lang="en-US" sz="1400">
                <a:solidFill>
                  <a:schemeClr val="bg2"/>
                </a:solidFill>
              </a:rPr>
              <a:t>&lt;&lt;legacy&gt;&gt;</a:t>
            </a:r>
            <a:endParaRPr lang="en-US" sz="1400">
              <a:solidFill>
                <a:schemeClr val="bg2"/>
              </a:solidFill>
            </a:endParaRPr>
          </a:p>
        </p:txBody>
      </p:sp>
      <p:sp>
        <p:nvSpPr>
          <p:cNvPr id="440384" name="Rectangle 64"/>
          <p:cNvSpPr>
            <a:spLocks noChangeArrowheads="1"/>
          </p:cNvSpPr>
          <p:nvPr/>
        </p:nvSpPr>
        <p:spPr bwMode="auto">
          <a:xfrm>
            <a:off x="5021263" y="2617788"/>
            <a:ext cx="636587" cy="228600"/>
          </a:xfrm>
          <a:prstGeom prst="rect">
            <a:avLst/>
          </a:prstGeom>
          <a:noFill/>
          <a:ln w="9525">
            <a:noFill/>
            <a:miter lim="800000"/>
          </a:ln>
        </p:spPr>
        <p:txBody>
          <a:bodyPr wrap="none" lIns="0" tIns="0" rIns="0" bIns="0">
            <a:spAutoFit/>
          </a:bodyPr>
          <a:lstStyle/>
          <a:p>
            <a:r>
              <a:rPr lang="en-US" sz="1500">
                <a:solidFill>
                  <a:schemeClr val="tx2"/>
                </a:solidFill>
              </a:rPr>
              <a:t>0..2000</a:t>
            </a:r>
            <a:endParaRPr lang="en-US" sz="1500">
              <a:solidFill>
                <a:schemeClr val="tx2"/>
              </a:solidFill>
            </a:endParaRPr>
          </a:p>
        </p:txBody>
      </p:sp>
      <p:sp>
        <p:nvSpPr>
          <p:cNvPr id="440386" name="Rectangle 66"/>
          <p:cNvSpPr>
            <a:spLocks noChangeArrowheads="1"/>
          </p:cNvSpPr>
          <p:nvPr/>
        </p:nvSpPr>
        <p:spPr bwMode="auto">
          <a:xfrm>
            <a:off x="2505075" y="4592638"/>
            <a:ext cx="106363" cy="228600"/>
          </a:xfrm>
          <a:prstGeom prst="rect">
            <a:avLst/>
          </a:prstGeom>
          <a:noFill/>
          <a:ln w="9525">
            <a:noFill/>
            <a:miter lim="800000"/>
          </a:ln>
        </p:spPr>
        <p:txBody>
          <a:bodyPr wrap="none" lIns="0" tIns="0" rIns="0" bIns="0">
            <a:spAutoFit/>
          </a:bodyPr>
          <a:lstStyle/>
          <a:p>
            <a:r>
              <a:rPr lang="en-US" sz="1500">
                <a:solidFill>
                  <a:schemeClr val="tx2"/>
                </a:solidFill>
              </a:rPr>
              <a:t>1</a:t>
            </a:r>
            <a:endParaRPr lang="en-US" sz="1500">
              <a:solidFill>
                <a:schemeClr val="tx2"/>
              </a:solidFill>
            </a:endParaRPr>
          </a:p>
        </p:txBody>
      </p:sp>
      <p:sp>
        <p:nvSpPr>
          <p:cNvPr id="440387" name="Rectangle 67"/>
          <p:cNvSpPr>
            <a:spLocks noChangeArrowheads="1"/>
          </p:cNvSpPr>
          <p:nvPr/>
        </p:nvSpPr>
        <p:spPr bwMode="auto">
          <a:xfrm>
            <a:off x="3021013" y="3759200"/>
            <a:ext cx="106362" cy="228600"/>
          </a:xfrm>
          <a:prstGeom prst="rect">
            <a:avLst/>
          </a:prstGeom>
          <a:noFill/>
          <a:ln w="9525">
            <a:noFill/>
            <a:miter lim="800000"/>
          </a:ln>
        </p:spPr>
        <p:txBody>
          <a:bodyPr wrap="none" lIns="0" tIns="0" rIns="0" bIns="0">
            <a:spAutoFit/>
          </a:bodyPr>
          <a:lstStyle/>
          <a:p>
            <a:r>
              <a:rPr lang="en-US" sz="1500">
                <a:solidFill>
                  <a:schemeClr val="tx2"/>
                </a:solidFill>
              </a:rPr>
              <a:t>1</a:t>
            </a:r>
            <a:endParaRPr lang="en-US" sz="1500">
              <a:solidFill>
                <a:schemeClr val="tx2"/>
              </a:solidFill>
            </a:endParaRPr>
          </a:p>
        </p:txBody>
      </p:sp>
      <p:sp>
        <p:nvSpPr>
          <p:cNvPr id="440388" name="Rectangle 68"/>
          <p:cNvSpPr>
            <a:spLocks noChangeArrowheads="1"/>
          </p:cNvSpPr>
          <p:nvPr/>
        </p:nvSpPr>
        <p:spPr bwMode="auto">
          <a:xfrm>
            <a:off x="6454775" y="4268788"/>
            <a:ext cx="106363" cy="228600"/>
          </a:xfrm>
          <a:prstGeom prst="rect">
            <a:avLst/>
          </a:prstGeom>
          <a:noFill/>
          <a:ln w="9525">
            <a:noFill/>
            <a:miter lim="800000"/>
          </a:ln>
        </p:spPr>
        <p:txBody>
          <a:bodyPr wrap="none" lIns="0" tIns="0" rIns="0" bIns="0">
            <a:spAutoFit/>
          </a:bodyPr>
          <a:lstStyle/>
          <a:p>
            <a:r>
              <a:rPr lang="en-US" sz="1500">
                <a:solidFill>
                  <a:schemeClr val="tx2"/>
                </a:solidFill>
              </a:rPr>
              <a:t>1</a:t>
            </a:r>
            <a:endParaRPr lang="en-US" sz="1500">
              <a:solidFill>
                <a:schemeClr val="tx2"/>
              </a:solidFill>
            </a:endParaRPr>
          </a:p>
        </p:txBody>
      </p:sp>
      <p:sp>
        <p:nvSpPr>
          <p:cNvPr id="440389" name="Rectangle 69"/>
          <p:cNvSpPr>
            <a:spLocks noChangeArrowheads="1"/>
          </p:cNvSpPr>
          <p:nvPr/>
        </p:nvSpPr>
        <p:spPr bwMode="auto">
          <a:xfrm>
            <a:off x="7343775" y="4572000"/>
            <a:ext cx="106363" cy="228600"/>
          </a:xfrm>
          <a:prstGeom prst="rect">
            <a:avLst/>
          </a:prstGeom>
          <a:noFill/>
          <a:ln w="9525">
            <a:noFill/>
            <a:miter lim="800000"/>
          </a:ln>
        </p:spPr>
        <p:txBody>
          <a:bodyPr wrap="none" lIns="0" tIns="0" rIns="0" bIns="0">
            <a:spAutoFit/>
          </a:bodyPr>
          <a:lstStyle/>
          <a:p>
            <a:r>
              <a:rPr lang="en-US" sz="1500">
                <a:solidFill>
                  <a:schemeClr val="tx2"/>
                </a:solidFill>
              </a:rPr>
              <a:t>1</a:t>
            </a:r>
            <a:endParaRPr lang="en-US" sz="1500">
              <a:solidFill>
                <a:schemeClr val="tx2"/>
              </a:solidFill>
            </a:endParaRPr>
          </a:p>
        </p:txBody>
      </p:sp>
      <p:sp>
        <p:nvSpPr>
          <p:cNvPr id="440390" name="Line 70"/>
          <p:cNvSpPr>
            <a:spLocks noChangeShapeType="1"/>
          </p:cNvSpPr>
          <p:nvPr/>
        </p:nvSpPr>
        <p:spPr bwMode="auto">
          <a:xfrm>
            <a:off x="4940300" y="2587625"/>
            <a:ext cx="0" cy="584200"/>
          </a:xfrm>
          <a:prstGeom prst="line">
            <a:avLst/>
          </a:prstGeom>
          <a:noFill/>
          <a:ln w="12700">
            <a:solidFill>
              <a:schemeClr val="tx1"/>
            </a:solidFill>
            <a:round/>
          </a:ln>
          <a:effectLst/>
        </p:spPr>
        <p:txBody>
          <a:bodyPr lIns="107950" tIns="53975" rIns="107950" bIns="53975"/>
          <a:lstStyle/>
          <a:p>
            <a:endParaRPr lang="en-US"/>
          </a:p>
        </p:txBody>
      </p:sp>
      <p:sp>
        <p:nvSpPr>
          <p:cNvPr id="440392" name="Line 72"/>
          <p:cNvSpPr>
            <a:spLocks noChangeShapeType="1"/>
          </p:cNvSpPr>
          <p:nvPr/>
        </p:nvSpPr>
        <p:spPr bwMode="auto">
          <a:xfrm>
            <a:off x="6121400" y="3873500"/>
            <a:ext cx="1316038" cy="1023938"/>
          </a:xfrm>
          <a:prstGeom prst="line">
            <a:avLst/>
          </a:prstGeom>
          <a:noFill/>
          <a:ln w="12700">
            <a:solidFill>
              <a:schemeClr val="tx1"/>
            </a:solidFill>
            <a:round/>
          </a:ln>
        </p:spPr>
        <p:txBody>
          <a:bodyPr/>
          <a:lstStyle/>
          <a:p>
            <a:endParaRPr lang="en-US"/>
          </a:p>
        </p:txBody>
      </p:sp>
      <p:sp>
        <p:nvSpPr>
          <p:cNvPr id="440393" name="Rectangle 73"/>
          <p:cNvSpPr>
            <a:spLocks noChangeArrowheads="1"/>
          </p:cNvSpPr>
          <p:nvPr/>
        </p:nvSpPr>
        <p:spPr bwMode="auto">
          <a:xfrm>
            <a:off x="4797425" y="2897188"/>
            <a:ext cx="106363" cy="228600"/>
          </a:xfrm>
          <a:prstGeom prst="rect">
            <a:avLst/>
          </a:prstGeom>
          <a:noFill/>
          <a:ln w="9525">
            <a:noFill/>
            <a:miter lim="800000"/>
          </a:ln>
        </p:spPr>
        <p:txBody>
          <a:bodyPr wrap="none" lIns="0" tIns="0" rIns="0" bIns="0">
            <a:spAutoFit/>
          </a:bodyPr>
          <a:lstStyle/>
          <a:p>
            <a:r>
              <a:rPr lang="en-US" sz="1500">
                <a:solidFill>
                  <a:schemeClr val="tx2"/>
                </a:solidFill>
              </a:rPr>
              <a:t>1</a:t>
            </a:r>
            <a:endParaRPr lang="en-US" sz="150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52" name="Text Box 28"/>
          <p:cNvSpPr txBox="1">
            <a:spLocks noChangeArrowheads="1"/>
          </p:cNvSpPr>
          <p:nvPr/>
        </p:nvSpPr>
        <p:spPr bwMode="auto">
          <a:xfrm>
            <a:off x="6237288" y="3287713"/>
            <a:ext cx="1060450" cy="304800"/>
          </a:xfrm>
          <a:prstGeom prst="rect">
            <a:avLst/>
          </a:prstGeom>
          <a:noFill/>
          <a:ln w="12700">
            <a:noFill/>
            <a:miter lim="800000"/>
            <a:headEnd type="none" w="sm" len="sm"/>
          </a:ln>
          <a:effectLst/>
        </p:spPr>
        <p:txBody>
          <a:bodyPr wrap="none" anchor="ctr">
            <a:spAutoFit/>
          </a:bodyPr>
          <a:lstStyle/>
          <a:p>
            <a:pPr algn="ctr"/>
            <a:r>
              <a:rPr lang="en-US" sz="1400">
                <a:solidFill>
                  <a:srgbClr val="FFFF00"/>
                </a:solidFill>
              </a:rPr>
              <a:t>InvokeOp()</a:t>
            </a:r>
            <a:endParaRPr lang="en-US" sz="1400">
              <a:solidFill>
                <a:srgbClr val="FFFF00"/>
              </a:solidFill>
            </a:endParaRPr>
          </a:p>
        </p:txBody>
      </p:sp>
      <p:sp>
        <p:nvSpPr>
          <p:cNvPr id="385055" name="AutoShape 31"/>
          <p:cNvSpPr>
            <a:spLocks noChangeArrowheads="1"/>
          </p:cNvSpPr>
          <p:nvPr/>
        </p:nvSpPr>
        <p:spPr bwMode="auto">
          <a:xfrm>
            <a:off x="2678113" y="2957513"/>
            <a:ext cx="3660775" cy="2293937"/>
          </a:xfrm>
          <a:prstGeom prst="roundRect">
            <a:avLst>
              <a:gd name="adj" fmla="val 16667"/>
            </a:avLst>
          </a:prstGeom>
          <a:noFill/>
          <a:ln w="38100">
            <a:solidFill>
              <a:schemeClr val="hlink"/>
            </a:solidFill>
            <a:prstDash val="dash"/>
            <a:round/>
          </a:ln>
          <a:effectLst/>
        </p:spPr>
        <p:txBody>
          <a:bodyPr wrap="none" lIns="107950" tIns="53975" rIns="107950" bIns="53975" anchor="ctr"/>
          <a:lstStyle/>
          <a:p>
            <a:endParaRPr lang="en-US"/>
          </a:p>
        </p:txBody>
      </p:sp>
      <p:sp>
        <p:nvSpPr>
          <p:cNvPr id="385063" name="Line 39"/>
          <p:cNvSpPr>
            <a:spLocks noChangeShapeType="1"/>
          </p:cNvSpPr>
          <p:nvPr/>
        </p:nvSpPr>
        <p:spPr bwMode="auto">
          <a:xfrm flipV="1">
            <a:off x="5351463" y="3960813"/>
            <a:ext cx="0" cy="67468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53" name="Line 29"/>
          <p:cNvSpPr>
            <a:spLocks noChangeShapeType="1"/>
          </p:cNvSpPr>
          <p:nvPr/>
        </p:nvSpPr>
        <p:spPr bwMode="auto">
          <a:xfrm>
            <a:off x="3802063" y="3960813"/>
            <a:ext cx="0" cy="56673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44" name="Line 20"/>
          <p:cNvSpPr>
            <a:spLocks noChangeShapeType="1"/>
          </p:cNvSpPr>
          <p:nvPr/>
        </p:nvSpPr>
        <p:spPr bwMode="auto">
          <a:xfrm flipV="1">
            <a:off x="1735138" y="3709988"/>
            <a:ext cx="1112837" cy="1587"/>
          </a:xfrm>
          <a:prstGeom prst="line">
            <a:avLst/>
          </a:prstGeom>
          <a:noFill/>
          <a:ln w="12700">
            <a:solidFill>
              <a:schemeClr val="tx1"/>
            </a:solidFill>
            <a:round/>
            <a:headEnd type="none" w="sm" len="sm"/>
          </a:ln>
          <a:effectLst/>
        </p:spPr>
        <p:txBody>
          <a:bodyPr wrap="none" anchor="ctr"/>
          <a:lstStyle/>
          <a:p>
            <a:endParaRPr lang="en-US"/>
          </a:p>
        </p:txBody>
      </p:sp>
      <p:sp>
        <p:nvSpPr>
          <p:cNvPr id="385026" name="Rectangle 2"/>
          <p:cNvSpPr>
            <a:spLocks noGrp="1" noChangeArrowheads="1"/>
          </p:cNvSpPr>
          <p:nvPr>
            <p:ph type="title"/>
          </p:nvPr>
        </p:nvSpPr>
        <p:spPr/>
        <p:txBody>
          <a:bodyPr>
            <a:normAutofit fontScale="90000"/>
          </a:bodyPr>
          <a:lstStyle/>
          <a:p>
            <a:r>
              <a:rPr lang="en-US"/>
              <a:t>Remote Method Invocation (RMI)</a:t>
            </a:r>
            <a:endParaRPr lang="en-US"/>
          </a:p>
        </p:txBody>
      </p:sp>
      <p:grpSp>
        <p:nvGrpSpPr>
          <p:cNvPr id="2" name="Group 44"/>
          <p:cNvGrpSpPr/>
          <p:nvPr/>
        </p:nvGrpSpPr>
        <p:grpSpPr bwMode="auto">
          <a:xfrm>
            <a:off x="7212013" y="3446463"/>
            <a:ext cx="1685925" cy="495300"/>
            <a:chOff x="4543" y="1880"/>
            <a:chExt cx="1062" cy="312"/>
          </a:xfrm>
        </p:grpSpPr>
        <p:sp>
          <p:nvSpPr>
            <p:cNvPr id="385028" name="Rectangle 4"/>
            <p:cNvSpPr>
              <a:spLocks noChangeArrowheads="1"/>
            </p:cNvSpPr>
            <p:nvPr/>
          </p:nvSpPr>
          <p:spPr bwMode="auto">
            <a:xfrm>
              <a:off x="4543" y="1880"/>
              <a:ext cx="1062" cy="312"/>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85029" name="Rectangle 5"/>
            <p:cNvSpPr>
              <a:spLocks noChangeArrowheads="1"/>
            </p:cNvSpPr>
            <p:nvPr/>
          </p:nvSpPr>
          <p:spPr bwMode="auto">
            <a:xfrm>
              <a:off x="4604" y="1932"/>
              <a:ext cx="960" cy="192"/>
            </a:xfrm>
            <a:prstGeom prst="rect">
              <a:avLst/>
            </a:prstGeom>
            <a:solidFill>
              <a:srgbClr val="FFFFCC"/>
            </a:solidFill>
            <a:ln w="9525">
              <a:noFill/>
              <a:miter lim="800000"/>
            </a:ln>
            <a:effectLst/>
          </p:spPr>
          <p:txBody>
            <a:bodyPr lIns="92075" tIns="46038" rIns="92075" bIns="46038">
              <a:spAutoFit/>
            </a:bodyPr>
            <a:lstStyle/>
            <a:p>
              <a:pPr algn="ctr"/>
              <a:r>
                <a:rPr lang="en-US" sz="1400" u="sng">
                  <a:solidFill>
                    <a:schemeClr val="bg2"/>
                  </a:solidFill>
                </a:rPr>
                <a:t>RemoteObject</a:t>
              </a:r>
              <a:endParaRPr lang="en-US" sz="1400" u="sng">
                <a:solidFill>
                  <a:schemeClr val="bg2"/>
                </a:solidFill>
              </a:endParaRPr>
            </a:p>
          </p:txBody>
        </p:sp>
      </p:grpSp>
      <p:grpSp>
        <p:nvGrpSpPr>
          <p:cNvPr id="3" name="Group 47"/>
          <p:cNvGrpSpPr/>
          <p:nvPr/>
        </p:nvGrpSpPr>
        <p:grpSpPr bwMode="auto">
          <a:xfrm>
            <a:off x="2362200" y="1631950"/>
            <a:ext cx="1462088" cy="533400"/>
            <a:chOff x="1174" y="712"/>
            <a:chExt cx="921" cy="336"/>
          </a:xfrm>
        </p:grpSpPr>
        <p:sp>
          <p:nvSpPr>
            <p:cNvPr id="385032" name="Rectangle 8"/>
            <p:cNvSpPr>
              <a:spLocks noChangeArrowheads="1"/>
            </p:cNvSpPr>
            <p:nvPr/>
          </p:nvSpPr>
          <p:spPr bwMode="auto">
            <a:xfrm>
              <a:off x="1184" y="712"/>
              <a:ext cx="898" cy="336"/>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85034" name="Rectangle 10"/>
            <p:cNvSpPr>
              <a:spLocks noChangeArrowheads="1"/>
            </p:cNvSpPr>
            <p:nvPr/>
          </p:nvSpPr>
          <p:spPr bwMode="auto">
            <a:xfrm>
              <a:off x="1174" y="784"/>
              <a:ext cx="921" cy="192"/>
            </a:xfrm>
            <a:prstGeom prst="rect">
              <a:avLst/>
            </a:prstGeom>
            <a:noFill/>
            <a:ln w="9525">
              <a:noFill/>
              <a:miter lim="800000"/>
            </a:ln>
            <a:effectLst/>
          </p:spPr>
          <p:txBody>
            <a:bodyPr lIns="92075" tIns="46038" rIns="92075" bIns="46038">
              <a:spAutoFit/>
            </a:bodyPr>
            <a:lstStyle/>
            <a:p>
              <a:pPr algn="ctr"/>
              <a:r>
                <a:rPr lang="en-US" sz="1400" u="sng">
                  <a:solidFill>
                    <a:schemeClr val="bg2"/>
                  </a:solidFill>
                </a:rPr>
                <a:t>Naming</a:t>
              </a:r>
              <a:endParaRPr lang="en-US" sz="1400" u="sng">
                <a:solidFill>
                  <a:schemeClr val="bg2"/>
                </a:solidFill>
              </a:endParaRPr>
            </a:p>
          </p:txBody>
        </p:sp>
      </p:grpSp>
      <p:grpSp>
        <p:nvGrpSpPr>
          <p:cNvPr id="4" name="Group 43"/>
          <p:cNvGrpSpPr/>
          <p:nvPr/>
        </p:nvGrpSpPr>
        <p:grpSpPr bwMode="auto">
          <a:xfrm>
            <a:off x="292100" y="3427413"/>
            <a:ext cx="1462088" cy="533400"/>
            <a:chOff x="184" y="1616"/>
            <a:chExt cx="921" cy="336"/>
          </a:xfrm>
        </p:grpSpPr>
        <p:sp>
          <p:nvSpPr>
            <p:cNvPr id="385033" name="Rectangle 9"/>
            <p:cNvSpPr>
              <a:spLocks noChangeArrowheads="1"/>
            </p:cNvSpPr>
            <p:nvPr/>
          </p:nvSpPr>
          <p:spPr bwMode="auto">
            <a:xfrm>
              <a:off x="198" y="1616"/>
              <a:ext cx="898" cy="336"/>
            </a:xfrm>
            <a:prstGeom prst="rect">
              <a:avLst/>
            </a:prstGeom>
            <a:solidFill>
              <a:srgbClr val="FFFFCC"/>
            </a:solidFill>
            <a:ln w="12700">
              <a:solidFill>
                <a:srgbClr val="8A0E5E"/>
              </a:solidFill>
              <a:miter lim="800000"/>
            </a:ln>
            <a:effectLst/>
          </p:spPr>
          <p:txBody>
            <a:bodyPr wrap="none" anchor="ctr"/>
            <a:lstStyle/>
            <a:p>
              <a:pPr algn="ctr"/>
              <a:endParaRPr lang="en-US">
                <a:solidFill>
                  <a:schemeClr val="bg2"/>
                </a:solidFill>
              </a:endParaRPr>
            </a:p>
          </p:txBody>
        </p:sp>
        <p:sp>
          <p:nvSpPr>
            <p:cNvPr id="385035" name="Rectangle 11"/>
            <p:cNvSpPr>
              <a:spLocks noChangeArrowheads="1"/>
            </p:cNvSpPr>
            <p:nvPr/>
          </p:nvSpPr>
          <p:spPr bwMode="auto">
            <a:xfrm>
              <a:off x="184" y="1706"/>
              <a:ext cx="921" cy="192"/>
            </a:xfrm>
            <a:prstGeom prst="rect">
              <a:avLst/>
            </a:prstGeom>
            <a:noFill/>
            <a:ln w="9525">
              <a:noFill/>
              <a:miter lim="800000"/>
            </a:ln>
            <a:effectLst/>
          </p:spPr>
          <p:txBody>
            <a:bodyPr lIns="92075" tIns="46038" rIns="92075" bIns="46038">
              <a:spAutoFit/>
            </a:bodyPr>
            <a:lstStyle/>
            <a:p>
              <a:pPr algn="ctr"/>
              <a:r>
                <a:rPr lang="en-US" sz="1400" u="sng">
                  <a:solidFill>
                    <a:schemeClr val="bg2"/>
                  </a:solidFill>
                </a:rPr>
                <a:t>Client</a:t>
              </a:r>
              <a:endParaRPr lang="en-US" sz="1400" u="sng">
                <a:solidFill>
                  <a:schemeClr val="bg2"/>
                </a:solidFill>
              </a:endParaRPr>
            </a:p>
          </p:txBody>
        </p:sp>
      </p:grpSp>
      <p:sp>
        <p:nvSpPr>
          <p:cNvPr id="385038" name="Text Box 14"/>
          <p:cNvSpPr txBox="1">
            <a:spLocks noChangeArrowheads="1"/>
          </p:cNvSpPr>
          <p:nvPr/>
        </p:nvSpPr>
        <p:spPr bwMode="auto">
          <a:xfrm>
            <a:off x="620713" y="1441450"/>
            <a:ext cx="1730375" cy="304800"/>
          </a:xfrm>
          <a:prstGeom prst="rect">
            <a:avLst/>
          </a:prstGeom>
          <a:noFill/>
          <a:ln w="12700">
            <a:noFill/>
            <a:miter lim="800000"/>
            <a:headEnd type="none" w="sm" len="sm"/>
          </a:ln>
          <a:effectLst/>
        </p:spPr>
        <p:txBody>
          <a:bodyPr wrap="none" anchor="ctr">
            <a:spAutoFit/>
          </a:bodyPr>
          <a:lstStyle/>
          <a:p>
            <a:pPr algn="ctr"/>
            <a:r>
              <a:rPr lang="en-US" sz="1400">
                <a:solidFill>
                  <a:srgbClr val="FFFF00"/>
                </a:solidFill>
              </a:rPr>
              <a:t>Lookup(serverURL)</a:t>
            </a:r>
            <a:endParaRPr lang="en-US" sz="1400">
              <a:solidFill>
                <a:srgbClr val="FFFF00"/>
              </a:solidFill>
            </a:endParaRPr>
          </a:p>
        </p:txBody>
      </p:sp>
      <p:sp>
        <p:nvSpPr>
          <p:cNvPr id="385041" name="Line 17"/>
          <p:cNvSpPr>
            <a:spLocks noChangeAspect="1" noChangeShapeType="1"/>
          </p:cNvSpPr>
          <p:nvPr/>
        </p:nvSpPr>
        <p:spPr bwMode="auto">
          <a:xfrm rot="3095002" flipH="1">
            <a:off x="1512094" y="1899444"/>
            <a:ext cx="204787" cy="257175"/>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31" name="Rectangle 7"/>
          <p:cNvSpPr>
            <a:spLocks noChangeArrowheads="1"/>
          </p:cNvSpPr>
          <p:nvPr/>
        </p:nvSpPr>
        <p:spPr bwMode="auto">
          <a:xfrm>
            <a:off x="2847975" y="3427413"/>
            <a:ext cx="1304925" cy="53340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85042" name="Rectangle 18"/>
          <p:cNvSpPr>
            <a:spLocks noChangeArrowheads="1"/>
          </p:cNvSpPr>
          <p:nvPr/>
        </p:nvSpPr>
        <p:spPr bwMode="auto">
          <a:xfrm>
            <a:off x="2825750" y="3570288"/>
            <a:ext cx="1327150" cy="304800"/>
          </a:xfrm>
          <a:prstGeom prst="rect">
            <a:avLst/>
          </a:prstGeom>
          <a:noFill/>
          <a:ln w="9525">
            <a:noFill/>
            <a:miter lim="800000"/>
          </a:ln>
          <a:effectLst/>
        </p:spPr>
        <p:txBody>
          <a:bodyPr lIns="92075" tIns="46038" rIns="92075" bIns="46038">
            <a:spAutoFit/>
          </a:bodyPr>
          <a:lstStyle/>
          <a:p>
            <a:pPr algn="ctr"/>
            <a:r>
              <a:rPr lang="en-US" sz="1400" u="sng">
                <a:solidFill>
                  <a:schemeClr val="bg2"/>
                </a:solidFill>
              </a:rPr>
              <a:t>RemoteStub</a:t>
            </a:r>
            <a:endParaRPr lang="en-US" sz="1400" u="sng">
              <a:solidFill>
                <a:schemeClr val="bg2"/>
              </a:solidFill>
            </a:endParaRPr>
          </a:p>
        </p:txBody>
      </p:sp>
      <p:sp>
        <p:nvSpPr>
          <p:cNvPr id="385043" name="Text Box 19"/>
          <p:cNvSpPr txBox="1">
            <a:spLocks noChangeArrowheads="1"/>
          </p:cNvSpPr>
          <p:nvPr/>
        </p:nvSpPr>
        <p:spPr bwMode="auto">
          <a:xfrm>
            <a:off x="1350963" y="2060575"/>
            <a:ext cx="804862" cy="304800"/>
          </a:xfrm>
          <a:prstGeom prst="rect">
            <a:avLst/>
          </a:prstGeom>
          <a:noFill/>
          <a:ln w="12700">
            <a:noFill/>
            <a:miter lim="800000"/>
            <a:headEnd type="none" w="sm" len="sm"/>
          </a:ln>
          <a:effectLst/>
        </p:spPr>
        <p:txBody>
          <a:bodyPr wrap="none" anchor="ctr">
            <a:spAutoFit/>
          </a:bodyPr>
          <a:lstStyle/>
          <a:p>
            <a:pPr algn="ctr"/>
            <a:r>
              <a:rPr lang="en-US" sz="1400">
                <a:solidFill>
                  <a:srgbClr val="FFFF00"/>
                </a:solidFill>
              </a:rPr>
              <a:t>Remote</a:t>
            </a:r>
            <a:endParaRPr lang="en-US" sz="1400">
              <a:solidFill>
                <a:srgbClr val="FFFF00"/>
              </a:solidFill>
            </a:endParaRPr>
          </a:p>
        </p:txBody>
      </p:sp>
      <p:sp>
        <p:nvSpPr>
          <p:cNvPr id="385045" name="Text Box 21"/>
          <p:cNvSpPr txBox="1">
            <a:spLocks noChangeArrowheads="1"/>
          </p:cNvSpPr>
          <p:nvPr/>
        </p:nvSpPr>
        <p:spPr bwMode="auto">
          <a:xfrm>
            <a:off x="1663700" y="3287713"/>
            <a:ext cx="1060450" cy="304800"/>
          </a:xfrm>
          <a:prstGeom prst="rect">
            <a:avLst/>
          </a:prstGeom>
          <a:noFill/>
          <a:ln w="12700">
            <a:noFill/>
            <a:miter lim="800000"/>
            <a:headEnd type="none" w="sm" len="sm"/>
          </a:ln>
          <a:effectLst/>
        </p:spPr>
        <p:txBody>
          <a:bodyPr wrap="none" anchor="ctr">
            <a:spAutoFit/>
          </a:bodyPr>
          <a:lstStyle/>
          <a:p>
            <a:pPr algn="ctr"/>
            <a:r>
              <a:rPr lang="en-US" sz="1400">
                <a:solidFill>
                  <a:srgbClr val="FFFF00"/>
                </a:solidFill>
              </a:rPr>
              <a:t>InvokeOp()</a:t>
            </a:r>
            <a:endParaRPr lang="en-US" sz="1400">
              <a:solidFill>
                <a:srgbClr val="FFFF00"/>
              </a:solidFill>
            </a:endParaRPr>
          </a:p>
        </p:txBody>
      </p:sp>
      <p:sp>
        <p:nvSpPr>
          <p:cNvPr id="385046" name="Line 22"/>
          <p:cNvSpPr>
            <a:spLocks noChangeShapeType="1"/>
          </p:cNvSpPr>
          <p:nvPr/>
        </p:nvSpPr>
        <p:spPr bwMode="auto">
          <a:xfrm rot="-1065577">
            <a:off x="2055813" y="3548063"/>
            <a:ext cx="425450" cy="13335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47" name="Rectangle 23" descr="Outlined diamond"/>
          <p:cNvSpPr>
            <a:spLocks noChangeArrowheads="1"/>
          </p:cNvSpPr>
          <p:nvPr/>
        </p:nvSpPr>
        <p:spPr bwMode="auto">
          <a:xfrm>
            <a:off x="3248025" y="4556125"/>
            <a:ext cx="2627313" cy="479425"/>
          </a:xfrm>
          <a:prstGeom prst="rect">
            <a:avLst/>
          </a:prstGeom>
          <a:pattFill prst="openDmnd">
            <a:fgClr>
              <a:srgbClr val="C0C0C0"/>
            </a:fgClr>
            <a:bgClr>
              <a:srgbClr val="CCFFCC"/>
            </a:bgClr>
          </a:pattFill>
          <a:ln w="12700">
            <a:solidFill>
              <a:srgbClr val="00CC66"/>
            </a:solidFill>
            <a:miter lim="800000"/>
          </a:ln>
          <a:effectLst/>
        </p:spPr>
        <p:txBody>
          <a:bodyPr wrap="none" anchor="ctr"/>
          <a:lstStyle/>
          <a:p>
            <a:endParaRPr lang="en-US"/>
          </a:p>
        </p:txBody>
      </p:sp>
      <p:sp>
        <p:nvSpPr>
          <p:cNvPr id="385048" name="Rectangle 24"/>
          <p:cNvSpPr>
            <a:spLocks noChangeArrowheads="1"/>
          </p:cNvSpPr>
          <p:nvPr/>
        </p:nvSpPr>
        <p:spPr bwMode="auto">
          <a:xfrm>
            <a:off x="3879850" y="4643438"/>
            <a:ext cx="1484313" cy="336550"/>
          </a:xfrm>
          <a:prstGeom prst="rect">
            <a:avLst/>
          </a:prstGeom>
          <a:noFill/>
          <a:ln w="9525">
            <a:noFill/>
            <a:miter lim="800000"/>
          </a:ln>
          <a:effectLst/>
        </p:spPr>
        <p:txBody>
          <a:bodyPr wrap="none" lIns="92075" tIns="46038" rIns="92075" bIns="46038">
            <a:spAutoFit/>
          </a:bodyPr>
          <a:lstStyle/>
          <a:p>
            <a:r>
              <a:rPr lang="en-US" sz="1600">
                <a:solidFill>
                  <a:srgbClr val="000000"/>
                </a:solidFill>
              </a:rPr>
              <a:t>RMI Transport</a:t>
            </a:r>
            <a:endParaRPr lang="en-US" sz="1600">
              <a:solidFill>
                <a:srgbClr val="000000"/>
              </a:solidFill>
            </a:endParaRPr>
          </a:p>
        </p:txBody>
      </p:sp>
      <p:grpSp>
        <p:nvGrpSpPr>
          <p:cNvPr id="5" name="Group 42"/>
          <p:cNvGrpSpPr/>
          <p:nvPr/>
        </p:nvGrpSpPr>
        <p:grpSpPr bwMode="auto">
          <a:xfrm>
            <a:off x="4481513" y="3427413"/>
            <a:ext cx="1728787" cy="533400"/>
            <a:chOff x="3168" y="2076"/>
            <a:chExt cx="1089" cy="336"/>
          </a:xfrm>
        </p:grpSpPr>
        <p:sp>
          <p:nvSpPr>
            <p:cNvPr id="385030" name="Rectangle 6"/>
            <p:cNvSpPr>
              <a:spLocks noChangeArrowheads="1"/>
            </p:cNvSpPr>
            <p:nvPr/>
          </p:nvSpPr>
          <p:spPr bwMode="auto">
            <a:xfrm>
              <a:off x="3206" y="2076"/>
              <a:ext cx="1006" cy="336"/>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85049" name="Rectangle 25"/>
            <p:cNvSpPr>
              <a:spLocks noChangeArrowheads="1"/>
            </p:cNvSpPr>
            <p:nvPr/>
          </p:nvSpPr>
          <p:spPr bwMode="auto">
            <a:xfrm>
              <a:off x="3168" y="2166"/>
              <a:ext cx="1089" cy="192"/>
            </a:xfrm>
            <a:prstGeom prst="rect">
              <a:avLst/>
            </a:prstGeom>
            <a:noFill/>
            <a:ln w="9525">
              <a:noFill/>
              <a:miter lim="800000"/>
            </a:ln>
            <a:effectLst/>
          </p:spPr>
          <p:txBody>
            <a:bodyPr lIns="92075" tIns="46038" rIns="92075" bIns="46038">
              <a:spAutoFit/>
            </a:bodyPr>
            <a:lstStyle/>
            <a:p>
              <a:pPr algn="ctr"/>
              <a:r>
                <a:rPr lang="en-US" sz="1400" u="sng">
                  <a:solidFill>
                    <a:schemeClr val="bg2"/>
                  </a:solidFill>
                </a:rPr>
                <a:t>RemoteSkeleton</a:t>
              </a:r>
              <a:endParaRPr lang="en-US" sz="1400" u="sng">
                <a:solidFill>
                  <a:schemeClr val="bg2"/>
                </a:solidFill>
              </a:endParaRPr>
            </a:p>
          </p:txBody>
        </p:sp>
      </p:grpSp>
      <p:sp>
        <p:nvSpPr>
          <p:cNvPr id="385051" name="Line 27"/>
          <p:cNvSpPr>
            <a:spLocks noChangeShapeType="1"/>
          </p:cNvSpPr>
          <p:nvPr/>
        </p:nvSpPr>
        <p:spPr bwMode="auto">
          <a:xfrm rot="1598201" flipV="1">
            <a:off x="6745288" y="3536950"/>
            <a:ext cx="304800" cy="15240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56" name="Text Box 32"/>
          <p:cNvSpPr txBox="1">
            <a:spLocks noChangeArrowheads="1"/>
          </p:cNvSpPr>
          <p:nvPr/>
        </p:nvSpPr>
        <p:spPr bwMode="auto">
          <a:xfrm>
            <a:off x="863600" y="5797550"/>
            <a:ext cx="7810500" cy="473075"/>
          </a:xfrm>
          <a:prstGeom prst="rect">
            <a:avLst/>
          </a:prstGeom>
          <a:noFill/>
          <a:ln w="9525">
            <a:noFill/>
            <a:miter lim="800000"/>
          </a:ln>
          <a:effectLst/>
        </p:spPr>
        <p:txBody>
          <a:bodyPr lIns="107950" tIns="53975" rIns="107950" bIns="53975">
            <a:spAutoFit/>
          </a:bodyPr>
          <a:lstStyle/>
          <a:p>
            <a:pPr>
              <a:spcBef>
                <a:spcPct val="50000"/>
              </a:spcBef>
            </a:pPr>
            <a:r>
              <a:rPr lang="en-US" sz="2400">
                <a:solidFill>
                  <a:srgbClr val="00CCFF"/>
                </a:solidFill>
              </a:rPr>
              <a:t>Provided “for free” with RMI for each distributed class.</a:t>
            </a:r>
            <a:endParaRPr lang="en-US" sz="2400">
              <a:solidFill>
                <a:srgbClr val="00CCFF"/>
              </a:solidFill>
            </a:endParaRPr>
          </a:p>
        </p:txBody>
      </p:sp>
      <p:sp>
        <p:nvSpPr>
          <p:cNvPr id="385057" name="Text Box 33"/>
          <p:cNvSpPr txBox="1">
            <a:spLocks noChangeArrowheads="1"/>
          </p:cNvSpPr>
          <p:nvPr/>
        </p:nvSpPr>
        <p:spPr bwMode="auto">
          <a:xfrm>
            <a:off x="7112000" y="2365375"/>
            <a:ext cx="1905000" cy="366713"/>
          </a:xfrm>
          <a:prstGeom prst="rect">
            <a:avLst/>
          </a:prstGeom>
          <a:noFill/>
          <a:ln w="9525">
            <a:noFill/>
            <a:miter lim="800000"/>
          </a:ln>
          <a:effectLst/>
        </p:spPr>
        <p:txBody>
          <a:bodyPr lIns="107950" tIns="53975" rIns="107950" bIns="53975">
            <a:spAutoFit/>
          </a:bodyPr>
          <a:lstStyle/>
          <a:p>
            <a:pPr>
              <a:spcBef>
                <a:spcPct val="50000"/>
              </a:spcBef>
            </a:pPr>
            <a:r>
              <a:rPr lang="en-US" sz="1700" i="1">
                <a:solidFill>
                  <a:srgbClr val="00CCFF"/>
                </a:solidFill>
              </a:rPr>
              <a:t>Distributed Class</a:t>
            </a:r>
            <a:endParaRPr lang="en-US" sz="1700" i="1">
              <a:solidFill>
                <a:srgbClr val="00CCFF"/>
              </a:solidFill>
            </a:endParaRPr>
          </a:p>
        </p:txBody>
      </p:sp>
      <p:sp>
        <p:nvSpPr>
          <p:cNvPr id="385058" name="Line 34"/>
          <p:cNvSpPr>
            <a:spLocks noChangeShapeType="1"/>
          </p:cNvSpPr>
          <p:nvPr/>
        </p:nvSpPr>
        <p:spPr bwMode="auto">
          <a:xfrm>
            <a:off x="8077200" y="2720975"/>
            <a:ext cx="0" cy="6858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85062" name="Line 38"/>
          <p:cNvSpPr>
            <a:spLocks noChangeAspect="1" noChangeShapeType="1"/>
          </p:cNvSpPr>
          <p:nvPr/>
        </p:nvSpPr>
        <p:spPr bwMode="auto">
          <a:xfrm rot="3088380" flipV="1">
            <a:off x="1658144" y="1647032"/>
            <a:ext cx="244475" cy="30638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69" name="Line 45"/>
          <p:cNvSpPr>
            <a:spLocks noChangeShapeType="1"/>
          </p:cNvSpPr>
          <p:nvPr/>
        </p:nvSpPr>
        <p:spPr bwMode="auto">
          <a:xfrm flipV="1">
            <a:off x="1012825" y="1898650"/>
            <a:ext cx="0" cy="1525588"/>
          </a:xfrm>
          <a:prstGeom prst="line">
            <a:avLst/>
          </a:prstGeom>
          <a:noFill/>
          <a:ln w="12700">
            <a:solidFill>
              <a:schemeClr val="tx1"/>
            </a:solidFill>
            <a:round/>
          </a:ln>
          <a:effectLst/>
        </p:spPr>
        <p:txBody>
          <a:bodyPr lIns="107950" tIns="53975" rIns="107950" bIns="53975"/>
          <a:lstStyle/>
          <a:p>
            <a:endParaRPr lang="en-US"/>
          </a:p>
        </p:txBody>
      </p:sp>
      <p:sp>
        <p:nvSpPr>
          <p:cNvPr id="385070" name="Line 46"/>
          <p:cNvSpPr>
            <a:spLocks noChangeShapeType="1"/>
          </p:cNvSpPr>
          <p:nvPr/>
        </p:nvSpPr>
        <p:spPr bwMode="auto">
          <a:xfrm>
            <a:off x="1009650" y="1898650"/>
            <a:ext cx="1376363" cy="0"/>
          </a:xfrm>
          <a:prstGeom prst="line">
            <a:avLst/>
          </a:prstGeom>
          <a:noFill/>
          <a:ln w="12700">
            <a:solidFill>
              <a:schemeClr val="tx1"/>
            </a:solidFill>
            <a:round/>
          </a:ln>
          <a:effectLst/>
        </p:spPr>
        <p:txBody>
          <a:bodyPr lIns="107950" tIns="53975" rIns="107950" bIns="53975"/>
          <a:lstStyle/>
          <a:p>
            <a:endParaRPr lang="en-US"/>
          </a:p>
        </p:txBody>
      </p:sp>
      <p:sp>
        <p:nvSpPr>
          <p:cNvPr id="385072" name="Line 48"/>
          <p:cNvSpPr>
            <a:spLocks noChangeShapeType="1"/>
          </p:cNvSpPr>
          <p:nvPr/>
        </p:nvSpPr>
        <p:spPr bwMode="auto">
          <a:xfrm>
            <a:off x="6138863" y="3709988"/>
            <a:ext cx="1073150" cy="0"/>
          </a:xfrm>
          <a:prstGeom prst="line">
            <a:avLst/>
          </a:prstGeom>
          <a:noFill/>
          <a:ln w="12700">
            <a:solidFill>
              <a:schemeClr val="tx1"/>
            </a:solidFill>
            <a:round/>
          </a:ln>
          <a:effectLst/>
        </p:spPr>
        <p:txBody>
          <a:bodyPr lIns="107950" tIns="53975" rIns="107950" bIns="53975"/>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54" name="Line 82"/>
          <p:cNvSpPr>
            <a:spLocks noChangeShapeType="1"/>
          </p:cNvSpPr>
          <p:nvPr/>
        </p:nvSpPr>
        <p:spPr bwMode="auto">
          <a:xfrm>
            <a:off x="6650038" y="5014678"/>
            <a:ext cx="733425" cy="1588"/>
          </a:xfrm>
          <a:prstGeom prst="line">
            <a:avLst/>
          </a:prstGeom>
          <a:noFill/>
          <a:ln w="28575">
            <a:solidFill>
              <a:schemeClr val="tx1"/>
            </a:solidFill>
            <a:round/>
          </a:ln>
        </p:spPr>
        <p:txBody>
          <a:bodyPr/>
          <a:lstStyle/>
          <a:p>
            <a:endParaRPr lang="en-US"/>
          </a:p>
        </p:txBody>
      </p:sp>
      <p:sp>
        <p:nvSpPr>
          <p:cNvPr id="387156" name="Line 84"/>
          <p:cNvSpPr>
            <a:spLocks noChangeShapeType="1"/>
          </p:cNvSpPr>
          <p:nvPr/>
        </p:nvSpPr>
        <p:spPr bwMode="auto">
          <a:xfrm>
            <a:off x="2362200" y="3785953"/>
            <a:ext cx="603250" cy="0"/>
          </a:xfrm>
          <a:prstGeom prst="line">
            <a:avLst/>
          </a:prstGeom>
          <a:noFill/>
          <a:ln w="28575">
            <a:solidFill>
              <a:schemeClr val="tx1"/>
            </a:solidFill>
            <a:prstDash val="lgDash"/>
            <a:round/>
            <a:tailEnd type="arrow" w="med" len="med"/>
          </a:ln>
          <a:effectLst/>
        </p:spPr>
        <p:txBody>
          <a:bodyPr wrap="none" lIns="107950" tIns="53975" rIns="107950" bIns="53975" anchor="ctr"/>
          <a:lstStyle/>
          <a:p>
            <a:endParaRPr lang="en-US"/>
          </a:p>
        </p:txBody>
      </p:sp>
      <p:sp>
        <p:nvSpPr>
          <p:cNvPr id="387142" name="Line 70"/>
          <p:cNvSpPr>
            <a:spLocks noChangeShapeType="1"/>
          </p:cNvSpPr>
          <p:nvPr/>
        </p:nvSpPr>
        <p:spPr bwMode="auto">
          <a:xfrm>
            <a:off x="995363" y="2053991"/>
            <a:ext cx="246062" cy="0"/>
          </a:xfrm>
          <a:prstGeom prst="line">
            <a:avLst/>
          </a:prstGeom>
          <a:noFill/>
          <a:ln w="12700">
            <a:solidFill>
              <a:schemeClr val="tx1"/>
            </a:solidFill>
            <a:prstDash val="sysDash"/>
            <a:round/>
          </a:ln>
        </p:spPr>
        <p:txBody>
          <a:bodyPr/>
          <a:lstStyle/>
          <a:p>
            <a:endParaRPr lang="en-US"/>
          </a:p>
        </p:txBody>
      </p:sp>
      <p:sp>
        <p:nvSpPr>
          <p:cNvPr id="387143" name="Line 71"/>
          <p:cNvSpPr>
            <a:spLocks noChangeShapeType="1"/>
          </p:cNvSpPr>
          <p:nvPr/>
        </p:nvSpPr>
        <p:spPr bwMode="auto">
          <a:xfrm flipH="1" flipV="1">
            <a:off x="4708525" y="2152416"/>
            <a:ext cx="1928813" cy="0"/>
          </a:xfrm>
          <a:prstGeom prst="line">
            <a:avLst/>
          </a:prstGeom>
          <a:noFill/>
          <a:ln w="0">
            <a:solidFill>
              <a:schemeClr val="tx1"/>
            </a:solidFill>
            <a:prstDash val="sysDot"/>
            <a:round/>
          </a:ln>
        </p:spPr>
        <p:txBody>
          <a:bodyPr/>
          <a:lstStyle/>
          <a:p>
            <a:endParaRPr lang="en-US"/>
          </a:p>
        </p:txBody>
      </p:sp>
      <p:sp>
        <p:nvSpPr>
          <p:cNvPr id="387144" name="Line 72"/>
          <p:cNvSpPr>
            <a:spLocks noChangeShapeType="1"/>
          </p:cNvSpPr>
          <p:nvPr/>
        </p:nvSpPr>
        <p:spPr bwMode="auto">
          <a:xfrm flipV="1">
            <a:off x="2012950" y="2638191"/>
            <a:ext cx="7938" cy="827087"/>
          </a:xfrm>
          <a:prstGeom prst="line">
            <a:avLst/>
          </a:prstGeom>
          <a:noFill/>
          <a:ln w="28575">
            <a:solidFill>
              <a:schemeClr val="tx1"/>
            </a:solidFill>
            <a:round/>
            <a:tailEnd type="arrow" w="lg" len="lg"/>
          </a:ln>
        </p:spPr>
        <p:txBody>
          <a:bodyPr/>
          <a:lstStyle/>
          <a:p>
            <a:endParaRPr lang="en-US"/>
          </a:p>
        </p:txBody>
      </p:sp>
      <p:sp>
        <p:nvSpPr>
          <p:cNvPr id="387146" name="Freeform 74"/>
          <p:cNvSpPr/>
          <p:nvPr/>
        </p:nvSpPr>
        <p:spPr bwMode="auto">
          <a:xfrm>
            <a:off x="5345113" y="5314716"/>
            <a:ext cx="198437" cy="176212"/>
          </a:xfrm>
          <a:custGeom>
            <a:avLst/>
            <a:gdLst/>
            <a:ahLst/>
            <a:cxnLst>
              <a:cxn ang="0">
                <a:pos x="125" y="0"/>
              </a:cxn>
              <a:cxn ang="0">
                <a:pos x="56" y="111"/>
              </a:cxn>
              <a:cxn ang="0">
                <a:pos x="0" y="39"/>
              </a:cxn>
              <a:cxn ang="0">
                <a:pos x="125" y="0"/>
              </a:cxn>
            </a:cxnLst>
            <a:rect l="0" t="0" r="r" b="b"/>
            <a:pathLst>
              <a:path w="125" h="111">
                <a:moveTo>
                  <a:pt x="125" y="0"/>
                </a:moveTo>
                <a:lnTo>
                  <a:pt x="56" y="111"/>
                </a:lnTo>
                <a:lnTo>
                  <a:pt x="0" y="39"/>
                </a:lnTo>
                <a:lnTo>
                  <a:pt x="125" y="0"/>
                </a:lnTo>
                <a:close/>
              </a:path>
            </a:pathLst>
          </a:custGeom>
          <a:noFill/>
          <a:ln w="28575" cmpd="sng">
            <a:solidFill>
              <a:schemeClr val="tx1"/>
            </a:solidFill>
            <a:prstDash val="solid"/>
            <a:round/>
          </a:ln>
        </p:spPr>
        <p:txBody>
          <a:bodyPr/>
          <a:lstStyle/>
          <a:p>
            <a:endParaRPr lang="en-US"/>
          </a:p>
        </p:txBody>
      </p:sp>
      <p:sp>
        <p:nvSpPr>
          <p:cNvPr id="387147" name="Line 75"/>
          <p:cNvSpPr>
            <a:spLocks noChangeShapeType="1"/>
          </p:cNvSpPr>
          <p:nvPr/>
        </p:nvSpPr>
        <p:spPr bwMode="auto">
          <a:xfrm>
            <a:off x="2847975" y="5402028"/>
            <a:ext cx="1068388" cy="485775"/>
          </a:xfrm>
          <a:prstGeom prst="line">
            <a:avLst/>
          </a:prstGeom>
          <a:noFill/>
          <a:ln w="12700">
            <a:solidFill>
              <a:schemeClr val="tx1"/>
            </a:solidFill>
            <a:prstDash val="sysDot"/>
            <a:round/>
          </a:ln>
        </p:spPr>
        <p:txBody>
          <a:bodyPr/>
          <a:lstStyle/>
          <a:p>
            <a:endParaRPr lang="en-US"/>
          </a:p>
        </p:txBody>
      </p:sp>
      <p:sp>
        <p:nvSpPr>
          <p:cNvPr id="387148" name="Freeform 76"/>
          <p:cNvSpPr/>
          <p:nvPr/>
        </p:nvSpPr>
        <p:spPr bwMode="auto">
          <a:xfrm>
            <a:off x="4533900" y="4195528"/>
            <a:ext cx="139700" cy="198438"/>
          </a:xfrm>
          <a:custGeom>
            <a:avLst/>
            <a:gdLst/>
            <a:ahLst/>
            <a:cxnLst>
              <a:cxn ang="0">
                <a:pos x="44" y="0"/>
              </a:cxn>
              <a:cxn ang="0">
                <a:pos x="88" y="125"/>
              </a:cxn>
              <a:cxn ang="0">
                <a:pos x="0" y="125"/>
              </a:cxn>
              <a:cxn ang="0">
                <a:pos x="44" y="0"/>
              </a:cxn>
            </a:cxnLst>
            <a:rect l="0" t="0" r="r" b="b"/>
            <a:pathLst>
              <a:path w="88" h="125">
                <a:moveTo>
                  <a:pt x="44" y="0"/>
                </a:moveTo>
                <a:lnTo>
                  <a:pt x="88" y="125"/>
                </a:lnTo>
                <a:lnTo>
                  <a:pt x="0" y="125"/>
                </a:lnTo>
                <a:lnTo>
                  <a:pt x="44" y="0"/>
                </a:lnTo>
                <a:close/>
              </a:path>
            </a:pathLst>
          </a:custGeom>
          <a:noFill/>
          <a:ln w="28575" cmpd="sng">
            <a:solidFill>
              <a:schemeClr val="tx1"/>
            </a:solidFill>
            <a:prstDash val="solid"/>
            <a:round/>
          </a:ln>
        </p:spPr>
        <p:txBody>
          <a:bodyPr/>
          <a:lstStyle/>
          <a:p>
            <a:endParaRPr lang="en-US"/>
          </a:p>
        </p:txBody>
      </p:sp>
      <p:sp>
        <p:nvSpPr>
          <p:cNvPr id="387149" name="Line 77"/>
          <p:cNvSpPr>
            <a:spLocks noChangeShapeType="1"/>
          </p:cNvSpPr>
          <p:nvPr/>
        </p:nvSpPr>
        <p:spPr bwMode="auto">
          <a:xfrm flipH="1" flipV="1">
            <a:off x="4611688" y="2969978"/>
            <a:ext cx="1587" cy="395288"/>
          </a:xfrm>
          <a:prstGeom prst="line">
            <a:avLst/>
          </a:prstGeom>
          <a:noFill/>
          <a:ln w="28575">
            <a:solidFill>
              <a:schemeClr val="tx1"/>
            </a:solidFill>
            <a:round/>
          </a:ln>
        </p:spPr>
        <p:txBody>
          <a:bodyPr/>
          <a:lstStyle/>
          <a:p>
            <a:endParaRPr lang="en-US"/>
          </a:p>
        </p:txBody>
      </p:sp>
      <p:sp>
        <p:nvSpPr>
          <p:cNvPr id="387150" name="Freeform 78"/>
          <p:cNvSpPr/>
          <p:nvPr/>
        </p:nvSpPr>
        <p:spPr bwMode="auto">
          <a:xfrm>
            <a:off x="4537075" y="2773128"/>
            <a:ext cx="139700" cy="196850"/>
          </a:xfrm>
          <a:custGeom>
            <a:avLst/>
            <a:gdLst/>
            <a:ahLst/>
            <a:cxnLst>
              <a:cxn ang="0">
                <a:pos x="44" y="0"/>
              </a:cxn>
              <a:cxn ang="0">
                <a:pos x="88" y="124"/>
              </a:cxn>
              <a:cxn ang="0">
                <a:pos x="0" y="124"/>
              </a:cxn>
              <a:cxn ang="0">
                <a:pos x="44" y="0"/>
              </a:cxn>
            </a:cxnLst>
            <a:rect l="0" t="0" r="r" b="b"/>
            <a:pathLst>
              <a:path w="88" h="124">
                <a:moveTo>
                  <a:pt x="44" y="0"/>
                </a:moveTo>
                <a:lnTo>
                  <a:pt x="88" y="124"/>
                </a:lnTo>
                <a:lnTo>
                  <a:pt x="0" y="124"/>
                </a:lnTo>
                <a:lnTo>
                  <a:pt x="44" y="0"/>
                </a:lnTo>
                <a:close/>
              </a:path>
            </a:pathLst>
          </a:custGeom>
          <a:noFill/>
          <a:ln w="28575" cmpd="sng">
            <a:solidFill>
              <a:schemeClr val="tx1"/>
            </a:solidFill>
            <a:prstDash val="solid"/>
            <a:round/>
          </a:ln>
        </p:spPr>
        <p:txBody>
          <a:bodyPr/>
          <a:lstStyle/>
          <a:p>
            <a:endParaRPr lang="en-US"/>
          </a:p>
        </p:txBody>
      </p:sp>
      <p:sp>
        <p:nvSpPr>
          <p:cNvPr id="387151" name="Line 79"/>
          <p:cNvSpPr>
            <a:spLocks noChangeShapeType="1"/>
          </p:cNvSpPr>
          <p:nvPr/>
        </p:nvSpPr>
        <p:spPr bwMode="auto">
          <a:xfrm>
            <a:off x="5300663" y="4081228"/>
            <a:ext cx="1987550" cy="701675"/>
          </a:xfrm>
          <a:prstGeom prst="line">
            <a:avLst/>
          </a:prstGeom>
          <a:noFill/>
          <a:ln w="28575">
            <a:solidFill>
              <a:schemeClr val="tx1"/>
            </a:solidFill>
            <a:prstDash val="lgDash"/>
            <a:round/>
            <a:tailEnd type="arrow" w="lg" len="lg"/>
          </a:ln>
        </p:spPr>
        <p:txBody>
          <a:bodyPr/>
          <a:lstStyle/>
          <a:p>
            <a:endParaRPr lang="en-US"/>
          </a:p>
        </p:txBody>
      </p:sp>
      <p:sp>
        <p:nvSpPr>
          <p:cNvPr id="387152" name="Line 80"/>
          <p:cNvSpPr>
            <a:spLocks noChangeShapeType="1"/>
          </p:cNvSpPr>
          <p:nvPr/>
        </p:nvSpPr>
        <p:spPr bwMode="auto">
          <a:xfrm flipV="1">
            <a:off x="2700338" y="4011378"/>
            <a:ext cx="869950" cy="727075"/>
          </a:xfrm>
          <a:prstGeom prst="line">
            <a:avLst/>
          </a:prstGeom>
          <a:noFill/>
          <a:ln w="12700">
            <a:solidFill>
              <a:schemeClr val="tx1"/>
            </a:solidFill>
            <a:prstDash val="sysDot"/>
            <a:round/>
          </a:ln>
        </p:spPr>
        <p:txBody>
          <a:bodyPr/>
          <a:lstStyle/>
          <a:p>
            <a:endParaRPr lang="en-US"/>
          </a:p>
        </p:txBody>
      </p:sp>
      <p:sp>
        <p:nvSpPr>
          <p:cNvPr id="387155" name="Line 83"/>
          <p:cNvSpPr>
            <a:spLocks noChangeShapeType="1"/>
          </p:cNvSpPr>
          <p:nvPr/>
        </p:nvSpPr>
        <p:spPr bwMode="auto">
          <a:xfrm>
            <a:off x="7842250" y="3733566"/>
            <a:ext cx="196850" cy="919162"/>
          </a:xfrm>
          <a:prstGeom prst="line">
            <a:avLst/>
          </a:prstGeom>
          <a:noFill/>
          <a:ln w="12700">
            <a:solidFill>
              <a:schemeClr val="tx1"/>
            </a:solidFill>
            <a:prstDash val="sysDash"/>
            <a:round/>
          </a:ln>
        </p:spPr>
        <p:txBody>
          <a:bodyPr/>
          <a:lstStyle/>
          <a:p>
            <a:endParaRPr lang="en-US"/>
          </a:p>
        </p:txBody>
      </p:sp>
      <p:sp>
        <p:nvSpPr>
          <p:cNvPr id="387157" name="Line 85"/>
          <p:cNvSpPr>
            <a:spLocks noChangeShapeType="1"/>
          </p:cNvSpPr>
          <p:nvPr/>
        </p:nvSpPr>
        <p:spPr bwMode="auto">
          <a:xfrm>
            <a:off x="4611688" y="4400316"/>
            <a:ext cx="1587" cy="1487487"/>
          </a:xfrm>
          <a:prstGeom prst="line">
            <a:avLst/>
          </a:prstGeom>
          <a:noFill/>
          <a:ln w="28575">
            <a:solidFill>
              <a:schemeClr val="tx1"/>
            </a:solidFill>
            <a:prstDash val="lgDash"/>
            <a:round/>
          </a:ln>
          <a:effectLst/>
        </p:spPr>
        <p:txBody>
          <a:bodyPr wrap="none" lIns="107950" tIns="53975" rIns="107950" bIns="53975" anchor="ctr"/>
          <a:lstStyle/>
          <a:p>
            <a:endParaRPr lang="en-US"/>
          </a:p>
        </p:txBody>
      </p:sp>
      <p:sp>
        <p:nvSpPr>
          <p:cNvPr id="387158" name="Line 86"/>
          <p:cNvSpPr>
            <a:spLocks noChangeShapeType="1"/>
          </p:cNvSpPr>
          <p:nvPr/>
        </p:nvSpPr>
        <p:spPr bwMode="auto">
          <a:xfrm flipH="1">
            <a:off x="4879975" y="5433778"/>
            <a:ext cx="522288" cy="523875"/>
          </a:xfrm>
          <a:prstGeom prst="line">
            <a:avLst/>
          </a:prstGeom>
          <a:noFill/>
          <a:ln w="28575">
            <a:solidFill>
              <a:schemeClr val="tx1"/>
            </a:solidFill>
            <a:round/>
          </a:ln>
          <a:effectLst/>
        </p:spPr>
        <p:txBody>
          <a:bodyPr wrap="none" lIns="107950" tIns="53975" rIns="107950" bIns="53975" anchor="ctr"/>
          <a:lstStyle/>
          <a:p>
            <a:endParaRPr lang="en-US"/>
          </a:p>
        </p:txBody>
      </p:sp>
      <p:sp>
        <p:nvSpPr>
          <p:cNvPr id="387074" name="Rectangle 2"/>
          <p:cNvSpPr>
            <a:spLocks noGrp="1" noChangeArrowheads="1"/>
          </p:cNvSpPr>
          <p:nvPr>
            <p:ph type="title"/>
          </p:nvPr>
        </p:nvSpPr>
        <p:spPr/>
        <p:txBody>
          <a:bodyPr>
            <a:normAutofit fontScale="90000"/>
          </a:bodyPr>
          <a:lstStyle/>
          <a:p>
            <a:r>
              <a:rPr lang="en-US"/>
              <a:t>Remote Method Invocation (RMI) (continued)</a:t>
            </a:r>
            <a:endParaRPr lang="en-US"/>
          </a:p>
        </p:txBody>
      </p:sp>
      <p:grpSp>
        <p:nvGrpSpPr>
          <p:cNvPr id="2" name="Group 95"/>
          <p:cNvGrpSpPr/>
          <p:nvPr/>
        </p:nvGrpSpPr>
        <p:grpSpPr bwMode="auto">
          <a:xfrm>
            <a:off x="214313" y="1731728"/>
            <a:ext cx="765175" cy="587375"/>
            <a:chOff x="135" y="884"/>
            <a:chExt cx="482" cy="370"/>
          </a:xfrm>
        </p:grpSpPr>
        <p:sp>
          <p:nvSpPr>
            <p:cNvPr id="387076" name="Freeform 4"/>
            <p:cNvSpPr/>
            <p:nvPr/>
          </p:nvSpPr>
          <p:spPr bwMode="auto">
            <a:xfrm>
              <a:off x="135" y="884"/>
              <a:ext cx="482" cy="370"/>
            </a:xfrm>
            <a:custGeom>
              <a:avLst/>
              <a:gdLst/>
              <a:ahLst/>
              <a:cxnLst>
                <a:cxn ang="0">
                  <a:pos x="0" y="0"/>
                </a:cxn>
                <a:cxn ang="0">
                  <a:pos x="407" y="0"/>
                </a:cxn>
                <a:cxn ang="0">
                  <a:pos x="482" y="78"/>
                </a:cxn>
                <a:cxn ang="0">
                  <a:pos x="481" y="370"/>
                </a:cxn>
                <a:cxn ang="0">
                  <a:pos x="0" y="370"/>
                </a:cxn>
                <a:cxn ang="0">
                  <a:pos x="0" y="0"/>
                </a:cxn>
              </a:cxnLst>
              <a:rect l="0" t="0" r="r" b="b"/>
              <a:pathLst>
                <a:path w="482" h="370">
                  <a:moveTo>
                    <a:pt x="0" y="0"/>
                  </a:moveTo>
                  <a:lnTo>
                    <a:pt x="407" y="0"/>
                  </a:lnTo>
                  <a:lnTo>
                    <a:pt x="482" y="78"/>
                  </a:lnTo>
                  <a:lnTo>
                    <a:pt x="481" y="370"/>
                  </a:lnTo>
                  <a:lnTo>
                    <a:pt x="0" y="370"/>
                  </a:lnTo>
                  <a:lnTo>
                    <a:pt x="0" y="0"/>
                  </a:lnTo>
                </a:path>
              </a:pathLst>
            </a:custGeom>
            <a:solidFill>
              <a:srgbClr val="FFFFCC"/>
            </a:solidFill>
            <a:ln w="0">
              <a:solidFill>
                <a:srgbClr val="8A0E5E"/>
              </a:solidFill>
              <a:prstDash val="solid"/>
              <a:round/>
            </a:ln>
          </p:spPr>
          <p:txBody>
            <a:bodyPr/>
            <a:lstStyle/>
            <a:p>
              <a:endParaRPr lang="en-US"/>
            </a:p>
          </p:txBody>
        </p:sp>
        <p:sp>
          <p:nvSpPr>
            <p:cNvPr id="387077" name="Freeform 5"/>
            <p:cNvSpPr/>
            <p:nvPr/>
          </p:nvSpPr>
          <p:spPr bwMode="auto">
            <a:xfrm>
              <a:off x="541" y="884"/>
              <a:ext cx="75" cy="78"/>
            </a:xfrm>
            <a:custGeom>
              <a:avLst/>
              <a:gdLst/>
              <a:ahLst/>
              <a:cxnLst>
                <a:cxn ang="0">
                  <a:pos x="0" y="0"/>
                </a:cxn>
                <a:cxn ang="0">
                  <a:pos x="0" y="12"/>
                </a:cxn>
                <a:cxn ang="0">
                  <a:pos x="12" y="12"/>
                </a:cxn>
              </a:cxnLst>
              <a:rect l="0" t="0" r="r" b="b"/>
              <a:pathLst>
                <a:path w="12" h="12">
                  <a:moveTo>
                    <a:pt x="0" y="0"/>
                  </a:moveTo>
                  <a:lnTo>
                    <a:pt x="0" y="12"/>
                  </a:lnTo>
                  <a:lnTo>
                    <a:pt x="12" y="12"/>
                  </a:lnTo>
                </a:path>
              </a:pathLst>
            </a:custGeom>
            <a:noFill/>
            <a:ln w="0">
              <a:solidFill>
                <a:srgbClr val="8A0E5E"/>
              </a:solidFill>
              <a:prstDash val="solid"/>
              <a:round/>
            </a:ln>
          </p:spPr>
          <p:txBody>
            <a:bodyPr/>
            <a:lstStyle/>
            <a:p>
              <a:endParaRPr lang="en-US"/>
            </a:p>
          </p:txBody>
        </p:sp>
        <p:sp>
          <p:nvSpPr>
            <p:cNvPr id="387078" name="Rectangle 6"/>
            <p:cNvSpPr>
              <a:spLocks noChangeArrowheads="1"/>
            </p:cNvSpPr>
            <p:nvPr/>
          </p:nvSpPr>
          <p:spPr bwMode="auto">
            <a:xfrm>
              <a:off x="178" y="913"/>
              <a:ext cx="347" cy="270"/>
            </a:xfrm>
            <a:prstGeom prst="rect">
              <a:avLst/>
            </a:prstGeom>
            <a:noFill/>
            <a:ln w="9525">
              <a:noFill/>
              <a:miter lim="800000"/>
            </a:ln>
          </p:spPr>
          <p:txBody>
            <a:bodyPr wrap="none" lIns="0" tIns="0" rIns="0" bIns="0">
              <a:spAutoFit/>
            </a:bodyPr>
            <a:lstStyle/>
            <a:p>
              <a:pPr>
                <a:lnSpc>
                  <a:spcPct val="85000"/>
                </a:lnSpc>
              </a:pPr>
              <a:r>
                <a:rPr lang="en-US" sz="1100">
                  <a:solidFill>
                    <a:schemeClr val="bg2"/>
                  </a:solidFill>
                </a:rPr>
                <a:t>One</a:t>
              </a:r>
              <a:endParaRPr lang="en-US" sz="1100">
                <a:solidFill>
                  <a:schemeClr val="bg2"/>
                </a:solidFill>
              </a:endParaRPr>
            </a:p>
            <a:p>
              <a:pPr>
                <a:lnSpc>
                  <a:spcPct val="85000"/>
                </a:lnSpc>
              </a:pPr>
              <a:r>
                <a:rPr lang="en-US" sz="1100">
                  <a:solidFill>
                    <a:schemeClr val="bg2"/>
                  </a:solidFill>
                </a:rPr>
                <a:t>Instance</a:t>
              </a:r>
              <a:endParaRPr lang="en-US" sz="1100">
                <a:solidFill>
                  <a:schemeClr val="bg2"/>
                </a:solidFill>
              </a:endParaRPr>
            </a:p>
            <a:p>
              <a:pPr>
                <a:lnSpc>
                  <a:spcPct val="85000"/>
                </a:lnSpc>
              </a:pPr>
              <a:r>
                <a:rPr lang="en-US" sz="1100">
                  <a:solidFill>
                    <a:schemeClr val="bg2"/>
                  </a:solidFill>
                </a:rPr>
                <a:t>per node</a:t>
              </a:r>
              <a:endParaRPr lang="en-US" sz="1100">
                <a:solidFill>
                  <a:schemeClr val="bg2"/>
                </a:solidFill>
              </a:endParaRPr>
            </a:p>
          </p:txBody>
        </p:sp>
      </p:grpSp>
      <p:sp>
        <p:nvSpPr>
          <p:cNvPr id="387081" name="Freeform 9"/>
          <p:cNvSpPr/>
          <p:nvPr/>
        </p:nvSpPr>
        <p:spPr bwMode="auto">
          <a:xfrm>
            <a:off x="6176963" y="1668228"/>
            <a:ext cx="2776537" cy="1030288"/>
          </a:xfrm>
          <a:custGeom>
            <a:avLst/>
            <a:gdLst/>
            <a:ahLst/>
            <a:cxnLst>
              <a:cxn ang="0">
                <a:pos x="0" y="0"/>
              </a:cxn>
              <a:cxn ang="0">
                <a:pos x="268" y="0"/>
              </a:cxn>
              <a:cxn ang="0">
                <a:pos x="279" y="11"/>
              </a:cxn>
              <a:cxn ang="0">
                <a:pos x="279" y="99"/>
              </a:cxn>
              <a:cxn ang="0">
                <a:pos x="0" y="99"/>
              </a:cxn>
              <a:cxn ang="0">
                <a:pos x="0" y="0"/>
              </a:cxn>
            </a:cxnLst>
            <a:rect l="0" t="0" r="r" b="b"/>
            <a:pathLst>
              <a:path w="279" h="99">
                <a:moveTo>
                  <a:pt x="0" y="0"/>
                </a:moveTo>
                <a:lnTo>
                  <a:pt x="268" y="0"/>
                </a:lnTo>
                <a:lnTo>
                  <a:pt x="279" y="11"/>
                </a:lnTo>
                <a:lnTo>
                  <a:pt x="279" y="99"/>
                </a:lnTo>
                <a:lnTo>
                  <a:pt x="0" y="99"/>
                </a:lnTo>
                <a:lnTo>
                  <a:pt x="0" y="0"/>
                </a:lnTo>
              </a:path>
            </a:pathLst>
          </a:custGeom>
          <a:solidFill>
            <a:srgbClr val="FFFFCC"/>
          </a:solidFill>
          <a:ln w="12700" cmpd="sng">
            <a:solidFill>
              <a:srgbClr val="8A0E5E"/>
            </a:solidFill>
            <a:prstDash val="solid"/>
            <a:round/>
          </a:ln>
        </p:spPr>
        <p:txBody>
          <a:bodyPr/>
          <a:lstStyle/>
          <a:p>
            <a:endParaRPr lang="en-US"/>
          </a:p>
        </p:txBody>
      </p:sp>
      <p:sp>
        <p:nvSpPr>
          <p:cNvPr id="387082" name="Freeform 10"/>
          <p:cNvSpPr/>
          <p:nvPr/>
        </p:nvSpPr>
        <p:spPr bwMode="auto">
          <a:xfrm>
            <a:off x="8843963" y="1668228"/>
            <a:ext cx="109537" cy="114300"/>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12700" cmpd="sng">
            <a:solidFill>
              <a:srgbClr val="8A0E5E"/>
            </a:solidFill>
            <a:prstDash val="solid"/>
            <a:round/>
          </a:ln>
        </p:spPr>
        <p:txBody>
          <a:bodyPr/>
          <a:lstStyle/>
          <a:p>
            <a:endParaRPr lang="en-US"/>
          </a:p>
        </p:txBody>
      </p:sp>
      <p:sp>
        <p:nvSpPr>
          <p:cNvPr id="387083" name="Rectangle 11"/>
          <p:cNvSpPr>
            <a:spLocks noChangeArrowheads="1"/>
          </p:cNvSpPr>
          <p:nvPr/>
        </p:nvSpPr>
        <p:spPr bwMode="auto">
          <a:xfrm>
            <a:off x="6216650" y="1688866"/>
            <a:ext cx="2411413" cy="168275"/>
          </a:xfrm>
          <a:prstGeom prst="rect">
            <a:avLst/>
          </a:prstGeom>
          <a:noFill/>
          <a:ln w="9525">
            <a:noFill/>
            <a:miter lim="800000"/>
          </a:ln>
        </p:spPr>
        <p:txBody>
          <a:bodyPr wrap="none" lIns="0" tIns="0" rIns="0" bIns="0">
            <a:spAutoFit/>
          </a:bodyPr>
          <a:lstStyle/>
          <a:p>
            <a:r>
              <a:rPr lang="en-US" sz="1100">
                <a:solidFill>
                  <a:schemeClr val="bg2"/>
                </a:solidFill>
              </a:rPr>
              <a:t>For all classes that realize the Remote </a:t>
            </a:r>
            <a:endParaRPr lang="en-US">
              <a:solidFill>
                <a:schemeClr val="bg2"/>
              </a:solidFill>
              <a:latin typeface="ZapfHumnst BT" pitchFamily="34" charset="0"/>
            </a:endParaRPr>
          </a:p>
        </p:txBody>
      </p:sp>
      <p:sp>
        <p:nvSpPr>
          <p:cNvPr id="387084" name="Rectangle 12"/>
          <p:cNvSpPr>
            <a:spLocks noChangeArrowheads="1"/>
          </p:cNvSpPr>
          <p:nvPr/>
        </p:nvSpPr>
        <p:spPr bwMode="auto">
          <a:xfrm>
            <a:off x="6216650" y="1855553"/>
            <a:ext cx="2397125" cy="168275"/>
          </a:xfrm>
          <a:prstGeom prst="rect">
            <a:avLst/>
          </a:prstGeom>
          <a:noFill/>
          <a:ln w="9525">
            <a:noFill/>
            <a:miter lim="800000"/>
          </a:ln>
        </p:spPr>
        <p:txBody>
          <a:bodyPr wrap="none" lIns="0" tIns="0" rIns="0" bIns="0">
            <a:spAutoFit/>
          </a:bodyPr>
          <a:lstStyle/>
          <a:p>
            <a:r>
              <a:rPr lang="en-US" sz="1100">
                <a:solidFill>
                  <a:schemeClr val="bg2"/>
                </a:solidFill>
              </a:rPr>
              <a:t>interface, a remote stub and a remote  </a:t>
            </a:r>
            <a:endParaRPr lang="en-US">
              <a:solidFill>
                <a:schemeClr val="bg2"/>
              </a:solidFill>
              <a:latin typeface="ZapfHumnst BT" pitchFamily="34" charset="0"/>
            </a:endParaRPr>
          </a:p>
        </p:txBody>
      </p:sp>
      <p:sp>
        <p:nvSpPr>
          <p:cNvPr id="387085" name="Rectangle 13"/>
          <p:cNvSpPr>
            <a:spLocks noChangeArrowheads="1"/>
          </p:cNvSpPr>
          <p:nvPr/>
        </p:nvSpPr>
        <p:spPr bwMode="auto">
          <a:xfrm>
            <a:off x="6216650" y="2022241"/>
            <a:ext cx="2768600" cy="168275"/>
          </a:xfrm>
          <a:prstGeom prst="rect">
            <a:avLst/>
          </a:prstGeom>
          <a:noFill/>
          <a:ln w="9525">
            <a:noFill/>
            <a:miter lim="800000"/>
          </a:ln>
        </p:spPr>
        <p:txBody>
          <a:bodyPr wrap="none" lIns="0" tIns="0" rIns="0" bIns="0">
            <a:spAutoFit/>
          </a:bodyPr>
          <a:lstStyle/>
          <a:p>
            <a:r>
              <a:rPr lang="en-US" sz="1100">
                <a:solidFill>
                  <a:schemeClr val="bg2"/>
                </a:solidFill>
              </a:rPr>
              <a:t>skeleton are created.  These classes handle </a:t>
            </a:r>
            <a:endParaRPr lang="en-US">
              <a:solidFill>
                <a:schemeClr val="bg2"/>
              </a:solidFill>
              <a:latin typeface="ZapfHumnst BT" pitchFamily="34" charset="0"/>
            </a:endParaRPr>
          </a:p>
        </p:txBody>
      </p:sp>
      <p:sp>
        <p:nvSpPr>
          <p:cNvPr id="387086" name="Rectangle 14"/>
          <p:cNvSpPr>
            <a:spLocks noChangeArrowheads="1"/>
          </p:cNvSpPr>
          <p:nvPr/>
        </p:nvSpPr>
        <p:spPr bwMode="auto">
          <a:xfrm>
            <a:off x="6216650" y="2188928"/>
            <a:ext cx="2352675" cy="168275"/>
          </a:xfrm>
          <a:prstGeom prst="rect">
            <a:avLst/>
          </a:prstGeom>
          <a:noFill/>
          <a:ln w="9525">
            <a:noFill/>
            <a:miter lim="800000"/>
          </a:ln>
        </p:spPr>
        <p:txBody>
          <a:bodyPr wrap="none" lIns="0" tIns="0" rIns="0" bIns="0">
            <a:spAutoFit/>
          </a:bodyPr>
          <a:lstStyle/>
          <a:p>
            <a:r>
              <a:rPr lang="en-US" sz="1100">
                <a:solidFill>
                  <a:schemeClr val="bg2"/>
                </a:solidFill>
              </a:rPr>
              <a:t>the communication that must occur to </a:t>
            </a:r>
            <a:endParaRPr lang="en-US">
              <a:solidFill>
                <a:schemeClr val="bg2"/>
              </a:solidFill>
              <a:latin typeface="ZapfHumnst BT" pitchFamily="34" charset="0"/>
            </a:endParaRPr>
          </a:p>
        </p:txBody>
      </p:sp>
      <p:sp>
        <p:nvSpPr>
          <p:cNvPr id="387087" name="Rectangle 15"/>
          <p:cNvSpPr>
            <a:spLocks noChangeArrowheads="1"/>
          </p:cNvSpPr>
          <p:nvPr/>
        </p:nvSpPr>
        <p:spPr bwMode="auto">
          <a:xfrm>
            <a:off x="6216650" y="2354028"/>
            <a:ext cx="1217613" cy="168275"/>
          </a:xfrm>
          <a:prstGeom prst="rect">
            <a:avLst/>
          </a:prstGeom>
          <a:noFill/>
          <a:ln w="9525">
            <a:noFill/>
            <a:miter lim="800000"/>
          </a:ln>
        </p:spPr>
        <p:txBody>
          <a:bodyPr wrap="none" lIns="0" tIns="0" rIns="0" bIns="0">
            <a:spAutoFit/>
          </a:bodyPr>
          <a:lstStyle/>
          <a:p>
            <a:r>
              <a:rPr lang="en-US" sz="1100">
                <a:solidFill>
                  <a:schemeClr val="bg2"/>
                </a:solidFill>
              </a:rPr>
              <a:t>support distribution.</a:t>
            </a:r>
            <a:endParaRPr lang="en-US">
              <a:solidFill>
                <a:schemeClr val="bg2"/>
              </a:solidFill>
              <a:latin typeface="ZapfHumnst BT" pitchFamily="34" charset="0"/>
            </a:endParaRPr>
          </a:p>
        </p:txBody>
      </p:sp>
      <p:sp>
        <p:nvSpPr>
          <p:cNvPr id="387088" name="Rectangle 16"/>
          <p:cNvSpPr>
            <a:spLocks noChangeArrowheads="1"/>
          </p:cNvSpPr>
          <p:nvPr/>
        </p:nvSpPr>
        <p:spPr bwMode="auto">
          <a:xfrm>
            <a:off x="1241425" y="1846028"/>
            <a:ext cx="1979613" cy="769938"/>
          </a:xfrm>
          <a:prstGeom prst="rect">
            <a:avLst/>
          </a:prstGeom>
          <a:solidFill>
            <a:srgbClr val="FFFFCC"/>
          </a:solidFill>
          <a:ln w="12700">
            <a:solidFill>
              <a:srgbClr val="8A0E5E"/>
            </a:solidFill>
            <a:miter lim="800000"/>
          </a:ln>
        </p:spPr>
        <p:txBody>
          <a:bodyPr/>
          <a:lstStyle/>
          <a:p>
            <a:endParaRPr lang="en-US"/>
          </a:p>
        </p:txBody>
      </p:sp>
      <p:sp>
        <p:nvSpPr>
          <p:cNvPr id="387089" name="Rectangle 17"/>
          <p:cNvSpPr>
            <a:spLocks noChangeArrowheads="1"/>
          </p:cNvSpPr>
          <p:nvPr/>
        </p:nvSpPr>
        <p:spPr bwMode="auto">
          <a:xfrm>
            <a:off x="1984375" y="1836503"/>
            <a:ext cx="649288" cy="212725"/>
          </a:xfrm>
          <a:prstGeom prst="rect">
            <a:avLst/>
          </a:prstGeom>
          <a:noFill/>
          <a:ln w="9525">
            <a:noFill/>
            <a:miter lim="800000"/>
          </a:ln>
        </p:spPr>
        <p:txBody>
          <a:bodyPr wrap="none" lIns="0" tIns="0" rIns="0" bIns="0">
            <a:spAutoFit/>
          </a:bodyPr>
          <a:lstStyle/>
          <a:p>
            <a:r>
              <a:rPr lang="en-US" sz="1400">
                <a:solidFill>
                  <a:schemeClr val="bg2"/>
                </a:solidFill>
              </a:rPr>
              <a:t>Naming</a:t>
            </a:r>
            <a:r>
              <a:rPr lang="en-US" sz="1100">
                <a:solidFill>
                  <a:schemeClr val="bg2"/>
                </a:solidFill>
              </a:rPr>
              <a:t>.</a:t>
            </a:r>
            <a:endParaRPr lang="en-US">
              <a:solidFill>
                <a:schemeClr val="bg2"/>
              </a:solidFill>
              <a:latin typeface="ZapfHumnst BT" pitchFamily="34" charset="0"/>
            </a:endParaRPr>
          </a:p>
        </p:txBody>
      </p:sp>
      <p:sp>
        <p:nvSpPr>
          <p:cNvPr id="387090" name="Rectangle 18"/>
          <p:cNvSpPr>
            <a:spLocks noChangeArrowheads="1"/>
          </p:cNvSpPr>
          <p:nvPr/>
        </p:nvSpPr>
        <p:spPr bwMode="auto">
          <a:xfrm>
            <a:off x="1241425" y="2220678"/>
            <a:ext cx="1979613" cy="395288"/>
          </a:xfrm>
          <a:prstGeom prst="rect">
            <a:avLst/>
          </a:prstGeom>
          <a:noFill/>
          <a:ln w="12700">
            <a:solidFill>
              <a:srgbClr val="8A0E5E"/>
            </a:solidFill>
            <a:miter lim="800000"/>
          </a:ln>
        </p:spPr>
        <p:txBody>
          <a:bodyPr/>
          <a:lstStyle/>
          <a:p>
            <a:endParaRPr lang="en-US"/>
          </a:p>
        </p:txBody>
      </p:sp>
      <p:sp>
        <p:nvSpPr>
          <p:cNvPr id="387091" name="Rectangle 19"/>
          <p:cNvSpPr>
            <a:spLocks noChangeArrowheads="1"/>
          </p:cNvSpPr>
          <p:nvPr/>
        </p:nvSpPr>
        <p:spPr bwMode="auto">
          <a:xfrm>
            <a:off x="1241425" y="2303228"/>
            <a:ext cx="1979613" cy="312738"/>
          </a:xfrm>
          <a:prstGeom prst="rect">
            <a:avLst/>
          </a:prstGeom>
          <a:solidFill>
            <a:srgbClr val="FFFFCC"/>
          </a:solidFill>
          <a:ln w="12700">
            <a:solidFill>
              <a:srgbClr val="8A0E5E"/>
            </a:solidFill>
            <a:miter lim="800000"/>
          </a:ln>
        </p:spPr>
        <p:txBody>
          <a:bodyPr/>
          <a:lstStyle/>
          <a:p>
            <a:endParaRPr lang="en-US"/>
          </a:p>
        </p:txBody>
      </p:sp>
      <p:sp>
        <p:nvSpPr>
          <p:cNvPr id="387092" name="Rectangle 20"/>
          <p:cNvSpPr>
            <a:spLocks noChangeArrowheads="1"/>
          </p:cNvSpPr>
          <p:nvPr/>
        </p:nvSpPr>
        <p:spPr bwMode="auto">
          <a:xfrm>
            <a:off x="1284288" y="2408003"/>
            <a:ext cx="1936750" cy="168275"/>
          </a:xfrm>
          <a:prstGeom prst="rect">
            <a:avLst/>
          </a:prstGeom>
          <a:noFill/>
          <a:ln w="9525">
            <a:noFill/>
            <a:miter lim="800000"/>
          </a:ln>
        </p:spPr>
        <p:txBody>
          <a:bodyPr wrap="none" lIns="0" tIns="0" rIns="0" bIns="0">
            <a:spAutoFit/>
          </a:bodyPr>
          <a:lstStyle/>
          <a:p>
            <a:r>
              <a:rPr lang="en-US" sz="1100">
                <a:solidFill>
                  <a:schemeClr val="bg2"/>
                </a:solidFill>
              </a:rPr>
              <a:t>lookup(name : String) : Remote</a:t>
            </a:r>
            <a:endParaRPr lang="en-US">
              <a:solidFill>
                <a:schemeClr val="bg2"/>
              </a:solidFill>
              <a:latin typeface="ZapfHumnst BT" pitchFamily="34" charset="0"/>
            </a:endParaRPr>
          </a:p>
        </p:txBody>
      </p:sp>
      <p:sp>
        <p:nvSpPr>
          <p:cNvPr id="387093" name="Rectangle 21"/>
          <p:cNvSpPr>
            <a:spLocks noChangeArrowheads="1"/>
          </p:cNvSpPr>
          <p:nvPr/>
        </p:nvSpPr>
        <p:spPr bwMode="auto">
          <a:xfrm>
            <a:off x="1657350" y="1998428"/>
            <a:ext cx="1141413" cy="212725"/>
          </a:xfrm>
          <a:prstGeom prst="rect">
            <a:avLst/>
          </a:prstGeom>
          <a:noFill/>
          <a:ln w="9525">
            <a:noFill/>
            <a:miter lim="800000"/>
          </a:ln>
        </p:spPr>
        <p:txBody>
          <a:bodyPr wrap="none" lIns="0" tIns="0" rIns="0" bIns="0">
            <a:spAutoFit/>
          </a:bodyPr>
          <a:lstStyle/>
          <a:p>
            <a:r>
              <a:rPr lang="en-US" sz="1400">
                <a:solidFill>
                  <a:schemeClr val="bg2"/>
                </a:solidFill>
              </a:rPr>
              <a:t>(from java.rmi)</a:t>
            </a:r>
            <a:endParaRPr lang="en-US" sz="1400">
              <a:solidFill>
                <a:schemeClr val="bg2"/>
              </a:solidFill>
            </a:endParaRPr>
          </a:p>
        </p:txBody>
      </p:sp>
      <p:sp>
        <p:nvSpPr>
          <p:cNvPr id="387094" name="Rectangle 22"/>
          <p:cNvSpPr>
            <a:spLocks noChangeArrowheads="1"/>
          </p:cNvSpPr>
          <p:nvPr/>
        </p:nvSpPr>
        <p:spPr bwMode="auto">
          <a:xfrm>
            <a:off x="3044825" y="5887803"/>
            <a:ext cx="3106738" cy="800100"/>
          </a:xfrm>
          <a:prstGeom prst="rect">
            <a:avLst/>
          </a:prstGeom>
          <a:solidFill>
            <a:srgbClr val="99CCFF"/>
          </a:solidFill>
          <a:ln w="0">
            <a:solidFill>
              <a:srgbClr val="FF0000"/>
            </a:solidFill>
            <a:miter lim="800000"/>
          </a:ln>
        </p:spPr>
        <p:txBody>
          <a:bodyPr/>
          <a:lstStyle/>
          <a:p>
            <a:endParaRPr lang="en-US"/>
          </a:p>
        </p:txBody>
      </p:sp>
      <p:sp>
        <p:nvSpPr>
          <p:cNvPr id="387095" name="Rectangle 23"/>
          <p:cNvSpPr>
            <a:spLocks noChangeArrowheads="1"/>
          </p:cNvSpPr>
          <p:nvPr/>
        </p:nvSpPr>
        <p:spPr bwMode="auto">
          <a:xfrm>
            <a:off x="3221038" y="6070366"/>
            <a:ext cx="2763837" cy="212725"/>
          </a:xfrm>
          <a:prstGeom prst="rect">
            <a:avLst/>
          </a:prstGeom>
          <a:noFill/>
          <a:ln w="9525">
            <a:noFill/>
            <a:miter lim="800000"/>
          </a:ln>
        </p:spPr>
        <p:txBody>
          <a:bodyPr lIns="0" tIns="0" rIns="0" bIns="0">
            <a:spAutoFit/>
          </a:bodyPr>
          <a:lstStyle/>
          <a:p>
            <a:pPr algn="ctr"/>
            <a:r>
              <a:rPr lang="en-US" sz="1400">
                <a:solidFill>
                  <a:schemeClr val="bg2"/>
                </a:solidFill>
              </a:rPr>
              <a:t>SampleDistributedClass</a:t>
            </a:r>
            <a:endParaRPr lang="en-US" sz="1400">
              <a:solidFill>
                <a:schemeClr val="bg2"/>
              </a:solidFill>
              <a:latin typeface="ZapfHumnst BT" pitchFamily="34" charset="0"/>
            </a:endParaRPr>
          </a:p>
        </p:txBody>
      </p:sp>
      <p:sp>
        <p:nvSpPr>
          <p:cNvPr id="387096" name="Rectangle 24"/>
          <p:cNvSpPr>
            <a:spLocks noChangeArrowheads="1"/>
          </p:cNvSpPr>
          <p:nvPr/>
        </p:nvSpPr>
        <p:spPr bwMode="auto">
          <a:xfrm>
            <a:off x="3044825" y="6271978"/>
            <a:ext cx="3106738" cy="415925"/>
          </a:xfrm>
          <a:prstGeom prst="rect">
            <a:avLst/>
          </a:prstGeom>
          <a:noFill/>
          <a:ln w="0">
            <a:solidFill>
              <a:srgbClr val="FF0000"/>
            </a:solidFill>
            <a:miter lim="800000"/>
          </a:ln>
        </p:spPr>
        <p:txBody>
          <a:bodyPr/>
          <a:lstStyle/>
          <a:p>
            <a:endParaRPr lang="en-US"/>
          </a:p>
        </p:txBody>
      </p:sp>
      <p:sp>
        <p:nvSpPr>
          <p:cNvPr id="387097" name="Rectangle 25"/>
          <p:cNvSpPr>
            <a:spLocks noChangeArrowheads="1"/>
          </p:cNvSpPr>
          <p:nvPr/>
        </p:nvSpPr>
        <p:spPr bwMode="auto">
          <a:xfrm>
            <a:off x="3044825" y="6356116"/>
            <a:ext cx="3106738" cy="331787"/>
          </a:xfrm>
          <a:prstGeom prst="rect">
            <a:avLst/>
          </a:prstGeom>
          <a:noFill/>
          <a:ln w="0">
            <a:solidFill>
              <a:srgbClr val="FF0000"/>
            </a:solidFill>
            <a:miter lim="800000"/>
          </a:ln>
        </p:spPr>
        <p:txBody>
          <a:bodyPr/>
          <a:lstStyle/>
          <a:p>
            <a:endParaRPr lang="en-US"/>
          </a:p>
        </p:txBody>
      </p:sp>
      <p:sp>
        <p:nvSpPr>
          <p:cNvPr id="387098" name="Rectangle 26"/>
          <p:cNvSpPr>
            <a:spLocks noChangeArrowheads="1"/>
          </p:cNvSpPr>
          <p:nvPr/>
        </p:nvSpPr>
        <p:spPr bwMode="auto">
          <a:xfrm>
            <a:off x="3124200" y="6459303"/>
            <a:ext cx="2995613" cy="168275"/>
          </a:xfrm>
          <a:prstGeom prst="rect">
            <a:avLst/>
          </a:prstGeom>
          <a:noFill/>
          <a:ln w="9525">
            <a:noFill/>
            <a:miter lim="800000"/>
          </a:ln>
        </p:spPr>
        <p:txBody>
          <a:bodyPr wrap="none" lIns="0" tIns="0" rIns="0" bIns="0">
            <a:spAutoFit/>
          </a:bodyPr>
          <a:lstStyle/>
          <a:p>
            <a:r>
              <a:rPr lang="en-US" sz="1100">
                <a:solidFill>
                  <a:schemeClr val="bg2"/>
                </a:solidFill>
              </a:rPr>
              <a:t>doSomething(aParameter : SamplePassedData)</a:t>
            </a:r>
            <a:endParaRPr lang="en-US">
              <a:solidFill>
                <a:schemeClr val="bg2"/>
              </a:solidFill>
              <a:latin typeface="ZapfHumnst BT" pitchFamily="34" charset="0"/>
            </a:endParaRPr>
          </a:p>
        </p:txBody>
      </p:sp>
      <p:sp>
        <p:nvSpPr>
          <p:cNvPr id="387099" name="Rectangle 27"/>
          <p:cNvSpPr>
            <a:spLocks noChangeArrowheads="1"/>
          </p:cNvSpPr>
          <p:nvPr/>
        </p:nvSpPr>
        <p:spPr bwMode="auto">
          <a:xfrm>
            <a:off x="4335463" y="5900503"/>
            <a:ext cx="708025" cy="212725"/>
          </a:xfrm>
          <a:prstGeom prst="rect">
            <a:avLst/>
          </a:prstGeom>
          <a:noFill/>
          <a:ln w="9525">
            <a:noFill/>
            <a:miter lim="800000"/>
          </a:ln>
        </p:spPr>
        <p:txBody>
          <a:bodyPr wrap="none" lIns="0" tIns="0" rIns="0" bIns="0">
            <a:spAutoFit/>
          </a:bodyPr>
          <a:lstStyle/>
          <a:p>
            <a:r>
              <a:rPr lang="en-US" sz="1400">
                <a:solidFill>
                  <a:schemeClr val="bg2"/>
                </a:solidFill>
              </a:rPr>
              <a:t>&lt;&lt;role&gt;&gt;</a:t>
            </a:r>
            <a:endParaRPr lang="en-US" sz="1400">
              <a:solidFill>
                <a:schemeClr val="bg2"/>
              </a:solidFill>
              <a:latin typeface="ZapfHumnst BT" pitchFamily="34" charset="0"/>
            </a:endParaRPr>
          </a:p>
        </p:txBody>
      </p:sp>
      <p:sp>
        <p:nvSpPr>
          <p:cNvPr id="387100" name="Oval 28"/>
          <p:cNvSpPr>
            <a:spLocks noChangeArrowheads="1"/>
          </p:cNvSpPr>
          <p:nvPr/>
        </p:nvSpPr>
        <p:spPr bwMode="auto">
          <a:xfrm>
            <a:off x="4524375" y="2071453"/>
            <a:ext cx="177800" cy="177800"/>
          </a:xfrm>
          <a:prstGeom prst="ellipse">
            <a:avLst/>
          </a:prstGeom>
          <a:solidFill>
            <a:srgbClr val="FFFFCC"/>
          </a:solidFill>
          <a:ln w="0">
            <a:solidFill>
              <a:srgbClr val="8A0E5E"/>
            </a:solidFill>
            <a:round/>
          </a:ln>
        </p:spPr>
        <p:txBody>
          <a:bodyPr/>
          <a:lstStyle/>
          <a:p>
            <a:endParaRPr lang="en-US"/>
          </a:p>
        </p:txBody>
      </p:sp>
      <p:sp>
        <p:nvSpPr>
          <p:cNvPr id="387101" name="Rectangle 29"/>
          <p:cNvSpPr>
            <a:spLocks noChangeArrowheads="1"/>
          </p:cNvSpPr>
          <p:nvPr/>
        </p:nvSpPr>
        <p:spPr bwMode="auto">
          <a:xfrm>
            <a:off x="4308475" y="2352441"/>
            <a:ext cx="620713" cy="212725"/>
          </a:xfrm>
          <a:prstGeom prst="rect">
            <a:avLst/>
          </a:prstGeom>
          <a:noFill/>
          <a:ln w="9525">
            <a:noFill/>
            <a:miter lim="800000"/>
          </a:ln>
        </p:spPr>
        <p:txBody>
          <a:bodyPr wrap="none" lIns="0" tIns="0" rIns="0" bIns="0">
            <a:spAutoFit/>
          </a:bodyPr>
          <a:lstStyle/>
          <a:p>
            <a:r>
              <a:rPr lang="en-US" sz="1400"/>
              <a:t>Remote</a:t>
            </a:r>
            <a:endParaRPr lang="en-US" sz="1400">
              <a:latin typeface="ZapfHumnst BT" pitchFamily="34" charset="0"/>
            </a:endParaRPr>
          </a:p>
        </p:txBody>
      </p:sp>
      <p:sp>
        <p:nvSpPr>
          <p:cNvPr id="387102" name="Rectangle 30"/>
          <p:cNvSpPr>
            <a:spLocks noChangeArrowheads="1"/>
          </p:cNvSpPr>
          <p:nvPr/>
        </p:nvSpPr>
        <p:spPr bwMode="auto">
          <a:xfrm>
            <a:off x="4151313" y="2561991"/>
            <a:ext cx="981075" cy="182562"/>
          </a:xfrm>
          <a:prstGeom prst="rect">
            <a:avLst/>
          </a:prstGeom>
          <a:noFill/>
          <a:ln w="9525">
            <a:noFill/>
            <a:miter lim="800000"/>
          </a:ln>
        </p:spPr>
        <p:txBody>
          <a:bodyPr wrap="none" lIns="0" tIns="0" rIns="0" bIns="0">
            <a:spAutoFit/>
          </a:bodyPr>
          <a:lstStyle/>
          <a:p>
            <a:r>
              <a:rPr lang="en-US" sz="1200"/>
              <a:t>(from java.rmi)</a:t>
            </a:r>
            <a:endParaRPr lang="en-US" sz="1200">
              <a:latin typeface="ZapfHumnst BT" pitchFamily="34" charset="0"/>
            </a:endParaRPr>
          </a:p>
        </p:txBody>
      </p:sp>
      <p:sp>
        <p:nvSpPr>
          <p:cNvPr id="387103" name="Rectangle 31"/>
          <p:cNvSpPr>
            <a:spLocks noChangeArrowheads="1"/>
          </p:cNvSpPr>
          <p:nvPr/>
        </p:nvSpPr>
        <p:spPr bwMode="auto">
          <a:xfrm>
            <a:off x="439738" y="3465278"/>
            <a:ext cx="2024062" cy="612775"/>
          </a:xfrm>
          <a:prstGeom prst="rect">
            <a:avLst/>
          </a:prstGeom>
          <a:solidFill>
            <a:srgbClr val="99CCFF"/>
          </a:solidFill>
          <a:ln w="12700">
            <a:solidFill>
              <a:srgbClr val="FF0000"/>
            </a:solidFill>
            <a:miter lim="800000"/>
          </a:ln>
        </p:spPr>
        <p:txBody>
          <a:bodyPr/>
          <a:lstStyle/>
          <a:p>
            <a:endParaRPr lang="en-US"/>
          </a:p>
        </p:txBody>
      </p:sp>
      <p:sp>
        <p:nvSpPr>
          <p:cNvPr id="387104" name="Rectangle 32"/>
          <p:cNvSpPr>
            <a:spLocks noChangeArrowheads="1"/>
          </p:cNvSpPr>
          <p:nvPr/>
        </p:nvSpPr>
        <p:spPr bwMode="auto">
          <a:xfrm>
            <a:off x="501650" y="3658953"/>
            <a:ext cx="1852613" cy="168275"/>
          </a:xfrm>
          <a:prstGeom prst="rect">
            <a:avLst/>
          </a:prstGeom>
          <a:noFill/>
          <a:ln w="9525">
            <a:noFill/>
            <a:miter lim="800000"/>
          </a:ln>
        </p:spPr>
        <p:txBody>
          <a:bodyPr wrap="none" lIns="0" tIns="0" rIns="0" bIns="0">
            <a:spAutoFit/>
          </a:bodyPr>
          <a:lstStyle/>
          <a:p>
            <a:r>
              <a:rPr lang="en-US" sz="1100">
                <a:solidFill>
                  <a:schemeClr val="bg2"/>
                </a:solidFill>
              </a:rPr>
              <a:t>SampleDistributedClassClient</a:t>
            </a:r>
            <a:endParaRPr lang="en-US">
              <a:solidFill>
                <a:schemeClr val="bg2"/>
              </a:solidFill>
              <a:latin typeface="ZapfHumnst BT" pitchFamily="34" charset="0"/>
            </a:endParaRPr>
          </a:p>
        </p:txBody>
      </p:sp>
      <p:sp>
        <p:nvSpPr>
          <p:cNvPr id="387105" name="Rectangle 33"/>
          <p:cNvSpPr>
            <a:spLocks noChangeArrowheads="1"/>
          </p:cNvSpPr>
          <p:nvPr/>
        </p:nvSpPr>
        <p:spPr bwMode="auto">
          <a:xfrm>
            <a:off x="439738" y="3860566"/>
            <a:ext cx="2024062" cy="217487"/>
          </a:xfrm>
          <a:prstGeom prst="rect">
            <a:avLst/>
          </a:prstGeom>
          <a:noFill/>
          <a:ln w="12700">
            <a:solidFill>
              <a:srgbClr val="FF0000"/>
            </a:solidFill>
            <a:miter lim="800000"/>
          </a:ln>
        </p:spPr>
        <p:txBody>
          <a:bodyPr/>
          <a:lstStyle/>
          <a:p>
            <a:endParaRPr lang="en-US"/>
          </a:p>
        </p:txBody>
      </p:sp>
      <p:sp>
        <p:nvSpPr>
          <p:cNvPr id="387106" name="Rectangle 34"/>
          <p:cNvSpPr>
            <a:spLocks noChangeArrowheads="1"/>
          </p:cNvSpPr>
          <p:nvPr/>
        </p:nvSpPr>
        <p:spPr bwMode="auto">
          <a:xfrm>
            <a:off x="439738" y="3943116"/>
            <a:ext cx="2024062" cy="134937"/>
          </a:xfrm>
          <a:prstGeom prst="rect">
            <a:avLst/>
          </a:prstGeom>
          <a:noFill/>
          <a:ln w="12700">
            <a:solidFill>
              <a:schemeClr val="hlink"/>
            </a:solidFill>
            <a:miter lim="800000"/>
          </a:ln>
        </p:spPr>
        <p:txBody>
          <a:bodyPr/>
          <a:lstStyle/>
          <a:p>
            <a:endParaRPr lang="en-US"/>
          </a:p>
        </p:txBody>
      </p:sp>
      <p:sp>
        <p:nvSpPr>
          <p:cNvPr id="387107" name="Rectangle 35"/>
          <p:cNvSpPr>
            <a:spLocks noChangeArrowheads="1"/>
          </p:cNvSpPr>
          <p:nvPr/>
        </p:nvSpPr>
        <p:spPr bwMode="auto">
          <a:xfrm>
            <a:off x="1149350" y="3463691"/>
            <a:ext cx="708025" cy="212725"/>
          </a:xfrm>
          <a:prstGeom prst="rect">
            <a:avLst/>
          </a:prstGeom>
          <a:noFill/>
          <a:ln w="9525">
            <a:noFill/>
            <a:miter lim="800000"/>
          </a:ln>
        </p:spPr>
        <p:txBody>
          <a:bodyPr wrap="none" lIns="0" tIns="0" rIns="0" bIns="0">
            <a:spAutoFit/>
          </a:bodyPr>
          <a:lstStyle/>
          <a:p>
            <a:r>
              <a:rPr lang="en-US" sz="1400">
                <a:solidFill>
                  <a:schemeClr val="bg2"/>
                </a:solidFill>
              </a:rPr>
              <a:t>&lt;&lt;role&gt;&gt;</a:t>
            </a:r>
            <a:endParaRPr lang="en-US" sz="1400">
              <a:solidFill>
                <a:schemeClr val="bg2"/>
              </a:solidFill>
              <a:latin typeface="ZapfHumnst BT" pitchFamily="34" charset="0"/>
            </a:endParaRPr>
          </a:p>
        </p:txBody>
      </p:sp>
      <p:sp>
        <p:nvSpPr>
          <p:cNvPr id="387108" name="Rectangle 36"/>
          <p:cNvSpPr>
            <a:spLocks noChangeArrowheads="1"/>
          </p:cNvSpPr>
          <p:nvPr/>
        </p:nvSpPr>
        <p:spPr bwMode="auto">
          <a:xfrm>
            <a:off x="7299325" y="4671778"/>
            <a:ext cx="1333500" cy="603250"/>
          </a:xfrm>
          <a:prstGeom prst="rect">
            <a:avLst/>
          </a:prstGeom>
          <a:solidFill>
            <a:srgbClr val="99CCFF"/>
          </a:solidFill>
          <a:ln w="12700">
            <a:solidFill>
              <a:srgbClr val="FF0000"/>
            </a:solidFill>
            <a:miter lim="800000"/>
          </a:ln>
        </p:spPr>
        <p:txBody>
          <a:bodyPr/>
          <a:lstStyle/>
          <a:p>
            <a:endParaRPr lang="en-US"/>
          </a:p>
        </p:txBody>
      </p:sp>
      <p:sp>
        <p:nvSpPr>
          <p:cNvPr id="387109" name="Rectangle 37"/>
          <p:cNvSpPr>
            <a:spLocks noChangeArrowheads="1"/>
          </p:cNvSpPr>
          <p:nvPr/>
        </p:nvSpPr>
        <p:spPr bwMode="auto">
          <a:xfrm>
            <a:off x="7350125" y="4841641"/>
            <a:ext cx="1236663" cy="168275"/>
          </a:xfrm>
          <a:prstGeom prst="rect">
            <a:avLst/>
          </a:prstGeom>
          <a:noFill/>
          <a:ln w="12700">
            <a:noFill/>
            <a:miter lim="800000"/>
          </a:ln>
        </p:spPr>
        <p:txBody>
          <a:bodyPr wrap="none" lIns="0" tIns="0" rIns="0" bIns="0">
            <a:spAutoFit/>
          </a:bodyPr>
          <a:lstStyle/>
          <a:p>
            <a:r>
              <a:rPr lang="en-US" sz="1100">
                <a:solidFill>
                  <a:schemeClr val="bg2"/>
                </a:solidFill>
              </a:rPr>
              <a:t>SamplePassedData</a:t>
            </a:r>
            <a:endParaRPr lang="en-US">
              <a:solidFill>
                <a:schemeClr val="bg2"/>
              </a:solidFill>
              <a:latin typeface="ZapfHumnst BT" pitchFamily="34" charset="0"/>
            </a:endParaRPr>
          </a:p>
        </p:txBody>
      </p:sp>
      <p:sp>
        <p:nvSpPr>
          <p:cNvPr id="387110" name="Rectangle 38"/>
          <p:cNvSpPr>
            <a:spLocks noChangeArrowheads="1"/>
          </p:cNvSpPr>
          <p:nvPr/>
        </p:nvSpPr>
        <p:spPr bwMode="auto">
          <a:xfrm>
            <a:off x="7300913" y="5055953"/>
            <a:ext cx="1333500" cy="219075"/>
          </a:xfrm>
          <a:prstGeom prst="rect">
            <a:avLst/>
          </a:prstGeom>
          <a:noFill/>
          <a:ln w="12700">
            <a:solidFill>
              <a:srgbClr val="FF0000"/>
            </a:solidFill>
            <a:miter lim="800000"/>
          </a:ln>
        </p:spPr>
        <p:txBody>
          <a:bodyPr/>
          <a:lstStyle/>
          <a:p>
            <a:endParaRPr lang="en-US"/>
          </a:p>
        </p:txBody>
      </p:sp>
      <p:sp>
        <p:nvSpPr>
          <p:cNvPr id="387111" name="Rectangle 39"/>
          <p:cNvSpPr>
            <a:spLocks noChangeArrowheads="1"/>
          </p:cNvSpPr>
          <p:nvPr/>
        </p:nvSpPr>
        <p:spPr bwMode="auto">
          <a:xfrm>
            <a:off x="7300913" y="5138503"/>
            <a:ext cx="1333500" cy="136525"/>
          </a:xfrm>
          <a:prstGeom prst="rect">
            <a:avLst/>
          </a:prstGeom>
          <a:noFill/>
          <a:ln w="12700">
            <a:solidFill>
              <a:srgbClr val="FF0000"/>
            </a:solidFill>
            <a:miter lim="800000"/>
          </a:ln>
        </p:spPr>
        <p:txBody>
          <a:bodyPr/>
          <a:lstStyle/>
          <a:p>
            <a:endParaRPr lang="en-US"/>
          </a:p>
        </p:txBody>
      </p:sp>
      <p:sp>
        <p:nvSpPr>
          <p:cNvPr id="387112" name="Rectangle 40"/>
          <p:cNvSpPr>
            <a:spLocks noChangeArrowheads="1"/>
          </p:cNvSpPr>
          <p:nvPr/>
        </p:nvSpPr>
        <p:spPr bwMode="auto">
          <a:xfrm>
            <a:off x="7721600" y="4665428"/>
            <a:ext cx="708025" cy="212725"/>
          </a:xfrm>
          <a:prstGeom prst="rect">
            <a:avLst/>
          </a:prstGeom>
          <a:noFill/>
          <a:ln w="12700">
            <a:noFill/>
            <a:miter lim="800000"/>
          </a:ln>
        </p:spPr>
        <p:txBody>
          <a:bodyPr wrap="none" lIns="0" tIns="0" rIns="0" bIns="0">
            <a:spAutoFit/>
          </a:bodyPr>
          <a:lstStyle/>
          <a:p>
            <a:r>
              <a:rPr lang="en-US" sz="1400">
                <a:solidFill>
                  <a:schemeClr val="bg2"/>
                </a:solidFill>
              </a:rPr>
              <a:t>&lt;&lt;role&gt;&gt;</a:t>
            </a:r>
            <a:endParaRPr lang="en-US" sz="1400">
              <a:solidFill>
                <a:schemeClr val="bg2"/>
              </a:solidFill>
              <a:latin typeface="ZapfHumnst BT" pitchFamily="34" charset="0"/>
            </a:endParaRPr>
          </a:p>
        </p:txBody>
      </p:sp>
      <p:sp>
        <p:nvSpPr>
          <p:cNvPr id="387114" name="Freeform 42"/>
          <p:cNvSpPr/>
          <p:nvPr/>
        </p:nvSpPr>
        <p:spPr bwMode="auto">
          <a:xfrm>
            <a:off x="6697663" y="2868378"/>
            <a:ext cx="2259012" cy="863600"/>
          </a:xfrm>
          <a:custGeom>
            <a:avLst/>
            <a:gdLst/>
            <a:ahLst/>
            <a:cxnLst>
              <a:cxn ang="0">
                <a:pos x="0" y="0"/>
              </a:cxn>
              <a:cxn ang="0">
                <a:pos x="216" y="0"/>
              </a:cxn>
              <a:cxn ang="0">
                <a:pos x="227" y="11"/>
              </a:cxn>
              <a:cxn ang="0">
                <a:pos x="227" y="83"/>
              </a:cxn>
              <a:cxn ang="0">
                <a:pos x="0" y="83"/>
              </a:cxn>
              <a:cxn ang="0">
                <a:pos x="0" y="0"/>
              </a:cxn>
            </a:cxnLst>
            <a:rect l="0" t="0" r="r" b="b"/>
            <a:pathLst>
              <a:path w="227" h="83">
                <a:moveTo>
                  <a:pt x="0" y="0"/>
                </a:moveTo>
                <a:lnTo>
                  <a:pt x="216" y="0"/>
                </a:lnTo>
                <a:lnTo>
                  <a:pt x="227" y="11"/>
                </a:lnTo>
                <a:lnTo>
                  <a:pt x="227" y="83"/>
                </a:lnTo>
                <a:lnTo>
                  <a:pt x="0" y="83"/>
                </a:lnTo>
                <a:lnTo>
                  <a:pt x="0" y="0"/>
                </a:lnTo>
              </a:path>
            </a:pathLst>
          </a:custGeom>
          <a:solidFill>
            <a:srgbClr val="FFFFCC"/>
          </a:solidFill>
          <a:ln w="12700" cmpd="sng">
            <a:solidFill>
              <a:srgbClr val="8A0E5E"/>
            </a:solidFill>
            <a:prstDash val="solid"/>
            <a:round/>
          </a:ln>
        </p:spPr>
        <p:txBody>
          <a:bodyPr/>
          <a:lstStyle/>
          <a:p>
            <a:endParaRPr lang="en-US"/>
          </a:p>
        </p:txBody>
      </p:sp>
      <p:sp>
        <p:nvSpPr>
          <p:cNvPr id="387115" name="Freeform 43"/>
          <p:cNvSpPr/>
          <p:nvPr/>
        </p:nvSpPr>
        <p:spPr bwMode="auto">
          <a:xfrm>
            <a:off x="8843963" y="2874728"/>
            <a:ext cx="109537" cy="114300"/>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12700" cmpd="sng">
            <a:solidFill>
              <a:srgbClr val="8A0E5E"/>
            </a:solidFill>
            <a:prstDash val="solid"/>
            <a:round/>
          </a:ln>
        </p:spPr>
        <p:txBody>
          <a:bodyPr/>
          <a:lstStyle/>
          <a:p>
            <a:endParaRPr lang="en-US"/>
          </a:p>
        </p:txBody>
      </p:sp>
      <p:sp>
        <p:nvSpPr>
          <p:cNvPr id="387116" name="Rectangle 44"/>
          <p:cNvSpPr>
            <a:spLocks noChangeArrowheads="1"/>
          </p:cNvSpPr>
          <p:nvPr/>
        </p:nvSpPr>
        <p:spPr bwMode="auto">
          <a:xfrm>
            <a:off x="6734175" y="2885841"/>
            <a:ext cx="1990725" cy="168275"/>
          </a:xfrm>
          <a:prstGeom prst="rect">
            <a:avLst/>
          </a:prstGeom>
          <a:noFill/>
          <a:ln w="9525">
            <a:noFill/>
            <a:miter lim="800000"/>
          </a:ln>
        </p:spPr>
        <p:txBody>
          <a:bodyPr wrap="none" lIns="0" tIns="0" rIns="0" bIns="0">
            <a:spAutoFit/>
          </a:bodyPr>
          <a:lstStyle/>
          <a:p>
            <a:r>
              <a:rPr lang="en-US" sz="1100">
                <a:solidFill>
                  <a:schemeClr val="bg2"/>
                </a:solidFill>
              </a:rPr>
              <a:t>Any Java class that you want to </a:t>
            </a:r>
            <a:endParaRPr lang="en-US">
              <a:solidFill>
                <a:schemeClr val="bg2"/>
              </a:solidFill>
              <a:latin typeface="ZapfHumnst BT" pitchFamily="34" charset="0"/>
            </a:endParaRPr>
          </a:p>
        </p:txBody>
      </p:sp>
      <p:sp>
        <p:nvSpPr>
          <p:cNvPr id="387117" name="Rectangle 45"/>
          <p:cNvSpPr>
            <a:spLocks noChangeArrowheads="1"/>
          </p:cNvSpPr>
          <p:nvPr/>
        </p:nvSpPr>
        <p:spPr bwMode="auto">
          <a:xfrm>
            <a:off x="6734175" y="3052528"/>
            <a:ext cx="1687513" cy="168275"/>
          </a:xfrm>
          <a:prstGeom prst="rect">
            <a:avLst/>
          </a:prstGeom>
          <a:noFill/>
          <a:ln w="9525">
            <a:noFill/>
            <a:miter lim="800000"/>
          </a:ln>
        </p:spPr>
        <p:txBody>
          <a:bodyPr wrap="none" lIns="0" tIns="0" rIns="0" bIns="0">
            <a:spAutoFit/>
          </a:bodyPr>
          <a:lstStyle/>
          <a:p>
            <a:r>
              <a:rPr lang="en-US" sz="1100">
                <a:solidFill>
                  <a:schemeClr val="bg2"/>
                </a:solidFill>
              </a:rPr>
              <a:t>pass as an argument to an </a:t>
            </a:r>
            <a:endParaRPr lang="en-US">
              <a:solidFill>
                <a:schemeClr val="bg2"/>
              </a:solidFill>
              <a:latin typeface="ZapfHumnst BT" pitchFamily="34" charset="0"/>
            </a:endParaRPr>
          </a:p>
        </p:txBody>
      </p:sp>
      <p:sp>
        <p:nvSpPr>
          <p:cNvPr id="387118" name="Rectangle 46"/>
          <p:cNvSpPr>
            <a:spLocks noChangeArrowheads="1"/>
          </p:cNvSpPr>
          <p:nvPr/>
        </p:nvSpPr>
        <p:spPr bwMode="auto">
          <a:xfrm>
            <a:off x="6734175" y="3217628"/>
            <a:ext cx="1974850" cy="168275"/>
          </a:xfrm>
          <a:prstGeom prst="rect">
            <a:avLst/>
          </a:prstGeom>
          <a:noFill/>
          <a:ln w="9525">
            <a:noFill/>
            <a:miter lim="800000"/>
          </a:ln>
        </p:spPr>
        <p:txBody>
          <a:bodyPr wrap="none" lIns="0" tIns="0" rIns="0" bIns="0">
            <a:spAutoFit/>
          </a:bodyPr>
          <a:lstStyle/>
          <a:p>
            <a:r>
              <a:rPr lang="en-US" sz="1100">
                <a:solidFill>
                  <a:schemeClr val="bg2"/>
                </a:solidFill>
              </a:rPr>
              <a:t>operation on a remote interface </a:t>
            </a:r>
            <a:endParaRPr lang="en-US">
              <a:solidFill>
                <a:schemeClr val="bg2"/>
              </a:solidFill>
              <a:latin typeface="ZapfHumnst BT" pitchFamily="34" charset="0"/>
            </a:endParaRPr>
          </a:p>
        </p:txBody>
      </p:sp>
      <p:sp>
        <p:nvSpPr>
          <p:cNvPr id="387119" name="Rectangle 47"/>
          <p:cNvSpPr>
            <a:spLocks noChangeArrowheads="1"/>
          </p:cNvSpPr>
          <p:nvPr/>
        </p:nvSpPr>
        <p:spPr bwMode="auto">
          <a:xfrm>
            <a:off x="6734175" y="3384316"/>
            <a:ext cx="1785938" cy="168275"/>
          </a:xfrm>
          <a:prstGeom prst="rect">
            <a:avLst/>
          </a:prstGeom>
          <a:noFill/>
          <a:ln w="9525">
            <a:noFill/>
            <a:miter lim="800000"/>
          </a:ln>
        </p:spPr>
        <p:txBody>
          <a:bodyPr wrap="none" lIns="0" tIns="0" rIns="0" bIns="0">
            <a:spAutoFit/>
          </a:bodyPr>
          <a:lstStyle/>
          <a:p>
            <a:r>
              <a:rPr lang="en-US" sz="1100">
                <a:solidFill>
                  <a:schemeClr val="bg2"/>
                </a:solidFill>
              </a:rPr>
              <a:t>must realize the Serializable </a:t>
            </a:r>
            <a:endParaRPr lang="en-US">
              <a:solidFill>
                <a:schemeClr val="bg2"/>
              </a:solidFill>
              <a:latin typeface="ZapfHumnst BT" pitchFamily="34" charset="0"/>
            </a:endParaRPr>
          </a:p>
        </p:txBody>
      </p:sp>
      <p:sp>
        <p:nvSpPr>
          <p:cNvPr id="387120" name="Rectangle 48"/>
          <p:cNvSpPr>
            <a:spLocks noChangeArrowheads="1"/>
          </p:cNvSpPr>
          <p:nvPr/>
        </p:nvSpPr>
        <p:spPr bwMode="auto">
          <a:xfrm>
            <a:off x="6734175" y="3551003"/>
            <a:ext cx="579438" cy="168275"/>
          </a:xfrm>
          <a:prstGeom prst="rect">
            <a:avLst/>
          </a:prstGeom>
          <a:noFill/>
          <a:ln w="9525">
            <a:noFill/>
            <a:miter lim="800000"/>
          </a:ln>
        </p:spPr>
        <p:txBody>
          <a:bodyPr wrap="none" lIns="0" tIns="0" rIns="0" bIns="0">
            <a:spAutoFit/>
          </a:bodyPr>
          <a:lstStyle/>
          <a:p>
            <a:r>
              <a:rPr lang="en-US" sz="1100">
                <a:solidFill>
                  <a:schemeClr val="bg2"/>
                </a:solidFill>
              </a:rPr>
              <a:t>Interface.</a:t>
            </a:r>
            <a:endParaRPr lang="en-US">
              <a:solidFill>
                <a:schemeClr val="bg2"/>
              </a:solidFill>
              <a:latin typeface="ZapfHumnst BT" pitchFamily="34" charset="0"/>
            </a:endParaRPr>
          </a:p>
        </p:txBody>
      </p:sp>
      <p:sp>
        <p:nvSpPr>
          <p:cNvPr id="387121" name="Rectangle 49"/>
          <p:cNvSpPr>
            <a:spLocks noChangeArrowheads="1"/>
          </p:cNvSpPr>
          <p:nvPr/>
        </p:nvSpPr>
        <p:spPr bwMode="auto">
          <a:xfrm>
            <a:off x="5186363" y="4709878"/>
            <a:ext cx="1508125" cy="573088"/>
          </a:xfrm>
          <a:prstGeom prst="rect">
            <a:avLst/>
          </a:prstGeom>
          <a:solidFill>
            <a:srgbClr val="FFFFCC"/>
          </a:solidFill>
          <a:ln w="12700">
            <a:solidFill>
              <a:srgbClr val="8A0E5E"/>
            </a:solidFill>
            <a:miter lim="800000"/>
          </a:ln>
        </p:spPr>
        <p:txBody>
          <a:bodyPr/>
          <a:lstStyle/>
          <a:p>
            <a:endParaRPr lang="en-US"/>
          </a:p>
        </p:txBody>
      </p:sp>
      <p:sp>
        <p:nvSpPr>
          <p:cNvPr id="387123" name="Rectangle 51"/>
          <p:cNvSpPr>
            <a:spLocks noChangeArrowheads="1"/>
          </p:cNvSpPr>
          <p:nvPr/>
        </p:nvSpPr>
        <p:spPr bwMode="auto">
          <a:xfrm>
            <a:off x="5186363" y="5075003"/>
            <a:ext cx="1508125" cy="207963"/>
          </a:xfrm>
          <a:prstGeom prst="rect">
            <a:avLst/>
          </a:prstGeom>
          <a:noFill/>
          <a:ln w="12700">
            <a:solidFill>
              <a:srgbClr val="8A0E5E"/>
            </a:solidFill>
            <a:miter lim="800000"/>
          </a:ln>
        </p:spPr>
        <p:txBody>
          <a:bodyPr/>
          <a:lstStyle/>
          <a:p>
            <a:endParaRPr lang="en-US"/>
          </a:p>
        </p:txBody>
      </p:sp>
      <p:sp>
        <p:nvSpPr>
          <p:cNvPr id="387124" name="Rectangle 52"/>
          <p:cNvSpPr>
            <a:spLocks noChangeArrowheads="1"/>
          </p:cNvSpPr>
          <p:nvPr/>
        </p:nvSpPr>
        <p:spPr bwMode="auto">
          <a:xfrm>
            <a:off x="5186363" y="5157553"/>
            <a:ext cx="1508125" cy="125413"/>
          </a:xfrm>
          <a:prstGeom prst="rect">
            <a:avLst/>
          </a:prstGeom>
          <a:noFill/>
          <a:ln w="12700">
            <a:solidFill>
              <a:srgbClr val="8A0E5E"/>
            </a:solidFill>
            <a:miter lim="800000"/>
          </a:ln>
        </p:spPr>
        <p:txBody>
          <a:bodyPr/>
          <a:lstStyle/>
          <a:p>
            <a:endParaRPr lang="en-US"/>
          </a:p>
        </p:txBody>
      </p:sp>
      <p:sp>
        <p:nvSpPr>
          <p:cNvPr id="387122" name="Rectangle 50"/>
          <p:cNvSpPr>
            <a:spLocks noChangeArrowheads="1"/>
          </p:cNvSpPr>
          <p:nvPr/>
        </p:nvSpPr>
        <p:spPr bwMode="auto">
          <a:xfrm>
            <a:off x="5256213" y="4752741"/>
            <a:ext cx="1358900" cy="168275"/>
          </a:xfrm>
          <a:prstGeom prst="rect">
            <a:avLst/>
          </a:prstGeom>
          <a:noFill/>
          <a:ln w="9525">
            <a:noFill/>
            <a:miter lim="800000"/>
          </a:ln>
        </p:spPr>
        <p:txBody>
          <a:bodyPr wrap="none" lIns="0" tIns="0" rIns="0" bIns="0">
            <a:spAutoFit/>
          </a:bodyPr>
          <a:lstStyle/>
          <a:p>
            <a:r>
              <a:rPr lang="en-US" sz="1100">
                <a:solidFill>
                  <a:schemeClr val="bg2"/>
                </a:solidFill>
              </a:rPr>
              <a:t>UnicastRemoteObject</a:t>
            </a:r>
            <a:endParaRPr lang="en-US">
              <a:solidFill>
                <a:schemeClr val="bg2"/>
              </a:solidFill>
              <a:latin typeface="ZapfHumnst BT" pitchFamily="34" charset="0"/>
            </a:endParaRPr>
          </a:p>
        </p:txBody>
      </p:sp>
      <p:sp>
        <p:nvSpPr>
          <p:cNvPr id="387125" name="Rectangle 53"/>
          <p:cNvSpPr>
            <a:spLocks noChangeArrowheads="1"/>
          </p:cNvSpPr>
          <p:nvPr/>
        </p:nvSpPr>
        <p:spPr bwMode="auto">
          <a:xfrm>
            <a:off x="5594350" y="4940066"/>
            <a:ext cx="598488" cy="122237"/>
          </a:xfrm>
          <a:prstGeom prst="rect">
            <a:avLst/>
          </a:prstGeom>
          <a:noFill/>
          <a:ln w="9525">
            <a:noFill/>
            <a:miter lim="800000"/>
          </a:ln>
        </p:spPr>
        <p:txBody>
          <a:bodyPr wrap="none" lIns="0" tIns="0" rIns="0" bIns="0">
            <a:spAutoFit/>
          </a:bodyPr>
          <a:lstStyle/>
          <a:p>
            <a:r>
              <a:rPr lang="en-US" sz="800">
                <a:solidFill>
                  <a:schemeClr val="bg2"/>
                </a:solidFill>
              </a:rPr>
              <a:t>(from Server)</a:t>
            </a:r>
            <a:endParaRPr lang="en-US">
              <a:solidFill>
                <a:schemeClr val="bg2"/>
              </a:solidFill>
              <a:latin typeface="ZapfHumnst BT" pitchFamily="34" charset="0"/>
            </a:endParaRPr>
          </a:p>
        </p:txBody>
      </p:sp>
      <p:sp>
        <p:nvSpPr>
          <p:cNvPr id="387127" name="Freeform 55"/>
          <p:cNvSpPr/>
          <p:nvPr/>
        </p:nvSpPr>
        <p:spPr bwMode="auto">
          <a:xfrm>
            <a:off x="323850" y="4586053"/>
            <a:ext cx="3914775" cy="893763"/>
          </a:xfrm>
          <a:custGeom>
            <a:avLst/>
            <a:gdLst/>
            <a:ahLst/>
            <a:cxnLst>
              <a:cxn ang="0">
                <a:pos x="0" y="0"/>
              </a:cxn>
              <a:cxn ang="0">
                <a:pos x="370" y="0"/>
              </a:cxn>
              <a:cxn ang="0">
                <a:pos x="382" y="11"/>
              </a:cxn>
              <a:cxn ang="0">
                <a:pos x="382" y="86"/>
              </a:cxn>
              <a:cxn ang="0">
                <a:pos x="0" y="86"/>
              </a:cxn>
              <a:cxn ang="0">
                <a:pos x="0" y="0"/>
              </a:cxn>
            </a:cxnLst>
            <a:rect l="0" t="0" r="r" b="b"/>
            <a:pathLst>
              <a:path w="382" h="86">
                <a:moveTo>
                  <a:pt x="0" y="0"/>
                </a:moveTo>
                <a:lnTo>
                  <a:pt x="370" y="0"/>
                </a:lnTo>
                <a:lnTo>
                  <a:pt x="382" y="11"/>
                </a:lnTo>
                <a:lnTo>
                  <a:pt x="382" y="86"/>
                </a:lnTo>
                <a:lnTo>
                  <a:pt x="0" y="86"/>
                </a:lnTo>
                <a:lnTo>
                  <a:pt x="0" y="0"/>
                </a:lnTo>
              </a:path>
            </a:pathLst>
          </a:custGeom>
          <a:solidFill>
            <a:srgbClr val="FFFFCC"/>
          </a:solidFill>
          <a:ln w="12700" cmpd="sng">
            <a:solidFill>
              <a:srgbClr val="8A0E5E"/>
            </a:solidFill>
            <a:prstDash val="solid"/>
            <a:round/>
          </a:ln>
        </p:spPr>
        <p:txBody>
          <a:bodyPr/>
          <a:lstStyle/>
          <a:p>
            <a:endParaRPr lang="en-US"/>
          </a:p>
        </p:txBody>
      </p:sp>
      <p:sp>
        <p:nvSpPr>
          <p:cNvPr id="387128" name="Freeform 56"/>
          <p:cNvSpPr/>
          <p:nvPr/>
        </p:nvSpPr>
        <p:spPr bwMode="auto">
          <a:xfrm>
            <a:off x="4119563" y="4598753"/>
            <a:ext cx="119062" cy="114300"/>
          </a:xfrm>
          <a:custGeom>
            <a:avLst/>
            <a:gdLst/>
            <a:ahLst/>
            <a:cxnLst>
              <a:cxn ang="0">
                <a:pos x="0" y="0"/>
              </a:cxn>
              <a:cxn ang="0">
                <a:pos x="0" y="11"/>
              </a:cxn>
              <a:cxn ang="0">
                <a:pos x="12" y="11"/>
              </a:cxn>
            </a:cxnLst>
            <a:rect l="0" t="0" r="r" b="b"/>
            <a:pathLst>
              <a:path w="12" h="11">
                <a:moveTo>
                  <a:pt x="0" y="0"/>
                </a:moveTo>
                <a:lnTo>
                  <a:pt x="0" y="11"/>
                </a:lnTo>
                <a:lnTo>
                  <a:pt x="12" y="11"/>
                </a:lnTo>
              </a:path>
            </a:pathLst>
          </a:custGeom>
          <a:solidFill>
            <a:srgbClr val="FFFFCC"/>
          </a:solidFill>
          <a:ln w="12700" cmpd="sng">
            <a:solidFill>
              <a:srgbClr val="8A0E5E"/>
            </a:solidFill>
            <a:prstDash val="solid"/>
            <a:round/>
          </a:ln>
        </p:spPr>
        <p:txBody>
          <a:bodyPr/>
          <a:lstStyle/>
          <a:p>
            <a:endParaRPr lang="en-US"/>
          </a:p>
        </p:txBody>
      </p:sp>
      <p:sp>
        <p:nvSpPr>
          <p:cNvPr id="387129" name="Rectangle 57"/>
          <p:cNvSpPr>
            <a:spLocks noChangeArrowheads="1"/>
          </p:cNvSpPr>
          <p:nvPr/>
        </p:nvSpPr>
        <p:spPr bwMode="auto">
          <a:xfrm>
            <a:off x="363538" y="4619391"/>
            <a:ext cx="3686175" cy="168275"/>
          </a:xfrm>
          <a:prstGeom prst="rect">
            <a:avLst/>
          </a:prstGeom>
          <a:noFill/>
          <a:ln w="9525">
            <a:noFill/>
            <a:miter lim="800000"/>
          </a:ln>
        </p:spPr>
        <p:txBody>
          <a:bodyPr wrap="none" lIns="0" tIns="0" rIns="0" bIns="0">
            <a:spAutoFit/>
          </a:bodyPr>
          <a:lstStyle/>
          <a:p>
            <a:r>
              <a:rPr lang="en-US" sz="1100">
                <a:solidFill>
                  <a:schemeClr val="bg2"/>
                </a:solidFill>
              </a:rPr>
              <a:t>To "distribute" a class in Java, you must define an interface </a:t>
            </a:r>
            <a:endParaRPr lang="en-US">
              <a:solidFill>
                <a:schemeClr val="bg2"/>
              </a:solidFill>
              <a:latin typeface="ZapfHumnst BT" pitchFamily="34" charset="0"/>
            </a:endParaRPr>
          </a:p>
        </p:txBody>
      </p:sp>
      <p:sp>
        <p:nvSpPr>
          <p:cNvPr id="387130" name="Rectangle 58"/>
          <p:cNvSpPr>
            <a:spLocks noChangeArrowheads="1"/>
          </p:cNvSpPr>
          <p:nvPr/>
        </p:nvSpPr>
        <p:spPr bwMode="auto">
          <a:xfrm>
            <a:off x="363538" y="4786078"/>
            <a:ext cx="3570287" cy="168275"/>
          </a:xfrm>
          <a:prstGeom prst="rect">
            <a:avLst/>
          </a:prstGeom>
          <a:noFill/>
          <a:ln w="9525">
            <a:noFill/>
            <a:miter lim="800000"/>
          </a:ln>
        </p:spPr>
        <p:txBody>
          <a:bodyPr wrap="none" lIns="0" tIns="0" rIns="0" bIns="0">
            <a:spAutoFit/>
          </a:bodyPr>
          <a:lstStyle/>
          <a:p>
            <a:r>
              <a:rPr lang="en-US" sz="1100">
                <a:solidFill>
                  <a:schemeClr val="bg2"/>
                </a:solidFill>
              </a:rPr>
              <a:t>that inherits from Remote.  The distributed class needs to </a:t>
            </a:r>
            <a:endParaRPr lang="en-US">
              <a:solidFill>
                <a:schemeClr val="bg2"/>
              </a:solidFill>
              <a:latin typeface="ZapfHumnst BT" pitchFamily="34" charset="0"/>
            </a:endParaRPr>
          </a:p>
        </p:txBody>
      </p:sp>
      <p:sp>
        <p:nvSpPr>
          <p:cNvPr id="387131" name="Rectangle 59"/>
          <p:cNvSpPr>
            <a:spLocks noChangeArrowheads="1"/>
          </p:cNvSpPr>
          <p:nvPr/>
        </p:nvSpPr>
        <p:spPr bwMode="auto">
          <a:xfrm>
            <a:off x="363538" y="4952766"/>
            <a:ext cx="3581400" cy="168275"/>
          </a:xfrm>
          <a:prstGeom prst="rect">
            <a:avLst/>
          </a:prstGeom>
          <a:noFill/>
          <a:ln w="9525">
            <a:noFill/>
            <a:miter lim="800000"/>
          </a:ln>
        </p:spPr>
        <p:txBody>
          <a:bodyPr wrap="none" lIns="0" tIns="0" rIns="0" bIns="0">
            <a:spAutoFit/>
          </a:bodyPr>
          <a:lstStyle/>
          <a:p>
            <a:r>
              <a:rPr lang="en-US" sz="1100">
                <a:solidFill>
                  <a:schemeClr val="bg2"/>
                </a:solidFill>
              </a:rPr>
              <a:t>realize the defined Remote interface and also inherit from </a:t>
            </a:r>
            <a:endParaRPr lang="en-US">
              <a:solidFill>
                <a:schemeClr val="bg2"/>
              </a:solidFill>
              <a:latin typeface="ZapfHumnst BT" pitchFamily="34" charset="0"/>
            </a:endParaRPr>
          </a:p>
        </p:txBody>
      </p:sp>
      <p:sp>
        <p:nvSpPr>
          <p:cNvPr id="387132" name="Rectangle 60"/>
          <p:cNvSpPr>
            <a:spLocks noChangeArrowheads="1"/>
          </p:cNvSpPr>
          <p:nvPr/>
        </p:nvSpPr>
        <p:spPr bwMode="auto">
          <a:xfrm>
            <a:off x="363538" y="5117866"/>
            <a:ext cx="2178050" cy="168275"/>
          </a:xfrm>
          <a:prstGeom prst="rect">
            <a:avLst/>
          </a:prstGeom>
          <a:noFill/>
          <a:ln w="9525">
            <a:noFill/>
            <a:miter lim="800000"/>
          </a:ln>
        </p:spPr>
        <p:txBody>
          <a:bodyPr wrap="none" lIns="0" tIns="0" rIns="0" bIns="0">
            <a:spAutoFit/>
          </a:bodyPr>
          <a:lstStyle/>
          <a:p>
            <a:r>
              <a:rPr lang="en-US" sz="1100">
                <a:solidFill>
                  <a:schemeClr val="bg2"/>
                </a:solidFill>
              </a:rPr>
              <a:t>(extend) the UnicastRemoteObject.</a:t>
            </a:r>
            <a:endParaRPr lang="en-US">
              <a:solidFill>
                <a:schemeClr val="bg2"/>
              </a:solidFill>
              <a:latin typeface="ZapfHumnst BT" pitchFamily="34" charset="0"/>
            </a:endParaRPr>
          </a:p>
        </p:txBody>
      </p:sp>
      <p:sp>
        <p:nvSpPr>
          <p:cNvPr id="387133" name="Rectangle 61"/>
          <p:cNvSpPr>
            <a:spLocks noChangeArrowheads="1"/>
          </p:cNvSpPr>
          <p:nvPr/>
        </p:nvSpPr>
        <p:spPr bwMode="auto">
          <a:xfrm>
            <a:off x="3003550" y="3365266"/>
            <a:ext cx="3071813" cy="801687"/>
          </a:xfrm>
          <a:prstGeom prst="rect">
            <a:avLst/>
          </a:prstGeom>
          <a:solidFill>
            <a:srgbClr val="99CCFF"/>
          </a:solidFill>
          <a:ln w="12700">
            <a:solidFill>
              <a:srgbClr val="FF0000"/>
            </a:solidFill>
            <a:miter lim="800000"/>
          </a:ln>
        </p:spPr>
        <p:txBody>
          <a:bodyPr/>
          <a:lstStyle/>
          <a:p>
            <a:endParaRPr lang="en-US"/>
          </a:p>
        </p:txBody>
      </p:sp>
      <p:sp>
        <p:nvSpPr>
          <p:cNvPr id="387134" name="Rectangle 62"/>
          <p:cNvSpPr>
            <a:spLocks noChangeArrowheads="1"/>
          </p:cNvSpPr>
          <p:nvPr/>
        </p:nvSpPr>
        <p:spPr bwMode="auto">
          <a:xfrm>
            <a:off x="3200400" y="3547828"/>
            <a:ext cx="2708275" cy="212725"/>
          </a:xfrm>
          <a:prstGeom prst="rect">
            <a:avLst/>
          </a:prstGeom>
          <a:noFill/>
          <a:ln w="9525">
            <a:noFill/>
            <a:miter lim="800000"/>
          </a:ln>
        </p:spPr>
        <p:txBody>
          <a:bodyPr lIns="0" tIns="0" rIns="0" bIns="0">
            <a:spAutoFit/>
          </a:bodyPr>
          <a:lstStyle/>
          <a:p>
            <a:r>
              <a:rPr lang="en-US" sz="1400">
                <a:solidFill>
                  <a:schemeClr val="bg2"/>
                </a:solidFill>
              </a:rPr>
              <a:t>         ISampleDistributedClass</a:t>
            </a:r>
            <a:endParaRPr lang="en-US" sz="1400">
              <a:solidFill>
                <a:schemeClr val="bg2"/>
              </a:solidFill>
              <a:latin typeface="ZapfHumnst BT" pitchFamily="34" charset="0"/>
            </a:endParaRPr>
          </a:p>
        </p:txBody>
      </p:sp>
      <p:sp>
        <p:nvSpPr>
          <p:cNvPr id="387135" name="Rectangle 63"/>
          <p:cNvSpPr>
            <a:spLocks noChangeArrowheads="1"/>
          </p:cNvSpPr>
          <p:nvPr/>
        </p:nvSpPr>
        <p:spPr bwMode="auto">
          <a:xfrm>
            <a:off x="3003550" y="3751028"/>
            <a:ext cx="3071813" cy="415925"/>
          </a:xfrm>
          <a:prstGeom prst="rect">
            <a:avLst/>
          </a:prstGeom>
          <a:noFill/>
          <a:ln w="12700">
            <a:solidFill>
              <a:srgbClr val="FF0000"/>
            </a:solidFill>
            <a:miter lim="800000"/>
          </a:ln>
        </p:spPr>
        <p:txBody>
          <a:bodyPr/>
          <a:lstStyle/>
          <a:p>
            <a:endParaRPr lang="en-US"/>
          </a:p>
        </p:txBody>
      </p:sp>
      <p:sp>
        <p:nvSpPr>
          <p:cNvPr id="387136" name="Rectangle 64"/>
          <p:cNvSpPr>
            <a:spLocks noChangeArrowheads="1"/>
          </p:cNvSpPr>
          <p:nvPr/>
        </p:nvSpPr>
        <p:spPr bwMode="auto">
          <a:xfrm>
            <a:off x="3003550" y="3833578"/>
            <a:ext cx="3071813" cy="333375"/>
          </a:xfrm>
          <a:prstGeom prst="rect">
            <a:avLst/>
          </a:prstGeom>
          <a:noFill/>
          <a:ln w="12700">
            <a:solidFill>
              <a:srgbClr val="FF0000"/>
            </a:solidFill>
            <a:miter lim="800000"/>
          </a:ln>
        </p:spPr>
        <p:txBody>
          <a:bodyPr/>
          <a:lstStyle/>
          <a:p>
            <a:endParaRPr lang="en-US"/>
          </a:p>
        </p:txBody>
      </p:sp>
      <p:sp>
        <p:nvSpPr>
          <p:cNvPr id="387137" name="Rectangle 65"/>
          <p:cNvSpPr>
            <a:spLocks noChangeArrowheads="1"/>
          </p:cNvSpPr>
          <p:nvPr/>
        </p:nvSpPr>
        <p:spPr bwMode="auto">
          <a:xfrm>
            <a:off x="3071813" y="3947878"/>
            <a:ext cx="2995612" cy="168275"/>
          </a:xfrm>
          <a:prstGeom prst="rect">
            <a:avLst/>
          </a:prstGeom>
          <a:noFill/>
          <a:ln w="9525">
            <a:noFill/>
            <a:miter lim="800000"/>
          </a:ln>
        </p:spPr>
        <p:txBody>
          <a:bodyPr wrap="none" lIns="0" tIns="0" rIns="0" bIns="0">
            <a:spAutoFit/>
          </a:bodyPr>
          <a:lstStyle/>
          <a:p>
            <a:r>
              <a:rPr lang="en-US" sz="1100">
                <a:solidFill>
                  <a:schemeClr val="bg2"/>
                </a:solidFill>
              </a:rPr>
              <a:t>doSomething(aParameter : SamplePassedData)</a:t>
            </a:r>
            <a:endParaRPr lang="en-US">
              <a:solidFill>
                <a:schemeClr val="bg2"/>
              </a:solidFill>
              <a:latin typeface="ZapfHumnst BT" pitchFamily="34" charset="0"/>
            </a:endParaRPr>
          </a:p>
        </p:txBody>
      </p:sp>
      <p:sp>
        <p:nvSpPr>
          <p:cNvPr id="387138" name="Rectangle 66"/>
          <p:cNvSpPr>
            <a:spLocks noChangeArrowheads="1"/>
          </p:cNvSpPr>
          <p:nvPr/>
        </p:nvSpPr>
        <p:spPr bwMode="auto">
          <a:xfrm>
            <a:off x="3976688" y="3370028"/>
            <a:ext cx="1101725" cy="212725"/>
          </a:xfrm>
          <a:prstGeom prst="rect">
            <a:avLst/>
          </a:prstGeom>
          <a:noFill/>
          <a:ln w="9525">
            <a:noFill/>
            <a:miter lim="800000"/>
          </a:ln>
        </p:spPr>
        <p:txBody>
          <a:bodyPr wrap="none" lIns="0" tIns="0" rIns="0" bIns="0">
            <a:spAutoFit/>
          </a:bodyPr>
          <a:lstStyle/>
          <a:p>
            <a:r>
              <a:rPr lang="en-US" sz="1400">
                <a:solidFill>
                  <a:schemeClr val="bg2"/>
                </a:solidFill>
              </a:rPr>
              <a:t>&lt;&lt;Interface&gt;&gt;</a:t>
            </a:r>
            <a:endParaRPr lang="en-US" sz="1400">
              <a:solidFill>
                <a:schemeClr val="bg2"/>
              </a:solidFill>
              <a:latin typeface="ZapfHumnst BT" pitchFamily="34" charset="0"/>
            </a:endParaRPr>
          </a:p>
        </p:txBody>
      </p:sp>
      <p:sp>
        <p:nvSpPr>
          <p:cNvPr id="387139" name="Oval 67"/>
          <p:cNvSpPr>
            <a:spLocks noChangeArrowheads="1"/>
          </p:cNvSpPr>
          <p:nvPr/>
        </p:nvSpPr>
        <p:spPr bwMode="auto">
          <a:xfrm>
            <a:off x="6919913" y="4921016"/>
            <a:ext cx="179387" cy="187325"/>
          </a:xfrm>
          <a:prstGeom prst="ellipse">
            <a:avLst/>
          </a:prstGeom>
          <a:solidFill>
            <a:srgbClr val="FFFFCC"/>
          </a:solidFill>
          <a:ln w="12700">
            <a:solidFill>
              <a:srgbClr val="8A0E5E"/>
            </a:solidFill>
            <a:round/>
          </a:ln>
        </p:spPr>
        <p:txBody>
          <a:bodyPr/>
          <a:lstStyle/>
          <a:p>
            <a:endParaRPr lang="en-US"/>
          </a:p>
        </p:txBody>
      </p:sp>
      <p:sp>
        <p:nvSpPr>
          <p:cNvPr id="387140" name="Rectangle 68"/>
          <p:cNvSpPr>
            <a:spLocks noChangeArrowheads="1"/>
          </p:cNvSpPr>
          <p:nvPr/>
        </p:nvSpPr>
        <p:spPr bwMode="auto">
          <a:xfrm>
            <a:off x="6535738" y="5303603"/>
            <a:ext cx="1046162" cy="244475"/>
          </a:xfrm>
          <a:prstGeom prst="rect">
            <a:avLst/>
          </a:prstGeom>
          <a:noFill/>
          <a:ln w="9525">
            <a:noFill/>
            <a:miter lim="800000"/>
          </a:ln>
        </p:spPr>
        <p:txBody>
          <a:bodyPr wrap="none" lIns="0" tIns="0" rIns="0" bIns="0">
            <a:spAutoFit/>
          </a:bodyPr>
          <a:lstStyle/>
          <a:p>
            <a:r>
              <a:rPr lang="en-US" sz="1600"/>
              <a:t>Serializable</a:t>
            </a:r>
            <a:endParaRPr lang="en-US" sz="1600">
              <a:latin typeface="ZapfHumnst BT" pitchFamily="34" charset="0"/>
            </a:endParaRPr>
          </a:p>
        </p:txBody>
      </p:sp>
      <p:sp>
        <p:nvSpPr>
          <p:cNvPr id="387141" name="Rectangle 69"/>
          <p:cNvSpPr>
            <a:spLocks noChangeArrowheads="1"/>
          </p:cNvSpPr>
          <p:nvPr/>
        </p:nvSpPr>
        <p:spPr bwMode="auto">
          <a:xfrm>
            <a:off x="6564313" y="5565541"/>
            <a:ext cx="887412" cy="182562"/>
          </a:xfrm>
          <a:prstGeom prst="rect">
            <a:avLst/>
          </a:prstGeom>
          <a:noFill/>
          <a:ln w="9525">
            <a:noFill/>
            <a:miter lim="800000"/>
          </a:ln>
        </p:spPr>
        <p:txBody>
          <a:bodyPr wrap="none" lIns="0" tIns="0" rIns="0" bIns="0">
            <a:spAutoFit/>
          </a:bodyPr>
          <a:lstStyle/>
          <a:p>
            <a:r>
              <a:rPr lang="en-US" sz="1200"/>
              <a:t>(from java.io)</a:t>
            </a:r>
            <a:endParaRPr lang="en-US" sz="1200">
              <a:latin typeface="ZapfHumnst BT" pitchFamily="34" charset="0"/>
            </a:endParaRPr>
          </a:p>
        </p:txBody>
      </p:sp>
      <p:sp>
        <p:nvSpPr>
          <p:cNvPr id="387159" name="Text Box 87"/>
          <p:cNvSpPr txBox="1">
            <a:spLocks noChangeArrowheads="1"/>
          </p:cNvSpPr>
          <p:nvPr/>
        </p:nvSpPr>
        <p:spPr bwMode="auto">
          <a:xfrm>
            <a:off x="3368675" y="1188803"/>
            <a:ext cx="2484438" cy="809625"/>
          </a:xfrm>
          <a:prstGeom prst="rect">
            <a:avLst/>
          </a:prstGeom>
          <a:noFill/>
          <a:ln w="9525">
            <a:noFill/>
            <a:miter lim="800000"/>
          </a:ln>
          <a:effectLst/>
        </p:spPr>
        <p:txBody>
          <a:bodyPr lIns="107950" tIns="53975" rIns="107950" bIns="53975">
            <a:spAutoFit/>
          </a:bodyPr>
          <a:lstStyle/>
          <a:p>
            <a:pPr algn="ctr">
              <a:spcBef>
                <a:spcPct val="50000"/>
              </a:spcBef>
            </a:pPr>
            <a:r>
              <a:rPr lang="en-US" sz="1500" i="1">
                <a:solidFill>
                  <a:srgbClr val="00CCFF"/>
                </a:solidFill>
              </a:rPr>
              <a:t>Roles to be filled by the designer applying the </a:t>
            </a:r>
            <a:r>
              <a:rPr lang="en-US" sz="1600" i="1">
                <a:solidFill>
                  <a:srgbClr val="00CCFF"/>
                </a:solidFill>
              </a:rPr>
              <a:t>mechanism</a:t>
            </a:r>
            <a:endParaRPr lang="en-US" sz="1600" i="1">
              <a:solidFill>
                <a:srgbClr val="00CCFF"/>
              </a:solidFill>
            </a:endParaRPr>
          </a:p>
        </p:txBody>
      </p:sp>
      <p:sp>
        <p:nvSpPr>
          <p:cNvPr id="387160" name="Line 88"/>
          <p:cNvSpPr>
            <a:spLocks noChangeShapeType="1"/>
          </p:cNvSpPr>
          <p:nvPr/>
        </p:nvSpPr>
        <p:spPr bwMode="auto">
          <a:xfrm>
            <a:off x="5033963" y="2020653"/>
            <a:ext cx="2266950" cy="2635250"/>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87161" name="Line 89"/>
          <p:cNvSpPr>
            <a:spLocks noChangeShapeType="1"/>
          </p:cNvSpPr>
          <p:nvPr/>
        </p:nvSpPr>
        <p:spPr bwMode="auto">
          <a:xfrm flipH="1">
            <a:off x="3657600" y="2023828"/>
            <a:ext cx="598488" cy="1306513"/>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87162" name="Line 90"/>
          <p:cNvSpPr>
            <a:spLocks noChangeShapeType="1"/>
          </p:cNvSpPr>
          <p:nvPr/>
        </p:nvSpPr>
        <p:spPr bwMode="auto">
          <a:xfrm flipH="1">
            <a:off x="2489200" y="2001603"/>
            <a:ext cx="1609725" cy="1470025"/>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87169" name="Freeform 97"/>
          <p:cNvSpPr/>
          <p:nvPr/>
        </p:nvSpPr>
        <p:spPr bwMode="auto">
          <a:xfrm>
            <a:off x="6159500" y="5332178"/>
            <a:ext cx="1905000" cy="1066800"/>
          </a:xfrm>
          <a:custGeom>
            <a:avLst/>
            <a:gdLst/>
            <a:ahLst/>
            <a:cxnLst>
              <a:cxn ang="0">
                <a:pos x="0" y="672"/>
              </a:cxn>
              <a:cxn ang="0">
                <a:pos x="1200" y="672"/>
              </a:cxn>
              <a:cxn ang="0">
                <a:pos x="1200" y="0"/>
              </a:cxn>
            </a:cxnLst>
            <a:rect l="0" t="0" r="r" b="b"/>
            <a:pathLst>
              <a:path w="1200" h="672">
                <a:moveTo>
                  <a:pt x="0" y="672"/>
                </a:moveTo>
                <a:lnTo>
                  <a:pt x="1200" y="672"/>
                </a:lnTo>
                <a:lnTo>
                  <a:pt x="1200" y="0"/>
                </a:lnTo>
              </a:path>
            </a:pathLst>
          </a:custGeom>
          <a:noFill/>
          <a:ln w="28575" cap="flat" cmpd="sng">
            <a:solidFill>
              <a:schemeClr val="tx1"/>
            </a:solidFill>
            <a:prstDash val="lgDash"/>
            <a:round/>
            <a:tailEnd type="arrow" w="lg" len="lg"/>
          </a:ln>
          <a:effectLst/>
        </p:spPr>
        <p:txBody>
          <a:bodyPr lIns="107950" tIns="53975" rIns="107950" bIns="53975"/>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n-US" altLang="zh-CN" smtClean="0">
                <a:ea typeface="宋体" panose="02010600030101010101" pitchFamily="2" charset="-122"/>
              </a:rPr>
              <a:t>Define the purpose of Use-Case Design and when in the lifecycle it is performed</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Verify that there is consistency in the use-case implementation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Refine the use-case realizations from Use-Case Analysis using defined Design Model elements</a:t>
            </a: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307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Objectives: Use-Case Design</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idx="1"/>
          </p:nvPr>
        </p:nvSpPr>
        <p:spPr/>
        <p:txBody>
          <a:bodyPr>
            <a:normAutofit fontScale="92500"/>
          </a:bodyPr>
          <a:lstStyle/>
          <a:p>
            <a:pPr marL="533400" indent="-533400" eaLnBrk="1" hangingPunct="1">
              <a:buFont typeface="Wingdings" panose="05000000000000000000" pitchFamily="2" charset="2"/>
              <a:buAutoNum type="arabicPeriod"/>
            </a:pPr>
            <a:r>
              <a:rPr lang="en-US" altLang="zh-CN" sz="2800" smtClean="0">
                <a:ea typeface="宋体" panose="02010600030101010101" pitchFamily="2" charset="-122"/>
              </a:rPr>
              <a:t>Provide access to RMI support classes (e.g., Remote and Serializable interfaces, Naming Service)</a:t>
            </a:r>
            <a:endParaRPr lang="en-US" altLang="zh-CN" sz="2800" smtClean="0">
              <a:ea typeface="宋体" panose="02010600030101010101" pitchFamily="2" charset="-122"/>
            </a:endParaRPr>
          </a:p>
          <a:p>
            <a:pPr marL="913130" lvl="1" indent="-457200" eaLnBrk="1" hangingPunct="1"/>
            <a:r>
              <a:rPr lang="en-US" altLang="zh-CN" sz="2400" i="1" smtClean="0">
                <a:solidFill>
                  <a:srgbClr val="00CCFF"/>
                </a:solidFill>
                <a:ea typeface="宋体" panose="02010600030101010101" pitchFamily="2" charset="-122"/>
              </a:rPr>
              <a:t>Use java.rmi and java.io package in Middleware layer</a:t>
            </a:r>
            <a:endParaRPr lang="en-US" altLang="zh-CN" sz="2400" i="1" smtClean="0">
              <a:solidFill>
                <a:srgbClr val="00CCFF"/>
              </a:solidFill>
              <a:ea typeface="宋体" panose="02010600030101010101" pitchFamily="2" charset="-122"/>
            </a:endParaRPr>
          </a:p>
          <a:p>
            <a:pPr marL="533400" indent="-533400" eaLnBrk="1" hangingPunct="1"/>
            <a:r>
              <a:rPr lang="en-US" altLang="zh-CN" sz="2800" smtClean="0">
                <a:ea typeface="宋体" panose="02010600030101010101" pitchFamily="2" charset="-122"/>
              </a:rPr>
              <a:t>For each class to be distributed:</a:t>
            </a:r>
            <a:endParaRPr lang="en-US" altLang="zh-CN" sz="2800" smtClean="0">
              <a:ea typeface="宋体" panose="02010600030101010101" pitchFamily="2" charset="-122"/>
            </a:endParaRPr>
          </a:p>
          <a:p>
            <a:pPr marL="913130" lvl="1" indent="-457200" eaLnBrk="1" hangingPunct="1"/>
            <a:r>
              <a:rPr lang="en-US" altLang="zh-CN" sz="2400" i="1" smtClean="0">
                <a:solidFill>
                  <a:srgbClr val="00CCFF"/>
                </a:solidFill>
                <a:ea typeface="宋体" panose="02010600030101010101" pitchFamily="2" charset="-122"/>
              </a:rPr>
              <a:t>Controllers to be distributed are in Application layer </a:t>
            </a:r>
            <a:endParaRPr lang="en-US" altLang="zh-CN" sz="2400" i="1" smtClean="0">
              <a:solidFill>
                <a:srgbClr val="00CCFF"/>
              </a:solidFill>
              <a:ea typeface="宋体" panose="02010600030101010101" pitchFamily="2" charset="-122"/>
            </a:endParaRPr>
          </a:p>
          <a:p>
            <a:pPr marL="913130" lvl="1" indent="-457200" eaLnBrk="1" hangingPunct="1"/>
            <a:r>
              <a:rPr lang="en-US" altLang="zh-CN" sz="2400" i="1" smtClean="0">
                <a:solidFill>
                  <a:srgbClr val="00CCFF"/>
                </a:solidFill>
                <a:ea typeface="宋体" panose="02010600030101010101" pitchFamily="2" charset="-122"/>
              </a:rPr>
              <a:t>Dependency from Application layer to Middleware layer is needed to access java packages</a:t>
            </a:r>
            <a:r>
              <a:rPr lang="en-US" altLang="zh-CN" sz="2400" smtClean="0">
                <a:solidFill>
                  <a:srgbClr val="00CCFF"/>
                </a:solidFill>
                <a:ea typeface="宋体" panose="02010600030101010101" pitchFamily="2" charset="-122"/>
              </a:rPr>
              <a:t> </a:t>
            </a:r>
            <a:endParaRPr lang="en-US" altLang="zh-CN" sz="2400" smtClean="0">
              <a:solidFill>
                <a:srgbClr val="00CCFF"/>
              </a:solidFill>
              <a:ea typeface="宋体" panose="02010600030101010101" pitchFamily="2" charset="-122"/>
            </a:endParaRPr>
          </a:p>
          <a:p>
            <a:pPr marL="913130" lvl="1" indent="-457200" eaLnBrk="1" hangingPunct="1"/>
            <a:r>
              <a:rPr lang="en-US" altLang="zh-CN" sz="2400" smtClean="0">
                <a:ea typeface="宋体" panose="02010600030101010101" pitchFamily="2" charset="-122"/>
              </a:rPr>
              <a:t>Define interface for class that realizes Remote</a:t>
            </a:r>
            <a:endParaRPr lang="en-US" altLang="zh-CN" sz="2400" smtClean="0">
              <a:ea typeface="宋体" panose="02010600030101010101" pitchFamily="2" charset="-122"/>
            </a:endParaRPr>
          </a:p>
          <a:p>
            <a:pPr marL="913130" lvl="1" indent="-457200" eaLnBrk="1" hangingPunct="1"/>
            <a:r>
              <a:rPr lang="en-US" altLang="zh-CN" sz="2400" smtClean="0">
                <a:ea typeface="宋体" panose="02010600030101010101" pitchFamily="2" charset="-122"/>
              </a:rPr>
              <a:t>Have class inherit from UnicastRemoteObject</a:t>
            </a:r>
            <a:endParaRPr lang="en-US" altLang="zh-CN" sz="2400" smtClean="0">
              <a:ea typeface="宋体" panose="02010600030101010101" pitchFamily="2" charset="-122"/>
            </a:endParaRPr>
          </a:p>
        </p:txBody>
      </p:sp>
      <p:sp>
        <p:nvSpPr>
          <p:cNvPr id="18434" name="Rectangle 3"/>
          <p:cNvSpPr>
            <a:spLocks noGrp="1" noChangeArrowheads="1"/>
          </p:cNvSpPr>
          <p:nvPr>
            <p:ph type="title"/>
          </p:nvPr>
        </p:nvSpPr>
        <p:spPr/>
        <p:txBody>
          <a:bodyPr/>
          <a:lstStyle/>
          <a:p>
            <a:pPr eaLnBrk="1" hangingPunct="1"/>
            <a:r>
              <a:rPr lang="en-US" altLang="zh-CN" dirty="0" smtClean="0">
                <a:ea typeface="宋体" panose="02010600030101010101" pitchFamily="2" charset="-122"/>
              </a:rPr>
              <a:t>Incorporating RMI: Steps</a:t>
            </a:r>
            <a:endParaRPr lang="en-US" altLang="zh-CN" dirty="0" smtClean="0">
              <a:ea typeface="宋体" panose="02010600030101010101" pitchFamily="2" charset="-122"/>
            </a:endParaRPr>
          </a:p>
        </p:txBody>
      </p:sp>
      <p:sp>
        <p:nvSpPr>
          <p:cNvPr id="18436" name="Text Box 5"/>
          <p:cNvSpPr txBox="1">
            <a:spLocks noChangeArrowheads="1"/>
          </p:cNvSpPr>
          <p:nvPr/>
        </p:nvSpPr>
        <p:spPr bwMode="auto">
          <a:xfrm>
            <a:off x="304800" y="2105025"/>
            <a:ext cx="6477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18437" name="Text Box 6"/>
          <p:cNvSpPr txBox="1">
            <a:spLocks noChangeArrowheads="1"/>
          </p:cNvSpPr>
          <p:nvPr/>
        </p:nvSpPr>
        <p:spPr bwMode="auto">
          <a:xfrm>
            <a:off x="3251200" y="5930900"/>
            <a:ext cx="20574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 </a:t>
            </a:r>
            <a:r>
              <a:rPr lang="en-US" altLang="zh-CN" sz="2800" b="1" i="1">
                <a:solidFill>
                  <a:schemeClr val="hlink"/>
                </a:solidFill>
                <a:ea typeface="宋体" panose="02010600030101010101" pitchFamily="2" charset="-122"/>
              </a:rPr>
              <a:t>= Done</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18438" name="Text Box 7"/>
          <p:cNvSpPr txBox="1">
            <a:spLocks noChangeArrowheads="1"/>
          </p:cNvSpPr>
          <p:nvPr/>
        </p:nvSpPr>
        <p:spPr bwMode="auto">
          <a:xfrm>
            <a:off x="361950" y="2998788"/>
            <a:ext cx="647700" cy="534987"/>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18439" name="Text Box 8"/>
          <p:cNvSpPr txBox="1">
            <a:spLocks noChangeArrowheads="1"/>
          </p:cNvSpPr>
          <p:nvPr/>
        </p:nvSpPr>
        <p:spPr bwMode="auto">
          <a:xfrm>
            <a:off x="361950" y="3421063"/>
            <a:ext cx="647700" cy="534987"/>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2"/>
            </a:pPr>
            <a:r>
              <a:rPr lang="en-US" altLang="zh-CN" smtClean="0">
                <a:ea typeface="宋体" panose="02010600030101010101" pitchFamily="2" charset="-122"/>
              </a:rPr>
              <a:t>Have classes for data passed to distributed objects realize the Serializable interface</a:t>
            </a:r>
            <a:endParaRPr lang="en-US" altLang="zh-CN" smtClean="0">
              <a:ea typeface="宋体" panose="02010600030101010101" pitchFamily="2" charset="-122"/>
            </a:endParaRPr>
          </a:p>
          <a:p>
            <a:pPr marL="987425" lvl="1" indent="-533400" eaLnBrk="1" hangingPunct="1"/>
            <a:r>
              <a:rPr lang="en-US" altLang="zh-CN" i="1" smtClean="0">
                <a:solidFill>
                  <a:srgbClr val="00CCFF"/>
                </a:solidFill>
                <a:ea typeface="宋体" panose="02010600030101010101" pitchFamily="2" charset="-122"/>
              </a:rPr>
              <a:t>Core data types are in Business Services layer</a:t>
            </a:r>
            <a:endParaRPr lang="en-US" altLang="zh-CN" i="1" smtClean="0">
              <a:solidFill>
                <a:srgbClr val="00CCFF"/>
              </a:solidFill>
              <a:ea typeface="宋体" panose="02010600030101010101" pitchFamily="2" charset="-122"/>
            </a:endParaRPr>
          </a:p>
          <a:p>
            <a:pPr marL="987425" lvl="1" indent="-533400" eaLnBrk="1" hangingPunct="1"/>
            <a:r>
              <a:rPr lang="en-US" altLang="zh-CN" i="1" smtClean="0">
                <a:solidFill>
                  <a:srgbClr val="00CCFF"/>
                </a:solidFill>
                <a:ea typeface="宋体" panose="02010600030101010101" pitchFamily="2" charset="-122"/>
              </a:rPr>
              <a:t>Dependency from Business Services layer to Middleware layer is needed to get access to java.rmi</a:t>
            </a:r>
            <a:endParaRPr lang="en-US" altLang="zh-CN" i="1" smtClean="0">
              <a:solidFill>
                <a:srgbClr val="00CCFF"/>
              </a:solidFill>
              <a:ea typeface="宋体" panose="02010600030101010101" pitchFamily="2" charset="-122"/>
            </a:endParaRPr>
          </a:p>
          <a:p>
            <a:pPr marL="987425" lvl="1" indent="-533400" eaLnBrk="1" hangingPunct="1"/>
            <a:r>
              <a:rPr lang="en-US" altLang="zh-CN" smtClean="0">
                <a:solidFill>
                  <a:schemeClr val="tx1"/>
                </a:solidFill>
                <a:ea typeface="宋体" panose="02010600030101010101" pitchFamily="2" charset="-122"/>
              </a:rPr>
              <a:t>Add the realization relationships</a:t>
            </a:r>
            <a:endParaRPr lang="en-US" altLang="zh-CN" smtClean="0">
              <a:solidFill>
                <a:schemeClr val="tx1"/>
              </a:solidFill>
              <a:ea typeface="宋体" panose="02010600030101010101" pitchFamily="2" charset="-122"/>
            </a:endParaRPr>
          </a:p>
          <a:p>
            <a:pPr marL="609600" indent="-609600" eaLnBrk="1" hangingPunct="1">
              <a:buFont typeface="Wingdings" panose="05000000000000000000" pitchFamily="2" charset="2"/>
              <a:buAutoNum type="arabicPeriod" startAt="3"/>
            </a:pPr>
            <a:r>
              <a:rPr lang="en-US" altLang="zh-CN" smtClean="0">
                <a:ea typeface="宋体" panose="02010600030101010101" pitchFamily="2" charset="-122"/>
              </a:rPr>
              <a:t>Run pre-processor – out of scope </a:t>
            </a:r>
            <a:endParaRPr lang="en-US" altLang="zh-CN" smtClean="0">
              <a:ea typeface="宋体" panose="02010600030101010101" pitchFamily="2" charset="-122"/>
            </a:endParaRPr>
          </a:p>
        </p:txBody>
      </p:sp>
      <p:sp>
        <p:nvSpPr>
          <p:cNvPr id="19459" name="Rectangle 5"/>
          <p:cNvSpPr>
            <a:spLocks noGrp="1" noChangeArrowheads="1"/>
          </p:cNvSpPr>
          <p:nvPr>
            <p:ph type="title"/>
          </p:nvPr>
        </p:nvSpPr>
        <p:spPr/>
        <p:txBody>
          <a:bodyPr>
            <a:normAutofit fontScale="90000"/>
          </a:bodyPr>
          <a:lstStyle/>
          <a:p>
            <a:pPr eaLnBrk="1" hangingPunct="1"/>
            <a:r>
              <a:rPr lang="en-US" altLang="zh-CN" dirty="0" smtClean="0">
                <a:ea typeface="宋体" panose="02010600030101010101" pitchFamily="2" charset="-122"/>
              </a:rPr>
              <a:t>Incorporating RMI: Steps (continued)</a:t>
            </a:r>
            <a:endParaRPr lang="en-US" altLang="zh-CN" dirty="0" smtClean="0">
              <a:ea typeface="宋体" panose="02010600030101010101" pitchFamily="2" charset="-122"/>
            </a:endParaRPr>
          </a:p>
        </p:txBody>
      </p:sp>
      <p:sp>
        <p:nvSpPr>
          <p:cNvPr id="19460" name="Text Box 7"/>
          <p:cNvSpPr txBox="1">
            <a:spLocks noChangeArrowheads="1"/>
          </p:cNvSpPr>
          <p:nvPr/>
        </p:nvSpPr>
        <p:spPr bwMode="auto">
          <a:xfrm>
            <a:off x="381000" y="2287588"/>
            <a:ext cx="647700" cy="534987"/>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19461" name="Text Box 9"/>
          <p:cNvSpPr txBox="1">
            <a:spLocks noChangeArrowheads="1"/>
          </p:cNvSpPr>
          <p:nvPr/>
        </p:nvSpPr>
        <p:spPr bwMode="auto">
          <a:xfrm>
            <a:off x="381000" y="3152775"/>
            <a:ext cx="6477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19462" name="Text Box 11"/>
          <p:cNvSpPr txBox="1">
            <a:spLocks noChangeArrowheads="1"/>
          </p:cNvSpPr>
          <p:nvPr/>
        </p:nvSpPr>
        <p:spPr bwMode="auto">
          <a:xfrm>
            <a:off x="3251200" y="5930900"/>
            <a:ext cx="20574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 </a:t>
            </a:r>
            <a:r>
              <a:rPr lang="en-US" altLang="zh-CN" sz="2800" b="1" i="1">
                <a:solidFill>
                  <a:schemeClr val="hlink"/>
                </a:solidFill>
                <a:ea typeface="宋体" panose="02010600030101010101" pitchFamily="2" charset="-122"/>
              </a:rPr>
              <a:t>= Done</a:t>
            </a:r>
            <a:endParaRPr lang="en-US" altLang="zh-CN" sz="2800" b="1">
              <a:solidFill>
                <a:schemeClr val="hlink"/>
              </a:solidFill>
              <a:latin typeface="Symbol" panose="05050102010706020507" pitchFamily="18" charset="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4"/>
            </a:pPr>
            <a:r>
              <a:rPr lang="en-US" altLang="zh-CN" smtClean="0">
                <a:ea typeface="宋体" panose="02010600030101010101" pitchFamily="2" charset="-122"/>
              </a:rPr>
              <a:t>Have distributed class clients look up the remote objects using the Naming service</a:t>
            </a:r>
            <a:endParaRPr lang="en-US" altLang="zh-CN" smtClean="0">
              <a:ea typeface="宋体" panose="02010600030101010101" pitchFamily="2" charset="-122"/>
            </a:endParaRPr>
          </a:p>
          <a:p>
            <a:pPr marL="987425" lvl="1" indent="-533400" eaLnBrk="1" hangingPunct="1"/>
            <a:r>
              <a:rPr lang="en-US" altLang="zh-CN" i="1" smtClean="0">
                <a:solidFill>
                  <a:srgbClr val="00CCFF"/>
                </a:solidFill>
                <a:ea typeface="宋体" panose="02010600030101010101" pitchFamily="2" charset="-122"/>
              </a:rPr>
              <a:t>Most Distributed Class Clients are forms</a:t>
            </a:r>
            <a:endParaRPr lang="en-US" altLang="zh-CN" i="1" smtClean="0">
              <a:solidFill>
                <a:srgbClr val="00CCFF"/>
              </a:solidFill>
              <a:ea typeface="宋体" panose="02010600030101010101" pitchFamily="2" charset="-122"/>
            </a:endParaRPr>
          </a:p>
          <a:p>
            <a:pPr marL="987425" lvl="1" indent="-533400" eaLnBrk="1" hangingPunct="1"/>
            <a:r>
              <a:rPr lang="en-US" altLang="zh-CN" i="1" smtClean="0">
                <a:solidFill>
                  <a:srgbClr val="00CCFF"/>
                </a:solidFill>
                <a:ea typeface="宋体" panose="02010600030101010101" pitchFamily="2" charset="-122"/>
              </a:rPr>
              <a:t>Forms are in Application layer</a:t>
            </a:r>
            <a:endParaRPr lang="en-US" altLang="zh-CN" i="1" smtClean="0">
              <a:solidFill>
                <a:srgbClr val="00CCFF"/>
              </a:solidFill>
              <a:ea typeface="宋体" panose="02010600030101010101" pitchFamily="2" charset="-122"/>
            </a:endParaRPr>
          </a:p>
          <a:p>
            <a:pPr marL="987425" lvl="1" indent="-533400" eaLnBrk="1" hangingPunct="1"/>
            <a:r>
              <a:rPr lang="en-US" altLang="zh-CN" i="1" smtClean="0">
                <a:solidFill>
                  <a:srgbClr val="00CCFF"/>
                </a:solidFill>
                <a:ea typeface="宋体" panose="02010600030101010101" pitchFamily="2" charset="-122"/>
              </a:rPr>
              <a:t>Dependency from Application layer to Middleware layer is needed to get access to java.rmi</a:t>
            </a:r>
            <a:endParaRPr lang="en-US" altLang="zh-CN" i="1" smtClean="0">
              <a:solidFill>
                <a:srgbClr val="00CCFF"/>
              </a:solidFill>
              <a:ea typeface="宋体" panose="02010600030101010101" pitchFamily="2" charset="-122"/>
            </a:endParaRPr>
          </a:p>
          <a:p>
            <a:pPr marL="987425" lvl="1" indent="-533400" eaLnBrk="1" hangingPunct="1"/>
            <a:r>
              <a:rPr lang="en-US" altLang="zh-CN" smtClean="0">
                <a:solidFill>
                  <a:schemeClr val="tx1"/>
                </a:solidFill>
                <a:ea typeface="宋体" panose="02010600030101010101" pitchFamily="2" charset="-122"/>
              </a:rPr>
              <a:t>Add relationship from Distributed Class Clients  to Naming Service</a:t>
            </a:r>
            <a:endParaRPr lang="en-US" altLang="zh-CN" smtClean="0">
              <a:solidFill>
                <a:schemeClr val="tx1"/>
              </a:solidFill>
              <a:ea typeface="宋体" panose="02010600030101010101" pitchFamily="2" charset="-122"/>
            </a:endParaRPr>
          </a:p>
          <a:p>
            <a:pPr marL="609600" indent="-609600" eaLnBrk="1" hangingPunct="1">
              <a:buFont typeface="Wingdings" panose="05000000000000000000" pitchFamily="2" charset="2"/>
              <a:buAutoNum type="arabicPeriod" startAt="5"/>
            </a:pPr>
            <a:r>
              <a:rPr lang="en-US" altLang="zh-CN" smtClean="0">
                <a:ea typeface="宋体" panose="02010600030101010101" pitchFamily="2" charset="-122"/>
              </a:rPr>
              <a:t>Create/update interaction diagrams with distribution processing (optional)</a:t>
            </a:r>
            <a:endParaRPr lang="en-US" altLang="zh-CN" smtClean="0">
              <a:ea typeface="宋体" panose="02010600030101010101" pitchFamily="2" charset="-122"/>
            </a:endParaRPr>
          </a:p>
        </p:txBody>
      </p:sp>
      <p:sp>
        <p:nvSpPr>
          <p:cNvPr id="20482" name="Rectangle 2"/>
          <p:cNvSpPr>
            <a:spLocks noGrp="1" noChangeArrowheads="1"/>
          </p:cNvSpPr>
          <p:nvPr>
            <p:ph type="title"/>
          </p:nvPr>
        </p:nvSpPr>
        <p:spPr/>
        <p:txBody>
          <a:bodyPr>
            <a:normAutofit fontScale="90000"/>
          </a:bodyPr>
          <a:lstStyle/>
          <a:p>
            <a:pPr eaLnBrk="1" hangingPunct="1"/>
            <a:r>
              <a:rPr lang="en-US" altLang="zh-CN" dirty="0" smtClean="0">
                <a:ea typeface="宋体" panose="02010600030101010101" pitchFamily="2" charset="-122"/>
              </a:rPr>
              <a:t> Incorporating RMI: Steps (continued)</a:t>
            </a:r>
            <a:endParaRPr lang="en-US" altLang="zh-CN" dirty="0" smtClean="0">
              <a:ea typeface="宋体" panose="02010600030101010101" pitchFamily="2" charset="-122"/>
            </a:endParaRPr>
          </a:p>
        </p:txBody>
      </p:sp>
      <p:sp>
        <p:nvSpPr>
          <p:cNvPr id="20484" name="Text Box 4"/>
          <p:cNvSpPr txBox="1">
            <a:spLocks noChangeArrowheads="1"/>
          </p:cNvSpPr>
          <p:nvPr/>
        </p:nvSpPr>
        <p:spPr bwMode="auto">
          <a:xfrm>
            <a:off x="336550" y="1803400"/>
            <a:ext cx="6477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20485" name="Text Box 6"/>
          <p:cNvSpPr txBox="1">
            <a:spLocks noChangeArrowheads="1"/>
          </p:cNvSpPr>
          <p:nvPr/>
        </p:nvSpPr>
        <p:spPr bwMode="auto">
          <a:xfrm>
            <a:off x="336550" y="2349500"/>
            <a:ext cx="6477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20486" name="Text Box 7"/>
          <p:cNvSpPr txBox="1">
            <a:spLocks noChangeArrowheads="1"/>
          </p:cNvSpPr>
          <p:nvPr/>
        </p:nvSpPr>
        <p:spPr bwMode="auto">
          <a:xfrm>
            <a:off x="336550" y="2806700"/>
            <a:ext cx="6477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a:t>
            </a:r>
            <a:endParaRPr lang="en-US" altLang="zh-CN" sz="2800" b="1">
              <a:solidFill>
                <a:schemeClr val="hlink"/>
              </a:solidFill>
              <a:latin typeface="Symbol" panose="05050102010706020507" pitchFamily="18" charset="2"/>
              <a:ea typeface="宋体" panose="02010600030101010101" pitchFamily="2" charset="-122"/>
            </a:endParaRPr>
          </a:p>
        </p:txBody>
      </p:sp>
      <p:sp>
        <p:nvSpPr>
          <p:cNvPr id="20487" name="Text Box 10"/>
          <p:cNvSpPr txBox="1">
            <a:spLocks noChangeArrowheads="1"/>
          </p:cNvSpPr>
          <p:nvPr/>
        </p:nvSpPr>
        <p:spPr bwMode="auto">
          <a:xfrm>
            <a:off x="3251200" y="5930900"/>
            <a:ext cx="2057400" cy="534988"/>
          </a:xfrm>
          <a:prstGeom prst="rect">
            <a:avLst/>
          </a:prstGeom>
          <a:noFill/>
          <a:ln w="9525">
            <a:noFill/>
            <a:miter lim="800000"/>
          </a:ln>
        </p:spPr>
        <p:txBody>
          <a:bodyPr lIns="107950" tIns="53975" rIns="107950" bIns="53975">
            <a:spAutoFit/>
          </a:bodyPr>
          <a:lstStyle/>
          <a:p>
            <a:pPr algn="ctr">
              <a:spcBef>
                <a:spcPct val="50000"/>
              </a:spcBef>
            </a:pPr>
            <a:r>
              <a:rPr lang="en-US" altLang="zh-CN" sz="2800" b="1">
                <a:solidFill>
                  <a:schemeClr val="hlink"/>
                </a:solidFill>
                <a:latin typeface="Symbol" panose="05050102010706020507" pitchFamily="18" charset="2"/>
                <a:ea typeface="宋体" panose="02010600030101010101" pitchFamily="2" charset="-122"/>
              </a:rPr>
              <a:t>Ö </a:t>
            </a:r>
            <a:r>
              <a:rPr lang="en-US" altLang="zh-CN" sz="2800" b="1" i="1">
                <a:solidFill>
                  <a:schemeClr val="hlink"/>
                </a:solidFill>
                <a:ea typeface="宋体" panose="02010600030101010101" pitchFamily="2" charset="-122"/>
              </a:rPr>
              <a:t>= Done</a:t>
            </a:r>
            <a:endParaRPr lang="en-US" altLang="zh-CN" sz="2800" b="1">
              <a:solidFill>
                <a:schemeClr val="hlink"/>
              </a:solidFill>
              <a:latin typeface="Symbol" panose="05050102010706020507" pitchFamily="18" charset="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263"/>
          <p:cNvSpPr>
            <a:spLocks noChangeArrowheads="1"/>
          </p:cNvSpPr>
          <p:nvPr/>
        </p:nvSpPr>
        <p:spPr bwMode="auto">
          <a:xfrm rot="7627401">
            <a:off x="6838950" y="4315274"/>
            <a:ext cx="152400" cy="95250"/>
          </a:xfrm>
          <a:prstGeom prst="diamond">
            <a:avLst/>
          </a:prstGeom>
          <a:noFill/>
          <a:ln w="12700">
            <a:solidFill>
              <a:schemeClr val="tx1"/>
            </a:solidFill>
            <a:miter lim="800000"/>
          </a:ln>
        </p:spPr>
        <p:txBody>
          <a:bodyPr wrap="none" lIns="107950" tIns="53975" rIns="107950" bIns="53975" anchor="ctr"/>
          <a:lstStyle/>
          <a:p>
            <a:endParaRPr lang="en-US"/>
          </a:p>
        </p:txBody>
      </p:sp>
      <p:sp>
        <p:nvSpPr>
          <p:cNvPr id="21507" name="Line 1264"/>
          <p:cNvSpPr>
            <a:spLocks noChangeShapeType="1"/>
          </p:cNvSpPr>
          <p:nvPr/>
        </p:nvSpPr>
        <p:spPr bwMode="auto">
          <a:xfrm rot="7627401">
            <a:off x="6426200" y="4643887"/>
            <a:ext cx="552450" cy="0"/>
          </a:xfrm>
          <a:prstGeom prst="line">
            <a:avLst/>
          </a:prstGeom>
          <a:noFill/>
          <a:ln w="12700">
            <a:solidFill>
              <a:schemeClr val="tx1"/>
            </a:solidFill>
            <a:round/>
          </a:ln>
        </p:spPr>
        <p:txBody>
          <a:bodyPr lIns="107950" tIns="53975" rIns="107950" bIns="53975"/>
          <a:lstStyle/>
          <a:p>
            <a:endParaRPr lang="en-US"/>
          </a:p>
        </p:txBody>
      </p:sp>
      <p:grpSp>
        <p:nvGrpSpPr>
          <p:cNvPr id="21508" name="Group 1261"/>
          <p:cNvGrpSpPr/>
          <p:nvPr/>
        </p:nvGrpSpPr>
        <p:grpSpPr bwMode="auto">
          <a:xfrm>
            <a:off x="3609975" y="5474149"/>
            <a:ext cx="1422400" cy="796925"/>
            <a:chOff x="2274" y="3152"/>
            <a:chExt cx="896" cy="502"/>
          </a:xfrm>
        </p:grpSpPr>
        <p:sp>
          <p:nvSpPr>
            <p:cNvPr id="21610" name="Line 1247"/>
            <p:cNvSpPr>
              <a:spLocks noChangeShapeType="1"/>
            </p:cNvSpPr>
            <p:nvPr/>
          </p:nvSpPr>
          <p:spPr bwMode="auto">
            <a:xfrm rot="5400000" flipV="1">
              <a:off x="2453" y="2973"/>
              <a:ext cx="422" cy="779"/>
            </a:xfrm>
            <a:prstGeom prst="line">
              <a:avLst/>
            </a:prstGeom>
            <a:noFill/>
            <a:ln w="12700">
              <a:solidFill>
                <a:schemeClr val="tx1"/>
              </a:solidFill>
              <a:round/>
              <a:tailEnd type="none" w="lg" len="lg"/>
            </a:ln>
          </p:spPr>
          <p:txBody>
            <a:bodyPr lIns="107950" tIns="53975" rIns="107950" bIns="53975"/>
            <a:lstStyle/>
            <a:p>
              <a:endParaRPr lang="en-US"/>
            </a:p>
          </p:txBody>
        </p:sp>
        <p:sp>
          <p:nvSpPr>
            <p:cNvPr id="21611" name="AutoShape 1248"/>
            <p:cNvSpPr>
              <a:spLocks noChangeArrowheads="1"/>
            </p:cNvSpPr>
            <p:nvPr/>
          </p:nvSpPr>
          <p:spPr bwMode="auto">
            <a:xfrm rot="7246755">
              <a:off x="3058" y="3542"/>
              <a:ext cx="104" cy="120"/>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grpSp>
      <p:sp>
        <p:nvSpPr>
          <p:cNvPr id="21509" name="AutoShape 1244"/>
          <p:cNvSpPr>
            <a:spLocks noChangeArrowheads="1"/>
          </p:cNvSpPr>
          <p:nvPr/>
        </p:nvSpPr>
        <p:spPr bwMode="auto">
          <a:xfrm rot="1096143">
            <a:off x="4233863" y="2870649"/>
            <a:ext cx="165100" cy="190500"/>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sp>
        <p:nvSpPr>
          <p:cNvPr id="21510" name="Line 1258"/>
          <p:cNvSpPr>
            <a:spLocks noChangeShapeType="1"/>
          </p:cNvSpPr>
          <p:nvPr/>
        </p:nvSpPr>
        <p:spPr bwMode="auto">
          <a:xfrm rot="7099333" flipV="1">
            <a:off x="7749381" y="4198593"/>
            <a:ext cx="484188" cy="254000"/>
          </a:xfrm>
          <a:prstGeom prst="line">
            <a:avLst/>
          </a:prstGeom>
          <a:noFill/>
          <a:ln w="12700">
            <a:solidFill>
              <a:schemeClr val="tx1"/>
            </a:solidFill>
            <a:prstDash val="dash"/>
            <a:round/>
            <a:tailEnd type="none" w="lg" len="lg"/>
          </a:ln>
        </p:spPr>
        <p:txBody>
          <a:bodyPr lIns="107950" tIns="53975" rIns="107950" bIns="53975"/>
          <a:lstStyle/>
          <a:p>
            <a:endParaRPr lang="en-US"/>
          </a:p>
        </p:txBody>
      </p:sp>
      <p:sp>
        <p:nvSpPr>
          <p:cNvPr id="21511" name="AutoShape 1259"/>
          <p:cNvSpPr>
            <a:spLocks noChangeArrowheads="1"/>
          </p:cNvSpPr>
          <p:nvPr/>
        </p:nvSpPr>
        <p:spPr bwMode="auto">
          <a:xfrm flipH="1" flipV="1">
            <a:off x="7908925" y="4602612"/>
            <a:ext cx="157163" cy="180975"/>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sp>
        <p:nvSpPr>
          <p:cNvPr id="21512" name="Line 1255"/>
          <p:cNvSpPr>
            <a:spLocks noChangeShapeType="1"/>
          </p:cNvSpPr>
          <p:nvPr/>
        </p:nvSpPr>
        <p:spPr bwMode="auto">
          <a:xfrm rot="12499333" flipH="1">
            <a:off x="6702425" y="4997899"/>
            <a:ext cx="479425" cy="261938"/>
          </a:xfrm>
          <a:prstGeom prst="line">
            <a:avLst/>
          </a:prstGeom>
          <a:noFill/>
          <a:ln w="12700">
            <a:solidFill>
              <a:schemeClr val="tx1"/>
            </a:solidFill>
            <a:prstDash val="dash"/>
            <a:round/>
            <a:tailEnd type="none" w="lg" len="lg"/>
          </a:ln>
        </p:spPr>
        <p:txBody>
          <a:bodyPr lIns="107950" tIns="53975" rIns="107950" bIns="53975"/>
          <a:lstStyle/>
          <a:p>
            <a:endParaRPr lang="en-US"/>
          </a:p>
        </p:txBody>
      </p:sp>
      <p:grpSp>
        <p:nvGrpSpPr>
          <p:cNvPr id="21513" name="Group 1262"/>
          <p:cNvGrpSpPr/>
          <p:nvPr/>
        </p:nvGrpSpPr>
        <p:grpSpPr bwMode="auto">
          <a:xfrm>
            <a:off x="6584950" y="5537649"/>
            <a:ext cx="1162050" cy="796925"/>
            <a:chOff x="4250" y="3336"/>
            <a:chExt cx="732" cy="502"/>
          </a:xfrm>
        </p:grpSpPr>
        <p:sp>
          <p:nvSpPr>
            <p:cNvPr id="21608" name="Line 1251"/>
            <p:cNvSpPr>
              <a:spLocks noChangeShapeType="1"/>
            </p:cNvSpPr>
            <p:nvPr/>
          </p:nvSpPr>
          <p:spPr bwMode="auto">
            <a:xfrm rot="10168651" flipH="1">
              <a:off x="4250" y="3476"/>
              <a:ext cx="663" cy="362"/>
            </a:xfrm>
            <a:prstGeom prst="line">
              <a:avLst/>
            </a:prstGeom>
            <a:noFill/>
            <a:ln w="12700">
              <a:solidFill>
                <a:schemeClr val="tx1"/>
              </a:solidFill>
              <a:prstDash val="dash"/>
              <a:round/>
              <a:tailEnd type="none" w="lg" len="lg"/>
            </a:ln>
          </p:spPr>
          <p:txBody>
            <a:bodyPr lIns="107950" tIns="53975" rIns="107950" bIns="53975"/>
            <a:lstStyle/>
            <a:p>
              <a:endParaRPr lang="en-US"/>
            </a:p>
          </p:txBody>
        </p:sp>
        <p:sp>
          <p:nvSpPr>
            <p:cNvPr id="21609" name="AutoShape 1252"/>
            <p:cNvSpPr>
              <a:spLocks noChangeArrowheads="1"/>
            </p:cNvSpPr>
            <p:nvPr/>
          </p:nvSpPr>
          <p:spPr bwMode="auto">
            <a:xfrm rot="3164793">
              <a:off x="4870" y="3328"/>
              <a:ext cx="104" cy="120"/>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grpSp>
      <p:sp>
        <p:nvSpPr>
          <p:cNvPr id="21514" name="Line 1246"/>
          <p:cNvSpPr>
            <a:spLocks noChangeShapeType="1"/>
          </p:cNvSpPr>
          <p:nvPr/>
        </p:nvSpPr>
        <p:spPr bwMode="auto">
          <a:xfrm rot="-5400000">
            <a:off x="4779169" y="2987330"/>
            <a:ext cx="828675" cy="3084513"/>
          </a:xfrm>
          <a:prstGeom prst="line">
            <a:avLst/>
          </a:prstGeom>
          <a:noFill/>
          <a:ln w="12700">
            <a:solidFill>
              <a:schemeClr val="tx1"/>
            </a:solidFill>
            <a:round/>
            <a:tailEnd type="arrow" w="lg" len="lg"/>
          </a:ln>
        </p:spPr>
        <p:txBody>
          <a:bodyPr lIns="107950" tIns="53975" rIns="107950" bIns="53975"/>
          <a:lstStyle/>
          <a:p>
            <a:endParaRPr lang="en-US"/>
          </a:p>
        </p:txBody>
      </p:sp>
      <p:sp>
        <p:nvSpPr>
          <p:cNvPr id="21515" name="Line 1245"/>
          <p:cNvSpPr>
            <a:spLocks noChangeShapeType="1"/>
          </p:cNvSpPr>
          <p:nvPr/>
        </p:nvSpPr>
        <p:spPr bwMode="auto">
          <a:xfrm rot="-5400000">
            <a:off x="4280694" y="4457355"/>
            <a:ext cx="0" cy="1430338"/>
          </a:xfrm>
          <a:prstGeom prst="line">
            <a:avLst/>
          </a:prstGeom>
          <a:noFill/>
          <a:ln w="12700">
            <a:solidFill>
              <a:schemeClr val="tx1"/>
            </a:solidFill>
            <a:round/>
            <a:tailEnd type="arrow" w="lg" len="lg"/>
          </a:ln>
        </p:spPr>
        <p:txBody>
          <a:bodyPr lIns="107950" tIns="53975" rIns="107950" bIns="53975"/>
          <a:lstStyle/>
          <a:p>
            <a:endParaRPr lang="en-US"/>
          </a:p>
        </p:txBody>
      </p:sp>
      <p:sp>
        <p:nvSpPr>
          <p:cNvPr id="21516" name="Line 1242"/>
          <p:cNvSpPr>
            <a:spLocks noChangeShapeType="1"/>
          </p:cNvSpPr>
          <p:nvPr/>
        </p:nvSpPr>
        <p:spPr bwMode="auto">
          <a:xfrm rot="8100000" flipH="1">
            <a:off x="3005931" y="4460531"/>
            <a:ext cx="312737" cy="304800"/>
          </a:xfrm>
          <a:prstGeom prst="line">
            <a:avLst/>
          </a:prstGeom>
          <a:noFill/>
          <a:ln w="12700">
            <a:solidFill>
              <a:schemeClr val="tx1"/>
            </a:solidFill>
            <a:prstDash val="dash"/>
            <a:round/>
            <a:tailEnd type="arrow" w="lg" len="lg"/>
          </a:ln>
        </p:spPr>
        <p:txBody>
          <a:bodyPr lIns="107950" tIns="53975" rIns="107950" bIns="53975"/>
          <a:lstStyle/>
          <a:p>
            <a:endParaRPr lang="en-US"/>
          </a:p>
        </p:txBody>
      </p:sp>
      <p:sp>
        <p:nvSpPr>
          <p:cNvPr id="21517" name="Line 1238"/>
          <p:cNvSpPr>
            <a:spLocks noChangeShapeType="1"/>
          </p:cNvSpPr>
          <p:nvPr/>
        </p:nvSpPr>
        <p:spPr bwMode="auto">
          <a:xfrm rot="-5400000">
            <a:off x="2931319" y="2311055"/>
            <a:ext cx="0" cy="731838"/>
          </a:xfrm>
          <a:prstGeom prst="line">
            <a:avLst/>
          </a:prstGeom>
          <a:noFill/>
          <a:ln w="12700">
            <a:solidFill>
              <a:schemeClr val="tx1"/>
            </a:solidFill>
            <a:prstDash val="dash"/>
            <a:round/>
            <a:tailEnd type="arrow" w="lg" len="lg"/>
          </a:ln>
        </p:spPr>
        <p:txBody>
          <a:bodyPr lIns="107950" tIns="53975" rIns="107950" bIns="53975"/>
          <a:lstStyle/>
          <a:p>
            <a:endParaRPr lang="en-US"/>
          </a:p>
        </p:txBody>
      </p:sp>
      <p:sp>
        <p:nvSpPr>
          <p:cNvPr id="21518" name="Line 1235"/>
          <p:cNvSpPr>
            <a:spLocks noChangeShapeType="1"/>
          </p:cNvSpPr>
          <p:nvPr/>
        </p:nvSpPr>
        <p:spPr bwMode="auto">
          <a:xfrm flipV="1">
            <a:off x="1016000" y="2022924"/>
            <a:ext cx="0" cy="419100"/>
          </a:xfrm>
          <a:prstGeom prst="line">
            <a:avLst/>
          </a:prstGeom>
          <a:noFill/>
          <a:ln w="12700">
            <a:solidFill>
              <a:schemeClr val="tx1"/>
            </a:solidFill>
            <a:round/>
            <a:tailEnd type="arrow" w="lg" len="lg"/>
          </a:ln>
        </p:spPr>
        <p:txBody>
          <a:bodyPr lIns="107950" tIns="53975" rIns="107950" bIns="53975"/>
          <a:lstStyle/>
          <a:p>
            <a:endParaRPr lang="en-US"/>
          </a:p>
        </p:txBody>
      </p:sp>
      <p:sp>
        <p:nvSpPr>
          <p:cNvPr id="21519" name="Rectangle 1026"/>
          <p:cNvSpPr>
            <a:spLocks noGrp="1" noChangeArrowheads="1"/>
          </p:cNvSpPr>
          <p:nvPr>
            <p:ph type="title"/>
          </p:nvPr>
        </p:nvSpPr>
        <p:spPr/>
        <p:txBody>
          <a:bodyPr/>
          <a:lstStyle/>
          <a:p>
            <a:pPr eaLnBrk="1" hangingPunct="1"/>
            <a:r>
              <a:rPr lang="en-US" altLang="zh-CN" dirty="0" smtClean="0">
                <a:ea typeface="宋体" panose="02010600030101010101" pitchFamily="2" charset="-122"/>
              </a:rPr>
              <a:t>Example: Incorporating RMI</a:t>
            </a:r>
            <a:endParaRPr lang="en-US" altLang="zh-CN" dirty="0" smtClean="0">
              <a:ea typeface="宋体" panose="02010600030101010101" pitchFamily="2" charset="-122"/>
            </a:endParaRPr>
          </a:p>
        </p:txBody>
      </p:sp>
      <p:sp>
        <p:nvSpPr>
          <p:cNvPr id="21520" name="Rectangle 1084"/>
          <p:cNvSpPr>
            <a:spLocks noChangeArrowheads="1"/>
          </p:cNvSpPr>
          <p:nvPr/>
        </p:nvSpPr>
        <p:spPr bwMode="auto">
          <a:xfrm>
            <a:off x="3778250" y="4988374"/>
            <a:ext cx="1155700" cy="168275"/>
          </a:xfrm>
          <a:prstGeom prst="rect">
            <a:avLst/>
          </a:prstGeom>
          <a:noFill/>
          <a:ln w="9525">
            <a:noFill/>
            <a:miter lim="800000"/>
          </a:ln>
        </p:spPr>
        <p:txBody>
          <a:bodyPr lIns="0" tIns="0" rIns="0" bIns="0">
            <a:spAutoFit/>
          </a:bodyPr>
          <a:lstStyle/>
          <a:p>
            <a:r>
              <a:rPr lang="en-US" altLang="zh-CN" sz="1100">
                <a:solidFill>
                  <a:srgbClr val="FFFF00"/>
                </a:solidFill>
                <a:ea typeface="宋体" panose="02010600030101010101" pitchFamily="2" charset="-122"/>
              </a:rPr>
              <a:t>currentSchedule</a:t>
            </a:r>
            <a:endParaRPr lang="en-US" altLang="zh-CN" sz="1100">
              <a:solidFill>
                <a:srgbClr val="FFFF00"/>
              </a:solidFill>
              <a:latin typeface="ZapfHumnst BT" pitchFamily="34" charset="0"/>
              <a:ea typeface="宋体" panose="02010600030101010101" pitchFamily="2" charset="-122"/>
            </a:endParaRPr>
          </a:p>
        </p:txBody>
      </p:sp>
      <p:sp>
        <p:nvSpPr>
          <p:cNvPr id="21521" name="Rectangle 1090"/>
          <p:cNvSpPr>
            <a:spLocks noChangeArrowheads="1"/>
          </p:cNvSpPr>
          <p:nvPr/>
        </p:nvSpPr>
        <p:spPr bwMode="auto">
          <a:xfrm>
            <a:off x="4568825" y="4358137"/>
            <a:ext cx="581025" cy="168275"/>
          </a:xfrm>
          <a:prstGeom prst="rect">
            <a:avLst/>
          </a:prstGeom>
          <a:noFill/>
          <a:ln w="9525">
            <a:noFill/>
            <a:miter lim="800000"/>
          </a:ln>
        </p:spPr>
        <p:txBody>
          <a:bodyPr wrap="none" lIns="0" tIns="0" rIns="0" bIns="0">
            <a:spAutoFit/>
          </a:bodyPr>
          <a:lstStyle/>
          <a:p>
            <a:r>
              <a:rPr lang="en-US" altLang="zh-CN" sz="1100">
                <a:solidFill>
                  <a:srgbClr val="FFFF00"/>
                </a:solidFill>
                <a:ea typeface="宋体" panose="02010600030101010101" pitchFamily="2" charset="-122"/>
              </a:rPr>
              <a:t>registrant</a:t>
            </a:r>
            <a:endParaRPr lang="en-US" altLang="zh-CN" sz="1100">
              <a:solidFill>
                <a:srgbClr val="FFFF00"/>
              </a:solidFill>
              <a:latin typeface="ZapfHumnst BT" pitchFamily="34" charset="0"/>
              <a:ea typeface="宋体" panose="02010600030101010101" pitchFamily="2" charset="-122"/>
            </a:endParaRPr>
          </a:p>
        </p:txBody>
      </p:sp>
      <p:grpSp>
        <p:nvGrpSpPr>
          <p:cNvPr id="21522" name="Group 1182"/>
          <p:cNvGrpSpPr/>
          <p:nvPr/>
        </p:nvGrpSpPr>
        <p:grpSpPr bwMode="auto">
          <a:xfrm>
            <a:off x="2058988" y="3748537"/>
            <a:ext cx="1833562" cy="633412"/>
            <a:chOff x="425" y="2199"/>
            <a:chExt cx="1155" cy="399"/>
          </a:xfrm>
        </p:grpSpPr>
        <p:sp>
          <p:nvSpPr>
            <p:cNvPr id="21604" name="Rectangle 1167"/>
            <p:cNvSpPr>
              <a:spLocks noChangeArrowheads="1"/>
            </p:cNvSpPr>
            <p:nvPr/>
          </p:nvSpPr>
          <p:spPr bwMode="auto">
            <a:xfrm>
              <a:off x="425" y="2199"/>
              <a:ext cx="1155" cy="399"/>
            </a:xfrm>
            <a:prstGeom prst="rect">
              <a:avLst/>
            </a:prstGeom>
            <a:solidFill>
              <a:srgbClr val="FFFFCC"/>
            </a:solidFill>
            <a:ln w="12700">
              <a:solidFill>
                <a:srgbClr val="990033"/>
              </a:solidFill>
              <a:miter lim="800000"/>
            </a:ln>
          </p:spPr>
          <p:txBody>
            <a:bodyPr/>
            <a:lstStyle/>
            <a:p>
              <a:endParaRPr lang="en-US"/>
            </a:p>
          </p:txBody>
        </p:sp>
        <p:sp>
          <p:nvSpPr>
            <p:cNvPr id="21605" name="Rectangle 1168"/>
            <p:cNvSpPr>
              <a:spLocks noChangeArrowheads="1"/>
            </p:cNvSpPr>
            <p:nvPr/>
          </p:nvSpPr>
          <p:spPr bwMode="auto">
            <a:xfrm>
              <a:off x="425" y="2471"/>
              <a:ext cx="1155" cy="63"/>
            </a:xfrm>
            <a:prstGeom prst="rect">
              <a:avLst/>
            </a:prstGeom>
            <a:solidFill>
              <a:srgbClr val="FFFFCC"/>
            </a:solidFill>
            <a:ln w="12700">
              <a:solidFill>
                <a:srgbClr val="990033"/>
              </a:solidFill>
              <a:miter lim="800000"/>
            </a:ln>
          </p:spPr>
          <p:txBody>
            <a:bodyPr/>
            <a:lstStyle/>
            <a:p>
              <a:endParaRPr lang="en-US"/>
            </a:p>
          </p:txBody>
        </p:sp>
        <p:sp>
          <p:nvSpPr>
            <p:cNvPr id="21606" name="Rectangle 1120"/>
            <p:cNvSpPr>
              <a:spLocks noChangeArrowheads="1"/>
            </p:cNvSpPr>
            <p:nvPr/>
          </p:nvSpPr>
          <p:spPr bwMode="auto">
            <a:xfrm>
              <a:off x="600" y="2240"/>
              <a:ext cx="798"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CourseOfferingList</a:t>
              </a:r>
              <a:endParaRPr lang="en-US" altLang="zh-CN" sz="1200">
                <a:solidFill>
                  <a:schemeClr val="bg2"/>
                </a:solidFill>
                <a:latin typeface="ZapfHumnst BT" pitchFamily="34" charset="0"/>
                <a:ea typeface="宋体" panose="02010600030101010101" pitchFamily="2" charset="-122"/>
              </a:endParaRPr>
            </a:p>
          </p:txBody>
        </p:sp>
        <p:sp>
          <p:nvSpPr>
            <p:cNvPr id="21607" name="Rectangle 1124"/>
            <p:cNvSpPr>
              <a:spLocks noChangeArrowheads="1"/>
            </p:cNvSpPr>
            <p:nvPr/>
          </p:nvSpPr>
          <p:spPr bwMode="auto">
            <a:xfrm>
              <a:off x="568" y="2356"/>
              <a:ext cx="897" cy="96"/>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University Artifacts)</a:t>
              </a:r>
              <a:endParaRPr lang="en-US" altLang="zh-CN">
                <a:solidFill>
                  <a:schemeClr val="bg2"/>
                </a:solidFill>
                <a:latin typeface="ZapfHumnst BT" pitchFamily="34" charset="0"/>
                <a:ea typeface="宋体" panose="02010600030101010101" pitchFamily="2" charset="-122"/>
              </a:endParaRPr>
            </a:p>
          </p:txBody>
        </p:sp>
      </p:grpSp>
      <p:sp>
        <p:nvSpPr>
          <p:cNvPr id="21523" name="Rectangle 1158"/>
          <p:cNvSpPr>
            <a:spLocks noChangeArrowheads="1"/>
          </p:cNvSpPr>
          <p:nvPr/>
        </p:nvSpPr>
        <p:spPr bwMode="auto">
          <a:xfrm>
            <a:off x="541338" y="1272037"/>
            <a:ext cx="931862" cy="735012"/>
          </a:xfrm>
          <a:prstGeom prst="rect">
            <a:avLst/>
          </a:prstGeom>
          <a:solidFill>
            <a:srgbClr val="FFFFCC"/>
          </a:solidFill>
          <a:ln w="12700">
            <a:solidFill>
              <a:srgbClr val="990033"/>
            </a:solidFill>
            <a:miter lim="800000"/>
          </a:ln>
        </p:spPr>
        <p:txBody>
          <a:bodyPr/>
          <a:lstStyle/>
          <a:p>
            <a:endParaRPr lang="en-US"/>
          </a:p>
        </p:txBody>
      </p:sp>
      <p:sp>
        <p:nvSpPr>
          <p:cNvPr id="21524" name="Rectangle 1160"/>
          <p:cNvSpPr>
            <a:spLocks noChangeArrowheads="1"/>
          </p:cNvSpPr>
          <p:nvPr/>
        </p:nvSpPr>
        <p:spPr bwMode="auto">
          <a:xfrm>
            <a:off x="541338" y="1678437"/>
            <a:ext cx="931862" cy="74612"/>
          </a:xfrm>
          <a:prstGeom prst="rect">
            <a:avLst/>
          </a:prstGeom>
          <a:solidFill>
            <a:srgbClr val="FFFFCC"/>
          </a:solidFill>
          <a:ln w="12700">
            <a:solidFill>
              <a:srgbClr val="990033"/>
            </a:solidFill>
            <a:miter lim="800000"/>
          </a:ln>
        </p:spPr>
        <p:txBody>
          <a:bodyPr/>
          <a:lstStyle/>
          <a:p>
            <a:endParaRPr lang="en-US"/>
          </a:p>
        </p:txBody>
      </p:sp>
      <p:sp>
        <p:nvSpPr>
          <p:cNvPr id="21525" name="Rectangle 1042"/>
          <p:cNvSpPr>
            <a:spLocks noChangeArrowheads="1"/>
          </p:cNvSpPr>
          <p:nvPr/>
        </p:nvSpPr>
        <p:spPr bwMode="auto">
          <a:xfrm>
            <a:off x="773113" y="1314899"/>
            <a:ext cx="522287"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Naming</a:t>
            </a:r>
            <a:endParaRPr lang="en-US" altLang="zh-CN" sz="1200">
              <a:solidFill>
                <a:schemeClr val="bg2"/>
              </a:solidFill>
              <a:latin typeface="ZapfHumnst BT" pitchFamily="34" charset="0"/>
              <a:ea typeface="宋体" panose="02010600030101010101" pitchFamily="2" charset="-122"/>
            </a:endParaRPr>
          </a:p>
        </p:txBody>
      </p:sp>
      <p:sp>
        <p:nvSpPr>
          <p:cNvPr id="21526" name="Rectangle 1045"/>
          <p:cNvSpPr>
            <a:spLocks noChangeArrowheads="1"/>
          </p:cNvSpPr>
          <p:nvPr/>
        </p:nvSpPr>
        <p:spPr bwMode="auto">
          <a:xfrm>
            <a:off x="608013" y="1811787"/>
            <a:ext cx="661987"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lookup()</a:t>
            </a:r>
            <a:endParaRPr lang="en-US" altLang="zh-CN" sz="1100">
              <a:solidFill>
                <a:schemeClr val="bg2"/>
              </a:solidFill>
              <a:latin typeface="ZapfHumnst BT" pitchFamily="34" charset="0"/>
              <a:ea typeface="宋体" panose="02010600030101010101" pitchFamily="2" charset="-122"/>
            </a:endParaRPr>
          </a:p>
        </p:txBody>
      </p:sp>
      <p:sp>
        <p:nvSpPr>
          <p:cNvPr id="21527" name="Rectangle 1046"/>
          <p:cNvSpPr>
            <a:spLocks noChangeArrowheads="1"/>
          </p:cNvSpPr>
          <p:nvPr/>
        </p:nvSpPr>
        <p:spPr bwMode="auto">
          <a:xfrm>
            <a:off x="725488" y="1492699"/>
            <a:ext cx="601662" cy="16827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(from rmi)</a:t>
            </a:r>
            <a:endParaRPr lang="en-US" altLang="zh-CN" sz="1100">
              <a:solidFill>
                <a:schemeClr val="bg2"/>
              </a:solidFill>
              <a:latin typeface="ZapfHumnst BT" pitchFamily="34" charset="0"/>
              <a:ea typeface="宋体" panose="02010600030101010101" pitchFamily="2" charset="-122"/>
            </a:endParaRPr>
          </a:p>
        </p:txBody>
      </p:sp>
      <p:grpSp>
        <p:nvGrpSpPr>
          <p:cNvPr id="21528" name="Group 1181"/>
          <p:cNvGrpSpPr/>
          <p:nvPr/>
        </p:nvGrpSpPr>
        <p:grpSpPr bwMode="auto">
          <a:xfrm>
            <a:off x="547688" y="2440437"/>
            <a:ext cx="2011362" cy="735012"/>
            <a:chOff x="529" y="1623"/>
            <a:chExt cx="1267" cy="463"/>
          </a:xfrm>
        </p:grpSpPr>
        <p:sp>
          <p:nvSpPr>
            <p:cNvPr id="21599" name="Rectangle 1162"/>
            <p:cNvSpPr>
              <a:spLocks noChangeArrowheads="1"/>
            </p:cNvSpPr>
            <p:nvPr/>
          </p:nvSpPr>
          <p:spPr bwMode="auto">
            <a:xfrm>
              <a:off x="529" y="1623"/>
              <a:ext cx="1267" cy="463"/>
            </a:xfrm>
            <a:prstGeom prst="rect">
              <a:avLst/>
            </a:prstGeom>
            <a:solidFill>
              <a:srgbClr val="FFFFCC"/>
            </a:solidFill>
            <a:ln w="12700">
              <a:solidFill>
                <a:srgbClr val="990033"/>
              </a:solidFill>
              <a:miter lim="800000"/>
            </a:ln>
          </p:spPr>
          <p:txBody>
            <a:bodyPr/>
            <a:lstStyle/>
            <a:p>
              <a:endParaRPr lang="en-US"/>
            </a:p>
          </p:txBody>
        </p:sp>
        <p:sp>
          <p:nvSpPr>
            <p:cNvPr id="21600" name="Rectangle 1163"/>
            <p:cNvSpPr>
              <a:spLocks noChangeArrowheads="1"/>
            </p:cNvSpPr>
            <p:nvPr/>
          </p:nvSpPr>
          <p:spPr bwMode="auto">
            <a:xfrm>
              <a:off x="529" y="1959"/>
              <a:ext cx="1267" cy="63"/>
            </a:xfrm>
            <a:prstGeom prst="rect">
              <a:avLst/>
            </a:prstGeom>
            <a:solidFill>
              <a:srgbClr val="FFFFCC"/>
            </a:solidFill>
            <a:ln w="12700">
              <a:solidFill>
                <a:srgbClr val="990033"/>
              </a:solidFill>
              <a:miter lim="800000"/>
            </a:ln>
          </p:spPr>
          <p:txBody>
            <a:bodyPr/>
            <a:lstStyle/>
            <a:p>
              <a:endParaRPr lang="en-US"/>
            </a:p>
          </p:txBody>
        </p:sp>
        <p:sp>
          <p:nvSpPr>
            <p:cNvPr id="21601" name="Rectangle 1076"/>
            <p:cNvSpPr>
              <a:spLocks noChangeArrowheads="1"/>
            </p:cNvSpPr>
            <p:nvPr/>
          </p:nvSpPr>
          <p:spPr bwMode="auto">
            <a:xfrm>
              <a:off x="623" y="1749"/>
              <a:ext cx="1080"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RegisterForCoursesForm</a:t>
              </a:r>
              <a:endParaRPr lang="en-US" altLang="zh-CN" sz="1200">
                <a:solidFill>
                  <a:schemeClr val="bg2"/>
                </a:solidFill>
                <a:latin typeface="ZapfHumnst BT" pitchFamily="34" charset="0"/>
                <a:ea typeface="宋体" panose="02010600030101010101" pitchFamily="2" charset="-122"/>
              </a:endParaRPr>
            </a:p>
          </p:txBody>
        </p:sp>
        <p:sp>
          <p:nvSpPr>
            <p:cNvPr id="21602" name="Rectangle 1077"/>
            <p:cNvSpPr>
              <a:spLocks noChangeArrowheads="1"/>
            </p:cNvSpPr>
            <p:nvPr/>
          </p:nvSpPr>
          <p:spPr bwMode="auto">
            <a:xfrm>
              <a:off x="822" y="1848"/>
              <a:ext cx="682"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Registration</a:t>
              </a:r>
              <a:r>
                <a:rPr lang="en-US" altLang="zh-CN" sz="1100">
                  <a:solidFill>
                    <a:schemeClr val="bg2"/>
                  </a:solidFill>
                  <a:ea typeface="宋体" panose="02010600030101010101" pitchFamily="2" charset="-122"/>
                </a:rPr>
                <a:t>)</a:t>
              </a:r>
              <a:endParaRPr lang="en-US" altLang="zh-CN" sz="1100">
                <a:solidFill>
                  <a:schemeClr val="bg2"/>
                </a:solidFill>
                <a:latin typeface="ZapfHumnst BT" pitchFamily="34" charset="0"/>
                <a:ea typeface="宋体" panose="02010600030101010101" pitchFamily="2" charset="-122"/>
              </a:endParaRPr>
            </a:p>
          </p:txBody>
        </p:sp>
        <p:sp>
          <p:nvSpPr>
            <p:cNvPr id="21603" name="Rectangle 1078"/>
            <p:cNvSpPr>
              <a:spLocks noChangeArrowheads="1"/>
            </p:cNvSpPr>
            <p:nvPr/>
          </p:nvSpPr>
          <p:spPr bwMode="auto">
            <a:xfrm>
              <a:off x="862" y="1641"/>
              <a:ext cx="602" cy="11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boundary</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grpSp>
        <p:nvGrpSpPr>
          <p:cNvPr id="21529" name="Group 1229"/>
          <p:cNvGrpSpPr/>
          <p:nvPr/>
        </p:nvGrpSpPr>
        <p:grpSpPr bwMode="auto">
          <a:xfrm>
            <a:off x="547688" y="3570737"/>
            <a:ext cx="1173162" cy="747712"/>
            <a:chOff x="529" y="2735"/>
            <a:chExt cx="739" cy="471"/>
          </a:xfrm>
        </p:grpSpPr>
        <p:sp>
          <p:nvSpPr>
            <p:cNvPr id="21594" name="Rectangle 1169"/>
            <p:cNvSpPr>
              <a:spLocks noChangeArrowheads="1"/>
            </p:cNvSpPr>
            <p:nvPr/>
          </p:nvSpPr>
          <p:spPr bwMode="auto">
            <a:xfrm>
              <a:off x="529" y="2735"/>
              <a:ext cx="739" cy="471"/>
            </a:xfrm>
            <a:prstGeom prst="rect">
              <a:avLst/>
            </a:prstGeom>
            <a:solidFill>
              <a:srgbClr val="FFFFCC"/>
            </a:solidFill>
            <a:ln w="12700">
              <a:solidFill>
                <a:srgbClr val="990033"/>
              </a:solidFill>
              <a:miter lim="800000"/>
            </a:ln>
          </p:spPr>
          <p:txBody>
            <a:bodyPr/>
            <a:lstStyle/>
            <a:p>
              <a:endParaRPr lang="en-US"/>
            </a:p>
          </p:txBody>
        </p:sp>
        <p:sp>
          <p:nvSpPr>
            <p:cNvPr id="21595" name="Rectangle 1170"/>
            <p:cNvSpPr>
              <a:spLocks noChangeArrowheads="1"/>
            </p:cNvSpPr>
            <p:nvPr/>
          </p:nvSpPr>
          <p:spPr bwMode="auto">
            <a:xfrm>
              <a:off x="529" y="3063"/>
              <a:ext cx="739" cy="63"/>
            </a:xfrm>
            <a:prstGeom prst="rect">
              <a:avLst/>
            </a:prstGeom>
            <a:solidFill>
              <a:srgbClr val="FFFFCC"/>
            </a:solidFill>
            <a:ln w="12700">
              <a:solidFill>
                <a:srgbClr val="990033"/>
              </a:solidFill>
              <a:miter lim="800000"/>
            </a:ln>
          </p:spPr>
          <p:txBody>
            <a:bodyPr/>
            <a:lstStyle/>
            <a:p>
              <a:endParaRPr lang="en-US"/>
            </a:p>
          </p:txBody>
        </p:sp>
        <p:sp>
          <p:nvSpPr>
            <p:cNvPr id="21596" name="Rectangle 1172"/>
            <p:cNvSpPr>
              <a:spLocks noChangeArrowheads="1"/>
            </p:cNvSpPr>
            <p:nvPr/>
          </p:nvSpPr>
          <p:spPr bwMode="auto">
            <a:xfrm>
              <a:off x="734" y="2853"/>
              <a:ext cx="335"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Remote</a:t>
              </a:r>
              <a:endParaRPr lang="en-US" altLang="zh-CN" sz="1200">
                <a:solidFill>
                  <a:schemeClr val="bg2"/>
                </a:solidFill>
                <a:latin typeface="ZapfHumnst BT" pitchFamily="34" charset="0"/>
                <a:ea typeface="宋体" panose="02010600030101010101" pitchFamily="2" charset="-122"/>
              </a:endParaRPr>
            </a:p>
          </p:txBody>
        </p:sp>
        <p:sp>
          <p:nvSpPr>
            <p:cNvPr id="21597" name="Rectangle 1173"/>
            <p:cNvSpPr>
              <a:spLocks noChangeArrowheads="1"/>
            </p:cNvSpPr>
            <p:nvPr/>
          </p:nvSpPr>
          <p:spPr bwMode="auto">
            <a:xfrm>
              <a:off x="711" y="2952"/>
              <a:ext cx="367"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rmi)</a:t>
              </a:r>
              <a:endParaRPr lang="en-US" altLang="zh-CN" sz="1100">
                <a:solidFill>
                  <a:schemeClr val="bg2"/>
                </a:solidFill>
                <a:latin typeface="ZapfHumnst BT" pitchFamily="34" charset="0"/>
                <a:ea typeface="宋体" panose="02010600030101010101" pitchFamily="2" charset="-122"/>
              </a:endParaRPr>
            </a:p>
          </p:txBody>
        </p:sp>
        <p:sp>
          <p:nvSpPr>
            <p:cNvPr id="21598" name="Rectangle 1174"/>
            <p:cNvSpPr>
              <a:spLocks noChangeArrowheads="1"/>
            </p:cNvSpPr>
            <p:nvPr/>
          </p:nvSpPr>
          <p:spPr bwMode="auto">
            <a:xfrm>
              <a:off x="613" y="2753"/>
              <a:ext cx="577" cy="11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Interface</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grpSp>
        <p:nvGrpSpPr>
          <p:cNvPr id="21530" name="Group 1184"/>
          <p:cNvGrpSpPr/>
          <p:nvPr/>
        </p:nvGrpSpPr>
        <p:grpSpPr bwMode="auto">
          <a:xfrm>
            <a:off x="1830388" y="4802637"/>
            <a:ext cx="1833562" cy="747712"/>
            <a:chOff x="1601" y="2687"/>
            <a:chExt cx="1155" cy="471"/>
          </a:xfrm>
        </p:grpSpPr>
        <p:sp>
          <p:nvSpPr>
            <p:cNvPr id="21589" name="Rectangle 1175"/>
            <p:cNvSpPr>
              <a:spLocks noChangeArrowheads="1"/>
            </p:cNvSpPr>
            <p:nvPr/>
          </p:nvSpPr>
          <p:spPr bwMode="auto">
            <a:xfrm>
              <a:off x="1601" y="2687"/>
              <a:ext cx="1155" cy="471"/>
            </a:xfrm>
            <a:prstGeom prst="rect">
              <a:avLst/>
            </a:prstGeom>
            <a:solidFill>
              <a:srgbClr val="FFFFCC"/>
            </a:solidFill>
            <a:ln w="12700">
              <a:solidFill>
                <a:srgbClr val="990033"/>
              </a:solidFill>
              <a:miter lim="800000"/>
            </a:ln>
          </p:spPr>
          <p:txBody>
            <a:bodyPr/>
            <a:lstStyle/>
            <a:p>
              <a:endParaRPr lang="en-US"/>
            </a:p>
          </p:txBody>
        </p:sp>
        <p:sp>
          <p:nvSpPr>
            <p:cNvPr id="21590" name="Rectangle 1176"/>
            <p:cNvSpPr>
              <a:spLocks noChangeArrowheads="1"/>
            </p:cNvSpPr>
            <p:nvPr/>
          </p:nvSpPr>
          <p:spPr bwMode="auto">
            <a:xfrm>
              <a:off x="1601" y="3015"/>
              <a:ext cx="1155" cy="63"/>
            </a:xfrm>
            <a:prstGeom prst="rect">
              <a:avLst/>
            </a:prstGeom>
            <a:solidFill>
              <a:srgbClr val="FFFFCC"/>
            </a:solidFill>
            <a:ln w="12700">
              <a:solidFill>
                <a:srgbClr val="990033"/>
              </a:solidFill>
              <a:miter lim="800000"/>
            </a:ln>
          </p:spPr>
          <p:txBody>
            <a:bodyPr/>
            <a:lstStyle/>
            <a:p>
              <a:endParaRPr lang="en-US"/>
            </a:p>
          </p:txBody>
        </p:sp>
        <p:sp>
          <p:nvSpPr>
            <p:cNvPr id="21591" name="Rectangle 1177"/>
            <p:cNvSpPr>
              <a:spLocks noChangeArrowheads="1"/>
            </p:cNvSpPr>
            <p:nvPr/>
          </p:nvSpPr>
          <p:spPr bwMode="auto">
            <a:xfrm>
              <a:off x="1733" y="2805"/>
              <a:ext cx="924"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RegistrationController</a:t>
              </a:r>
              <a:endParaRPr lang="en-US" altLang="zh-CN" sz="1200">
                <a:solidFill>
                  <a:schemeClr val="bg2"/>
                </a:solidFill>
                <a:latin typeface="ZapfHumnst BT" pitchFamily="34" charset="0"/>
                <a:ea typeface="宋体" panose="02010600030101010101" pitchFamily="2" charset="-122"/>
              </a:endParaRPr>
            </a:p>
          </p:txBody>
        </p:sp>
        <p:sp>
          <p:nvSpPr>
            <p:cNvPr id="21592" name="Rectangle 1178"/>
            <p:cNvSpPr>
              <a:spLocks noChangeArrowheads="1"/>
            </p:cNvSpPr>
            <p:nvPr/>
          </p:nvSpPr>
          <p:spPr bwMode="auto">
            <a:xfrm>
              <a:off x="1855" y="2904"/>
              <a:ext cx="680"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Registration)</a:t>
              </a:r>
              <a:endParaRPr lang="en-US" altLang="zh-CN" sz="1100">
                <a:solidFill>
                  <a:schemeClr val="bg2"/>
                </a:solidFill>
                <a:latin typeface="ZapfHumnst BT" pitchFamily="34" charset="0"/>
                <a:ea typeface="宋体" panose="02010600030101010101" pitchFamily="2" charset="-122"/>
              </a:endParaRPr>
            </a:p>
          </p:txBody>
        </p:sp>
        <p:sp>
          <p:nvSpPr>
            <p:cNvPr id="21593" name="Rectangle 1179"/>
            <p:cNvSpPr>
              <a:spLocks noChangeArrowheads="1"/>
            </p:cNvSpPr>
            <p:nvPr/>
          </p:nvSpPr>
          <p:spPr bwMode="auto">
            <a:xfrm>
              <a:off x="1939" y="2705"/>
              <a:ext cx="512" cy="11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Control</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grpSp>
        <p:nvGrpSpPr>
          <p:cNvPr id="21531" name="Group 1225"/>
          <p:cNvGrpSpPr/>
          <p:nvPr/>
        </p:nvGrpSpPr>
        <p:grpSpPr bwMode="auto">
          <a:xfrm>
            <a:off x="6754813" y="3538987"/>
            <a:ext cx="1833562" cy="747712"/>
            <a:chOff x="4415" y="1907"/>
            <a:chExt cx="1155" cy="471"/>
          </a:xfrm>
        </p:grpSpPr>
        <p:sp>
          <p:nvSpPr>
            <p:cNvPr id="21584" name="Rectangle 1198"/>
            <p:cNvSpPr>
              <a:spLocks noChangeArrowheads="1"/>
            </p:cNvSpPr>
            <p:nvPr/>
          </p:nvSpPr>
          <p:spPr bwMode="auto">
            <a:xfrm>
              <a:off x="4415" y="1907"/>
              <a:ext cx="1155" cy="471"/>
            </a:xfrm>
            <a:prstGeom prst="rect">
              <a:avLst/>
            </a:prstGeom>
            <a:solidFill>
              <a:srgbClr val="FFFFCC"/>
            </a:solidFill>
            <a:ln w="12700">
              <a:solidFill>
                <a:srgbClr val="990033"/>
              </a:solidFill>
              <a:miter lim="800000"/>
            </a:ln>
          </p:spPr>
          <p:txBody>
            <a:bodyPr/>
            <a:lstStyle/>
            <a:p>
              <a:endParaRPr lang="en-US"/>
            </a:p>
          </p:txBody>
        </p:sp>
        <p:sp>
          <p:nvSpPr>
            <p:cNvPr id="21585" name="Rectangle 1199"/>
            <p:cNvSpPr>
              <a:spLocks noChangeArrowheads="1"/>
            </p:cNvSpPr>
            <p:nvPr/>
          </p:nvSpPr>
          <p:spPr bwMode="auto">
            <a:xfrm>
              <a:off x="4415" y="2235"/>
              <a:ext cx="1155" cy="63"/>
            </a:xfrm>
            <a:prstGeom prst="rect">
              <a:avLst/>
            </a:prstGeom>
            <a:solidFill>
              <a:srgbClr val="FFFFCC"/>
            </a:solidFill>
            <a:ln w="12700">
              <a:solidFill>
                <a:srgbClr val="990033"/>
              </a:solidFill>
              <a:miter lim="800000"/>
            </a:ln>
          </p:spPr>
          <p:txBody>
            <a:bodyPr/>
            <a:lstStyle/>
            <a:p>
              <a:endParaRPr lang="en-US"/>
            </a:p>
          </p:txBody>
        </p:sp>
        <p:sp>
          <p:nvSpPr>
            <p:cNvPr id="21586" name="Rectangle 1200"/>
            <p:cNvSpPr>
              <a:spLocks noChangeArrowheads="1"/>
            </p:cNvSpPr>
            <p:nvPr/>
          </p:nvSpPr>
          <p:spPr bwMode="auto">
            <a:xfrm>
              <a:off x="4842" y="2025"/>
              <a:ext cx="330"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Student</a:t>
              </a:r>
              <a:endParaRPr lang="en-US" altLang="zh-CN" sz="1200">
                <a:solidFill>
                  <a:schemeClr val="bg2"/>
                </a:solidFill>
                <a:latin typeface="ZapfHumnst BT" pitchFamily="34" charset="0"/>
                <a:ea typeface="宋体" panose="02010600030101010101" pitchFamily="2" charset="-122"/>
              </a:endParaRPr>
            </a:p>
          </p:txBody>
        </p:sp>
        <p:sp>
          <p:nvSpPr>
            <p:cNvPr id="21587" name="Rectangle 1201"/>
            <p:cNvSpPr>
              <a:spLocks noChangeArrowheads="1"/>
            </p:cNvSpPr>
            <p:nvPr/>
          </p:nvSpPr>
          <p:spPr bwMode="auto">
            <a:xfrm>
              <a:off x="4542" y="2124"/>
              <a:ext cx="916" cy="106"/>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University Artifacts)</a:t>
              </a:r>
              <a:endParaRPr lang="en-US" altLang="zh-CN" sz="1100">
                <a:solidFill>
                  <a:schemeClr val="bg2"/>
                </a:solidFill>
                <a:latin typeface="ZapfHumnst BT" pitchFamily="34" charset="0"/>
                <a:ea typeface="宋体" panose="02010600030101010101" pitchFamily="2" charset="-122"/>
              </a:endParaRPr>
            </a:p>
          </p:txBody>
        </p:sp>
        <p:sp>
          <p:nvSpPr>
            <p:cNvPr id="21588" name="Rectangle 1202"/>
            <p:cNvSpPr>
              <a:spLocks noChangeArrowheads="1"/>
            </p:cNvSpPr>
            <p:nvPr/>
          </p:nvSpPr>
          <p:spPr bwMode="auto">
            <a:xfrm>
              <a:off x="4785" y="1925"/>
              <a:ext cx="444" cy="115"/>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Entity</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grpSp>
        <p:nvGrpSpPr>
          <p:cNvPr id="21532" name="Group 1214"/>
          <p:cNvGrpSpPr/>
          <p:nvPr/>
        </p:nvGrpSpPr>
        <p:grpSpPr bwMode="auto">
          <a:xfrm>
            <a:off x="5024438" y="5869437"/>
            <a:ext cx="1833562" cy="633412"/>
            <a:chOff x="3563" y="3183"/>
            <a:chExt cx="1155" cy="399"/>
          </a:xfrm>
        </p:grpSpPr>
        <p:sp>
          <p:nvSpPr>
            <p:cNvPr id="21580" name="Rectangle 1210"/>
            <p:cNvSpPr>
              <a:spLocks noChangeArrowheads="1"/>
            </p:cNvSpPr>
            <p:nvPr/>
          </p:nvSpPr>
          <p:spPr bwMode="auto">
            <a:xfrm>
              <a:off x="3563" y="3183"/>
              <a:ext cx="1155" cy="399"/>
            </a:xfrm>
            <a:prstGeom prst="rect">
              <a:avLst/>
            </a:prstGeom>
            <a:solidFill>
              <a:srgbClr val="FFFFCC"/>
            </a:solidFill>
            <a:ln w="12700">
              <a:solidFill>
                <a:srgbClr val="990033"/>
              </a:solidFill>
              <a:miter lim="800000"/>
            </a:ln>
          </p:spPr>
          <p:txBody>
            <a:bodyPr/>
            <a:lstStyle/>
            <a:p>
              <a:endParaRPr lang="en-US"/>
            </a:p>
          </p:txBody>
        </p:sp>
        <p:sp>
          <p:nvSpPr>
            <p:cNvPr id="21581" name="Rectangle 1211"/>
            <p:cNvSpPr>
              <a:spLocks noChangeArrowheads="1"/>
            </p:cNvSpPr>
            <p:nvPr/>
          </p:nvSpPr>
          <p:spPr bwMode="auto">
            <a:xfrm>
              <a:off x="3563" y="3455"/>
              <a:ext cx="1155" cy="63"/>
            </a:xfrm>
            <a:prstGeom prst="rect">
              <a:avLst/>
            </a:prstGeom>
            <a:solidFill>
              <a:srgbClr val="FFFFCC"/>
            </a:solidFill>
            <a:ln w="12700">
              <a:solidFill>
                <a:srgbClr val="990033"/>
              </a:solidFill>
              <a:miter lim="800000"/>
            </a:ln>
          </p:spPr>
          <p:txBody>
            <a:bodyPr/>
            <a:lstStyle/>
            <a:p>
              <a:endParaRPr lang="en-US"/>
            </a:p>
          </p:txBody>
        </p:sp>
        <p:sp>
          <p:nvSpPr>
            <p:cNvPr id="21582" name="Rectangle 1212"/>
            <p:cNvSpPr>
              <a:spLocks noChangeArrowheads="1"/>
            </p:cNvSpPr>
            <p:nvPr/>
          </p:nvSpPr>
          <p:spPr bwMode="auto">
            <a:xfrm>
              <a:off x="3692" y="3224"/>
              <a:ext cx="931"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UnicastRemoteObject</a:t>
              </a:r>
              <a:endParaRPr lang="en-US" altLang="zh-CN" sz="1200">
                <a:solidFill>
                  <a:schemeClr val="bg2"/>
                </a:solidFill>
                <a:latin typeface="ZapfHumnst BT" pitchFamily="34" charset="0"/>
                <a:ea typeface="宋体" panose="02010600030101010101" pitchFamily="2" charset="-122"/>
              </a:endParaRPr>
            </a:p>
          </p:txBody>
        </p:sp>
        <p:sp>
          <p:nvSpPr>
            <p:cNvPr id="21583" name="Rectangle 1213"/>
            <p:cNvSpPr>
              <a:spLocks noChangeArrowheads="1"/>
            </p:cNvSpPr>
            <p:nvPr/>
          </p:nvSpPr>
          <p:spPr bwMode="auto">
            <a:xfrm>
              <a:off x="3926" y="3340"/>
              <a:ext cx="458" cy="96"/>
            </a:xfrm>
            <a:prstGeom prst="rect">
              <a:avLst/>
            </a:prstGeom>
            <a:noFill/>
            <a:ln w="9525">
              <a:noFill/>
              <a:miter lim="800000"/>
            </a:ln>
          </p:spPr>
          <p:txBody>
            <a:bodyPr wrap="none" lIns="0" tIns="0" rIns="0" bIns="0">
              <a:spAutoFit/>
            </a:bodyPr>
            <a:lstStyle/>
            <a:p>
              <a:pPr algn="ctr"/>
              <a:r>
                <a:rPr lang="en-US" altLang="zh-CN">
                  <a:solidFill>
                    <a:schemeClr val="bg2"/>
                  </a:solidFill>
                  <a:ea typeface="宋体" panose="02010600030101010101" pitchFamily="2" charset="-122"/>
                </a:rPr>
                <a:t>(from server)</a:t>
              </a:r>
              <a:endParaRPr lang="en-US" altLang="zh-CN">
                <a:solidFill>
                  <a:schemeClr val="bg2"/>
                </a:solidFill>
                <a:latin typeface="ZapfHumnst BT" pitchFamily="34" charset="0"/>
                <a:ea typeface="宋体" panose="02010600030101010101" pitchFamily="2" charset="-122"/>
              </a:endParaRPr>
            </a:p>
          </p:txBody>
        </p:sp>
      </p:grpSp>
      <p:grpSp>
        <p:nvGrpSpPr>
          <p:cNvPr id="21533" name="Group 1227"/>
          <p:cNvGrpSpPr/>
          <p:nvPr/>
        </p:nvGrpSpPr>
        <p:grpSpPr bwMode="auto">
          <a:xfrm>
            <a:off x="7413625" y="4802637"/>
            <a:ext cx="1176338" cy="747712"/>
            <a:chOff x="4691" y="3455"/>
            <a:chExt cx="741" cy="471"/>
          </a:xfrm>
        </p:grpSpPr>
        <p:sp>
          <p:nvSpPr>
            <p:cNvPr id="21575" name="Rectangle 1215"/>
            <p:cNvSpPr>
              <a:spLocks noChangeArrowheads="1"/>
            </p:cNvSpPr>
            <p:nvPr/>
          </p:nvSpPr>
          <p:spPr bwMode="auto">
            <a:xfrm>
              <a:off x="4691" y="3455"/>
              <a:ext cx="741" cy="471"/>
            </a:xfrm>
            <a:prstGeom prst="rect">
              <a:avLst/>
            </a:prstGeom>
            <a:solidFill>
              <a:srgbClr val="FFFFCC"/>
            </a:solidFill>
            <a:ln w="12700">
              <a:solidFill>
                <a:srgbClr val="990033"/>
              </a:solidFill>
              <a:miter lim="800000"/>
            </a:ln>
          </p:spPr>
          <p:txBody>
            <a:bodyPr/>
            <a:lstStyle/>
            <a:p>
              <a:endParaRPr lang="en-US"/>
            </a:p>
          </p:txBody>
        </p:sp>
        <p:sp>
          <p:nvSpPr>
            <p:cNvPr id="21576" name="Rectangle 1216"/>
            <p:cNvSpPr>
              <a:spLocks noChangeArrowheads="1"/>
            </p:cNvSpPr>
            <p:nvPr/>
          </p:nvSpPr>
          <p:spPr bwMode="auto">
            <a:xfrm>
              <a:off x="4691" y="3789"/>
              <a:ext cx="741" cy="63"/>
            </a:xfrm>
            <a:prstGeom prst="rect">
              <a:avLst/>
            </a:prstGeom>
            <a:solidFill>
              <a:srgbClr val="FFFFCC"/>
            </a:solidFill>
            <a:ln w="12700">
              <a:solidFill>
                <a:srgbClr val="990033"/>
              </a:solidFill>
              <a:miter lim="800000"/>
            </a:ln>
          </p:spPr>
          <p:txBody>
            <a:bodyPr/>
            <a:lstStyle/>
            <a:p>
              <a:endParaRPr lang="en-US"/>
            </a:p>
          </p:txBody>
        </p:sp>
        <p:sp>
          <p:nvSpPr>
            <p:cNvPr id="21577" name="Rectangle 1217"/>
            <p:cNvSpPr>
              <a:spLocks noChangeArrowheads="1"/>
            </p:cNvSpPr>
            <p:nvPr/>
          </p:nvSpPr>
          <p:spPr bwMode="auto">
            <a:xfrm>
              <a:off x="4817" y="3579"/>
              <a:ext cx="493"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Serializable</a:t>
              </a:r>
              <a:endParaRPr lang="en-US" altLang="zh-CN" sz="1200">
                <a:solidFill>
                  <a:schemeClr val="bg2"/>
                </a:solidFill>
                <a:ea typeface="宋体" panose="02010600030101010101" pitchFamily="2" charset="-122"/>
              </a:endParaRPr>
            </a:p>
          </p:txBody>
        </p:sp>
        <p:sp>
          <p:nvSpPr>
            <p:cNvPr id="21578" name="Rectangle 1218"/>
            <p:cNvSpPr>
              <a:spLocks noChangeArrowheads="1"/>
            </p:cNvSpPr>
            <p:nvPr/>
          </p:nvSpPr>
          <p:spPr bwMode="auto">
            <a:xfrm>
              <a:off x="4893" y="3678"/>
              <a:ext cx="317" cy="106"/>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io)</a:t>
              </a:r>
              <a:endParaRPr lang="en-US" altLang="zh-CN" sz="1100">
                <a:solidFill>
                  <a:schemeClr val="bg2"/>
                </a:solidFill>
                <a:latin typeface="ZapfHumnst BT" pitchFamily="34" charset="0"/>
                <a:ea typeface="宋体" panose="02010600030101010101" pitchFamily="2" charset="-122"/>
              </a:endParaRPr>
            </a:p>
          </p:txBody>
        </p:sp>
        <p:sp>
          <p:nvSpPr>
            <p:cNvPr id="21579" name="Rectangle 1219"/>
            <p:cNvSpPr>
              <a:spLocks noChangeArrowheads="1"/>
            </p:cNvSpPr>
            <p:nvPr/>
          </p:nvSpPr>
          <p:spPr bwMode="auto">
            <a:xfrm>
              <a:off x="4771" y="3479"/>
              <a:ext cx="577" cy="115"/>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Interface</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grpSp>
        <p:nvGrpSpPr>
          <p:cNvPr id="21534" name="Group 1226"/>
          <p:cNvGrpSpPr/>
          <p:nvPr/>
        </p:nvGrpSpPr>
        <p:grpSpPr bwMode="auto">
          <a:xfrm>
            <a:off x="5014913" y="4802637"/>
            <a:ext cx="1833562" cy="747712"/>
            <a:chOff x="3957" y="2519"/>
            <a:chExt cx="1155" cy="471"/>
          </a:xfrm>
        </p:grpSpPr>
        <p:sp>
          <p:nvSpPr>
            <p:cNvPr id="21570" name="Rectangle 1220"/>
            <p:cNvSpPr>
              <a:spLocks noChangeArrowheads="1"/>
            </p:cNvSpPr>
            <p:nvPr/>
          </p:nvSpPr>
          <p:spPr bwMode="auto">
            <a:xfrm>
              <a:off x="3957" y="2519"/>
              <a:ext cx="1155" cy="471"/>
            </a:xfrm>
            <a:prstGeom prst="rect">
              <a:avLst/>
            </a:prstGeom>
            <a:solidFill>
              <a:srgbClr val="FFFFCC"/>
            </a:solidFill>
            <a:ln w="12700">
              <a:solidFill>
                <a:srgbClr val="990033"/>
              </a:solidFill>
              <a:miter lim="800000"/>
            </a:ln>
          </p:spPr>
          <p:txBody>
            <a:bodyPr/>
            <a:lstStyle/>
            <a:p>
              <a:endParaRPr lang="en-US"/>
            </a:p>
          </p:txBody>
        </p:sp>
        <p:sp>
          <p:nvSpPr>
            <p:cNvPr id="21571" name="Rectangle 1221"/>
            <p:cNvSpPr>
              <a:spLocks noChangeArrowheads="1"/>
            </p:cNvSpPr>
            <p:nvPr/>
          </p:nvSpPr>
          <p:spPr bwMode="auto">
            <a:xfrm>
              <a:off x="3957" y="2847"/>
              <a:ext cx="1155" cy="63"/>
            </a:xfrm>
            <a:prstGeom prst="rect">
              <a:avLst/>
            </a:prstGeom>
            <a:solidFill>
              <a:srgbClr val="FFFFCC"/>
            </a:solidFill>
            <a:ln w="12700">
              <a:solidFill>
                <a:srgbClr val="990033"/>
              </a:solidFill>
              <a:miter lim="800000"/>
            </a:ln>
          </p:spPr>
          <p:txBody>
            <a:bodyPr/>
            <a:lstStyle/>
            <a:p>
              <a:endParaRPr lang="en-US"/>
            </a:p>
          </p:txBody>
        </p:sp>
        <p:sp>
          <p:nvSpPr>
            <p:cNvPr id="21572" name="Rectangle 1222"/>
            <p:cNvSpPr>
              <a:spLocks noChangeArrowheads="1"/>
            </p:cNvSpPr>
            <p:nvPr/>
          </p:nvSpPr>
          <p:spPr bwMode="auto">
            <a:xfrm>
              <a:off x="4351" y="2637"/>
              <a:ext cx="398"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Schedule</a:t>
              </a:r>
              <a:endParaRPr lang="en-US" altLang="zh-CN" sz="1200">
                <a:solidFill>
                  <a:schemeClr val="bg2"/>
                </a:solidFill>
                <a:latin typeface="ZapfHumnst BT" pitchFamily="34" charset="0"/>
                <a:ea typeface="宋体" panose="02010600030101010101" pitchFamily="2" charset="-122"/>
              </a:endParaRPr>
            </a:p>
          </p:txBody>
        </p:sp>
        <p:sp>
          <p:nvSpPr>
            <p:cNvPr id="21573" name="Rectangle 1223"/>
            <p:cNvSpPr>
              <a:spLocks noChangeArrowheads="1"/>
            </p:cNvSpPr>
            <p:nvPr/>
          </p:nvSpPr>
          <p:spPr bwMode="auto">
            <a:xfrm>
              <a:off x="4083" y="2736"/>
              <a:ext cx="916" cy="106"/>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(from </a:t>
              </a:r>
              <a:r>
                <a:rPr lang="en-US" altLang="zh-CN">
                  <a:solidFill>
                    <a:schemeClr val="bg2"/>
                  </a:solidFill>
                  <a:ea typeface="宋体" panose="02010600030101010101" pitchFamily="2" charset="-122"/>
                </a:rPr>
                <a:t>University Artifacts)</a:t>
              </a:r>
              <a:endParaRPr lang="en-US" altLang="zh-CN">
                <a:solidFill>
                  <a:schemeClr val="bg2"/>
                </a:solidFill>
                <a:ea typeface="宋体" panose="02010600030101010101" pitchFamily="2" charset="-122"/>
              </a:endParaRPr>
            </a:p>
          </p:txBody>
        </p:sp>
        <p:sp>
          <p:nvSpPr>
            <p:cNvPr id="21574" name="Rectangle 1224"/>
            <p:cNvSpPr>
              <a:spLocks noChangeArrowheads="1"/>
            </p:cNvSpPr>
            <p:nvPr/>
          </p:nvSpPr>
          <p:spPr bwMode="auto">
            <a:xfrm>
              <a:off x="4327" y="2537"/>
              <a:ext cx="444" cy="115"/>
            </a:xfrm>
            <a:prstGeom prst="rect">
              <a:avLst/>
            </a:prstGeom>
            <a:noFill/>
            <a:ln w="9525">
              <a:noFill/>
              <a:miter lim="800000"/>
            </a:ln>
          </p:spPr>
          <p:txBody>
            <a:bodyPr wrap="none" lIns="0" tIns="0" rIns="0" bIns="0">
              <a:spAutoFit/>
            </a:bodyPr>
            <a:lstStyle/>
            <a:p>
              <a:pPr algn="ctr"/>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Entity</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sp>
        <p:nvSpPr>
          <p:cNvPr id="21535" name="Text Box 1028"/>
          <p:cNvSpPr txBox="1">
            <a:spLocks noChangeArrowheads="1"/>
          </p:cNvSpPr>
          <p:nvPr/>
        </p:nvSpPr>
        <p:spPr bwMode="auto">
          <a:xfrm>
            <a:off x="1538288" y="1476824"/>
            <a:ext cx="1536700" cy="596900"/>
          </a:xfrm>
          <a:prstGeom prst="rect">
            <a:avLst/>
          </a:prstGeom>
          <a:noFill/>
          <a:ln w="9525">
            <a:noFill/>
            <a:miter lim="800000"/>
          </a:ln>
        </p:spPr>
        <p:txBody>
          <a:bodyPr lIns="107950" tIns="53975" rIns="107950" bIns="53975">
            <a:spAutoFit/>
          </a:bodyPr>
          <a:lstStyle/>
          <a:p>
            <a:pPr algn="ctr">
              <a:spcBef>
                <a:spcPct val="50000"/>
              </a:spcBef>
            </a:pPr>
            <a:r>
              <a:rPr lang="en-US" altLang="zh-CN" sz="1600" b="1">
                <a:solidFill>
                  <a:srgbClr val="00CCFF"/>
                </a:solidFill>
                <a:ea typeface="宋体" panose="02010600030101010101" pitchFamily="2" charset="-122"/>
              </a:rPr>
              <a:t>Distributed Class Client</a:t>
            </a:r>
            <a:endParaRPr lang="en-US" altLang="zh-CN" sz="1600" b="1">
              <a:solidFill>
                <a:srgbClr val="00CCFF"/>
              </a:solidFill>
              <a:ea typeface="宋体" panose="02010600030101010101" pitchFamily="2" charset="-122"/>
            </a:endParaRPr>
          </a:p>
        </p:txBody>
      </p:sp>
      <p:sp>
        <p:nvSpPr>
          <p:cNvPr id="21536" name="Line 1029"/>
          <p:cNvSpPr>
            <a:spLocks noChangeShapeType="1"/>
          </p:cNvSpPr>
          <p:nvPr/>
        </p:nvSpPr>
        <p:spPr bwMode="auto">
          <a:xfrm flipH="1">
            <a:off x="1754188" y="2043562"/>
            <a:ext cx="493712" cy="361950"/>
          </a:xfrm>
          <a:prstGeom prst="line">
            <a:avLst/>
          </a:prstGeom>
          <a:noFill/>
          <a:ln w="28575">
            <a:solidFill>
              <a:schemeClr val="hlink"/>
            </a:solidFill>
            <a:round/>
            <a:tailEnd type="triangle" w="med" len="med"/>
          </a:ln>
        </p:spPr>
        <p:txBody>
          <a:bodyPr lIns="107950" tIns="53975" rIns="107950" bIns="53975"/>
          <a:lstStyle/>
          <a:p>
            <a:endParaRPr lang="en-US"/>
          </a:p>
        </p:txBody>
      </p:sp>
      <p:sp>
        <p:nvSpPr>
          <p:cNvPr id="21537" name="Text Box 1030"/>
          <p:cNvSpPr txBox="1">
            <a:spLocks noChangeArrowheads="1"/>
          </p:cNvSpPr>
          <p:nvPr/>
        </p:nvSpPr>
        <p:spPr bwMode="auto">
          <a:xfrm>
            <a:off x="438150" y="4767712"/>
            <a:ext cx="1355725" cy="596900"/>
          </a:xfrm>
          <a:prstGeom prst="rect">
            <a:avLst/>
          </a:prstGeom>
          <a:noFill/>
          <a:ln w="9525">
            <a:noFill/>
            <a:miter lim="800000"/>
          </a:ln>
        </p:spPr>
        <p:txBody>
          <a:bodyPr lIns="107950" tIns="53975" rIns="107950" bIns="53975">
            <a:spAutoFit/>
          </a:bodyPr>
          <a:lstStyle/>
          <a:p>
            <a:pPr>
              <a:spcBef>
                <a:spcPct val="50000"/>
              </a:spcBef>
            </a:pPr>
            <a:r>
              <a:rPr lang="en-US" altLang="zh-CN" sz="1600" b="1">
                <a:solidFill>
                  <a:srgbClr val="00CCFF"/>
                </a:solidFill>
                <a:ea typeface="宋体" panose="02010600030101010101" pitchFamily="2" charset="-122"/>
              </a:rPr>
              <a:t>Distributed Class</a:t>
            </a:r>
            <a:endParaRPr lang="en-US" altLang="zh-CN" sz="1600" b="1">
              <a:solidFill>
                <a:srgbClr val="00CCFF"/>
              </a:solidFill>
              <a:ea typeface="宋体" panose="02010600030101010101" pitchFamily="2" charset="-122"/>
            </a:endParaRPr>
          </a:p>
        </p:txBody>
      </p:sp>
      <p:sp>
        <p:nvSpPr>
          <p:cNvPr id="21538" name="Text Box 1031"/>
          <p:cNvSpPr txBox="1">
            <a:spLocks noChangeArrowheads="1"/>
          </p:cNvSpPr>
          <p:nvPr/>
        </p:nvSpPr>
        <p:spPr bwMode="auto">
          <a:xfrm>
            <a:off x="4592638" y="3000824"/>
            <a:ext cx="1536700" cy="352425"/>
          </a:xfrm>
          <a:prstGeom prst="rect">
            <a:avLst/>
          </a:prstGeom>
          <a:noFill/>
          <a:ln w="9525">
            <a:noFill/>
            <a:miter lim="800000"/>
          </a:ln>
        </p:spPr>
        <p:txBody>
          <a:bodyPr lIns="107950" tIns="53975" rIns="107950" bIns="53975">
            <a:spAutoFit/>
          </a:bodyPr>
          <a:lstStyle/>
          <a:p>
            <a:pPr>
              <a:spcBef>
                <a:spcPct val="50000"/>
              </a:spcBef>
            </a:pPr>
            <a:r>
              <a:rPr lang="en-US" altLang="zh-CN" sz="1600" b="1">
                <a:solidFill>
                  <a:srgbClr val="00CCFF"/>
                </a:solidFill>
                <a:ea typeface="宋体" panose="02010600030101010101" pitchFamily="2" charset="-122"/>
              </a:rPr>
              <a:t>Passed Class</a:t>
            </a:r>
            <a:endParaRPr lang="en-US" altLang="zh-CN" sz="1600" b="1">
              <a:solidFill>
                <a:srgbClr val="00CCFF"/>
              </a:solidFill>
              <a:ea typeface="宋体" panose="02010600030101010101" pitchFamily="2" charset="-122"/>
            </a:endParaRPr>
          </a:p>
        </p:txBody>
      </p:sp>
      <p:sp>
        <p:nvSpPr>
          <p:cNvPr id="21539" name="Line 1033"/>
          <p:cNvSpPr>
            <a:spLocks noChangeShapeType="1"/>
          </p:cNvSpPr>
          <p:nvPr/>
        </p:nvSpPr>
        <p:spPr bwMode="auto">
          <a:xfrm>
            <a:off x="1277938" y="5210624"/>
            <a:ext cx="522287" cy="0"/>
          </a:xfrm>
          <a:prstGeom prst="line">
            <a:avLst/>
          </a:prstGeom>
          <a:noFill/>
          <a:ln w="28575">
            <a:solidFill>
              <a:schemeClr val="hlink"/>
            </a:solidFill>
            <a:round/>
            <a:tailEnd type="triangle" w="med" len="med"/>
          </a:ln>
        </p:spPr>
        <p:txBody>
          <a:bodyPr lIns="107950" tIns="53975" rIns="107950" bIns="53975"/>
          <a:lstStyle/>
          <a:p>
            <a:endParaRPr lang="en-US"/>
          </a:p>
        </p:txBody>
      </p:sp>
      <p:grpSp>
        <p:nvGrpSpPr>
          <p:cNvPr id="21540" name="Group 1233"/>
          <p:cNvGrpSpPr/>
          <p:nvPr/>
        </p:nvGrpSpPr>
        <p:grpSpPr bwMode="auto">
          <a:xfrm>
            <a:off x="3309938" y="1272037"/>
            <a:ext cx="5275262" cy="1598612"/>
            <a:chOff x="2117" y="655"/>
            <a:chExt cx="3323" cy="1007"/>
          </a:xfrm>
        </p:grpSpPr>
        <p:sp>
          <p:nvSpPr>
            <p:cNvPr id="21559" name="Rectangle 1063"/>
            <p:cNvSpPr>
              <a:spLocks noChangeArrowheads="1"/>
            </p:cNvSpPr>
            <p:nvPr/>
          </p:nvSpPr>
          <p:spPr bwMode="auto">
            <a:xfrm>
              <a:off x="2117" y="655"/>
              <a:ext cx="3323" cy="1007"/>
            </a:xfrm>
            <a:prstGeom prst="rect">
              <a:avLst/>
            </a:prstGeom>
            <a:solidFill>
              <a:srgbClr val="FFFFCC"/>
            </a:solidFill>
            <a:ln w="12700">
              <a:solidFill>
                <a:srgbClr val="990033"/>
              </a:solidFill>
              <a:miter lim="800000"/>
            </a:ln>
          </p:spPr>
          <p:txBody>
            <a:bodyPr/>
            <a:lstStyle/>
            <a:p>
              <a:endParaRPr lang="en-US"/>
            </a:p>
          </p:txBody>
        </p:sp>
        <p:sp>
          <p:nvSpPr>
            <p:cNvPr id="21560" name="Rectangle 1064"/>
            <p:cNvSpPr>
              <a:spLocks noChangeArrowheads="1"/>
            </p:cNvSpPr>
            <p:nvPr/>
          </p:nvSpPr>
          <p:spPr bwMode="auto">
            <a:xfrm>
              <a:off x="2117" y="987"/>
              <a:ext cx="3323" cy="675"/>
            </a:xfrm>
            <a:prstGeom prst="rect">
              <a:avLst/>
            </a:prstGeom>
            <a:solidFill>
              <a:srgbClr val="FFFFCC"/>
            </a:solidFill>
            <a:ln w="12700">
              <a:solidFill>
                <a:srgbClr val="990033"/>
              </a:solidFill>
              <a:miter lim="800000"/>
            </a:ln>
          </p:spPr>
          <p:txBody>
            <a:bodyPr/>
            <a:lstStyle/>
            <a:p>
              <a:endParaRPr lang="en-US"/>
            </a:p>
          </p:txBody>
        </p:sp>
        <p:sp>
          <p:nvSpPr>
            <p:cNvPr id="21561" name="Rectangle 1065"/>
            <p:cNvSpPr>
              <a:spLocks noChangeArrowheads="1"/>
            </p:cNvSpPr>
            <p:nvPr/>
          </p:nvSpPr>
          <p:spPr bwMode="auto">
            <a:xfrm>
              <a:off x="2117" y="1049"/>
              <a:ext cx="3323" cy="613"/>
            </a:xfrm>
            <a:prstGeom prst="rect">
              <a:avLst/>
            </a:prstGeom>
            <a:solidFill>
              <a:srgbClr val="FFFFCC"/>
            </a:solidFill>
            <a:ln w="12700">
              <a:solidFill>
                <a:srgbClr val="990033"/>
              </a:solidFill>
              <a:miter lim="800000"/>
            </a:ln>
          </p:spPr>
          <p:txBody>
            <a:bodyPr/>
            <a:lstStyle/>
            <a:p>
              <a:endParaRPr lang="en-US"/>
            </a:p>
          </p:txBody>
        </p:sp>
        <p:sp>
          <p:nvSpPr>
            <p:cNvPr id="21562" name="Rectangle 1061"/>
            <p:cNvSpPr>
              <a:spLocks noChangeArrowheads="1"/>
            </p:cNvSpPr>
            <p:nvPr/>
          </p:nvSpPr>
          <p:spPr bwMode="auto">
            <a:xfrm>
              <a:off x="3314" y="768"/>
              <a:ext cx="951" cy="11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IRegistrationController</a:t>
              </a:r>
              <a:endParaRPr lang="en-US" altLang="zh-CN" sz="1200">
                <a:solidFill>
                  <a:schemeClr val="bg2"/>
                </a:solidFill>
                <a:latin typeface="ZapfHumnst BT" pitchFamily="34" charset="0"/>
                <a:ea typeface="宋体" panose="02010600030101010101" pitchFamily="2" charset="-122"/>
              </a:endParaRPr>
            </a:p>
          </p:txBody>
        </p:sp>
        <p:sp>
          <p:nvSpPr>
            <p:cNvPr id="21563" name="Rectangle 1066"/>
            <p:cNvSpPr>
              <a:spLocks noChangeArrowheads="1"/>
            </p:cNvSpPr>
            <p:nvPr/>
          </p:nvSpPr>
          <p:spPr bwMode="auto">
            <a:xfrm>
              <a:off x="2156" y="1077"/>
              <a:ext cx="3110"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getCurrentSchedule(forStudent : Student, forSemester : Semester) : Schedule</a:t>
              </a:r>
              <a:endParaRPr lang="en-US" altLang="zh-CN" sz="1100">
                <a:solidFill>
                  <a:schemeClr val="bg2"/>
                </a:solidFill>
                <a:latin typeface="ZapfHumnst BT" pitchFamily="34" charset="0"/>
                <a:ea typeface="宋体" panose="02010600030101010101" pitchFamily="2" charset="-122"/>
              </a:endParaRPr>
            </a:p>
          </p:txBody>
        </p:sp>
        <p:sp>
          <p:nvSpPr>
            <p:cNvPr id="21564" name="Rectangle 1067"/>
            <p:cNvSpPr>
              <a:spLocks noChangeArrowheads="1"/>
            </p:cNvSpPr>
            <p:nvPr/>
          </p:nvSpPr>
          <p:spPr bwMode="auto">
            <a:xfrm>
              <a:off x="2156" y="1189"/>
              <a:ext cx="1034"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deleteCurrentSchedule()</a:t>
              </a:r>
              <a:endParaRPr lang="en-US" altLang="zh-CN" sz="1100">
                <a:solidFill>
                  <a:schemeClr val="bg2"/>
                </a:solidFill>
                <a:latin typeface="ZapfHumnst BT" pitchFamily="34" charset="0"/>
                <a:ea typeface="宋体" panose="02010600030101010101" pitchFamily="2" charset="-122"/>
              </a:endParaRPr>
            </a:p>
          </p:txBody>
        </p:sp>
        <p:sp>
          <p:nvSpPr>
            <p:cNvPr id="21565" name="Rectangle 1068"/>
            <p:cNvSpPr>
              <a:spLocks noChangeArrowheads="1"/>
            </p:cNvSpPr>
            <p:nvPr/>
          </p:nvSpPr>
          <p:spPr bwMode="auto">
            <a:xfrm>
              <a:off x="2156" y="1301"/>
              <a:ext cx="760"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submitSchedule()</a:t>
              </a:r>
              <a:endParaRPr lang="en-US" altLang="zh-CN" sz="1100">
                <a:solidFill>
                  <a:schemeClr val="bg2"/>
                </a:solidFill>
                <a:latin typeface="ZapfHumnst BT" pitchFamily="34" charset="0"/>
                <a:ea typeface="宋体" panose="02010600030101010101" pitchFamily="2" charset="-122"/>
              </a:endParaRPr>
            </a:p>
          </p:txBody>
        </p:sp>
        <p:sp>
          <p:nvSpPr>
            <p:cNvPr id="21566" name="Rectangle 1069"/>
            <p:cNvSpPr>
              <a:spLocks noChangeArrowheads="1"/>
            </p:cNvSpPr>
            <p:nvPr/>
          </p:nvSpPr>
          <p:spPr bwMode="auto">
            <a:xfrm>
              <a:off x="2156" y="1413"/>
              <a:ext cx="687"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saveSchedule()</a:t>
              </a:r>
              <a:endParaRPr lang="en-US" altLang="zh-CN" sz="1100">
                <a:solidFill>
                  <a:schemeClr val="bg2"/>
                </a:solidFill>
                <a:latin typeface="ZapfHumnst BT" pitchFamily="34" charset="0"/>
                <a:ea typeface="宋体" panose="02010600030101010101" pitchFamily="2" charset="-122"/>
              </a:endParaRPr>
            </a:p>
          </p:txBody>
        </p:sp>
        <p:sp>
          <p:nvSpPr>
            <p:cNvPr id="21567" name="Rectangle 1070"/>
            <p:cNvSpPr>
              <a:spLocks noChangeArrowheads="1"/>
            </p:cNvSpPr>
            <p:nvPr/>
          </p:nvSpPr>
          <p:spPr bwMode="auto">
            <a:xfrm>
              <a:off x="2156" y="1526"/>
              <a:ext cx="1700" cy="106"/>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 getCourseOfferings() : CourseOfferingList</a:t>
              </a:r>
              <a:endParaRPr lang="en-US" altLang="zh-CN" sz="1100">
                <a:solidFill>
                  <a:schemeClr val="bg2"/>
                </a:solidFill>
                <a:latin typeface="ZapfHumnst BT" pitchFamily="34" charset="0"/>
                <a:ea typeface="宋体" panose="02010600030101010101" pitchFamily="2" charset="-122"/>
              </a:endParaRPr>
            </a:p>
          </p:txBody>
        </p:sp>
        <p:sp>
          <p:nvSpPr>
            <p:cNvPr id="21568" name="Rectangle 1073"/>
            <p:cNvSpPr>
              <a:spLocks noChangeArrowheads="1"/>
            </p:cNvSpPr>
            <p:nvPr/>
          </p:nvSpPr>
          <p:spPr bwMode="auto">
            <a:xfrm>
              <a:off x="3459" y="883"/>
              <a:ext cx="661" cy="96"/>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Registration)</a:t>
              </a:r>
              <a:endParaRPr lang="en-US" altLang="zh-CN">
                <a:solidFill>
                  <a:schemeClr val="bg2"/>
                </a:solidFill>
                <a:latin typeface="ZapfHumnst BT" pitchFamily="34" charset="0"/>
                <a:ea typeface="宋体" panose="02010600030101010101" pitchFamily="2" charset="-122"/>
              </a:endParaRPr>
            </a:p>
          </p:txBody>
        </p:sp>
        <p:sp>
          <p:nvSpPr>
            <p:cNvPr id="21569" name="Rectangle 1074"/>
            <p:cNvSpPr>
              <a:spLocks noChangeArrowheads="1"/>
            </p:cNvSpPr>
            <p:nvPr/>
          </p:nvSpPr>
          <p:spPr bwMode="auto">
            <a:xfrm>
              <a:off x="3501" y="660"/>
              <a:ext cx="577" cy="115"/>
            </a:xfrm>
            <a:prstGeom prst="rect">
              <a:avLst/>
            </a:prstGeom>
            <a:noFill/>
            <a:ln w="9525">
              <a:noFill/>
              <a:miter lim="800000"/>
            </a:ln>
          </p:spPr>
          <p:txBody>
            <a:bodyPr wrap="none" lIns="0" tIns="0" rIns="0" bIns="0">
              <a:spAutoFit/>
            </a:bodyPr>
            <a:lstStyle/>
            <a:p>
              <a:r>
                <a:rPr lang="en-US" altLang="zh-CN" sz="1100">
                  <a:solidFill>
                    <a:schemeClr val="bg2"/>
                  </a:solidFill>
                  <a:ea typeface="宋体" panose="02010600030101010101" pitchFamily="2" charset="-122"/>
                </a:rPr>
                <a:t>&lt;&lt;</a:t>
              </a:r>
              <a:r>
                <a:rPr lang="en-US" altLang="zh-CN" sz="1200">
                  <a:solidFill>
                    <a:schemeClr val="bg2"/>
                  </a:solidFill>
                  <a:ea typeface="宋体" panose="02010600030101010101" pitchFamily="2" charset="-122"/>
                </a:rPr>
                <a:t>Interface</a:t>
              </a:r>
              <a:r>
                <a:rPr lang="en-US" altLang="zh-CN" sz="1100">
                  <a:solidFill>
                    <a:schemeClr val="bg2"/>
                  </a:solidFill>
                  <a:ea typeface="宋体" panose="02010600030101010101" pitchFamily="2" charset="-122"/>
                </a:rPr>
                <a:t>&gt;&gt;</a:t>
              </a:r>
              <a:endParaRPr lang="en-US" altLang="zh-CN" sz="1100">
                <a:solidFill>
                  <a:schemeClr val="bg2"/>
                </a:solidFill>
                <a:latin typeface="ZapfHumnst BT" pitchFamily="34" charset="0"/>
                <a:ea typeface="宋体" panose="02010600030101010101" pitchFamily="2" charset="-122"/>
              </a:endParaRPr>
            </a:p>
          </p:txBody>
        </p:sp>
      </p:grpSp>
      <p:sp>
        <p:nvSpPr>
          <p:cNvPr id="21541" name="Line 1035"/>
          <p:cNvSpPr>
            <a:spLocks noChangeShapeType="1"/>
          </p:cNvSpPr>
          <p:nvPr/>
        </p:nvSpPr>
        <p:spPr bwMode="auto">
          <a:xfrm flipH="1">
            <a:off x="5362575" y="3361187"/>
            <a:ext cx="0" cy="1409700"/>
          </a:xfrm>
          <a:prstGeom prst="line">
            <a:avLst/>
          </a:prstGeom>
          <a:noFill/>
          <a:ln w="28575">
            <a:solidFill>
              <a:schemeClr val="hlink"/>
            </a:solidFill>
            <a:round/>
            <a:tailEnd type="triangle" w="med" len="med"/>
          </a:ln>
        </p:spPr>
        <p:txBody>
          <a:bodyPr lIns="107950" tIns="53975" rIns="107950" bIns="53975"/>
          <a:lstStyle/>
          <a:p>
            <a:endParaRPr lang="en-US"/>
          </a:p>
        </p:txBody>
      </p:sp>
      <p:sp>
        <p:nvSpPr>
          <p:cNvPr id="21542" name="Line 1234"/>
          <p:cNvSpPr>
            <a:spLocks noChangeShapeType="1"/>
          </p:cNvSpPr>
          <p:nvPr/>
        </p:nvSpPr>
        <p:spPr bwMode="auto">
          <a:xfrm>
            <a:off x="5507038" y="3342137"/>
            <a:ext cx="1211262" cy="577850"/>
          </a:xfrm>
          <a:prstGeom prst="line">
            <a:avLst/>
          </a:prstGeom>
          <a:noFill/>
          <a:ln w="28575">
            <a:solidFill>
              <a:schemeClr val="hlink"/>
            </a:solidFill>
            <a:round/>
            <a:tailEnd type="triangle" w="med" len="med"/>
          </a:ln>
        </p:spPr>
        <p:txBody>
          <a:bodyPr lIns="107950" tIns="53975" rIns="107950" bIns="53975"/>
          <a:lstStyle/>
          <a:p>
            <a:endParaRPr lang="en-US"/>
          </a:p>
        </p:txBody>
      </p:sp>
      <p:sp>
        <p:nvSpPr>
          <p:cNvPr id="21543" name="Line 1239"/>
          <p:cNvSpPr>
            <a:spLocks noChangeShapeType="1"/>
          </p:cNvSpPr>
          <p:nvPr/>
        </p:nvSpPr>
        <p:spPr bwMode="auto">
          <a:xfrm flipH="1">
            <a:off x="1930400" y="2873824"/>
            <a:ext cx="2006600" cy="685800"/>
          </a:xfrm>
          <a:prstGeom prst="line">
            <a:avLst/>
          </a:prstGeom>
          <a:noFill/>
          <a:ln w="12700">
            <a:solidFill>
              <a:schemeClr val="tx1"/>
            </a:solidFill>
            <a:round/>
          </a:ln>
        </p:spPr>
        <p:txBody>
          <a:bodyPr lIns="107950" tIns="53975" rIns="107950" bIns="53975"/>
          <a:lstStyle/>
          <a:p>
            <a:endParaRPr lang="en-US"/>
          </a:p>
        </p:txBody>
      </p:sp>
      <p:sp>
        <p:nvSpPr>
          <p:cNvPr id="21544" name="AutoShape 1240"/>
          <p:cNvSpPr>
            <a:spLocks noChangeArrowheads="1"/>
          </p:cNvSpPr>
          <p:nvPr/>
        </p:nvSpPr>
        <p:spPr bwMode="auto">
          <a:xfrm rot="-6584806">
            <a:off x="1747838" y="3499299"/>
            <a:ext cx="165100" cy="190500"/>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sp>
        <p:nvSpPr>
          <p:cNvPr id="21545" name="Line 1241"/>
          <p:cNvSpPr>
            <a:spLocks noChangeShapeType="1"/>
          </p:cNvSpPr>
          <p:nvPr/>
        </p:nvSpPr>
        <p:spPr bwMode="auto">
          <a:xfrm flipH="1">
            <a:off x="3213100" y="2886524"/>
            <a:ext cx="901700" cy="850900"/>
          </a:xfrm>
          <a:prstGeom prst="line">
            <a:avLst/>
          </a:prstGeom>
          <a:noFill/>
          <a:ln w="12700">
            <a:solidFill>
              <a:schemeClr val="tx1"/>
            </a:solidFill>
            <a:prstDash val="dash"/>
            <a:round/>
            <a:tailEnd type="arrow" w="lg" len="lg"/>
          </a:ln>
        </p:spPr>
        <p:txBody>
          <a:bodyPr lIns="107950" tIns="53975" rIns="107950" bIns="53975"/>
          <a:lstStyle/>
          <a:p>
            <a:endParaRPr lang="en-US"/>
          </a:p>
        </p:txBody>
      </p:sp>
      <p:sp>
        <p:nvSpPr>
          <p:cNvPr id="21546" name="Line 1034"/>
          <p:cNvSpPr>
            <a:spLocks noChangeShapeType="1"/>
          </p:cNvSpPr>
          <p:nvPr/>
        </p:nvSpPr>
        <p:spPr bwMode="auto">
          <a:xfrm flipH="1">
            <a:off x="3921125" y="3342137"/>
            <a:ext cx="1308100" cy="577850"/>
          </a:xfrm>
          <a:prstGeom prst="line">
            <a:avLst/>
          </a:prstGeom>
          <a:noFill/>
          <a:ln w="28575">
            <a:solidFill>
              <a:schemeClr val="hlink"/>
            </a:solidFill>
            <a:round/>
            <a:tailEnd type="triangle" w="med" len="med"/>
          </a:ln>
        </p:spPr>
        <p:txBody>
          <a:bodyPr lIns="107950" tIns="53975" rIns="107950" bIns="53975"/>
          <a:lstStyle/>
          <a:p>
            <a:endParaRPr lang="en-US"/>
          </a:p>
        </p:txBody>
      </p:sp>
      <p:sp>
        <p:nvSpPr>
          <p:cNvPr id="21547" name="AutoShape 1257"/>
          <p:cNvSpPr>
            <a:spLocks noChangeArrowheads="1"/>
          </p:cNvSpPr>
          <p:nvPr/>
        </p:nvSpPr>
        <p:spPr bwMode="auto">
          <a:xfrm rot="5400000">
            <a:off x="7230270" y="5038380"/>
            <a:ext cx="157162" cy="180975"/>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sp>
        <p:nvSpPr>
          <p:cNvPr id="21548" name="Line 1243"/>
          <p:cNvSpPr>
            <a:spLocks noChangeShapeType="1"/>
          </p:cNvSpPr>
          <p:nvPr/>
        </p:nvSpPr>
        <p:spPr bwMode="auto">
          <a:xfrm rot="8100000" flipH="1">
            <a:off x="2905125" y="3619950"/>
            <a:ext cx="1882775" cy="622300"/>
          </a:xfrm>
          <a:prstGeom prst="line">
            <a:avLst/>
          </a:prstGeom>
          <a:noFill/>
          <a:ln w="12700">
            <a:solidFill>
              <a:schemeClr val="tx1"/>
            </a:solidFill>
            <a:prstDash val="dash"/>
            <a:round/>
            <a:tailEnd type="none" w="lg" len="lg"/>
          </a:ln>
        </p:spPr>
        <p:txBody>
          <a:bodyPr lIns="107950" tIns="53975" rIns="107950" bIns="53975"/>
          <a:lstStyle/>
          <a:p>
            <a:endParaRPr lang="en-US"/>
          </a:p>
        </p:txBody>
      </p:sp>
      <p:sp>
        <p:nvSpPr>
          <p:cNvPr id="21549" name="Text Box 1266"/>
          <p:cNvSpPr txBox="1">
            <a:spLocks noChangeArrowheads="1"/>
          </p:cNvSpPr>
          <p:nvPr/>
        </p:nvSpPr>
        <p:spPr bwMode="auto">
          <a:xfrm>
            <a:off x="2505075" y="2432499"/>
            <a:ext cx="2667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1</a:t>
            </a:r>
            <a:endParaRPr lang="en-US" altLang="zh-CN" sz="1100">
              <a:solidFill>
                <a:srgbClr val="FFFF00"/>
              </a:solidFill>
              <a:ea typeface="宋体" panose="02010600030101010101" pitchFamily="2" charset="-122"/>
            </a:endParaRPr>
          </a:p>
        </p:txBody>
      </p:sp>
      <p:sp>
        <p:nvSpPr>
          <p:cNvPr id="21550" name="Text Box 1267"/>
          <p:cNvSpPr txBox="1">
            <a:spLocks noChangeArrowheads="1"/>
          </p:cNvSpPr>
          <p:nvPr/>
        </p:nvSpPr>
        <p:spPr bwMode="auto">
          <a:xfrm>
            <a:off x="2933700" y="2680149"/>
            <a:ext cx="2667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1</a:t>
            </a:r>
            <a:endParaRPr lang="en-US" altLang="zh-CN" sz="1100">
              <a:solidFill>
                <a:srgbClr val="FFFF00"/>
              </a:solidFill>
              <a:ea typeface="宋体" panose="02010600030101010101" pitchFamily="2" charset="-122"/>
            </a:endParaRPr>
          </a:p>
        </p:txBody>
      </p:sp>
      <p:sp>
        <p:nvSpPr>
          <p:cNvPr id="21551" name="Text Box 1268"/>
          <p:cNvSpPr txBox="1">
            <a:spLocks noChangeArrowheads="1"/>
          </p:cNvSpPr>
          <p:nvPr/>
        </p:nvSpPr>
        <p:spPr bwMode="auto">
          <a:xfrm>
            <a:off x="3648075" y="4623249"/>
            <a:ext cx="5334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0..1</a:t>
            </a:r>
            <a:endParaRPr lang="en-US" altLang="zh-CN" sz="1100">
              <a:solidFill>
                <a:srgbClr val="FFFF00"/>
              </a:solidFill>
              <a:ea typeface="宋体" panose="02010600030101010101" pitchFamily="2" charset="-122"/>
            </a:endParaRPr>
          </a:p>
        </p:txBody>
      </p:sp>
      <p:sp>
        <p:nvSpPr>
          <p:cNvPr id="21552" name="Text Box 1269"/>
          <p:cNvSpPr txBox="1">
            <a:spLocks noChangeArrowheads="1"/>
          </p:cNvSpPr>
          <p:nvPr/>
        </p:nvSpPr>
        <p:spPr bwMode="auto">
          <a:xfrm>
            <a:off x="6134100" y="3956499"/>
            <a:ext cx="5334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0..1</a:t>
            </a:r>
            <a:endParaRPr lang="en-US" altLang="zh-CN" sz="1100">
              <a:solidFill>
                <a:srgbClr val="FFFF00"/>
              </a:solidFill>
              <a:ea typeface="宋体" panose="02010600030101010101" pitchFamily="2" charset="-122"/>
            </a:endParaRPr>
          </a:p>
        </p:txBody>
      </p:sp>
      <p:sp>
        <p:nvSpPr>
          <p:cNvPr id="21553" name="Text Box 1270"/>
          <p:cNvSpPr txBox="1">
            <a:spLocks noChangeArrowheads="1"/>
          </p:cNvSpPr>
          <p:nvPr/>
        </p:nvSpPr>
        <p:spPr bwMode="auto">
          <a:xfrm>
            <a:off x="3629025" y="5175699"/>
            <a:ext cx="5334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0..1</a:t>
            </a:r>
            <a:endParaRPr lang="en-US" altLang="zh-CN" sz="1100">
              <a:solidFill>
                <a:srgbClr val="FFFF00"/>
              </a:solidFill>
              <a:ea typeface="宋体" panose="02010600030101010101" pitchFamily="2" charset="-122"/>
            </a:endParaRPr>
          </a:p>
        </p:txBody>
      </p:sp>
      <p:sp>
        <p:nvSpPr>
          <p:cNvPr id="21554" name="Text Box 1271"/>
          <p:cNvSpPr txBox="1">
            <a:spLocks noChangeArrowheads="1"/>
          </p:cNvSpPr>
          <p:nvPr/>
        </p:nvSpPr>
        <p:spPr bwMode="auto">
          <a:xfrm>
            <a:off x="6661150" y="4518474"/>
            <a:ext cx="5334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0..n</a:t>
            </a:r>
            <a:endParaRPr lang="en-US" altLang="zh-CN" sz="1100">
              <a:solidFill>
                <a:srgbClr val="FFFF00"/>
              </a:solidFill>
              <a:ea typeface="宋体" panose="02010600030101010101" pitchFamily="2" charset="-122"/>
            </a:endParaRPr>
          </a:p>
        </p:txBody>
      </p:sp>
      <p:sp>
        <p:nvSpPr>
          <p:cNvPr id="21555" name="Text Box 1272"/>
          <p:cNvSpPr txBox="1">
            <a:spLocks noChangeArrowheads="1"/>
          </p:cNvSpPr>
          <p:nvPr/>
        </p:nvSpPr>
        <p:spPr bwMode="auto">
          <a:xfrm>
            <a:off x="4476750" y="5175699"/>
            <a:ext cx="5334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0..1</a:t>
            </a:r>
            <a:endParaRPr lang="en-US" altLang="zh-CN" sz="1100">
              <a:solidFill>
                <a:srgbClr val="FFFF00"/>
              </a:solidFill>
              <a:ea typeface="宋体" panose="02010600030101010101" pitchFamily="2" charset="-122"/>
            </a:endParaRPr>
          </a:p>
        </p:txBody>
      </p:sp>
      <p:sp>
        <p:nvSpPr>
          <p:cNvPr id="21556" name="Text Box 1273"/>
          <p:cNvSpPr txBox="1">
            <a:spLocks noChangeArrowheads="1"/>
          </p:cNvSpPr>
          <p:nvPr/>
        </p:nvSpPr>
        <p:spPr bwMode="auto">
          <a:xfrm>
            <a:off x="6877050" y="4318449"/>
            <a:ext cx="304800" cy="276225"/>
          </a:xfrm>
          <a:prstGeom prst="rect">
            <a:avLst/>
          </a:prstGeom>
          <a:noFill/>
          <a:ln w="9525">
            <a:noFill/>
            <a:miter lim="800000"/>
          </a:ln>
        </p:spPr>
        <p:txBody>
          <a:bodyPr lIns="107950" tIns="53975" rIns="107950" bIns="53975">
            <a:spAutoFit/>
          </a:bodyPr>
          <a:lstStyle/>
          <a:p>
            <a:pPr>
              <a:spcBef>
                <a:spcPct val="50000"/>
              </a:spcBef>
            </a:pPr>
            <a:r>
              <a:rPr lang="en-US" altLang="zh-CN" sz="1100">
                <a:solidFill>
                  <a:srgbClr val="FFFF00"/>
                </a:solidFill>
                <a:ea typeface="宋体" panose="02010600030101010101" pitchFamily="2" charset="-122"/>
              </a:rPr>
              <a:t>1</a:t>
            </a:r>
            <a:endParaRPr lang="en-US" altLang="zh-CN" sz="1100">
              <a:solidFill>
                <a:srgbClr val="FFFF00"/>
              </a:solidFill>
              <a:ea typeface="宋体" panose="02010600030101010101" pitchFamily="2" charset="-122"/>
            </a:endParaRPr>
          </a:p>
        </p:txBody>
      </p:sp>
      <p:sp>
        <p:nvSpPr>
          <p:cNvPr id="21557" name="Line 1275"/>
          <p:cNvSpPr>
            <a:spLocks noChangeShapeType="1"/>
          </p:cNvSpPr>
          <p:nvPr/>
        </p:nvSpPr>
        <p:spPr bwMode="auto">
          <a:xfrm>
            <a:off x="3886200" y="4042224"/>
            <a:ext cx="3362325" cy="819150"/>
          </a:xfrm>
          <a:prstGeom prst="line">
            <a:avLst/>
          </a:prstGeom>
          <a:noFill/>
          <a:ln w="12700">
            <a:solidFill>
              <a:schemeClr val="tx1"/>
            </a:solidFill>
            <a:prstDash val="dash"/>
            <a:round/>
          </a:ln>
        </p:spPr>
        <p:txBody>
          <a:bodyPr lIns="107950" tIns="53975" rIns="107950" bIns="53975"/>
          <a:lstStyle/>
          <a:p>
            <a:endParaRPr lang="en-US"/>
          </a:p>
        </p:txBody>
      </p:sp>
      <p:sp>
        <p:nvSpPr>
          <p:cNvPr id="21558" name="AutoShape 1276"/>
          <p:cNvSpPr>
            <a:spLocks noChangeArrowheads="1"/>
          </p:cNvSpPr>
          <p:nvPr/>
        </p:nvSpPr>
        <p:spPr bwMode="auto">
          <a:xfrm rot="6402558">
            <a:off x="7249318" y="4812956"/>
            <a:ext cx="176213" cy="152400"/>
          </a:xfrm>
          <a:prstGeom prst="triangle">
            <a:avLst>
              <a:gd name="adj" fmla="val 50000"/>
            </a:avLst>
          </a:prstGeom>
          <a:noFill/>
          <a:ln w="12700">
            <a:solidFill>
              <a:schemeClr val="tx1"/>
            </a:solidFill>
            <a:miter lim="800000"/>
          </a:ln>
        </p:spPr>
        <p:txBody>
          <a:bodyPr wrap="none" lIns="107950" tIns="53975" rIns="107950" bIns="53975"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23"/>
          <p:cNvSpPr>
            <a:spLocks noChangeShapeType="1"/>
          </p:cNvSpPr>
          <p:nvPr/>
        </p:nvSpPr>
        <p:spPr bwMode="auto">
          <a:xfrm>
            <a:off x="8434388" y="2088916"/>
            <a:ext cx="654050" cy="1625600"/>
          </a:xfrm>
          <a:prstGeom prst="line">
            <a:avLst/>
          </a:prstGeom>
          <a:noFill/>
          <a:ln w="28575">
            <a:solidFill>
              <a:schemeClr val="tx1"/>
            </a:solidFill>
            <a:prstDash val="lgDash"/>
            <a:round/>
          </a:ln>
        </p:spPr>
        <p:txBody>
          <a:bodyPr wrap="none" lIns="107950" tIns="53975" rIns="107950" bIns="53975" anchor="ctr"/>
          <a:lstStyle/>
          <a:p>
            <a:endParaRPr lang="en-US"/>
          </a:p>
        </p:txBody>
      </p:sp>
      <p:sp>
        <p:nvSpPr>
          <p:cNvPr id="22531" name="Line 124"/>
          <p:cNvSpPr>
            <a:spLocks noChangeShapeType="1"/>
          </p:cNvSpPr>
          <p:nvPr/>
        </p:nvSpPr>
        <p:spPr bwMode="auto">
          <a:xfrm flipH="1">
            <a:off x="8235950" y="3714516"/>
            <a:ext cx="852488" cy="1506537"/>
          </a:xfrm>
          <a:prstGeom prst="line">
            <a:avLst/>
          </a:prstGeom>
          <a:noFill/>
          <a:ln w="28575">
            <a:solidFill>
              <a:schemeClr val="tx1"/>
            </a:solidFill>
            <a:prstDash val="lgDash"/>
            <a:round/>
            <a:tailEnd type="arrow" w="lg" len="lg"/>
          </a:ln>
        </p:spPr>
        <p:txBody>
          <a:bodyPr wrap="none" lIns="107950" tIns="53975" rIns="107950" bIns="53975" anchor="ctr"/>
          <a:lstStyle/>
          <a:p>
            <a:endParaRPr lang="en-US"/>
          </a:p>
        </p:txBody>
      </p:sp>
      <p:sp>
        <p:nvSpPr>
          <p:cNvPr id="22532" name="Line 120"/>
          <p:cNvSpPr>
            <a:spLocks noChangeShapeType="1"/>
          </p:cNvSpPr>
          <p:nvPr/>
        </p:nvSpPr>
        <p:spPr bwMode="auto">
          <a:xfrm>
            <a:off x="7864475" y="2498491"/>
            <a:ext cx="1588" cy="1031875"/>
          </a:xfrm>
          <a:prstGeom prst="line">
            <a:avLst/>
          </a:prstGeom>
          <a:noFill/>
          <a:ln w="28575">
            <a:solidFill>
              <a:schemeClr val="tx1"/>
            </a:solidFill>
            <a:prstDash val="lgDash"/>
            <a:round/>
            <a:tailEnd type="arrow" w="lg" len="lg"/>
          </a:ln>
        </p:spPr>
        <p:txBody>
          <a:bodyPr/>
          <a:lstStyle/>
          <a:p>
            <a:endParaRPr lang="en-US"/>
          </a:p>
        </p:txBody>
      </p:sp>
      <p:sp>
        <p:nvSpPr>
          <p:cNvPr id="22533" name="Line 121"/>
          <p:cNvSpPr>
            <a:spLocks noChangeShapeType="1"/>
          </p:cNvSpPr>
          <p:nvPr/>
        </p:nvSpPr>
        <p:spPr bwMode="auto">
          <a:xfrm>
            <a:off x="7864475" y="4292366"/>
            <a:ext cx="1588" cy="890587"/>
          </a:xfrm>
          <a:prstGeom prst="line">
            <a:avLst/>
          </a:prstGeom>
          <a:noFill/>
          <a:ln w="28575">
            <a:solidFill>
              <a:schemeClr val="tx1"/>
            </a:solidFill>
            <a:prstDash val="lgDash"/>
            <a:round/>
            <a:tailEnd type="arrow" w="lg" len="lg"/>
          </a:ln>
        </p:spPr>
        <p:txBody>
          <a:bodyPr/>
          <a:lstStyle/>
          <a:p>
            <a:endParaRPr lang="en-US"/>
          </a:p>
        </p:txBody>
      </p:sp>
      <p:sp>
        <p:nvSpPr>
          <p:cNvPr id="22534"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Example: Incorporating RMI (continued)</a:t>
            </a:r>
            <a:endParaRPr lang="en-US" altLang="zh-CN" smtClean="0">
              <a:ea typeface="宋体" panose="02010600030101010101" pitchFamily="2" charset="-122"/>
            </a:endParaRPr>
          </a:p>
        </p:txBody>
      </p:sp>
      <p:sp>
        <p:nvSpPr>
          <p:cNvPr id="22535" name="Text Box 78"/>
          <p:cNvSpPr txBox="1">
            <a:spLocks noChangeArrowheads="1"/>
          </p:cNvSpPr>
          <p:nvPr/>
        </p:nvSpPr>
        <p:spPr bwMode="auto">
          <a:xfrm>
            <a:off x="0" y="1801578"/>
            <a:ext cx="1676400" cy="473075"/>
          </a:xfrm>
          <a:prstGeom prst="rect">
            <a:avLst/>
          </a:prstGeom>
          <a:noFill/>
          <a:ln w="9525">
            <a:noFill/>
            <a:miter lim="800000"/>
          </a:ln>
        </p:spPr>
        <p:txBody>
          <a:bodyPr lIns="107950" tIns="53975" rIns="107950" bIns="53975">
            <a:spAutoFit/>
          </a:bodyPr>
          <a:lstStyle/>
          <a:p>
            <a:pPr algn="ctr">
              <a:spcBef>
                <a:spcPct val="50000"/>
              </a:spcBef>
            </a:pPr>
            <a:r>
              <a:rPr lang="en-US" altLang="zh-CN" sz="1200">
                <a:ea typeface="宋体" panose="02010600030101010101" pitchFamily="2" charset="-122"/>
              </a:rPr>
              <a:t>&lt;&lt;layer&gt;&gt;</a:t>
            </a:r>
            <a:br>
              <a:rPr lang="en-US" altLang="zh-CN" sz="1200">
                <a:ea typeface="宋体" panose="02010600030101010101" pitchFamily="2" charset="-122"/>
              </a:rPr>
            </a:br>
            <a:r>
              <a:rPr lang="en-US" altLang="zh-CN" sz="1200">
                <a:ea typeface="宋体" panose="02010600030101010101" pitchFamily="2" charset="-122"/>
              </a:rPr>
              <a:t>Business Services</a:t>
            </a:r>
            <a:endParaRPr lang="en-US" altLang="zh-CN" sz="1200">
              <a:ea typeface="宋体" panose="02010600030101010101" pitchFamily="2" charset="-122"/>
            </a:endParaRPr>
          </a:p>
        </p:txBody>
      </p:sp>
      <p:sp>
        <p:nvSpPr>
          <p:cNvPr id="22536" name="Rectangle 80"/>
          <p:cNvSpPr>
            <a:spLocks noChangeArrowheads="1"/>
          </p:cNvSpPr>
          <p:nvPr/>
        </p:nvSpPr>
        <p:spPr bwMode="auto">
          <a:xfrm>
            <a:off x="352425" y="5057541"/>
            <a:ext cx="1825625" cy="1055687"/>
          </a:xfrm>
          <a:prstGeom prst="rect">
            <a:avLst/>
          </a:prstGeom>
          <a:solidFill>
            <a:srgbClr val="99CCFF"/>
          </a:solidFill>
          <a:ln w="0">
            <a:solidFill>
              <a:srgbClr val="FF0000"/>
            </a:solidFill>
            <a:miter lim="800000"/>
          </a:ln>
        </p:spPr>
        <p:txBody>
          <a:bodyPr/>
          <a:lstStyle/>
          <a:p>
            <a:endParaRPr lang="en-US"/>
          </a:p>
        </p:txBody>
      </p:sp>
      <p:sp>
        <p:nvSpPr>
          <p:cNvPr id="22537" name="Rectangle 81"/>
          <p:cNvSpPr>
            <a:spLocks noChangeArrowheads="1"/>
          </p:cNvSpPr>
          <p:nvPr/>
        </p:nvSpPr>
        <p:spPr bwMode="auto">
          <a:xfrm>
            <a:off x="573088" y="5171841"/>
            <a:ext cx="1409700" cy="769937"/>
          </a:xfrm>
          <a:prstGeom prst="rect">
            <a:avLst/>
          </a:prstGeom>
          <a:solidFill>
            <a:srgbClr val="99CCFF"/>
          </a:solidFill>
          <a:ln w="0">
            <a:solidFill>
              <a:schemeClr val="hlink"/>
            </a:solidFill>
            <a:miter lim="800000"/>
          </a:ln>
        </p:spPr>
        <p:txBody>
          <a:bodyPr/>
          <a:lstStyle/>
          <a:p>
            <a:endParaRPr lang="en-US"/>
          </a:p>
        </p:txBody>
      </p:sp>
      <p:sp>
        <p:nvSpPr>
          <p:cNvPr id="22538" name="Rectangle 82"/>
          <p:cNvSpPr>
            <a:spLocks noChangeArrowheads="1"/>
          </p:cNvSpPr>
          <p:nvPr/>
        </p:nvSpPr>
        <p:spPr bwMode="auto">
          <a:xfrm>
            <a:off x="2366963" y="4760678"/>
            <a:ext cx="3886200" cy="1741488"/>
          </a:xfrm>
          <a:prstGeom prst="rect">
            <a:avLst/>
          </a:prstGeom>
          <a:solidFill>
            <a:srgbClr val="99CCFF"/>
          </a:solidFill>
          <a:ln w="0">
            <a:solidFill>
              <a:srgbClr val="FF0000"/>
            </a:solidFill>
            <a:miter lim="800000"/>
          </a:ln>
        </p:spPr>
        <p:txBody>
          <a:bodyPr/>
          <a:lstStyle/>
          <a:p>
            <a:endParaRPr lang="en-US"/>
          </a:p>
        </p:txBody>
      </p:sp>
      <p:sp>
        <p:nvSpPr>
          <p:cNvPr id="22539" name="Rectangle 83"/>
          <p:cNvSpPr>
            <a:spLocks noChangeArrowheads="1"/>
          </p:cNvSpPr>
          <p:nvPr/>
        </p:nvSpPr>
        <p:spPr bwMode="auto">
          <a:xfrm>
            <a:off x="3357563" y="1293578"/>
            <a:ext cx="915987" cy="473075"/>
          </a:xfrm>
          <a:prstGeom prst="rect">
            <a:avLst/>
          </a:prstGeom>
          <a:noFill/>
          <a:ln w="0">
            <a:solidFill>
              <a:srgbClr val="FFFF99"/>
            </a:solidFill>
            <a:miter lim="800000"/>
          </a:ln>
        </p:spPr>
        <p:txBody>
          <a:bodyPr/>
          <a:lstStyle/>
          <a:p>
            <a:endParaRPr lang="en-US"/>
          </a:p>
        </p:txBody>
      </p:sp>
      <p:grpSp>
        <p:nvGrpSpPr>
          <p:cNvPr id="22540" name="Group 84"/>
          <p:cNvGrpSpPr/>
          <p:nvPr/>
        </p:nvGrpSpPr>
        <p:grpSpPr bwMode="auto">
          <a:xfrm>
            <a:off x="4259263" y="4919428"/>
            <a:ext cx="1825625" cy="1365250"/>
            <a:chOff x="3577" y="78"/>
            <a:chExt cx="781" cy="609"/>
          </a:xfrm>
        </p:grpSpPr>
        <p:sp>
          <p:nvSpPr>
            <p:cNvPr id="22592" name="Rectangle 85"/>
            <p:cNvSpPr>
              <a:spLocks noChangeArrowheads="1"/>
            </p:cNvSpPr>
            <p:nvPr/>
          </p:nvSpPr>
          <p:spPr bwMode="auto">
            <a:xfrm>
              <a:off x="3577" y="216"/>
              <a:ext cx="781" cy="471"/>
            </a:xfrm>
            <a:prstGeom prst="rect">
              <a:avLst/>
            </a:prstGeom>
            <a:solidFill>
              <a:srgbClr val="99CCFF"/>
            </a:solidFill>
            <a:ln w="0">
              <a:solidFill>
                <a:srgbClr val="FF0000"/>
              </a:solidFill>
              <a:miter lim="800000"/>
            </a:ln>
          </p:spPr>
          <p:txBody>
            <a:bodyPr/>
            <a:lstStyle/>
            <a:p>
              <a:endParaRPr lang="en-US"/>
            </a:p>
          </p:txBody>
        </p:sp>
        <p:sp>
          <p:nvSpPr>
            <p:cNvPr id="22593" name="Rectangle 86"/>
            <p:cNvSpPr>
              <a:spLocks noChangeArrowheads="1"/>
            </p:cNvSpPr>
            <p:nvPr/>
          </p:nvSpPr>
          <p:spPr bwMode="auto">
            <a:xfrm>
              <a:off x="3577" y="78"/>
              <a:ext cx="309" cy="138"/>
            </a:xfrm>
            <a:prstGeom prst="rect">
              <a:avLst/>
            </a:prstGeom>
            <a:solidFill>
              <a:srgbClr val="99CCFF"/>
            </a:solidFill>
            <a:ln w="9525">
              <a:solidFill>
                <a:srgbClr val="FF0000"/>
              </a:solidFill>
              <a:miter lim="800000"/>
            </a:ln>
          </p:spPr>
          <p:txBody>
            <a:bodyPr/>
            <a:lstStyle/>
            <a:p>
              <a:endParaRPr lang="en-US"/>
            </a:p>
          </p:txBody>
        </p:sp>
      </p:grpSp>
      <p:sp>
        <p:nvSpPr>
          <p:cNvPr id="22541" name="Rectangle 87"/>
          <p:cNvSpPr>
            <a:spLocks noChangeArrowheads="1"/>
          </p:cNvSpPr>
          <p:nvPr/>
        </p:nvSpPr>
        <p:spPr bwMode="auto">
          <a:xfrm>
            <a:off x="123825" y="2274653"/>
            <a:ext cx="2667000" cy="1458913"/>
          </a:xfrm>
          <a:prstGeom prst="rect">
            <a:avLst/>
          </a:prstGeom>
          <a:noFill/>
          <a:ln w="0">
            <a:solidFill>
              <a:srgbClr val="FFFF99"/>
            </a:solidFill>
            <a:miter lim="800000"/>
          </a:ln>
        </p:spPr>
        <p:txBody>
          <a:bodyPr/>
          <a:lstStyle/>
          <a:p>
            <a:endParaRPr lang="en-US"/>
          </a:p>
        </p:txBody>
      </p:sp>
      <p:sp>
        <p:nvSpPr>
          <p:cNvPr id="22542" name="Rectangle 88"/>
          <p:cNvSpPr>
            <a:spLocks noChangeArrowheads="1"/>
          </p:cNvSpPr>
          <p:nvPr/>
        </p:nvSpPr>
        <p:spPr bwMode="auto">
          <a:xfrm>
            <a:off x="3357563" y="1766653"/>
            <a:ext cx="2419350" cy="1281113"/>
          </a:xfrm>
          <a:prstGeom prst="rect">
            <a:avLst/>
          </a:prstGeom>
          <a:noFill/>
          <a:ln w="0">
            <a:solidFill>
              <a:srgbClr val="FFFF99"/>
            </a:solidFill>
            <a:miter lim="800000"/>
          </a:ln>
        </p:spPr>
        <p:txBody>
          <a:bodyPr/>
          <a:lstStyle/>
          <a:p>
            <a:endParaRPr lang="en-US"/>
          </a:p>
        </p:txBody>
      </p:sp>
      <p:grpSp>
        <p:nvGrpSpPr>
          <p:cNvPr id="22543" name="Group 89"/>
          <p:cNvGrpSpPr/>
          <p:nvPr/>
        </p:nvGrpSpPr>
        <p:grpSpPr bwMode="auto">
          <a:xfrm>
            <a:off x="123825" y="3849453"/>
            <a:ext cx="6353175" cy="2819400"/>
            <a:chOff x="955" y="2250"/>
            <a:chExt cx="2976" cy="1776"/>
          </a:xfrm>
        </p:grpSpPr>
        <p:sp>
          <p:nvSpPr>
            <p:cNvPr id="22590" name="Rectangle 90"/>
            <p:cNvSpPr>
              <a:spLocks noChangeArrowheads="1"/>
            </p:cNvSpPr>
            <p:nvPr/>
          </p:nvSpPr>
          <p:spPr bwMode="auto">
            <a:xfrm>
              <a:off x="955" y="2592"/>
              <a:ext cx="2976" cy="1434"/>
            </a:xfrm>
            <a:prstGeom prst="rect">
              <a:avLst/>
            </a:prstGeom>
            <a:noFill/>
            <a:ln w="0">
              <a:solidFill>
                <a:srgbClr val="99CCFF"/>
              </a:solidFill>
              <a:miter lim="800000"/>
            </a:ln>
          </p:spPr>
          <p:txBody>
            <a:bodyPr/>
            <a:lstStyle/>
            <a:p>
              <a:endParaRPr lang="en-US"/>
            </a:p>
          </p:txBody>
        </p:sp>
        <p:sp>
          <p:nvSpPr>
            <p:cNvPr id="22591" name="Rectangle 91"/>
            <p:cNvSpPr>
              <a:spLocks noChangeArrowheads="1"/>
            </p:cNvSpPr>
            <p:nvPr/>
          </p:nvSpPr>
          <p:spPr bwMode="auto">
            <a:xfrm>
              <a:off x="955" y="2250"/>
              <a:ext cx="1134" cy="342"/>
            </a:xfrm>
            <a:prstGeom prst="rect">
              <a:avLst/>
            </a:prstGeom>
            <a:noFill/>
            <a:ln w="9525">
              <a:solidFill>
                <a:srgbClr val="99CCFF"/>
              </a:solidFill>
              <a:miter lim="800000"/>
            </a:ln>
          </p:spPr>
          <p:txBody>
            <a:bodyPr/>
            <a:lstStyle/>
            <a:p>
              <a:endParaRPr lang="en-US"/>
            </a:p>
          </p:txBody>
        </p:sp>
      </p:grpSp>
      <p:sp>
        <p:nvSpPr>
          <p:cNvPr id="22544" name="Rectangle 92"/>
          <p:cNvSpPr>
            <a:spLocks noChangeArrowheads="1"/>
          </p:cNvSpPr>
          <p:nvPr/>
        </p:nvSpPr>
        <p:spPr bwMode="auto">
          <a:xfrm>
            <a:off x="325438" y="3849453"/>
            <a:ext cx="1168400" cy="549275"/>
          </a:xfrm>
          <a:prstGeom prst="rect">
            <a:avLst/>
          </a:prstGeom>
          <a:noFill/>
          <a:ln w="9525">
            <a:noFill/>
            <a:miter lim="800000"/>
          </a:ln>
        </p:spPr>
        <p:txBody>
          <a:bodyPr wrap="none" lIns="0" tIns="0" rIns="0" bIns="0">
            <a:spAutoFit/>
          </a:bodyPr>
          <a:lstStyle/>
          <a:p>
            <a:pPr algn="ctr"/>
            <a:r>
              <a:rPr lang="en-US" altLang="zh-CN" sz="1800">
                <a:ea typeface="宋体" panose="02010600030101010101" pitchFamily="2" charset="-122"/>
              </a:rPr>
              <a:t>&lt;&lt;layer&gt;&gt;</a:t>
            </a:r>
            <a:endParaRPr lang="en-US" altLang="zh-CN" sz="1800">
              <a:ea typeface="宋体" panose="02010600030101010101" pitchFamily="2" charset="-122"/>
            </a:endParaRPr>
          </a:p>
          <a:p>
            <a:pPr algn="ctr"/>
            <a:r>
              <a:rPr lang="en-US" altLang="zh-CN" sz="1800">
                <a:ea typeface="宋体" panose="02010600030101010101" pitchFamily="2" charset="-122"/>
              </a:rPr>
              <a:t>Middleware</a:t>
            </a:r>
            <a:endParaRPr lang="en-US" altLang="zh-CN" sz="1800">
              <a:latin typeface="ZapfHumnst BT" pitchFamily="34" charset="0"/>
              <a:ea typeface="宋体" panose="02010600030101010101" pitchFamily="2" charset="-122"/>
            </a:endParaRPr>
          </a:p>
        </p:txBody>
      </p:sp>
      <p:sp>
        <p:nvSpPr>
          <p:cNvPr id="22545" name="Line 93"/>
          <p:cNvSpPr>
            <a:spLocks noChangeShapeType="1"/>
          </p:cNvSpPr>
          <p:nvPr/>
        </p:nvSpPr>
        <p:spPr bwMode="auto">
          <a:xfrm>
            <a:off x="4660900" y="2833453"/>
            <a:ext cx="0" cy="1871663"/>
          </a:xfrm>
          <a:prstGeom prst="line">
            <a:avLst/>
          </a:prstGeom>
          <a:noFill/>
          <a:ln w="28575">
            <a:solidFill>
              <a:schemeClr val="tx1"/>
            </a:solidFill>
            <a:prstDash val="lgDash"/>
            <a:round/>
            <a:tailEnd type="arrow" w="lg" len="lg"/>
          </a:ln>
        </p:spPr>
        <p:txBody>
          <a:bodyPr/>
          <a:lstStyle/>
          <a:p>
            <a:endParaRPr lang="en-US"/>
          </a:p>
        </p:txBody>
      </p:sp>
      <p:sp>
        <p:nvSpPr>
          <p:cNvPr id="22546" name="Text Box 94"/>
          <p:cNvSpPr txBox="1">
            <a:spLocks noChangeArrowheads="1"/>
          </p:cNvSpPr>
          <p:nvPr/>
        </p:nvSpPr>
        <p:spPr bwMode="auto">
          <a:xfrm>
            <a:off x="3198813" y="1293578"/>
            <a:ext cx="1228725" cy="473075"/>
          </a:xfrm>
          <a:prstGeom prst="rect">
            <a:avLst/>
          </a:prstGeom>
          <a:noFill/>
          <a:ln w="9525">
            <a:noFill/>
            <a:miter lim="800000"/>
          </a:ln>
        </p:spPr>
        <p:txBody>
          <a:bodyPr lIns="107950" tIns="53975" rIns="107950" bIns="53975">
            <a:spAutoFit/>
          </a:bodyPr>
          <a:lstStyle/>
          <a:p>
            <a:pPr algn="ctr">
              <a:spcBef>
                <a:spcPct val="50000"/>
              </a:spcBef>
            </a:pPr>
            <a:r>
              <a:rPr lang="en-US" altLang="zh-CN" sz="1200">
                <a:ea typeface="宋体" panose="02010600030101010101" pitchFamily="2" charset="-122"/>
              </a:rPr>
              <a:t>&lt;&lt;layer&gt;&gt;</a:t>
            </a:r>
            <a:br>
              <a:rPr lang="en-US" altLang="zh-CN" sz="1200">
                <a:ea typeface="宋体" panose="02010600030101010101" pitchFamily="2" charset="-122"/>
              </a:rPr>
            </a:br>
            <a:r>
              <a:rPr lang="en-US" altLang="zh-CN" sz="1200">
                <a:ea typeface="宋体" panose="02010600030101010101" pitchFamily="2" charset="-122"/>
              </a:rPr>
              <a:t>Application</a:t>
            </a:r>
            <a:endParaRPr lang="en-US" altLang="zh-CN" sz="1200">
              <a:ea typeface="宋体" panose="02010600030101010101" pitchFamily="2" charset="-122"/>
            </a:endParaRPr>
          </a:p>
        </p:txBody>
      </p:sp>
      <p:sp>
        <p:nvSpPr>
          <p:cNvPr id="22547" name="Rectangle 104"/>
          <p:cNvSpPr>
            <a:spLocks noChangeArrowheads="1"/>
          </p:cNvSpPr>
          <p:nvPr/>
        </p:nvSpPr>
        <p:spPr bwMode="auto">
          <a:xfrm>
            <a:off x="123825" y="1799991"/>
            <a:ext cx="1417638" cy="474662"/>
          </a:xfrm>
          <a:prstGeom prst="rect">
            <a:avLst/>
          </a:prstGeom>
          <a:noFill/>
          <a:ln w="0">
            <a:solidFill>
              <a:srgbClr val="FFFF99"/>
            </a:solidFill>
            <a:miter lim="800000"/>
          </a:ln>
        </p:spPr>
        <p:txBody>
          <a:bodyPr/>
          <a:lstStyle/>
          <a:p>
            <a:endParaRPr lang="en-US"/>
          </a:p>
        </p:txBody>
      </p:sp>
      <p:sp>
        <p:nvSpPr>
          <p:cNvPr id="22548" name="Line 105"/>
          <p:cNvSpPr>
            <a:spLocks noChangeShapeType="1"/>
          </p:cNvSpPr>
          <p:nvPr/>
        </p:nvSpPr>
        <p:spPr bwMode="auto">
          <a:xfrm>
            <a:off x="1343025" y="3470041"/>
            <a:ext cx="0" cy="1536700"/>
          </a:xfrm>
          <a:prstGeom prst="line">
            <a:avLst/>
          </a:prstGeom>
          <a:noFill/>
          <a:ln w="28575">
            <a:solidFill>
              <a:schemeClr val="tx1"/>
            </a:solidFill>
            <a:prstDash val="lgDash"/>
            <a:round/>
            <a:tailEnd type="arrow" w="lg" len="lg"/>
          </a:ln>
        </p:spPr>
        <p:txBody>
          <a:bodyPr/>
          <a:lstStyle/>
          <a:p>
            <a:endParaRPr lang="en-US"/>
          </a:p>
        </p:txBody>
      </p:sp>
      <p:sp>
        <p:nvSpPr>
          <p:cNvPr id="22549" name="Line 106"/>
          <p:cNvSpPr>
            <a:spLocks noChangeShapeType="1"/>
          </p:cNvSpPr>
          <p:nvPr/>
        </p:nvSpPr>
        <p:spPr bwMode="auto">
          <a:xfrm flipH="1">
            <a:off x="2603500" y="2644541"/>
            <a:ext cx="1612900" cy="501650"/>
          </a:xfrm>
          <a:prstGeom prst="line">
            <a:avLst/>
          </a:prstGeom>
          <a:noFill/>
          <a:ln w="28575">
            <a:solidFill>
              <a:schemeClr val="tx1"/>
            </a:solidFill>
            <a:prstDash val="lgDash"/>
            <a:round/>
            <a:tailEnd type="arrow" w="lg" len="lg"/>
          </a:ln>
        </p:spPr>
        <p:txBody>
          <a:bodyPr/>
          <a:lstStyle/>
          <a:p>
            <a:endParaRPr lang="en-US"/>
          </a:p>
        </p:txBody>
      </p:sp>
      <p:sp>
        <p:nvSpPr>
          <p:cNvPr id="22550" name="Rectangle 107"/>
          <p:cNvSpPr>
            <a:spLocks noChangeArrowheads="1"/>
          </p:cNvSpPr>
          <p:nvPr/>
        </p:nvSpPr>
        <p:spPr bwMode="auto">
          <a:xfrm>
            <a:off x="7194550" y="5246453"/>
            <a:ext cx="1239838" cy="747713"/>
          </a:xfrm>
          <a:prstGeom prst="rect">
            <a:avLst/>
          </a:prstGeom>
          <a:solidFill>
            <a:srgbClr val="FFFFCC"/>
          </a:solidFill>
          <a:ln w="0">
            <a:solidFill>
              <a:srgbClr val="8A0E5E"/>
            </a:solidFill>
            <a:miter lim="800000"/>
          </a:ln>
        </p:spPr>
        <p:txBody>
          <a:bodyPr/>
          <a:lstStyle/>
          <a:p>
            <a:endParaRPr lang="en-US"/>
          </a:p>
        </p:txBody>
      </p:sp>
      <p:sp>
        <p:nvSpPr>
          <p:cNvPr id="22551" name="Rectangle 108"/>
          <p:cNvSpPr>
            <a:spLocks noChangeArrowheads="1"/>
          </p:cNvSpPr>
          <p:nvPr/>
        </p:nvSpPr>
        <p:spPr bwMode="auto">
          <a:xfrm>
            <a:off x="7194550" y="5027378"/>
            <a:ext cx="490538" cy="219075"/>
          </a:xfrm>
          <a:prstGeom prst="rect">
            <a:avLst/>
          </a:prstGeom>
          <a:solidFill>
            <a:srgbClr val="FFFFCC"/>
          </a:solidFill>
          <a:ln w="9525">
            <a:solidFill>
              <a:srgbClr val="8A0E5E"/>
            </a:solidFill>
            <a:miter lim="800000"/>
          </a:ln>
        </p:spPr>
        <p:txBody>
          <a:bodyPr/>
          <a:lstStyle/>
          <a:p>
            <a:endParaRPr lang="en-US"/>
          </a:p>
        </p:txBody>
      </p:sp>
      <p:sp>
        <p:nvSpPr>
          <p:cNvPr id="22552" name="Rectangle 109"/>
          <p:cNvSpPr>
            <a:spLocks noChangeArrowheads="1"/>
          </p:cNvSpPr>
          <p:nvPr/>
        </p:nvSpPr>
        <p:spPr bwMode="auto">
          <a:xfrm>
            <a:off x="7400925" y="5478228"/>
            <a:ext cx="977900" cy="228600"/>
          </a:xfrm>
          <a:prstGeom prst="rect">
            <a:avLst/>
          </a:prstGeom>
          <a:no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Middleware</a:t>
            </a:r>
            <a:endParaRPr lang="en-US" altLang="zh-CN" sz="1500">
              <a:solidFill>
                <a:schemeClr val="bg2"/>
              </a:solidFill>
              <a:latin typeface="ZapfHumnst BT" pitchFamily="34" charset="0"/>
              <a:ea typeface="宋体" panose="02010600030101010101" pitchFamily="2" charset="-122"/>
            </a:endParaRPr>
          </a:p>
        </p:txBody>
      </p:sp>
      <p:sp>
        <p:nvSpPr>
          <p:cNvPr id="22553" name="Rectangle 110"/>
          <p:cNvSpPr>
            <a:spLocks noChangeArrowheads="1"/>
          </p:cNvSpPr>
          <p:nvPr/>
        </p:nvSpPr>
        <p:spPr bwMode="auto">
          <a:xfrm>
            <a:off x="7426325" y="5271853"/>
            <a:ext cx="858838" cy="228600"/>
          </a:xfrm>
          <a:prstGeom prst="rect">
            <a:avLst/>
          </a:prstGeom>
          <a:no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&lt;&lt;layer&gt;&gt;</a:t>
            </a:r>
            <a:endParaRPr lang="en-US" altLang="zh-CN" sz="1500">
              <a:solidFill>
                <a:schemeClr val="bg2"/>
              </a:solidFill>
              <a:latin typeface="ZapfHumnst BT" pitchFamily="34" charset="0"/>
              <a:ea typeface="宋体" panose="02010600030101010101" pitchFamily="2" charset="-122"/>
            </a:endParaRPr>
          </a:p>
        </p:txBody>
      </p:sp>
      <p:sp>
        <p:nvSpPr>
          <p:cNvPr id="22554" name="Rectangle 111"/>
          <p:cNvSpPr>
            <a:spLocks noChangeArrowheads="1"/>
          </p:cNvSpPr>
          <p:nvPr/>
        </p:nvSpPr>
        <p:spPr bwMode="auto">
          <a:xfrm>
            <a:off x="7194550" y="1814278"/>
            <a:ext cx="1239838" cy="747713"/>
          </a:xfrm>
          <a:prstGeom prst="rect">
            <a:avLst/>
          </a:prstGeom>
          <a:solidFill>
            <a:srgbClr val="FFFFCC"/>
          </a:solidFill>
          <a:ln w="0">
            <a:solidFill>
              <a:srgbClr val="8A0E5E"/>
            </a:solidFill>
            <a:miter lim="800000"/>
          </a:ln>
        </p:spPr>
        <p:txBody>
          <a:bodyPr/>
          <a:lstStyle/>
          <a:p>
            <a:endParaRPr lang="en-US"/>
          </a:p>
        </p:txBody>
      </p:sp>
      <p:sp>
        <p:nvSpPr>
          <p:cNvPr id="22555" name="Rectangle 112"/>
          <p:cNvSpPr>
            <a:spLocks noChangeArrowheads="1"/>
          </p:cNvSpPr>
          <p:nvPr/>
        </p:nvSpPr>
        <p:spPr bwMode="auto">
          <a:xfrm>
            <a:off x="7194550" y="1595203"/>
            <a:ext cx="490538" cy="219075"/>
          </a:xfrm>
          <a:prstGeom prst="rect">
            <a:avLst/>
          </a:prstGeom>
          <a:solidFill>
            <a:srgbClr val="FFFFCC"/>
          </a:solidFill>
          <a:ln w="9525">
            <a:solidFill>
              <a:srgbClr val="8A0E5E"/>
            </a:solidFill>
            <a:miter lim="800000"/>
          </a:ln>
        </p:spPr>
        <p:txBody>
          <a:bodyPr/>
          <a:lstStyle/>
          <a:p>
            <a:endParaRPr lang="en-US"/>
          </a:p>
        </p:txBody>
      </p:sp>
      <p:sp>
        <p:nvSpPr>
          <p:cNvPr id="22556" name="Rectangle 113"/>
          <p:cNvSpPr>
            <a:spLocks noChangeArrowheads="1"/>
          </p:cNvSpPr>
          <p:nvPr/>
        </p:nvSpPr>
        <p:spPr bwMode="auto">
          <a:xfrm>
            <a:off x="7361238" y="2046053"/>
            <a:ext cx="935037" cy="228600"/>
          </a:xfrm>
          <a:prstGeom prst="rect">
            <a:avLst/>
          </a:prstGeom>
          <a:solidFill>
            <a:srgbClr val="FFFFCC"/>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Application</a:t>
            </a:r>
            <a:endParaRPr lang="en-US" altLang="zh-CN" sz="1500">
              <a:solidFill>
                <a:schemeClr val="bg2"/>
              </a:solidFill>
              <a:latin typeface="ZapfHumnst BT" pitchFamily="34" charset="0"/>
              <a:ea typeface="宋体" panose="02010600030101010101" pitchFamily="2" charset="-122"/>
            </a:endParaRPr>
          </a:p>
        </p:txBody>
      </p:sp>
      <p:sp>
        <p:nvSpPr>
          <p:cNvPr id="22557" name="Rectangle 114"/>
          <p:cNvSpPr>
            <a:spLocks noChangeArrowheads="1"/>
          </p:cNvSpPr>
          <p:nvPr/>
        </p:nvSpPr>
        <p:spPr bwMode="auto">
          <a:xfrm>
            <a:off x="7426325" y="1839678"/>
            <a:ext cx="858838" cy="228600"/>
          </a:xfrm>
          <a:prstGeom prst="rect">
            <a:avLst/>
          </a:prstGeom>
          <a:solidFill>
            <a:srgbClr val="FFFFCC"/>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&lt;&lt;layer&gt;&gt;</a:t>
            </a:r>
            <a:endParaRPr lang="en-US" altLang="zh-CN" sz="1500">
              <a:solidFill>
                <a:schemeClr val="bg2"/>
              </a:solidFill>
              <a:latin typeface="ZapfHumnst BT" pitchFamily="34" charset="0"/>
              <a:ea typeface="宋体" panose="02010600030101010101" pitchFamily="2" charset="-122"/>
            </a:endParaRPr>
          </a:p>
        </p:txBody>
      </p:sp>
      <p:sp>
        <p:nvSpPr>
          <p:cNvPr id="22558" name="Rectangle 115"/>
          <p:cNvSpPr>
            <a:spLocks noChangeArrowheads="1"/>
          </p:cNvSpPr>
          <p:nvPr/>
        </p:nvSpPr>
        <p:spPr bwMode="auto">
          <a:xfrm>
            <a:off x="7194550" y="3593866"/>
            <a:ext cx="1239838" cy="749300"/>
          </a:xfrm>
          <a:prstGeom prst="rect">
            <a:avLst/>
          </a:prstGeom>
          <a:solidFill>
            <a:srgbClr val="FFFFCC"/>
          </a:solidFill>
          <a:ln w="0">
            <a:solidFill>
              <a:srgbClr val="8A0E5E"/>
            </a:solidFill>
            <a:miter lim="800000"/>
          </a:ln>
        </p:spPr>
        <p:txBody>
          <a:bodyPr/>
          <a:lstStyle/>
          <a:p>
            <a:endParaRPr lang="en-US"/>
          </a:p>
        </p:txBody>
      </p:sp>
      <p:sp>
        <p:nvSpPr>
          <p:cNvPr id="22559" name="Rectangle 116"/>
          <p:cNvSpPr>
            <a:spLocks noChangeArrowheads="1"/>
          </p:cNvSpPr>
          <p:nvPr/>
        </p:nvSpPr>
        <p:spPr bwMode="auto">
          <a:xfrm>
            <a:off x="7194550" y="3374791"/>
            <a:ext cx="490538" cy="219075"/>
          </a:xfrm>
          <a:prstGeom prst="rect">
            <a:avLst/>
          </a:prstGeom>
          <a:solidFill>
            <a:srgbClr val="FFFFCC"/>
          </a:solidFill>
          <a:ln w="9525">
            <a:solidFill>
              <a:srgbClr val="8A0E5E"/>
            </a:solidFill>
            <a:miter lim="800000"/>
          </a:ln>
        </p:spPr>
        <p:txBody>
          <a:bodyPr/>
          <a:lstStyle/>
          <a:p>
            <a:endParaRPr lang="en-US"/>
          </a:p>
        </p:txBody>
      </p:sp>
      <p:sp>
        <p:nvSpPr>
          <p:cNvPr id="22560" name="Rectangle 117"/>
          <p:cNvSpPr>
            <a:spLocks noChangeArrowheads="1"/>
          </p:cNvSpPr>
          <p:nvPr/>
        </p:nvSpPr>
        <p:spPr bwMode="auto">
          <a:xfrm>
            <a:off x="7439025" y="3827228"/>
            <a:ext cx="827088" cy="228600"/>
          </a:xfrm>
          <a:prstGeom prst="rect">
            <a:avLst/>
          </a:prstGeom>
          <a:solidFill>
            <a:srgbClr val="FFFFCC"/>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Business </a:t>
            </a:r>
            <a:endParaRPr lang="en-US" altLang="zh-CN" sz="1500">
              <a:solidFill>
                <a:schemeClr val="bg2"/>
              </a:solidFill>
              <a:latin typeface="ZapfHumnst BT" pitchFamily="34" charset="0"/>
              <a:ea typeface="宋体" panose="02010600030101010101" pitchFamily="2" charset="-122"/>
            </a:endParaRPr>
          </a:p>
        </p:txBody>
      </p:sp>
      <p:sp>
        <p:nvSpPr>
          <p:cNvPr id="22561" name="Rectangle 118"/>
          <p:cNvSpPr>
            <a:spLocks noChangeArrowheads="1"/>
          </p:cNvSpPr>
          <p:nvPr/>
        </p:nvSpPr>
        <p:spPr bwMode="auto">
          <a:xfrm>
            <a:off x="7504113" y="4033603"/>
            <a:ext cx="731837" cy="228600"/>
          </a:xfrm>
          <a:prstGeom prst="rect">
            <a:avLst/>
          </a:prstGeom>
          <a:solidFill>
            <a:srgbClr val="FFFFCC"/>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Services</a:t>
            </a:r>
            <a:endParaRPr lang="en-US" altLang="zh-CN" sz="1500">
              <a:solidFill>
                <a:schemeClr val="bg2"/>
              </a:solidFill>
              <a:latin typeface="ZapfHumnst BT" pitchFamily="34" charset="0"/>
              <a:ea typeface="宋体" panose="02010600030101010101" pitchFamily="2" charset="-122"/>
            </a:endParaRPr>
          </a:p>
        </p:txBody>
      </p:sp>
      <p:sp>
        <p:nvSpPr>
          <p:cNvPr id="22562" name="Rectangle 119"/>
          <p:cNvSpPr>
            <a:spLocks noChangeArrowheads="1"/>
          </p:cNvSpPr>
          <p:nvPr/>
        </p:nvSpPr>
        <p:spPr bwMode="auto">
          <a:xfrm>
            <a:off x="7426325" y="3620853"/>
            <a:ext cx="858838" cy="228600"/>
          </a:xfrm>
          <a:prstGeom prst="rect">
            <a:avLst/>
          </a:prstGeom>
          <a:solidFill>
            <a:srgbClr val="FFFFCC"/>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&lt;&lt;layer&gt;&gt;</a:t>
            </a:r>
            <a:endParaRPr lang="en-US" altLang="zh-CN" sz="1500">
              <a:solidFill>
                <a:schemeClr val="bg2"/>
              </a:solidFill>
              <a:latin typeface="ZapfHumnst BT" pitchFamily="34" charset="0"/>
              <a:ea typeface="宋体" panose="02010600030101010101" pitchFamily="2" charset="-122"/>
            </a:endParaRPr>
          </a:p>
        </p:txBody>
      </p:sp>
      <p:sp>
        <p:nvSpPr>
          <p:cNvPr id="22563" name="AutoShape 125"/>
          <p:cNvSpPr>
            <a:spLocks noChangeArrowheads="1"/>
          </p:cNvSpPr>
          <p:nvPr/>
        </p:nvSpPr>
        <p:spPr bwMode="auto">
          <a:xfrm>
            <a:off x="6283325" y="3636728"/>
            <a:ext cx="739775" cy="704850"/>
          </a:xfrm>
          <a:prstGeom prst="rightArrow">
            <a:avLst>
              <a:gd name="adj1" fmla="val 53102"/>
              <a:gd name="adj2" fmla="val 49377"/>
            </a:avLst>
          </a:prstGeom>
          <a:solidFill>
            <a:srgbClr val="FF0000"/>
          </a:solidFill>
          <a:ln w="9525">
            <a:noFill/>
            <a:miter lim="800000"/>
          </a:ln>
        </p:spPr>
        <p:txBody>
          <a:bodyPr wrap="none" lIns="107950" tIns="53975" rIns="107950" bIns="53975" anchor="ctr"/>
          <a:lstStyle/>
          <a:p>
            <a:endParaRPr lang="en-US"/>
          </a:p>
        </p:txBody>
      </p:sp>
      <p:sp>
        <p:nvSpPr>
          <p:cNvPr id="22564" name="Rectangle 126"/>
          <p:cNvSpPr>
            <a:spLocks noChangeArrowheads="1"/>
          </p:cNvSpPr>
          <p:nvPr/>
        </p:nvSpPr>
        <p:spPr bwMode="auto">
          <a:xfrm>
            <a:off x="2366963" y="4520966"/>
            <a:ext cx="863600" cy="239712"/>
          </a:xfrm>
          <a:prstGeom prst="rect">
            <a:avLst/>
          </a:prstGeom>
          <a:solidFill>
            <a:srgbClr val="99CCFF"/>
          </a:solidFill>
          <a:ln w="9525">
            <a:solidFill>
              <a:srgbClr val="FF0000"/>
            </a:solidFill>
            <a:miter lim="800000"/>
          </a:ln>
        </p:spPr>
        <p:txBody>
          <a:bodyPr/>
          <a:lstStyle/>
          <a:p>
            <a:endParaRPr lang="zh-CN" altLang="en-US">
              <a:solidFill>
                <a:schemeClr val="bg2"/>
              </a:solidFill>
              <a:ea typeface="宋体" panose="02010600030101010101" pitchFamily="2" charset="-122"/>
            </a:endParaRPr>
          </a:p>
        </p:txBody>
      </p:sp>
      <p:sp>
        <p:nvSpPr>
          <p:cNvPr id="22565" name="Rectangle 127"/>
          <p:cNvSpPr>
            <a:spLocks noChangeArrowheads="1"/>
          </p:cNvSpPr>
          <p:nvPr/>
        </p:nvSpPr>
        <p:spPr bwMode="auto">
          <a:xfrm>
            <a:off x="2439988" y="4516203"/>
            <a:ext cx="711200"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java.rmi</a:t>
            </a:r>
            <a:endParaRPr lang="en-US" altLang="zh-CN" sz="1600">
              <a:solidFill>
                <a:schemeClr val="bg2"/>
              </a:solidFill>
              <a:latin typeface="ZapfHumnst BT" pitchFamily="34" charset="0"/>
              <a:ea typeface="宋体" panose="02010600030101010101" pitchFamily="2" charset="-122"/>
            </a:endParaRPr>
          </a:p>
        </p:txBody>
      </p:sp>
      <p:sp>
        <p:nvSpPr>
          <p:cNvPr id="22566" name="Rectangle 128"/>
          <p:cNvSpPr>
            <a:spLocks noChangeArrowheads="1"/>
          </p:cNvSpPr>
          <p:nvPr/>
        </p:nvSpPr>
        <p:spPr bwMode="auto">
          <a:xfrm>
            <a:off x="2520950" y="5636978"/>
            <a:ext cx="1409700" cy="769938"/>
          </a:xfrm>
          <a:prstGeom prst="rect">
            <a:avLst/>
          </a:prstGeom>
          <a:solidFill>
            <a:srgbClr val="99CCFF"/>
          </a:solidFill>
          <a:ln w="0">
            <a:solidFill>
              <a:srgbClr val="FF0000"/>
            </a:solidFill>
            <a:miter lim="800000"/>
          </a:ln>
        </p:spPr>
        <p:txBody>
          <a:bodyPr/>
          <a:lstStyle/>
          <a:p>
            <a:endParaRPr lang="en-US"/>
          </a:p>
        </p:txBody>
      </p:sp>
      <p:sp>
        <p:nvSpPr>
          <p:cNvPr id="22567" name="Rectangle 129"/>
          <p:cNvSpPr>
            <a:spLocks noChangeArrowheads="1"/>
          </p:cNvSpPr>
          <p:nvPr/>
        </p:nvSpPr>
        <p:spPr bwMode="auto">
          <a:xfrm>
            <a:off x="2679700" y="5713178"/>
            <a:ext cx="1092200" cy="425450"/>
          </a:xfrm>
          <a:prstGeom prst="rect">
            <a:avLst/>
          </a:prstGeom>
          <a:noFill/>
          <a:ln w="9525">
            <a:noFill/>
            <a:miter lim="800000"/>
          </a:ln>
        </p:spPr>
        <p:txBody>
          <a:bodyPr wrap="none" lIns="0" tIns="0" rIns="0" bIns="0">
            <a:spAutoFit/>
          </a:bodyPr>
          <a:lstStyle/>
          <a:p>
            <a:pPr algn="ctr"/>
            <a:r>
              <a:rPr lang="en-US" altLang="zh-CN" sz="1400">
                <a:solidFill>
                  <a:schemeClr val="bg2"/>
                </a:solidFill>
                <a:ea typeface="宋体" panose="02010600030101010101" pitchFamily="2" charset="-122"/>
              </a:rPr>
              <a:t>&lt;&lt;interface&gt;&gt;</a:t>
            </a:r>
            <a:endParaRPr lang="en-US" altLang="zh-CN" sz="1400">
              <a:solidFill>
                <a:schemeClr val="bg2"/>
              </a:solidFill>
              <a:ea typeface="宋体" panose="02010600030101010101" pitchFamily="2" charset="-122"/>
            </a:endParaRPr>
          </a:p>
          <a:p>
            <a:pPr algn="ctr"/>
            <a:r>
              <a:rPr lang="en-US" altLang="zh-CN" sz="1400">
                <a:solidFill>
                  <a:schemeClr val="bg2"/>
                </a:solidFill>
                <a:ea typeface="宋体" panose="02010600030101010101" pitchFamily="2" charset="-122"/>
              </a:rPr>
              <a:t>remote</a:t>
            </a:r>
            <a:endParaRPr lang="en-US" altLang="zh-CN">
              <a:solidFill>
                <a:schemeClr val="bg2"/>
              </a:solidFill>
              <a:latin typeface="ZapfHumnst BT" pitchFamily="34" charset="0"/>
              <a:ea typeface="宋体" panose="02010600030101010101" pitchFamily="2" charset="-122"/>
            </a:endParaRPr>
          </a:p>
        </p:txBody>
      </p:sp>
      <p:sp>
        <p:nvSpPr>
          <p:cNvPr id="22568" name="Rectangle 130"/>
          <p:cNvSpPr>
            <a:spLocks noChangeArrowheads="1"/>
          </p:cNvSpPr>
          <p:nvPr/>
        </p:nvSpPr>
        <p:spPr bwMode="auto">
          <a:xfrm>
            <a:off x="2816225" y="6178316"/>
            <a:ext cx="819150"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java.rmi)</a:t>
            </a:r>
            <a:endParaRPr lang="en-US" altLang="zh-CN">
              <a:solidFill>
                <a:schemeClr val="bg2"/>
              </a:solidFill>
              <a:latin typeface="ZapfHumnst BT" pitchFamily="34" charset="0"/>
              <a:ea typeface="宋体" panose="02010600030101010101" pitchFamily="2" charset="-122"/>
            </a:endParaRPr>
          </a:p>
        </p:txBody>
      </p:sp>
      <p:sp>
        <p:nvSpPr>
          <p:cNvPr id="22569" name="Rectangle 131"/>
          <p:cNvSpPr>
            <a:spLocks noChangeArrowheads="1"/>
          </p:cNvSpPr>
          <p:nvPr/>
        </p:nvSpPr>
        <p:spPr bwMode="auto">
          <a:xfrm>
            <a:off x="2519363" y="4867041"/>
            <a:ext cx="1600200" cy="533400"/>
          </a:xfrm>
          <a:prstGeom prst="rect">
            <a:avLst/>
          </a:prstGeom>
          <a:solidFill>
            <a:srgbClr val="99CCFF"/>
          </a:solidFill>
          <a:ln w="0">
            <a:solidFill>
              <a:srgbClr val="FF0000"/>
            </a:solidFill>
            <a:miter lim="800000"/>
          </a:ln>
        </p:spPr>
        <p:txBody>
          <a:bodyPr/>
          <a:lstStyle/>
          <a:p>
            <a:endParaRPr lang="en-US"/>
          </a:p>
        </p:txBody>
      </p:sp>
      <p:sp>
        <p:nvSpPr>
          <p:cNvPr id="22570" name="Rectangle 132"/>
          <p:cNvSpPr>
            <a:spLocks noChangeArrowheads="1"/>
          </p:cNvSpPr>
          <p:nvPr/>
        </p:nvSpPr>
        <p:spPr bwMode="auto">
          <a:xfrm>
            <a:off x="3013075" y="4919428"/>
            <a:ext cx="611188" cy="212725"/>
          </a:xfrm>
          <a:prstGeom prst="rect">
            <a:avLst/>
          </a:prstGeom>
          <a:no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Naming</a:t>
            </a:r>
            <a:endParaRPr lang="en-US" altLang="zh-CN">
              <a:solidFill>
                <a:schemeClr val="bg2"/>
              </a:solidFill>
              <a:latin typeface="ZapfHumnst BT" pitchFamily="34" charset="0"/>
              <a:ea typeface="宋体" panose="02010600030101010101" pitchFamily="2" charset="-122"/>
            </a:endParaRPr>
          </a:p>
        </p:txBody>
      </p:sp>
      <p:sp>
        <p:nvSpPr>
          <p:cNvPr id="22571" name="Rectangle 133"/>
          <p:cNvSpPr>
            <a:spLocks noChangeArrowheads="1"/>
          </p:cNvSpPr>
          <p:nvPr/>
        </p:nvSpPr>
        <p:spPr bwMode="auto">
          <a:xfrm>
            <a:off x="2909888" y="5144853"/>
            <a:ext cx="819150"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java.rmi)</a:t>
            </a:r>
            <a:endParaRPr lang="en-US" altLang="zh-CN">
              <a:solidFill>
                <a:schemeClr val="bg2"/>
              </a:solidFill>
              <a:latin typeface="ZapfHumnst BT" pitchFamily="34" charset="0"/>
              <a:ea typeface="宋体" panose="02010600030101010101" pitchFamily="2" charset="-122"/>
            </a:endParaRPr>
          </a:p>
        </p:txBody>
      </p:sp>
      <p:sp>
        <p:nvSpPr>
          <p:cNvPr id="22572" name="Rectangle 134"/>
          <p:cNvSpPr>
            <a:spLocks noChangeArrowheads="1"/>
          </p:cNvSpPr>
          <p:nvPr/>
        </p:nvSpPr>
        <p:spPr bwMode="auto">
          <a:xfrm>
            <a:off x="4467225" y="5368691"/>
            <a:ext cx="1409700" cy="769937"/>
          </a:xfrm>
          <a:prstGeom prst="rect">
            <a:avLst/>
          </a:prstGeom>
          <a:noFill/>
          <a:ln w="0">
            <a:solidFill>
              <a:schemeClr val="hlink"/>
            </a:solidFill>
            <a:miter lim="800000"/>
          </a:ln>
        </p:spPr>
        <p:txBody>
          <a:bodyPr/>
          <a:lstStyle/>
          <a:p>
            <a:endParaRPr lang="en-US"/>
          </a:p>
        </p:txBody>
      </p:sp>
      <p:sp>
        <p:nvSpPr>
          <p:cNvPr id="22573" name="Rectangle 135"/>
          <p:cNvSpPr>
            <a:spLocks noChangeArrowheads="1"/>
          </p:cNvSpPr>
          <p:nvPr/>
        </p:nvSpPr>
        <p:spPr bwMode="auto">
          <a:xfrm>
            <a:off x="4570413" y="5444891"/>
            <a:ext cx="1212850" cy="425450"/>
          </a:xfrm>
          <a:prstGeom prst="rect">
            <a:avLst/>
          </a:prstGeom>
          <a:noFill/>
          <a:ln w="9525">
            <a:noFill/>
            <a:miter lim="800000"/>
          </a:ln>
        </p:spPr>
        <p:txBody>
          <a:bodyPr wrap="none" lIns="0" tIns="0" rIns="0" bIns="0">
            <a:spAutoFit/>
          </a:bodyPr>
          <a:lstStyle/>
          <a:p>
            <a:pPr algn="ctr"/>
            <a:r>
              <a:rPr lang="en-US" altLang="zh-CN" sz="1400">
                <a:solidFill>
                  <a:schemeClr val="bg2"/>
                </a:solidFill>
                <a:ea typeface="宋体" panose="02010600030101010101" pitchFamily="2" charset="-122"/>
              </a:rPr>
              <a:t>UnicastRemote</a:t>
            </a:r>
            <a:br>
              <a:rPr lang="en-US" altLang="zh-CN" sz="1400">
                <a:solidFill>
                  <a:schemeClr val="bg2"/>
                </a:solidFill>
                <a:ea typeface="宋体" panose="02010600030101010101" pitchFamily="2" charset="-122"/>
              </a:rPr>
            </a:br>
            <a:r>
              <a:rPr lang="en-US" altLang="zh-CN" sz="1400">
                <a:solidFill>
                  <a:schemeClr val="bg2"/>
                </a:solidFill>
                <a:ea typeface="宋体" panose="02010600030101010101" pitchFamily="2" charset="-122"/>
              </a:rPr>
              <a:t>Object</a:t>
            </a:r>
            <a:endParaRPr lang="en-US" altLang="zh-CN">
              <a:solidFill>
                <a:schemeClr val="bg2"/>
              </a:solidFill>
              <a:latin typeface="ZapfHumnst BT" pitchFamily="34" charset="0"/>
              <a:ea typeface="宋体" panose="02010600030101010101" pitchFamily="2" charset="-122"/>
            </a:endParaRPr>
          </a:p>
        </p:txBody>
      </p:sp>
      <p:sp>
        <p:nvSpPr>
          <p:cNvPr id="22574" name="Rectangle 136"/>
          <p:cNvSpPr>
            <a:spLocks noChangeArrowheads="1"/>
          </p:cNvSpPr>
          <p:nvPr/>
        </p:nvSpPr>
        <p:spPr bwMode="auto">
          <a:xfrm>
            <a:off x="4762500" y="5910028"/>
            <a:ext cx="747713" cy="152400"/>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Server)</a:t>
            </a:r>
            <a:endParaRPr lang="en-US" altLang="zh-CN">
              <a:solidFill>
                <a:schemeClr val="bg2"/>
              </a:solidFill>
              <a:latin typeface="ZapfHumnst BT" pitchFamily="34" charset="0"/>
              <a:ea typeface="宋体" panose="02010600030101010101" pitchFamily="2" charset="-122"/>
            </a:endParaRPr>
          </a:p>
        </p:txBody>
      </p:sp>
      <p:sp>
        <p:nvSpPr>
          <p:cNvPr id="22575" name="Rectangle 137"/>
          <p:cNvSpPr>
            <a:spLocks noChangeArrowheads="1"/>
          </p:cNvSpPr>
          <p:nvPr/>
        </p:nvSpPr>
        <p:spPr bwMode="auto">
          <a:xfrm>
            <a:off x="4357688" y="5000391"/>
            <a:ext cx="561975" cy="228600"/>
          </a:xfrm>
          <a:prstGeom prst="rect">
            <a:avLst/>
          </a:prstGeom>
          <a:no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Server</a:t>
            </a:r>
            <a:endParaRPr lang="en-US" altLang="zh-CN" sz="1500">
              <a:solidFill>
                <a:schemeClr val="bg2"/>
              </a:solidFill>
              <a:latin typeface="ZapfHumnst BT" pitchFamily="34" charset="0"/>
              <a:ea typeface="宋体" panose="02010600030101010101" pitchFamily="2" charset="-122"/>
            </a:endParaRPr>
          </a:p>
        </p:txBody>
      </p:sp>
      <p:sp>
        <p:nvSpPr>
          <p:cNvPr id="22576" name="Rectangle 138"/>
          <p:cNvSpPr>
            <a:spLocks noChangeArrowheads="1"/>
          </p:cNvSpPr>
          <p:nvPr/>
        </p:nvSpPr>
        <p:spPr bwMode="auto">
          <a:xfrm>
            <a:off x="731838" y="5248041"/>
            <a:ext cx="1092200" cy="425450"/>
          </a:xfrm>
          <a:prstGeom prst="rect">
            <a:avLst/>
          </a:prstGeom>
          <a:solidFill>
            <a:srgbClr val="99CCFF"/>
          </a:solidFill>
          <a:ln w="9525">
            <a:noFill/>
            <a:miter lim="800000"/>
          </a:ln>
        </p:spPr>
        <p:txBody>
          <a:bodyPr wrap="none" lIns="0" tIns="0" rIns="0" bIns="0">
            <a:spAutoFit/>
          </a:bodyPr>
          <a:lstStyle/>
          <a:p>
            <a:pPr algn="ctr"/>
            <a:r>
              <a:rPr lang="en-US" altLang="zh-CN" sz="1400">
                <a:solidFill>
                  <a:schemeClr val="bg2"/>
                </a:solidFill>
                <a:ea typeface="宋体" panose="02010600030101010101" pitchFamily="2" charset="-122"/>
              </a:rPr>
              <a:t>&lt;&lt;interface&gt;&gt;</a:t>
            </a:r>
            <a:endParaRPr lang="en-US" altLang="zh-CN" sz="1400">
              <a:solidFill>
                <a:schemeClr val="bg2"/>
              </a:solidFill>
              <a:ea typeface="宋体" panose="02010600030101010101" pitchFamily="2" charset="-122"/>
            </a:endParaRPr>
          </a:p>
          <a:p>
            <a:pPr algn="ctr"/>
            <a:r>
              <a:rPr lang="en-US" altLang="zh-CN" sz="1400">
                <a:solidFill>
                  <a:schemeClr val="bg2"/>
                </a:solidFill>
                <a:ea typeface="宋体" panose="02010600030101010101" pitchFamily="2" charset="-122"/>
              </a:rPr>
              <a:t>Serializable</a:t>
            </a:r>
            <a:endParaRPr lang="en-US" altLang="zh-CN">
              <a:solidFill>
                <a:schemeClr val="bg2"/>
              </a:solidFill>
              <a:latin typeface="ZapfHumnst BT" pitchFamily="34" charset="0"/>
              <a:ea typeface="宋体" panose="02010600030101010101" pitchFamily="2" charset="-122"/>
            </a:endParaRPr>
          </a:p>
        </p:txBody>
      </p:sp>
      <p:sp>
        <p:nvSpPr>
          <p:cNvPr id="22577" name="Rectangle 139"/>
          <p:cNvSpPr>
            <a:spLocks noChangeArrowheads="1"/>
          </p:cNvSpPr>
          <p:nvPr/>
        </p:nvSpPr>
        <p:spPr bwMode="auto">
          <a:xfrm>
            <a:off x="868363" y="5713178"/>
            <a:ext cx="739775" cy="152400"/>
          </a:xfrm>
          <a:prstGeom prst="rect">
            <a:avLst/>
          </a:prstGeom>
          <a:solidFill>
            <a:srgbClr val="99CCFF"/>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java.io)</a:t>
            </a:r>
            <a:endParaRPr lang="en-US" altLang="zh-CN">
              <a:solidFill>
                <a:schemeClr val="bg2"/>
              </a:solidFill>
              <a:latin typeface="ZapfHumnst BT" pitchFamily="34" charset="0"/>
              <a:ea typeface="宋体" panose="02010600030101010101" pitchFamily="2" charset="-122"/>
            </a:endParaRPr>
          </a:p>
        </p:txBody>
      </p:sp>
      <p:sp>
        <p:nvSpPr>
          <p:cNvPr id="22578" name="Rectangle 140"/>
          <p:cNvSpPr>
            <a:spLocks noChangeArrowheads="1"/>
          </p:cNvSpPr>
          <p:nvPr/>
        </p:nvSpPr>
        <p:spPr bwMode="auto">
          <a:xfrm>
            <a:off x="352425" y="4747978"/>
            <a:ext cx="722313" cy="309563"/>
          </a:xfrm>
          <a:prstGeom prst="rect">
            <a:avLst/>
          </a:prstGeom>
          <a:solidFill>
            <a:srgbClr val="99CCFF"/>
          </a:solidFill>
          <a:ln w="9525">
            <a:solidFill>
              <a:srgbClr val="FF0000"/>
            </a:solidFill>
            <a:miter lim="800000"/>
          </a:ln>
        </p:spPr>
        <p:txBody>
          <a:bodyPr/>
          <a:lstStyle/>
          <a:p>
            <a:endParaRPr lang="en-US"/>
          </a:p>
        </p:txBody>
      </p:sp>
      <p:sp>
        <p:nvSpPr>
          <p:cNvPr id="22579" name="Rectangle 141"/>
          <p:cNvSpPr>
            <a:spLocks noChangeArrowheads="1"/>
          </p:cNvSpPr>
          <p:nvPr/>
        </p:nvSpPr>
        <p:spPr bwMode="auto">
          <a:xfrm>
            <a:off x="450850" y="4828941"/>
            <a:ext cx="604838" cy="228600"/>
          </a:xfrm>
          <a:prstGeom prst="rect">
            <a:avLst/>
          </a:prstGeom>
          <a:solidFill>
            <a:srgbClr val="99CCFF"/>
          </a:solidFill>
          <a:ln w="9525">
            <a:noFill/>
            <a:miter lim="800000"/>
          </a:ln>
        </p:spPr>
        <p:txBody>
          <a:bodyPr wrap="none" lIns="0" tIns="0" rIns="0" bIns="0">
            <a:spAutoFit/>
          </a:bodyPr>
          <a:lstStyle/>
          <a:p>
            <a:r>
              <a:rPr lang="en-US" altLang="zh-CN" sz="1500">
                <a:solidFill>
                  <a:schemeClr val="bg2"/>
                </a:solidFill>
                <a:ea typeface="宋体" panose="02010600030101010101" pitchFamily="2" charset="-122"/>
              </a:rPr>
              <a:t>Java.io</a:t>
            </a:r>
            <a:endParaRPr lang="en-US" altLang="zh-CN" sz="1500">
              <a:solidFill>
                <a:schemeClr val="bg2"/>
              </a:solidFill>
              <a:latin typeface="ZapfHumnst BT" pitchFamily="34" charset="0"/>
              <a:ea typeface="宋体" panose="02010600030101010101" pitchFamily="2" charset="-122"/>
            </a:endParaRPr>
          </a:p>
        </p:txBody>
      </p:sp>
      <p:sp>
        <p:nvSpPr>
          <p:cNvPr id="22580" name="Line 142"/>
          <p:cNvSpPr>
            <a:spLocks noChangeShapeType="1"/>
          </p:cNvSpPr>
          <p:nvPr/>
        </p:nvSpPr>
        <p:spPr bwMode="auto">
          <a:xfrm>
            <a:off x="5156200" y="2817578"/>
            <a:ext cx="0" cy="2362200"/>
          </a:xfrm>
          <a:prstGeom prst="line">
            <a:avLst/>
          </a:prstGeom>
          <a:noFill/>
          <a:ln w="28575">
            <a:solidFill>
              <a:schemeClr val="tx1"/>
            </a:solidFill>
            <a:prstDash val="lgDash"/>
            <a:round/>
            <a:tailEnd type="arrow" w="lg" len="lg"/>
          </a:ln>
        </p:spPr>
        <p:txBody>
          <a:bodyPr/>
          <a:lstStyle/>
          <a:p>
            <a:endParaRPr lang="en-US"/>
          </a:p>
        </p:txBody>
      </p:sp>
      <p:grpSp>
        <p:nvGrpSpPr>
          <p:cNvPr id="22581" name="Group 95"/>
          <p:cNvGrpSpPr/>
          <p:nvPr/>
        </p:nvGrpSpPr>
        <p:grpSpPr bwMode="auto">
          <a:xfrm>
            <a:off x="3827463" y="1857141"/>
            <a:ext cx="1428750" cy="1008062"/>
            <a:chOff x="2310" y="804"/>
            <a:chExt cx="900" cy="635"/>
          </a:xfrm>
        </p:grpSpPr>
        <p:sp>
          <p:nvSpPr>
            <p:cNvPr id="22588" name="Rectangle 96"/>
            <p:cNvSpPr>
              <a:spLocks noChangeArrowheads="1"/>
            </p:cNvSpPr>
            <p:nvPr/>
          </p:nvSpPr>
          <p:spPr bwMode="auto">
            <a:xfrm>
              <a:off x="2310" y="950"/>
              <a:ext cx="900" cy="489"/>
            </a:xfrm>
            <a:prstGeom prst="rect">
              <a:avLst/>
            </a:prstGeom>
            <a:solidFill>
              <a:srgbClr val="FFFFCC"/>
            </a:solidFill>
            <a:ln w="0">
              <a:solidFill>
                <a:srgbClr val="8A0E5E"/>
              </a:solidFill>
              <a:miter lim="800000"/>
            </a:ln>
          </p:spPr>
          <p:txBody>
            <a:bodyPr/>
            <a:lstStyle/>
            <a:p>
              <a:endParaRPr lang="en-US"/>
            </a:p>
          </p:txBody>
        </p:sp>
        <p:sp>
          <p:nvSpPr>
            <p:cNvPr id="22589" name="Rectangle 97"/>
            <p:cNvSpPr>
              <a:spLocks noChangeArrowheads="1"/>
            </p:cNvSpPr>
            <p:nvPr/>
          </p:nvSpPr>
          <p:spPr bwMode="auto">
            <a:xfrm>
              <a:off x="2310" y="804"/>
              <a:ext cx="360" cy="146"/>
            </a:xfrm>
            <a:prstGeom prst="rect">
              <a:avLst/>
            </a:prstGeom>
            <a:solidFill>
              <a:srgbClr val="FFFFCC"/>
            </a:solidFill>
            <a:ln w="0">
              <a:solidFill>
                <a:srgbClr val="8A0E5E"/>
              </a:solidFill>
              <a:miter lim="800000"/>
            </a:ln>
          </p:spPr>
          <p:txBody>
            <a:bodyPr/>
            <a:lstStyle/>
            <a:p>
              <a:endParaRPr lang="en-US"/>
            </a:p>
          </p:txBody>
        </p:sp>
      </p:grpSp>
      <p:sp>
        <p:nvSpPr>
          <p:cNvPr id="22582" name="Rectangle 98"/>
          <p:cNvSpPr>
            <a:spLocks noChangeArrowheads="1"/>
          </p:cNvSpPr>
          <p:nvPr/>
        </p:nvSpPr>
        <p:spPr bwMode="auto">
          <a:xfrm>
            <a:off x="3848100" y="2193691"/>
            <a:ext cx="1389063" cy="638175"/>
          </a:xfrm>
          <a:prstGeom prst="rect">
            <a:avLst/>
          </a:prstGeom>
          <a:solidFill>
            <a:srgbClr val="FFFFCC"/>
          </a:solidFill>
          <a:ln w="9525">
            <a:noFill/>
            <a:miter lim="800000"/>
          </a:ln>
        </p:spPr>
        <p:txBody>
          <a:bodyPr wrap="none" lIns="0" tIns="0" rIns="0" bIns="0">
            <a:spAutoFit/>
          </a:bodyPr>
          <a:lstStyle/>
          <a:p>
            <a:pPr algn="ctr"/>
            <a:r>
              <a:rPr lang="en-US" altLang="zh-CN" sz="1400">
                <a:solidFill>
                  <a:schemeClr val="bg2"/>
                </a:solidFill>
                <a:ea typeface="宋体" panose="02010600030101010101" pitchFamily="2" charset="-122"/>
              </a:rPr>
              <a:t>Registration </a:t>
            </a:r>
            <a:endParaRPr lang="en-US" altLang="zh-CN" sz="1400">
              <a:solidFill>
                <a:schemeClr val="bg2"/>
              </a:solidFill>
              <a:ea typeface="宋体" panose="02010600030101010101" pitchFamily="2" charset="-122"/>
            </a:endParaRPr>
          </a:p>
          <a:p>
            <a:pPr algn="ctr"/>
            <a:r>
              <a:rPr lang="en-US" altLang="zh-CN" sz="1400">
                <a:solidFill>
                  <a:schemeClr val="bg2"/>
                </a:solidFill>
                <a:ea typeface="宋体" panose="02010600030101010101" pitchFamily="2" charset="-122"/>
              </a:rPr>
              <a:t>Package</a:t>
            </a:r>
            <a:endParaRPr lang="en-US" altLang="zh-CN" sz="1400">
              <a:solidFill>
                <a:schemeClr val="bg2"/>
              </a:solidFill>
              <a:ea typeface="宋体" panose="02010600030101010101" pitchFamily="2" charset="-122"/>
            </a:endParaRPr>
          </a:p>
          <a:p>
            <a:pPr algn="ctr"/>
            <a:r>
              <a:rPr lang="en-US" altLang="zh-CN" sz="1400">
                <a:solidFill>
                  <a:schemeClr val="bg2"/>
                </a:solidFill>
                <a:ea typeface="宋体" panose="02010600030101010101" pitchFamily="2" charset="-122"/>
              </a:rPr>
              <a:t>(from Application)</a:t>
            </a:r>
            <a:endParaRPr lang="en-US" altLang="zh-CN" sz="1400">
              <a:solidFill>
                <a:schemeClr val="bg2"/>
              </a:solidFill>
              <a:ea typeface="宋体" panose="02010600030101010101" pitchFamily="2" charset="-122"/>
            </a:endParaRPr>
          </a:p>
        </p:txBody>
      </p:sp>
      <p:grpSp>
        <p:nvGrpSpPr>
          <p:cNvPr id="22583" name="Group 99"/>
          <p:cNvGrpSpPr/>
          <p:nvPr/>
        </p:nvGrpSpPr>
        <p:grpSpPr bwMode="auto">
          <a:xfrm>
            <a:off x="352425" y="2512778"/>
            <a:ext cx="2251075" cy="1008063"/>
            <a:chOff x="4560" y="2572"/>
            <a:chExt cx="1418" cy="635"/>
          </a:xfrm>
        </p:grpSpPr>
        <p:sp>
          <p:nvSpPr>
            <p:cNvPr id="22586" name="Rectangle 100"/>
            <p:cNvSpPr>
              <a:spLocks noChangeArrowheads="1"/>
            </p:cNvSpPr>
            <p:nvPr/>
          </p:nvSpPr>
          <p:spPr bwMode="auto">
            <a:xfrm>
              <a:off x="4560" y="2718"/>
              <a:ext cx="1418" cy="489"/>
            </a:xfrm>
            <a:prstGeom prst="rect">
              <a:avLst/>
            </a:prstGeom>
            <a:solidFill>
              <a:srgbClr val="FFFFCC"/>
            </a:solidFill>
            <a:ln w="0">
              <a:solidFill>
                <a:srgbClr val="8A0E5E"/>
              </a:solidFill>
              <a:miter lim="800000"/>
            </a:ln>
          </p:spPr>
          <p:txBody>
            <a:bodyPr/>
            <a:lstStyle/>
            <a:p>
              <a:endParaRPr lang="en-US"/>
            </a:p>
          </p:txBody>
        </p:sp>
        <p:sp>
          <p:nvSpPr>
            <p:cNvPr id="22587" name="Rectangle 101"/>
            <p:cNvSpPr>
              <a:spLocks noChangeArrowheads="1"/>
            </p:cNvSpPr>
            <p:nvPr/>
          </p:nvSpPr>
          <p:spPr bwMode="auto">
            <a:xfrm>
              <a:off x="4560" y="2572"/>
              <a:ext cx="562" cy="146"/>
            </a:xfrm>
            <a:prstGeom prst="rect">
              <a:avLst/>
            </a:prstGeom>
            <a:solidFill>
              <a:srgbClr val="FFFFCC"/>
            </a:solidFill>
            <a:ln w="0">
              <a:solidFill>
                <a:srgbClr val="8A0E5E"/>
              </a:solidFill>
              <a:miter lim="800000"/>
            </a:ln>
          </p:spPr>
          <p:txBody>
            <a:bodyPr/>
            <a:lstStyle/>
            <a:p>
              <a:endParaRPr lang="en-US"/>
            </a:p>
          </p:txBody>
        </p:sp>
      </p:grpSp>
      <p:sp>
        <p:nvSpPr>
          <p:cNvPr id="22584" name="Rectangle 102"/>
          <p:cNvSpPr>
            <a:spLocks noChangeArrowheads="1"/>
          </p:cNvSpPr>
          <p:nvPr/>
        </p:nvSpPr>
        <p:spPr bwMode="auto">
          <a:xfrm>
            <a:off x="742950" y="2771541"/>
            <a:ext cx="1470025"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University Artifacts</a:t>
            </a:r>
            <a:endParaRPr lang="en-US" altLang="zh-CN">
              <a:solidFill>
                <a:schemeClr val="bg2"/>
              </a:solidFill>
              <a:latin typeface="ZapfHumnst BT" pitchFamily="34" charset="0"/>
              <a:ea typeface="宋体" panose="02010600030101010101" pitchFamily="2" charset="-122"/>
            </a:endParaRPr>
          </a:p>
        </p:txBody>
      </p:sp>
      <p:sp>
        <p:nvSpPr>
          <p:cNvPr id="22585" name="Rectangle 103"/>
          <p:cNvSpPr>
            <a:spLocks noChangeArrowheads="1"/>
          </p:cNvSpPr>
          <p:nvPr/>
        </p:nvSpPr>
        <p:spPr bwMode="auto">
          <a:xfrm>
            <a:off x="492125" y="3017603"/>
            <a:ext cx="1971675"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(from Business Services)</a:t>
            </a:r>
            <a:endParaRPr lang="en-US" altLang="zh-CN">
              <a:solidFill>
                <a:schemeClr val="bg2"/>
              </a:solidFill>
              <a:latin typeface="ZapfHumnst BT"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70"/>
          <p:cNvSpPr>
            <a:spLocks noChangeShapeType="1"/>
          </p:cNvSpPr>
          <p:nvPr/>
        </p:nvSpPr>
        <p:spPr bwMode="auto">
          <a:xfrm flipV="1">
            <a:off x="2493963" y="3663718"/>
            <a:ext cx="2017712" cy="3175"/>
          </a:xfrm>
          <a:prstGeom prst="line">
            <a:avLst/>
          </a:prstGeom>
          <a:noFill/>
          <a:ln w="12700">
            <a:solidFill>
              <a:schemeClr val="tx1"/>
            </a:solidFill>
            <a:round/>
            <a:tailEnd type="triangle" w="lg" len="lg"/>
          </a:ln>
        </p:spPr>
        <p:txBody>
          <a:bodyPr/>
          <a:lstStyle/>
          <a:p>
            <a:endParaRPr lang="en-US"/>
          </a:p>
        </p:txBody>
      </p:sp>
      <p:sp>
        <p:nvSpPr>
          <p:cNvPr id="23555" name="Line 63"/>
          <p:cNvSpPr>
            <a:spLocks noChangeShapeType="1"/>
          </p:cNvSpPr>
          <p:nvPr/>
        </p:nvSpPr>
        <p:spPr bwMode="auto">
          <a:xfrm flipH="1" flipV="1">
            <a:off x="4640263" y="4551130"/>
            <a:ext cx="942975" cy="917575"/>
          </a:xfrm>
          <a:prstGeom prst="line">
            <a:avLst/>
          </a:prstGeom>
          <a:noFill/>
          <a:ln w="12700">
            <a:solidFill>
              <a:schemeClr val="tx1"/>
            </a:solidFill>
            <a:prstDash val="lgDash"/>
            <a:round/>
          </a:ln>
        </p:spPr>
        <p:txBody>
          <a:bodyPr/>
          <a:lstStyle/>
          <a:p>
            <a:endParaRPr lang="en-US"/>
          </a:p>
        </p:txBody>
      </p:sp>
      <p:sp>
        <p:nvSpPr>
          <p:cNvPr id="23556"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Example: Incorporating RMI (continued)</a:t>
            </a:r>
            <a:endParaRPr lang="en-US" altLang="zh-CN" smtClean="0">
              <a:ea typeface="宋体" panose="02010600030101010101" pitchFamily="2" charset="-122"/>
            </a:endParaRPr>
          </a:p>
        </p:txBody>
      </p:sp>
      <p:sp>
        <p:nvSpPr>
          <p:cNvPr id="23557" name="Text Box 41"/>
          <p:cNvSpPr txBox="1">
            <a:spLocks noChangeArrowheads="1"/>
          </p:cNvSpPr>
          <p:nvPr/>
        </p:nvSpPr>
        <p:spPr bwMode="auto">
          <a:xfrm>
            <a:off x="4013200" y="1382480"/>
            <a:ext cx="3213100"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i="1">
                <a:solidFill>
                  <a:srgbClr val="00CCFF"/>
                </a:solidFill>
                <a:ea typeface="宋体" panose="02010600030101010101" pitchFamily="2" charset="-122"/>
              </a:rPr>
              <a:t>Added to support distribution</a:t>
            </a:r>
            <a:endParaRPr lang="en-US" altLang="zh-CN" sz="1800" i="1">
              <a:solidFill>
                <a:srgbClr val="00CCFF"/>
              </a:solidFill>
              <a:ea typeface="宋体" panose="02010600030101010101" pitchFamily="2" charset="-122"/>
            </a:endParaRPr>
          </a:p>
        </p:txBody>
      </p:sp>
      <p:sp>
        <p:nvSpPr>
          <p:cNvPr id="23558" name="Freeform 42"/>
          <p:cNvSpPr/>
          <p:nvPr/>
        </p:nvSpPr>
        <p:spPr bwMode="auto">
          <a:xfrm>
            <a:off x="4011613" y="5481405"/>
            <a:ext cx="3598862" cy="571500"/>
          </a:xfrm>
          <a:custGeom>
            <a:avLst/>
            <a:gdLst>
              <a:gd name="T0" fmla="*/ 0 w 289"/>
              <a:gd name="T1" fmla="*/ 0 h 44"/>
              <a:gd name="T2" fmla="*/ 278 w 289"/>
              <a:gd name="T3" fmla="*/ 0 h 44"/>
              <a:gd name="T4" fmla="*/ 289 w 289"/>
              <a:gd name="T5" fmla="*/ 11 h 44"/>
              <a:gd name="T6" fmla="*/ 289 w 289"/>
              <a:gd name="T7" fmla="*/ 44 h 44"/>
              <a:gd name="T8" fmla="*/ 0 w 289"/>
              <a:gd name="T9" fmla="*/ 44 h 44"/>
              <a:gd name="T10" fmla="*/ 0 w 289"/>
              <a:gd name="T11" fmla="*/ 0 h 44"/>
              <a:gd name="T12" fmla="*/ 0 60000 65536"/>
              <a:gd name="T13" fmla="*/ 0 60000 65536"/>
              <a:gd name="T14" fmla="*/ 0 60000 65536"/>
              <a:gd name="T15" fmla="*/ 0 60000 65536"/>
              <a:gd name="T16" fmla="*/ 0 60000 65536"/>
              <a:gd name="T17" fmla="*/ 0 60000 65536"/>
              <a:gd name="T18" fmla="*/ 0 w 289"/>
              <a:gd name="T19" fmla="*/ 0 h 44"/>
              <a:gd name="T20" fmla="*/ 289 w 28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89" h="44">
                <a:moveTo>
                  <a:pt x="0" y="0"/>
                </a:moveTo>
                <a:lnTo>
                  <a:pt x="278" y="0"/>
                </a:lnTo>
                <a:lnTo>
                  <a:pt x="289" y="11"/>
                </a:lnTo>
                <a:lnTo>
                  <a:pt x="289" y="44"/>
                </a:lnTo>
                <a:lnTo>
                  <a:pt x="0" y="44"/>
                </a:lnTo>
                <a:lnTo>
                  <a:pt x="0" y="0"/>
                </a:lnTo>
              </a:path>
            </a:pathLst>
          </a:custGeom>
          <a:noFill/>
          <a:ln w="0">
            <a:solidFill>
              <a:schemeClr val="tx1"/>
            </a:solidFill>
            <a:round/>
          </a:ln>
        </p:spPr>
        <p:txBody>
          <a:bodyPr/>
          <a:lstStyle/>
          <a:p>
            <a:endParaRPr lang="en-US"/>
          </a:p>
        </p:txBody>
      </p:sp>
      <p:sp>
        <p:nvSpPr>
          <p:cNvPr id="23559" name="Freeform 43"/>
          <p:cNvSpPr/>
          <p:nvPr/>
        </p:nvSpPr>
        <p:spPr bwMode="auto">
          <a:xfrm>
            <a:off x="7467600" y="5481405"/>
            <a:ext cx="142875" cy="142875"/>
          </a:xfrm>
          <a:custGeom>
            <a:avLst/>
            <a:gdLst>
              <a:gd name="T0" fmla="*/ 0 w 11"/>
              <a:gd name="T1" fmla="*/ 0 h 11"/>
              <a:gd name="T2" fmla="*/ 0 w 11"/>
              <a:gd name="T3" fmla="*/ 11 h 11"/>
              <a:gd name="T4" fmla="*/ 11 w 11"/>
              <a:gd name="T5" fmla="*/ 11 h 11"/>
              <a:gd name="T6" fmla="*/ 0 60000 65536"/>
              <a:gd name="T7" fmla="*/ 0 60000 65536"/>
              <a:gd name="T8" fmla="*/ 0 60000 65536"/>
              <a:gd name="T9" fmla="*/ 0 w 11"/>
              <a:gd name="T10" fmla="*/ 0 h 11"/>
              <a:gd name="T11" fmla="*/ 11 w 11"/>
              <a:gd name="T12" fmla="*/ 11 h 11"/>
            </a:gdLst>
            <a:ahLst/>
            <a:cxnLst>
              <a:cxn ang="T6">
                <a:pos x="T0" y="T1"/>
              </a:cxn>
              <a:cxn ang="T7">
                <a:pos x="T2" y="T3"/>
              </a:cxn>
              <a:cxn ang="T8">
                <a:pos x="T4" y="T5"/>
              </a:cxn>
            </a:cxnLst>
            <a:rect l="T9" t="T10" r="T11" b="T12"/>
            <a:pathLst>
              <a:path w="11" h="11">
                <a:moveTo>
                  <a:pt x="0" y="0"/>
                </a:moveTo>
                <a:lnTo>
                  <a:pt x="0" y="11"/>
                </a:lnTo>
                <a:lnTo>
                  <a:pt x="11" y="11"/>
                </a:lnTo>
              </a:path>
            </a:pathLst>
          </a:custGeom>
          <a:noFill/>
          <a:ln w="0">
            <a:solidFill>
              <a:schemeClr val="tx1"/>
            </a:solidFill>
            <a:round/>
          </a:ln>
        </p:spPr>
        <p:txBody>
          <a:bodyPr/>
          <a:lstStyle/>
          <a:p>
            <a:endParaRPr lang="en-US"/>
          </a:p>
        </p:txBody>
      </p:sp>
      <p:sp>
        <p:nvSpPr>
          <p:cNvPr id="23560" name="Rectangle 44"/>
          <p:cNvSpPr>
            <a:spLocks noChangeArrowheads="1"/>
          </p:cNvSpPr>
          <p:nvPr/>
        </p:nvSpPr>
        <p:spPr bwMode="auto">
          <a:xfrm>
            <a:off x="4127500" y="5533793"/>
            <a:ext cx="3217863" cy="198437"/>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All calls to the distributed class interface are</a:t>
            </a:r>
            <a:endParaRPr lang="en-US" altLang="zh-CN">
              <a:latin typeface="ZapfHumnst BT" pitchFamily="34" charset="0"/>
              <a:ea typeface="宋体" panose="02010600030101010101" pitchFamily="2" charset="-122"/>
            </a:endParaRPr>
          </a:p>
        </p:txBody>
      </p:sp>
      <p:sp>
        <p:nvSpPr>
          <p:cNvPr id="23561" name="Rectangle 45"/>
          <p:cNvSpPr>
            <a:spLocks noChangeArrowheads="1"/>
          </p:cNvSpPr>
          <p:nvPr/>
        </p:nvSpPr>
        <p:spPr bwMode="auto">
          <a:xfrm>
            <a:off x="4127500" y="5740168"/>
            <a:ext cx="2466975" cy="198437"/>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forwarded to the remote instance.</a:t>
            </a:r>
            <a:endParaRPr lang="en-US" altLang="zh-CN" sz="1300">
              <a:ea typeface="宋体" panose="02010600030101010101" pitchFamily="2" charset="-122"/>
            </a:endParaRPr>
          </a:p>
        </p:txBody>
      </p:sp>
      <p:sp>
        <p:nvSpPr>
          <p:cNvPr id="23562" name="Rectangle 46"/>
          <p:cNvSpPr>
            <a:spLocks noChangeArrowheads="1"/>
          </p:cNvSpPr>
          <p:nvPr/>
        </p:nvSpPr>
        <p:spPr bwMode="auto">
          <a:xfrm>
            <a:off x="1624013" y="2084155"/>
            <a:ext cx="2144712" cy="492125"/>
          </a:xfrm>
          <a:prstGeom prst="rect">
            <a:avLst/>
          </a:prstGeom>
          <a:noFill/>
          <a:ln w="0">
            <a:solidFill>
              <a:srgbClr val="00CCFF"/>
            </a:solidFill>
            <a:miter lim="800000"/>
          </a:ln>
        </p:spPr>
        <p:txBody>
          <a:bodyPr/>
          <a:lstStyle/>
          <a:p>
            <a:endParaRPr lang="en-US"/>
          </a:p>
        </p:txBody>
      </p:sp>
      <p:sp>
        <p:nvSpPr>
          <p:cNvPr id="23563" name="Rectangle 47"/>
          <p:cNvSpPr>
            <a:spLocks noChangeArrowheads="1"/>
          </p:cNvSpPr>
          <p:nvPr/>
        </p:nvSpPr>
        <p:spPr bwMode="auto">
          <a:xfrm>
            <a:off x="1771650" y="2122255"/>
            <a:ext cx="1868488" cy="198438"/>
          </a:xfrm>
          <a:prstGeom prst="rect">
            <a:avLst/>
          </a:prstGeom>
          <a:noFill/>
          <a:ln w="9525">
            <a:noFill/>
            <a:miter lim="800000"/>
          </a:ln>
        </p:spPr>
        <p:txBody>
          <a:bodyPr wrap="none" lIns="0" tIns="0" rIns="0" bIns="0">
            <a:spAutoFit/>
          </a:bodyPr>
          <a:lstStyle/>
          <a:p>
            <a:r>
              <a:rPr lang="en-US" altLang="zh-CN" sz="1300" u="sng">
                <a:solidFill>
                  <a:srgbClr val="00CCFF"/>
                </a:solidFill>
                <a:ea typeface="宋体" panose="02010600030101010101" pitchFamily="2" charset="-122"/>
              </a:rPr>
              <a:t>RegisterForCoursesForm</a:t>
            </a:r>
            <a:endParaRPr lang="en-US" altLang="zh-CN">
              <a:solidFill>
                <a:srgbClr val="00CCFF"/>
              </a:solidFill>
              <a:latin typeface="ZapfHumnst BT" pitchFamily="34" charset="0"/>
              <a:ea typeface="宋体" panose="02010600030101010101" pitchFamily="2" charset="-122"/>
            </a:endParaRPr>
          </a:p>
        </p:txBody>
      </p:sp>
      <p:sp>
        <p:nvSpPr>
          <p:cNvPr id="23564" name="Line 48"/>
          <p:cNvSpPr>
            <a:spLocks noChangeShapeType="1"/>
          </p:cNvSpPr>
          <p:nvPr/>
        </p:nvSpPr>
        <p:spPr bwMode="auto">
          <a:xfrm>
            <a:off x="2503488" y="2744555"/>
            <a:ext cx="0" cy="925513"/>
          </a:xfrm>
          <a:prstGeom prst="line">
            <a:avLst/>
          </a:prstGeom>
          <a:noFill/>
          <a:ln w="12700">
            <a:solidFill>
              <a:srgbClr val="00CCFF"/>
            </a:solidFill>
            <a:prstDash val="lgDash"/>
            <a:round/>
          </a:ln>
        </p:spPr>
        <p:txBody>
          <a:bodyPr/>
          <a:lstStyle/>
          <a:p>
            <a:endParaRPr lang="en-US"/>
          </a:p>
        </p:txBody>
      </p:sp>
      <p:sp>
        <p:nvSpPr>
          <p:cNvPr id="23565" name="Rectangle 49"/>
          <p:cNvSpPr>
            <a:spLocks noChangeArrowheads="1"/>
          </p:cNvSpPr>
          <p:nvPr/>
        </p:nvSpPr>
        <p:spPr bwMode="auto">
          <a:xfrm>
            <a:off x="3873500" y="2084155"/>
            <a:ext cx="1246188" cy="492125"/>
          </a:xfrm>
          <a:prstGeom prst="rect">
            <a:avLst/>
          </a:prstGeom>
          <a:noFill/>
          <a:ln w="0">
            <a:solidFill>
              <a:schemeClr val="tx1"/>
            </a:solidFill>
            <a:miter lim="800000"/>
          </a:ln>
        </p:spPr>
        <p:txBody>
          <a:bodyPr/>
          <a:lstStyle/>
          <a:p>
            <a:endParaRPr lang="en-US"/>
          </a:p>
        </p:txBody>
      </p:sp>
      <p:sp>
        <p:nvSpPr>
          <p:cNvPr id="23566" name="Rectangle 50"/>
          <p:cNvSpPr>
            <a:spLocks noChangeArrowheads="1"/>
          </p:cNvSpPr>
          <p:nvPr/>
        </p:nvSpPr>
        <p:spPr bwMode="auto">
          <a:xfrm>
            <a:off x="4135438" y="2122255"/>
            <a:ext cx="754062" cy="198438"/>
          </a:xfrm>
          <a:prstGeom prst="rect">
            <a:avLst/>
          </a:prstGeom>
          <a:noFill/>
          <a:ln w="9525">
            <a:noFill/>
            <a:miter lim="800000"/>
          </a:ln>
        </p:spPr>
        <p:txBody>
          <a:bodyPr wrap="none" lIns="0" tIns="0" rIns="0" bIns="0">
            <a:spAutoFit/>
          </a:bodyPr>
          <a:lstStyle/>
          <a:p>
            <a:r>
              <a:rPr lang="zh-CN" altLang="en-US" sz="1300" u="sng">
                <a:ea typeface="宋体" panose="02010600030101010101" pitchFamily="2" charset="-122"/>
              </a:rPr>
              <a:t> </a:t>
            </a:r>
            <a:r>
              <a:rPr lang="en-US" altLang="zh-CN" sz="1300" u="sng">
                <a:ea typeface="宋体" panose="02010600030101010101" pitchFamily="2" charset="-122"/>
              </a:rPr>
              <a:t>: Naming.</a:t>
            </a:r>
            <a:endParaRPr lang="en-US" altLang="zh-CN">
              <a:latin typeface="ZapfHumnst BT" pitchFamily="34" charset="0"/>
              <a:ea typeface="宋体" panose="02010600030101010101" pitchFamily="2" charset="-122"/>
            </a:endParaRPr>
          </a:p>
        </p:txBody>
      </p:sp>
      <p:sp>
        <p:nvSpPr>
          <p:cNvPr id="23567" name="Line 51"/>
          <p:cNvSpPr>
            <a:spLocks noChangeShapeType="1"/>
          </p:cNvSpPr>
          <p:nvPr/>
        </p:nvSpPr>
        <p:spPr bwMode="auto">
          <a:xfrm>
            <a:off x="4551363" y="2744555"/>
            <a:ext cx="0" cy="915988"/>
          </a:xfrm>
          <a:prstGeom prst="line">
            <a:avLst/>
          </a:prstGeom>
          <a:noFill/>
          <a:ln w="12700">
            <a:solidFill>
              <a:schemeClr val="tx1"/>
            </a:solidFill>
            <a:prstDash val="lgDash"/>
            <a:round/>
          </a:ln>
        </p:spPr>
        <p:txBody>
          <a:bodyPr/>
          <a:lstStyle/>
          <a:p>
            <a:endParaRPr lang="en-US"/>
          </a:p>
        </p:txBody>
      </p:sp>
      <p:sp>
        <p:nvSpPr>
          <p:cNvPr id="23568" name="Rectangle 52"/>
          <p:cNvSpPr>
            <a:spLocks noChangeArrowheads="1"/>
          </p:cNvSpPr>
          <p:nvPr/>
        </p:nvSpPr>
        <p:spPr bwMode="auto">
          <a:xfrm>
            <a:off x="5224463" y="2084155"/>
            <a:ext cx="1741487" cy="492125"/>
          </a:xfrm>
          <a:prstGeom prst="rect">
            <a:avLst/>
          </a:prstGeom>
          <a:noFill/>
          <a:ln w="0">
            <a:solidFill>
              <a:schemeClr val="tx1"/>
            </a:solidFill>
            <a:miter lim="800000"/>
          </a:ln>
        </p:spPr>
        <p:txBody>
          <a:bodyPr/>
          <a:lstStyle/>
          <a:p>
            <a:endParaRPr lang="en-US"/>
          </a:p>
        </p:txBody>
      </p:sp>
      <p:sp>
        <p:nvSpPr>
          <p:cNvPr id="23569" name="Rectangle 53"/>
          <p:cNvSpPr>
            <a:spLocks noChangeArrowheads="1"/>
          </p:cNvSpPr>
          <p:nvPr/>
        </p:nvSpPr>
        <p:spPr bwMode="auto">
          <a:xfrm>
            <a:off x="5243513" y="2134955"/>
            <a:ext cx="1692275" cy="198438"/>
          </a:xfrm>
          <a:prstGeom prst="rect">
            <a:avLst/>
          </a:prstGeom>
          <a:noFill/>
          <a:ln w="9525">
            <a:noFill/>
            <a:miter lim="800000"/>
          </a:ln>
        </p:spPr>
        <p:txBody>
          <a:bodyPr wrap="none" lIns="0" tIns="0" rIns="0" bIns="0">
            <a:spAutoFit/>
          </a:bodyPr>
          <a:lstStyle/>
          <a:p>
            <a:pPr algn="ctr"/>
            <a:r>
              <a:rPr lang="en-US" altLang="zh-CN" sz="1300" u="sng">
                <a:ea typeface="宋体" panose="02010600030101010101" pitchFamily="2" charset="-122"/>
              </a:rPr>
              <a:t>:IRegistrationController</a:t>
            </a:r>
            <a:endParaRPr lang="en-US" altLang="zh-CN">
              <a:latin typeface="ZapfHumnst BT" pitchFamily="34" charset="0"/>
              <a:ea typeface="宋体" panose="02010600030101010101" pitchFamily="2" charset="-122"/>
            </a:endParaRPr>
          </a:p>
        </p:txBody>
      </p:sp>
      <p:sp>
        <p:nvSpPr>
          <p:cNvPr id="23570" name="Line 54"/>
          <p:cNvSpPr>
            <a:spLocks noChangeShapeType="1"/>
          </p:cNvSpPr>
          <p:nvPr/>
        </p:nvSpPr>
        <p:spPr bwMode="auto">
          <a:xfrm>
            <a:off x="6076950" y="2725505"/>
            <a:ext cx="0" cy="150813"/>
          </a:xfrm>
          <a:prstGeom prst="line">
            <a:avLst/>
          </a:prstGeom>
          <a:noFill/>
          <a:ln w="12700">
            <a:solidFill>
              <a:schemeClr val="tx1"/>
            </a:solidFill>
            <a:prstDash val="lgDash"/>
            <a:round/>
          </a:ln>
        </p:spPr>
        <p:txBody>
          <a:bodyPr/>
          <a:lstStyle/>
          <a:p>
            <a:endParaRPr lang="en-US"/>
          </a:p>
        </p:txBody>
      </p:sp>
      <p:sp>
        <p:nvSpPr>
          <p:cNvPr id="23571" name="Freeform 55"/>
          <p:cNvSpPr/>
          <p:nvPr/>
        </p:nvSpPr>
        <p:spPr bwMode="auto">
          <a:xfrm>
            <a:off x="4868863" y="2874730"/>
            <a:ext cx="1725612" cy="752475"/>
          </a:xfrm>
          <a:custGeom>
            <a:avLst/>
            <a:gdLst>
              <a:gd name="T0" fmla="*/ 0 w 133"/>
              <a:gd name="T1" fmla="*/ 0 h 58"/>
              <a:gd name="T2" fmla="*/ 122 w 133"/>
              <a:gd name="T3" fmla="*/ 0 h 58"/>
              <a:gd name="T4" fmla="*/ 133 w 133"/>
              <a:gd name="T5" fmla="*/ 11 h 58"/>
              <a:gd name="T6" fmla="*/ 133 w 133"/>
              <a:gd name="T7" fmla="*/ 58 h 58"/>
              <a:gd name="T8" fmla="*/ 0 w 133"/>
              <a:gd name="T9" fmla="*/ 58 h 58"/>
              <a:gd name="T10" fmla="*/ 0 w 133"/>
              <a:gd name="T11" fmla="*/ 0 h 58"/>
              <a:gd name="T12" fmla="*/ 0 60000 65536"/>
              <a:gd name="T13" fmla="*/ 0 60000 65536"/>
              <a:gd name="T14" fmla="*/ 0 60000 65536"/>
              <a:gd name="T15" fmla="*/ 0 60000 65536"/>
              <a:gd name="T16" fmla="*/ 0 60000 65536"/>
              <a:gd name="T17" fmla="*/ 0 60000 65536"/>
              <a:gd name="T18" fmla="*/ 0 w 133"/>
              <a:gd name="T19" fmla="*/ 0 h 58"/>
              <a:gd name="T20" fmla="*/ 133 w 133"/>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133" h="58">
                <a:moveTo>
                  <a:pt x="0" y="0"/>
                </a:moveTo>
                <a:lnTo>
                  <a:pt x="122" y="0"/>
                </a:lnTo>
                <a:lnTo>
                  <a:pt x="133" y="11"/>
                </a:lnTo>
                <a:lnTo>
                  <a:pt x="133" y="58"/>
                </a:lnTo>
                <a:lnTo>
                  <a:pt x="0" y="58"/>
                </a:lnTo>
                <a:lnTo>
                  <a:pt x="0" y="0"/>
                </a:lnTo>
              </a:path>
            </a:pathLst>
          </a:custGeom>
          <a:noFill/>
          <a:ln w="0">
            <a:solidFill>
              <a:schemeClr val="tx1"/>
            </a:solidFill>
            <a:round/>
          </a:ln>
        </p:spPr>
        <p:txBody>
          <a:bodyPr/>
          <a:lstStyle/>
          <a:p>
            <a:endParaRPr lang="en-US"/>
          </a:p>
        </p:txBody>
      </p:sp>
      <p:sp>
        <p:nvSpPr>
          <p:cNvPr id="23572" name="Freeform 56"/>
          <p:cNvSpPr/>
          <p:nvPr/>
        </p:nvSpPr>
        <p:spPr bwMode="auto">
          <a:xfrm>
            <a:off x="6451600" y="2874730"/>
            <a:ext cx="142875" cy="142875"/>
          </a:xfrm>
          <a:custGeom>
            <a:avLst/>
            <a:gdLst>
              <a:gd name="T0" fmla="*/ 0 w 11"/>
              <a:gd name="T1" fmla="*/ 0 h 11"/>
              <a:gd name="T2" fmla="*/ 0 w 11"/>
              <a:gd name="T3" fmla="*/ 11 h 11"/>
              <a:gd name="T4" fmla="*/ 11 w 11"/>
              <a:gd name="T5" fmla="*/ 11 h 11"/>
              <a:gd name="T6" fmla="*/ 0 60000 65536"/>
              <a:gd name="T7" fmla="*/ 0 60000 65536"/>
              <a:gd name="T8" fmla="*/ 0 60000 65536"/>
              <a:gd name="T9" fmla="*/ 0 w 11"/>
              <a:gd name="T10" fmla="*/ 0 h 11"/>
              <a:gd name="T11" fmla="*/ 11 w 11"/>
              <a:gd name="T12" fmla="*/ 11 h 11"/>
            </a:gdLst>
            <a:ahLst/>
            <a:cxnLst>
              <a:cxn ang="T6">
                <a:pos x="T0" y="T1"/>
              </a:cxn>
              <a:cxn ang="T7">
                <a:pos x="T2" y="T3"/>
              </a:cxn>
              <a:cxn ang="T8">
                <a:pos x="T4" y="T5"/>
              </a:cxn>
            </a:cxnLst>
            <a:rect l="T9" t="T10" r="T11" b="T12"/>
            <a:pathLst>
              <a:path w="11" h="11">
                <a:moveTo>
                  <a:pt x="0" y="0"/>
                </a:moveTo>
                <a:lnTo>
                  <a:pt x="0" y="11"/>
                </a:lnTo>
                <a:lnTo>
                  <a:pt x="11" y="11"/>
                </a:lnTo>
              </a:path>
            </a:pathLst>
          </a:custGeom>
          <a:noFill/>
          <a:ln w="0">
            <a:solidFill>
              <a:schemeClr val="tx1"/>
            </a:solidFill>
            <a:round/>
          </a:ln>
        </p:spPr>
        <p:txBody>
          <a:bodyPr/>
          <a:lstStyle/>
          <a:p>
            <a:endParaRPr lang="en-US"/>
          </a:p>
        </p:txBody>
      </p:sp>
      <p:sp>
        <p:nvSpPr>
          <p:cNvPr id="23573" name="Rectangle 57"/>
          <p:cNvSpPr>
            <a:spLocks noChangeArrowheads="1"/>
          </p:cNvSpPr>
          <p:nvPr/>
        </p:nvSpPr>
        <p:spPr bwMode="auto">
          <a:xfrm>
            <a:off x="4908550" y="2900130"/>
            <a:ext cx="1150938" cy="198438"/>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Lookup remote </a:t>
            </a:r>
            <a:endParaRPr lang="en-US" altLang="zh-CN">
              <a:latin typeface="ZapfHumnst BT" pitchFamily="34" charset="0"/>
              <a:ea typeface="宋体" panose="02010600030101010101" pitchFamily="2" charset="-122"/>
            </a:endParaRPr>
          </a:p>
        </p:txBody>
      </p:sp>
      <p:sp>
        <p:nvSpPr>
          <p:cNvPr id="23574" name="Rectangle 58"/>
          <p:cNvSpPr>
            <a:spLocks noChangeArrowheads="1"/>
          </p:cNvSpPr>
          <p:nvPr/>
        </p:nvSpPr>
        <p:spPr bwMode="auto">
          <a:xfrm>
            <a:off x="4908550" y="3108093"/>
            <a:ext cx="1489075" cy="198437"/>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object by specifying </a:t>
            </a:r>
            <a:endParaRPr lang="en-US" altLang="zh-CN">
              <a:latin typeface="ZapfHumnst BT" pitchFamily="34" charset="0"/>
              <a:ea typeface="宋体" panose="02010600030101010101" pitchFamily="2" charset="-122"/>
            </a:endParaRPr>
          </a:p>
        </p:txBody>
      </p:sp>
      <p:sp>
        <p:nvSpPr>
          <p:cNvPr id="23575" name="Rectangle 59"/>
          <p:cNvSpPr>
            <a:spLocks noChangeArrowheads="1"/>
          </p:cNvSpPr>
          <p:nvPr/>
        </p:nvSpPr>
        <p:spPr bwMode="auto">
          <a:xfrm>
            <a:off x="4908550" y="3303355"/>
            <a:ext cx="573088" cy="198438"/>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it's URL</a:t>
            </a:r>
            <a:endParaRPr lang="en-US" altLang="zh-CN">
              <a:latin typeface="ZapfHumnst BT" pitchFamily="34" charset="0"/>
              <a:ea typeface="宋体" panose="02010600030101010101" pitchFamily="2" charset="-122"/>
            </a:endParaRPr>
          </a:p>
        </p:txBody>
      </p:sp>
      <p:sp>
        <p:nvSpPr>
          <p:cNvPr id="23576" name="Rectangle 60"/>
          <p:cNvSpPr>
            <a:spLocks noChangeArrowheads="1"/>
          </p:cNvSpPr>
          <p:nvPr/>
        </p:nvSpPr>
        <p:spPr bwMode="auto">
          <a:xfrm>
            <a:off x="2895600" y="3368443"/>
            <a:ext cx="1187450" cy="198437"/>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1: lookup(string)</a:t>
            </a:r>
            <a:endParaRPr lang="en-US" altLang="zh-CN">
              <a:latin typeface="ZapfHumnst BT" pitchFamily="34" charset="0"/>
              <a:ea typeface="宋体" panose="02010600030101010101" pitchFamily="2" charset="-122"/>
            </a:endParaRPr>
          </a:p>
        </p:txBody>
      </p:sp>
      <p:sp>
        <p:nvSpPr>
          <p:cNvPr id="23577" name="Line 61"/>
          <p:cNvSpPr>
            <a:spLocks noChangeShapeType="1"/>
          </p:cNvSpPr>
          <p:nvPr/>
        </p:nvSpPr>
        <p:spPr bwMode="auto">
          <a:xfrm flipH="1">
            <a:off x="3519488" y="3406543"/>
            <a:ext cx="1336675" cy="246062"/>
          </a:xfrm>
          <a:prstGeom prst="line">
            <a:avLst/>
          </a:prstGeom>
          <a:noFill/>
          <a:ln w="0">
            <a:solidFill>
              <a:schemeClr val="tx1"/>
            </a:solidFill>
            <a:prstDash val="dash"/>
            <a:round/>
          </a:ln>
        </p:spPr>
        <p:txBody>
          <a:bodyPr/>
          <a:lstStyle/>
          <a:p>
            <a:endParaRPr lang="en-US"/>
          </a:p>
        </p:txBody>
      </p:sp>
      <p:sp>
        <p:nvSpPr>
          <p:cNvPr id="23578" name="Rectangle 62"/>
          <p:cNvSpPr>
            <a:spLocks noChangeArrowheads="1"/>
          </p:cNvSpPr>
          <p:nvPr/>
        </p:nvSpPr>
        <p:spPr bwMode="auto">
          <a:xfrm>
            <a:off x="3087688" y="4273318"/>
            <a:ext cx="1158875"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2: doSomething</a:t>
            </a:r>
            <a:endParaRPr lang="en-US" altLang="zh-CN">
              <a:solidFill>
                <a:srgbClr val="00CCFF"/>
              </a:solidFill>
              <a:latin typeface="ZapfHumnst BT" pitchFamily="34" charset="0"/>
              <a:ea typeface="宋体" panose="02010600030101010101" pitchFamily="2" charset="-122"/>
            </a:endParaRPr>
          </a:p>
        </p:txBody>
      </p:sp>
      <p:sp>
        <p:nvSpPr>
          <p:cNvPr id="23579" name="Line 64"/>
          <p:cNvSpPr>
            <a:spLocks noChangeShapeType="1"/>
          </p:cNvSpPr>
          <p:nvPr/>
        </p:nvSpPr>
        <p:spPr bwMode="auto">
          <a:xfrm>
            <a:off x="4533900" y="1738080"/>
            <a:ext cx="0" cy="3175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23580" name="Line 66"/>
          <p:cNvSpPr>
            <a:spLocks noChangeShapeType="1"/>
          </p:cNvSpPr>
          <p:nvPr/>
        </p:nvSpPr>
        <p:spPr bwMode="auto">
          <a:xfrm>
            <a:off x="6075363" y="3633555"/>
            <a:ext cx="0" cy="928688"/>
          </a:xfrm>
          <a:prstGeom prst="line">
            <a:avLst/>
          </a:prstGeom>
          <a:noFill/>
          <a:ln w="12700">
            <a:solidFill>
              <a:schemeClr val="tx1"/>
            </a:solidFill>
            <a:prstDash val="lgDash"/>
            <a:round/>
          </a:ln>
        </p:spPr>
        <p:txBody>
          <a:bodyPr/>
          <a:lstStyle/>
          <a:p>
            <a:endParaRPr lang="en-US"/>
          </a:p>
        </p:txBody>
      </p:sp>
      <p:sp>
        <p:nvSpPr>
          <p:cNvPr id="23581" name="Rectangle 67"/>
          <p:cNvSpPr>
            <a:spLocks noChangeArrowheads="1"/>
          </p:cNvSpPr>
          <p:nvPr/>
        </p:nvSpPr>
        <p:spPr bwMode="auto">
          <a:xfrm>
            <a:off x="2451100" y="3668480"/>
            <a:ext cx="88900" cy="1498600"/>
          </a:xfrm>
          <a:prstGeom prst="rect">
            <a:avLst/>
          </a:prstGeom>
          <a:noFill/>
          <a:ln w="9525">
            <a:solidFill>
              <a:srgbClr val="33CCFF"/>
            </a:solidFill>
            <a:miter lim="800000"/>
          </a:ln>
        </p:spPr>
        <p:txBody>
          <a:bodyPr wrap="none" lIns="107950" tIns="53975" rIns="107950" bIns="53975" anchor="ctr"/>
          <a:lstStyle/>
          <a:p>
            <a:endParaRPr lang="en-US"/>
          </a:p>
        </p:txBody>
      </p:sp>
      <p:sp>
        <p:nvSpPr>
          <p:cNvPr id="23582" name="Rectangle 68"/>
          <p:cNvSpPr>
            <a:spLocks noChangeArrowheads="1"/>
          </p:cNvSpPr>
          <p:nvPr/>
        </p:nvSpPr>
        <p:spPr bwMode="auto">
          <a:xfrm>
            <a:off x="4508500" y="3665305"/>
            <a:ext cx="69850" cy="687388"/>
          </a:xfrm>
          <a:prstGeom prst="rect">
            <a:avLst/>
          </a:prstGeom>
          <a:noFill/>
          <a:ln w="9525">
            <a:solidFill>
              <a:schemeClr val="tx1"/>
            </a:solidFill>
            <a:miter lim="800000"/>
          </a:ln>
        </p:spPr>
        <p:txBody>
          <a:bodyPr wrap="none" lIns="107950" tIns="53975" rIns="107950" bIns="53975" anchor="ctr"/>
          <a:lstStyle/>
          <a:p>
            <a:endParaRPr lang="en-US"/>
          </a:p>
        </p:txBody>
      </p:sp>
      <p:sp>
        <p:nvSpPr>
          <p:cNvPr id="23583" name="Rectangle 69"/>
          <p:cNvSpPr>
            <a:spLocks noChangeArrowheads="1"/>
          </p:cNvSpPr>
          <p:nvPr/>
        </p:nvSpPr>
        <p:spPr bwMode="auto">
          <a:xfrm>
            <a:off x="6032500" y="4554305"/>
            <a:ext cx="88900" cy="457200"/>
          </a:xfrm>
          <a:prstGeom prst="rect">
            <a:avLst/>
          </a:prstGeom>
          <a:noFill/>
          <a:ln w="9525">
            <a:solidFill>
              <a:schemeClr val="tx1"/>
            </a:solidFill>
            <a:miter lim="800000"/>
          </a:ln>
        </p:spPr>
        <p:txBody>
          <a:bodyPr wrap="none" lIns="107950" tIns="53975" rIns="107950" bIns="53975" anchor="ctr"/>
          <a:lstStyle/>
          <a:p>
            <a:endParaRPr lang="en-US"/>
          </a:p>
        </p:txBody>
      </p:sp>
      <p:sp>
        <p:nvSpPr>
          <p:cNvPr id="23584" name="Line 71"/>
          <p:cNvSpPr>
            <a:spLocks noChangeShapeType="1"/>
          </p:cNvSpPr>
          <p:nvPr/>
        </p:nvSpPr>
        <p:spPr bwMode="auto">
          <a:xfrm>
            <a:off x="2541588" y="4547955"/>
            <a:ext cx="3482975" cy="1588"/>
          </a:xfrm>
          <a:prstGeom prst="line">
            <a:avLst/>
          </a:prstGeom>
          <a:noFill/>
          <a:ln w="12700">
            <a:solidFill>
              <a:srgbClr val="00CCFF"/>
            </a:solidFill>
            <a:round/>
            <a:tailEnd type="triangle" w="lg" len="lg"/>
          </a:ln>
        </p:spPr>
        <p:txBody>
          <a:bodyPr/>
          <a:lstStyle/>
          <a:p>
            <a:endParaRPr lang="en-US"/>
          </a:p>
        </p:txBody>
      </p:sp>
      <p:sp>
        <p:nvSpPr>
          <p:cNvPr id="23585" name="Line 72"/>
          <p:cNvSpPr>
            <a:spLocks noChangeShapeType="1"/>
          </p:cNvSpPr>
          <p:nvPr/>
        </p:nvSpPr>
        <p:spPr bwMode="auto">
          <a:xfrm>
            <a:off x="2495550" y="5179780"/>
            <a:ext cx="0" cy="484188"/>
          </a:xfrm>
          <a:prstGeom prst="line">
            <a:avLst/>
          </a:prstGeom>
          <a:noFill/>
          <a:ln w="12700">
            <a:solidFill>
              <a:srgbClr val="00CCFF"/>
            </a:solidFill>
            <a:prstDash val="lgDash"/>
            <a:round/>
          </a:ln>
        </p:spPr>
        <p:txBody>
          <a:bodyPr/>
          <a:lstStyle/>
          <a:p>
            <a:endParaRPr lang="en-US"/>
          </a:p>
        </p:txBody>
      </p:sp>
      <p:sp>
        <p:nvSpPr>
          <p:cNvPr id="23586" name="Line 73"/>
          <p:cNvSpPr>
            <a:spLocks noChangeShapeType="1"/>
          </p:cNvSpPr>
          <p:nvPr/>
        </p:nvSpPr>
        <p:spPr bwMode="auto">
          <a:xfrm>
            <a:off x="4543425" y="4373330"/>
            <a:ext cx="0" cy="1087438"/>
          </a:xfrm>
          <a:prstGeom prst="line">
            <a:avLst/>
          </a:prstGeom>
          <a:noFill/>
          <a:ln w="12700">
            <a:solidFill>
              <a:schemeClr val="tx1"/>
            </a:solidFill>
            <a:prstDash val="lgDash"/>
            <a:round/>
          </a:ln>
        </p:spPr>
        <p:txBody>
          <a:bodyPr/>
          <a:lstStyle/>
          <a:p>
            <a:endParaRPr lang="en-US"/>
          </a:p>
        </p:txBody>
      </p:sp>
      <p:sp>
        <p:nvSpPr>
          <p:cNvPr id="23587" name="Line 74"/>
          <p:cNvSpPr>
            <a:spLocks noChangeShapeType="1"/>
          </p:cNvSpPr>
          <p:nvPr/>
        </p:nvSpPr>
        <p:spPr bwMode="auto">
          <a:xfrm>
            <a:off x="6076950" y="5005155"/>
            <a:ext cx="0" cy="481013"/>
          </a:xfrm>
          <a:prstGeom prst="line">
            <a:avLst/>
          </a:prstGeom>
          <a:noFill/>
          <a:ln w="12700">
            <a:solidFill>
              <a:schemeClr val="tx1"/>
            </a:solidFill>
            <a:prstDash val="lgDash"/>
            <a:round/>
          </a:ln>
        </p:spPr>
        <p:txBody>
          <a:bodyPr/>
          <a:lstStyle/>
          <a:p>
            <a:endParaRPr lang="en-US"/>
          </a:p>
        </p:txBody>
      </p:sp>
      <p:sp>
        <p:nvSpPr>
          <p:cNvPr id="23588" name="Line 75"/>
          <p:cNvSpPr>
            <a:spLocks noChangeShapeType="1"/>
          </p:cNvSpPr>
          <p:nvPr/>
        </p:nvSpPr>
        <p:spPr bwMode="auto">
          <a:xfrm>
            <a:off x="6070600" y="1738080"/>
            <a:ext cx="0" cy="317500"/>
          </a:xfrm>
          <a:prstGeom prst="line">
            <a:avLst/>
          </a:prstGeom>
          <a:noFill/>
          <a:ln w="28575">
            <a:solidFill>
              <a:srgbClr val="FF0000"/>
            </a:solidFill>
            <a:round/>
            <a:headEnd type="none" w="sm" len="sm"/>
            <a:tailEnd type="triangle" w="med" len="med"/>
          </a:ln>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sp>
        <p:nvSpPr>
          <p:cNvPr id="24579" name="Rectangle 4"/>
          <p:cNvSpPr>
            <a:spLocks noChangeArrowheads="1"/>
          </p:cNvSpPr>
          <p:nvPr/>
        </p:nvSpPr>
        <p:spPr bwMode="auto">
          <a:xfrm>
            <a:off x="361950" y="1381580"/>
            <a:ext cx="8489950" cy="5043487"/>
          </a:xfrm>
          <a:prstGeom prst="rect">
            <a:avLst/>
          </a:prstGeom>
          <a:noFill/>
          <a:ln w="9525">
            <a:noFill/>
            <a:miter lim="800000"/>
          </a:ln>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interaction among design objects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Simplify sequence diagrams using subsystems</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persistence-related behavior</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Refine the flow of events description</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Unify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endParaRPr lang="zh-CN" altLang="en-US" sz="3200" dirty="0">
              <a:solidFill>
                <a:srgbClr val="FFFF99"/>
              </a:solidFill>
              <a:ea typeface="宋体" panose="02010600030101010101" pitchFamily="2" charset="-122"/>
            </a:endParaRPr>
          </a:p>
        </p:txBody>
      </p:sp>
      <p:sp>
        <p:nvSpPr>
          <p:cNvPr id="389125" name="AutoShape 5"/>
          <p:cNvSpPr>
            <a:spLocks noChangeArrowheads="1"/>
          </p:cNvSpPr>
          <p:nvPr/>
        </p:nvSpPr>
        <p:spPr bwMode="auto">
          <a:xfrm>
            <a:off x="185737" y="1971675"/>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pP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2379663" y="5703888"/>
            <a:ext cx="4378325" cy="457200"/>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2400">
                <a:solidFill>
                  <a:srgbClr val="00CCFF"/>
                </a:solidFill>
                <a:ea typeface="宋体" panose="02010600030101010101" pitchFamily="2" charset="-122"/>
              </a:rPr>
              <a:t>Raises the level of abstraction.</a:t>
            </a:r>
            <a:endParaRPr lang="en-US" altLang="zh-CN" sz="2400">
              <a:solidFill>
                <a:srgbClr val="00CCFF"/>
              </a:solidFill>
              <a:ea typeface="宋体" panose="02010600030101010101" pitchFamily="2" charset="-122"/>
            </a:endParaRPr>
          </a:p>
        </p:txBody>
      </p:sp>
      <p:sp>
        <p:nvSpPr>
          <p:cNvPr id="25604" name="Rectangle 6"/>
          <p:cNvSpPr>
            <a:spLocks noGrp="1" noChangeArrowheads="1"/>
          </p:cNvSpPr>
          <p:nvPr>
            <p:ph idx="1"/>
          </p:nvPr>
        </p:nvSpPr>
        <p:spPr>
          <a:xfrm>
            <a:off x="346075" y="1293018"/>
            <a:ext cx="8229600" cy="4525963"/>
          </a:xfrm>
        </p:spPr>
        <p:txBody>
          <a:bodyPr/>
          <a:lstStyle/>
          <a:p>
            <a:pPr eaLnBrk="1" hangingPunct="1"/>
            <a:r>
              <a:rPr lang="en-US" altLang="zh-CN" dirty="0" smtClean="0">
                <a:ea typeface="宋体" panose="02010600030101010101" pitchFamily="2" charset="-122"/>
              </a:rPr>
              <a:t>Interactions can be described at several levels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Subsystem interactions can be described in their own interaction diagrams</a:t>
            </a:r>
            <a:endParaRPr lang="en-US" altLang="zh-CN" dirty="0" smtClean="0">
              <a:ea typeface="宋体" panose="02010600030101010101" pitchFamily="2" charset="-122"/>
            </a:endParaRPr>
          </a:p>
        </p:txBody>
      </p:sp>
      <p:sp>
        <p:nvSpPr>
          <p:cNvPr id="25603" name="Rectangle 5"/>
          <p:cNvSpPr>
            <a:spLocks noGrp="1" noChangeArrowheads="1"/>
          </p:cNvSpPr>
          <p:nvPr>
            <p:ph type="title"/>
          </p:nvPr>
        </p:nvSpPr>
        <p:spPr/>
        <p:txBody>
          <a:bodyPr>
            <a:normAutofit fontScale="90000"/>
          </a:bodyPr>
          <a:lstStyle/>
          <a:p>
            <a:pPr eaLnBrk="1" hangingPunct="1"/>
            <a:r>
              <a:rPr lang="en-US" altLang="zh-CN" sz="3500" smtClean="0">
                <a:ea typeface="宋体" panose="02010600030101010101" pitchFamily="2" charset="-122"/>
              </a:rPr>
              <a:t>Encapsulating Subsystem Interactions</a:t>
            </a:r>
            <a:endParaRPr lang="en-US" altLang="zh-CN" smtClean="0">
              <a:ea typeface="宋体" panose="02010600030101010101" pitchFamily="2" charset="-122"/>
            </a:endParaRPr>
          </a:p>
        </p:txBody>
      </p:sp>
      <p:sp>
        <p:nvSpPr>
          <p:cNvPr id="25605" name="Line 8"/>
          <p:cNvSpPr>
            <a:spLocks noChangeShapeType="1"/>
          </p:cNvSpPr>
          <p:nvPr/>
        </p:nvSpPr>
        <p:spPr bwMode="auto">
          <a:xfrm>
            <a:off x="3898900" y="3556000"/>
            <a:ext cx="0" cy="1358900"/>
          </a:xfrm>
          <a:prstGeom prst="line">
            <a:avLst/>
          </a:prstGeom>
          <a:noFill/>
          <a:ln w="63500">
            <a:solidFill>
              <a:schemeClr val="tx1"/>
            </a:solidFill>
            <a:prstDash val="sysDot"/>
            <a:round/>
          </a:ln>
        </p:spPr>
        <p:txBody>
          <a:bodyPr lIns="107950" tIns="53975" rIns="107950" bIns="53975"/>
          <a:lstStyle/>
          <a:p>
            <a:endParaRPr lang="en-US"/>
          </a:p>
        </p:txBody>
      </p:sp>
      <p:sp>
        <p:nvSpPr>
          <p:cNvPr id="25606" name="Line 9"/>
          <p:cNvSpPr>
            <a:spLocks noChangeShapeType="1"/>
          </p:cNvSpPr>
          <p:nvPr/>
        </p:nvSpPr>
        <p:spPr bwMode="auto">
          <a:xfrm>
            <a:off x="4572000" y="4294188"/>
            <a:ext cx="0" cy="620712"/>
          </a:xfrm>
          <a:prstGeom prst="line">
            <a:avLst/>
          </a:prstGeom>
          <a:noFill/>
          <a:ln w="28575">
            <a:solidFill>
              <a:schemeClr val="tx1"/>
            </a:solidFill>
            <a:prstDash val="sysDot"/>
            <a:round/>
          </a:ln>
        </p:spPr>
        <p:txBody>
          <a:bodyPr lIns="107950" tIns="53975" rIns="107950" bIns="53975"/>
          <a:lstStyle/>
          <a:p>
            <a:endParaRPr lang="en-US"/>
          </a:p>
        </p:txBody>
      </p:sp>
      <p:sp>
        <p:nvSpPr>
          <p:cNvPr id="25607" name="Line 10"/>
          <p:cNvSpPr>
            <a:spLocks noChangeShapeType="1"/>
          </p:cNvSpPr>
          <p:nvPr/>
        </p:nvSpPr>
        <p:spPr bwMode="auto">
          <a:xfrm>
            <a:off x="5207000" y="3556000"/>
            <a:ext cx="0" cy="754063"/>
          </a:xfrm>
          <a:prstGeom prst="line">
            <a:avLst/>
          </a:prstGeom>
          <a:noFill/>
          <a:ln w="28575">
            <a:solidFill>
              <a:schemeClr val="tx1"/>
            </a:solidFill>
            <a:prstDash val="sysDot"/>
            <a:round/>
          </a:ln>
        </p:spPr>
        <p:txBody>
          <a:bodyPr lIns="107950" tIns="53975" rIns="107950" bIns="53975"/>
          <a:lstStyle/>
          <a:p>
            <a:endParaRPr lang="en-US"/>
          </a:p>
        </p:txBody>
      </p:sp>
      <p:sp>
        <p:nvSpPr>
          <p:cNvPr id="25608" name="Rectangle 11"/>
          <p:cNvSpPr>
            <a:spLocks noChangeArrowheads="1"/>
          </p:cNvSpPr>
          <p:nvPr/>
        </p:nvSpPr>
        <p:spPr bwMode="auto">
          <a:xfrm>
            <a:off x="4478338" y="3835400"/>
            <a:ext cx="174625" cy="457200"/>
          </a:xfrm>
          <a:prstGeom prst="rect">
            <a:avLst/>
          </a:prstGeom>
          <a:noFill/>
          <a:ln w="28575">
            <a:solidFill>
              <a:schemeClr val="tx1"/>
            </a:solidFill>
            <a:miter lim="800000"/>
          </a:ln>
        </p:spPr>
        <p:txBody>
          <a:bodyPr wrap="none" lIns="107950" tIns="53975" rIns="107950" bIns="53975" anchor="ctr"/>
          <a:lstStyle/>
          <a:p>
            <a:endParaRPr lang="en-US"/>
          </a:p>
        </p:txBody>
      </p:sp>
      <p:sp>
        <p:nvSpPr>
          <p:cNvPr id="25609" name="Line 12"/>
          <p:cNvSpPr>
            <a:spLocks noChangeShapeType="1"/>
          </p:cNvSpPr>
          <p:nvPr/>
        </p:nvSpPr>
        <p:spPr bwMode="auto">
          <a:xfrm>
            <a:off x="4572000" y="3556000"/>
            <a:ext cx="0" cy="279400"/>
          </a:xfrm>
          <a:prstGeom prst="line">
            <a:avLst/>
          </a:prstGeom>
          <a:noFill/>
          <a:ln w="28575">
            <a:solidFill>
              <a:schemeClr val="tx1"/>
            </a:solidFill>
            <a:prstDash val="sysDot"/>
            <a:round/>
          </a:ln>
        </p:spPr>
        <p:txBody>
          <a:bodyPr lIns="107950" tIns="53975" rIns="107950" bIns="53975"/>
          <a:lstStyle/>
          <a:p>
            <a:endParaRPr lang="en-US"/>
          </a:p>
        </p:txBody>
      </p:sp>
      <p:sp>
        <p:nvSpPr>
          <p:cNvPr id="25610" name="Rectangle 13"/>
          <p:cNvSpPr>
            <a:spLocks noChangeArrowheads="1"/>
          </p:cNvSpPr>
          <p:nvPr/>
        </p:nvSpPr>
        <p:spPr bwMode="auto">
          <a:xfrm>
            <a:off x="5108575" y="4298950"/>
            <a:ext cx="174625" cy="361950"/>
          </a:xfrm>
          <a:prstGeom prst="rect">
            <a:avLst/>
          </a:prstGeom>
          <a:noFill/>
          <a:ln w="28575">
            <a:solidFill>
              <a:schemeClr val="tx1"/>
            </a:solidFill>
            <a:miter lim="800000"/>
          </a:ln>
        </p:spPr>
        <p:txBody>
          <a:bodyPr wrap="none" lIns="107950" tIns="53975" rIns="107950" bIns="53975" anchor="ctr"/>
          <a:lstStyle/>
          <a:p>
            <a:endParaRPr lang="en-US"/>
          </a:p>
        </p:txBody>
      </p:sp>
      <p:sp>
        <p:nvSpPr>
          <p:cNvPr id="25611" name="Line 14"/>
          <p:cNvSpPr>
            <a:spLocks noChangeShapeType="1"/>
          </p:cNvSpPr>
          <p:nvPr/>
        </p:nvSpPr>
        <p:spPr bwMode="auto">
          <a:xfrm>
            <a:off x="5207000" y="4660900"/>
            <a:ext cx="0" cy="254000"/>
          </a:xfrm>
          <a:prstGeom prst="line">
            <a:avLst/>
          </a:prstGeom>
          <a:noFill/>
          <a:ln w="28575">
            <a:solidFill>
              <a:schemeClr val="tx1"/>
            </a:solidFill>
            <a:prstDash val="sysDot"/>
            <a:round/>
          </a:ln>
        </p:spPr>
        <p:txBody>
          <a:bodyPr lIns="107950" tIns="53975" rIns="107950" bIns="53975"/>
          <a:lstStyle/>
          <a:p>
            <a:endParaRPr lang="en-US"/>
          </a:p>
        </p:txBody>
      </p:sp>
      <p:sp>
        <p:nvSpPr>
          <p:cNvPr id="25612" name="Line 15"/>
          <p:cNvSpPr>
            <a:spLocks noChangeShapeType="1"/>
          </p:cNvSpPr>
          <p:nvPr/>
        </p:nvSpPr>
        <p:spPr bwMode="auto">
          <a:xfrm>
            <a:off x="3886200" y="3822700"/>
            <a:ext cx="5842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13" name="Line 16"/>
          <p:cNvSpPr>
            <a:spLocks noChangeShapeType="1"/>
          </p:cNvSpPr>
          <p:nvPr/>
        </p:nvSpPr>
        <p:spPr bwMode="auto">
          <a:xfrm>
            <a:off x="4521200" y="4295775"/>
            <a:ext cx="5842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14" name="Line 17"/>
          <p:cNvSpPr>
            <a:spLocks noChangeShapeType="1"/>
          </p:cNvSpPr>
          <p:nvPr/>
        </p:nvSpPr>
        <p:spPr bwMode="auto">
          <a:xfrm flipH="1" flipV="1">
            <a:off x="3922713" y="4673600"/>
            <a:ext cx="1376362" cy="1588"/>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15" name="Oval 19"/>
          <p:cNvSpPr>
            <a:spLocks noChangeArrowheads="1"/>
          </p:cNvSpPr>
          <p:nvPr/>
        </p:nvSpPr>
        <p:spPr bwMode="auto">
          <a:xfrm>
            <a:off x="977900" y="3086100"/>
            <a:ext cx="1955800" cy="1955800"/>
          </a:xfrm>
          <a:prstGeom prst="ellipse">
            <a:avLst/>
          </a:prstGeom>
          <a:noFill/>
          <a:ln w="28575">
            <a:solidFill>
              <a:srgbClr val="00CC66"/>
            </a:solidFill>
            <a:prstDash val="dash"/>
            <a:round/>
          </a:ln>
        </p:spPr>
        <p:txBody>
          <a:bodyPr wrap="none" lIns="107950" tIns="53975" rIns="107950" bIns="53975" anchor="ctr"/>
          <a:lstStyle/>
          <a:p>
            <a:endParaRPr lang="en-US"/>
          </a:p>
        </p:txBody>
      </p:sp>
      <p:sp>
        <p:nvSpPr>
          <p:cNvPr id="25616" name="Line 21"/>
          <p:cNvSpPr>
            <a:spLocks noChangeShapeType="1"/>
          </p:cNvSpPr>
          <p:nvPr/>
        </p:nvSpPr>
        <p:spPr bwMode="auto">
          <a:xfrm flipH="1">
            <a:off x="2165350" y="4302125"/>
            <a:ext cx="2300288" cy="722313"/>
          </a:xfrm>
          <a:prstGeom prst="line">
            <a:avLst/>
          </a:prstGeom>
          <a:noFill/>
          <a:ln w="28575">
            <a:solidFill>
              <a:srgbClr val="00CC66"/>
            </a:solidFill>
            <a:prstDash val="dash"/>
            <a:round/>
          </a:ln>
        </p:spPr>
        <p:txBody>
          <a:bodyPr lIns="107950" tIns="53975" rIns="107950" bIns="53975"/>
          <a:lstStyle/>
          <a:p>
            <a:endParaRPr lang="en-US"/>
          </a:p>
        </p:txBody>
      </p:sp>
      <p:sp>
        <p:nvSpPr>
          <p:cNvPr id="25617" name="Line 22"/>
          <p:cNvSpPr>
            <a:spLocks noChangeShapeType="1"/>
          </p:cNvSpPr>
          <p:nvPr/>
        </p:nvSpPr>
        <p:spPr bwMode="auto">
          <a:xfrm flipH="1" flipV="1">
            <a:off x="2181225" y="3114675"/>
            <a:ext cx="2279650" cy="706438"/>
          </a:xfrm>
          <a:prstGeom prst="line">
            <a:avLst/>
          </a:prstGeom>
          <a:noFill/>
          <a:ln w="28575">
            <a:solidFill>
              <a:srgbClr val="00CC66"/>
            </a:solidFill>
            <a:prstDash val="dash"/>
            <a:round/>
          </a:ln>
        </p:spPr>
        <p:txBody>
          <a:bodyPr lIns="107950" tIns="53975" rIns="107950" bIns="53975"/>
          <a:lstStyle/>
          <a:p>
            <a:endParaRPr lang="en-US"/>
          </a:p>
        </p:txBody>
      </p:sp>
      <p:sp>
        <p:nvSpPr>
          <p:cNvPr id="25618" name="Oval 23"/>
          <p:cNvSpPr>
            <a:spLocks noChangeArrowheads="1"/>
          </p:cNvSpPr>
          <p:nvPr/>
        </p:nvSpPr>
        <p:spPr bwMode="auto">
          <a:xfrm>
            <a:off x="6197600" y="3492500"/>
            <a:ext cx="1955800" cy="1955800"/>
          </a:xfrm>
          <a:prstGeom prst="ellipse">
            <a:avLst/>
          </a:prstGeom>
          <a:noFill/>
          <a:ln w="28575">
            <a:solidFill>
              <a:srgbClr val="CC9900"/>
            </a:solidFill>
            <a:prstDash val="dash"/>
            <a:round/>
          </a:ln>
        </p:spPr>
        <p:txBody>
          <a:bodyPr wrap="none" lIns="107950" tIns="53975" rIns="107950" bIns="53975" anchor="ctr"/>
          <a:lstStyle/>
          <a:p>
            <a:endParaRPr lang="en-US"/>
          </a:p>
        </p:txBody>
      </p:sp>
      <p:sp>
        <p:nvSpPr>
          <p:cNvPr id="25619" name="Line 25"/>
          <p:cNvSpPr>
            <a:spLocks noChangeShapeType="1"/>
          </p:cNvSpPr>
          <p:nvPr/>
        </p:nvSpPr>
        <p:spPr bwMode="auto">
          <a:xfrm flipH="1">
            <a:off x="5297488" y="3597275"/>
            <a:ext cx="1436687" cy="688975"/>
          </a:xfrm>
          <a:prstGeom prst="line">
            <a:avLst/>
          </a:prstGeom>
          <a:noFill/>
          <a:ln w="28575">
            <a:solidFill>
              <a:schemeClr val="tx1"/>
            </a:solidFill>
            <a:prstDash val="dash"/>
            <a:round/>
          </a:ln>
        </p:spPr>
        <p:txBody>
          <a:bodyPr lIns="107950" tIns="53975" rIns="107950" bIns="53975"/>
          <a:lstStyle/>
          <a:p>
            <a:endParaRPr lang="en-US"/>
          </a:p>
        </p:txBody>
      </p:sp>
      <p:sp>
        <p:nvSpPr>
          <p:cNvPr id="25620" name="Line 26"/>
          <p:cNvSpPr>
            <a:spLocks noChangeShapeType="1"/>
          </p:cNvSpPr>
          <p:nvPr/>
        </p:nvSpPr>
        <p:spPr bwMode="auto">
          <a:xfrm flipH="1" flipV="1">
            <a:off x="5295900" y="4684713"/>
            <a:ext cx="1466850" cy="669925"/>
          </a:xfrm>
          <a:prstGeom prst="line">
            <a:avLst/>
          </a:prstGeom>
          <a:noFill/>
          <a:ln w="28575">
            <a:solidFill>
              <a:schemeClr val="tx1"/>
            </a:solidFill>
            <a:prstDash val="dash"/>
            <a:round/>
          </a:ln>
        </p:spPr>
        <p:txBody>
          <a:bodyPr lIns="107950" tIns="53975" rIns="107950" bIns="53975"/>
          <a:lstStyle/>
          <a:p>
            <a:endParaRPr lang="en-US"/>
          </a:p>
        </p:txBody>
      </p:sp>
      <p:sp>
        <p:nvSpPr>
          <p:cNvPr id="25621" name="Line 28"/>
          <p:cNvSpPr>
            <a:spLocks noChangeShapeType="1"/>
          </p:cNvSpPr>
          <p:nvPr/>
        </p:nvSpPr>
        <p:spPr bwMode="auto">
          <a:xfrm>
            <a:off x="1260475" y="3495675"/>
            <a:ext cx="0" cy="1114425"/>
          </a:xfrm>
          <a:prstGeom prst="line">
            <a:avLst/>
          </a:prstGeom>
          <a:noFill/>
          <a:ln w="57150">
            <a:solidFill>
              <a:schemeClr val="tx1"/>
            </a:solidFill>
            <a:prstDash val="sysDot"/>
            <a:round/>
          </a:ln>
        </p:spPr>
        <p:txBody>
          <a:bodyPr lIns="107950" tIns="53975" rIns="107950" bIns="53975"/>
          <a:lstStyle/>
          <a:p>
            <a:endParaRPr lang="en-US"/>
          </a:p>
        </p:txBody>
      </p:sp>
      <p:sp>
        <p:nvSpPr>
          <p:cNvPr id="25622" name="Line 30"/>
          <p:cNvSpPr>
            <a:spLocks noChangeShapeType="1"/>
          </p:cNvSpPr>
          <p:nvPr/>
        </p:nvSpPr>
        <p:spPr bwMode="auto">
          <a:xfrm>
            <a:off x="2670175" y="34956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23" name="Line 31"/>
          <p:cNvSpPr>
            <a:spLocks noChangeShapeType="1"/>
          </p:cNvSpPr>
          <p:nvPr/>
        </p:nvSpPr>
        <p:spPr bwMode="auto">
          <a:xfrm>
            <a:off x="1730375" y="34956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24" name="Line 32"/>
          <p:cNvSpPr>
            <a:spLocks noChangeShapeType="1"/>
          </p:cNvSpPr>
          <p:nvPr/>
        </p:nvSpPr>
        <p:spPr bwMode="auto">
          <a:xfrm>
            <a:off x="2200275" y="34956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25" name="Line 37"/>
          <p:cNvSpPr>
            <a:spLocks noChangeShapeType="1"/>
          </p:cNvSpPr>
          <p:nvPr/>
        </p:nvSpPr>
        <p:spPr bwMode="auto">
          <a:xfrm>
            <a:off x="1270000" y="35941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26" name="Line 38"/>
          <p:cNvSpPr>
            <a:spLocks noChangeShapeType="1"/>
          </p:cNvSpPr>
          <p:nvPr/>
        </p:nvSpPr>
        <p:spPr bwMode="auto">
          <a:xfrm>
            <a:off x="1739900" y="37846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27" name="Line 39"/>
          <p:cNvSpPr>
            <a:spLocks noChangeShapeType="1"/>
          </p:cNvSpPr>
          <p:nvPr/>
        </p:nvSpPr>
        <p:spPr bwMode="auto">
          <a:xfrm>
            <a:off x="2209800" y="39751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28" name="Line 40"/>
          <p:cNvSpPr>
            <a:spLocks noChangeShapeType="1"/>
          </p:cNvSpPr>
          <p:nvPr/>
        </p:nvSpPr>
        <p:spPr bwMode="auto">
          <a:xfrm flipH="1">
            <a:off x="2209800" y="4267200"/>
            <a:ext cx="4572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29" name="Line 41"/>
          <p:cNvSpPr>
            <a:spLocks noChangeShapeType="1"/>
          </p:cNvSpPr>
          <p:nvPr/>
        </p:nvSpPr>
        <p:spPr bwMode="auto">
          <a:xfrm flipH="1">
            <a:off x="1282700" y="4445000"/>
            <a:ext cx="9144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30" name="Line 55"/>
          <p:cNvSpPr>
            <a:spLocks noChangeShapeType="1"/>
          </p:cNvSpPr>
          <p:nvPr/>
        </p:nvSpPr>
        <p:spPr bwMode="auto">
          <a:xfrm>
            <a:off x="6480175" y="3914775"/>
            <a:ext cx="0" cy="1114425"/>
          </a:xfrm>
          <a:prstGeom prst="line">
            <a:avLst/>
          </a:prstGeom>
          <a:noFill/>
          <a:ln w="57150">
            <a:solidFill>
              <a:schemeClr val="tx1"/>
            </a:solidFill>
            <a:prstDash val="sysDot"/>
            <a:round/>
          </a:ln>
        </p:spPr>
        <p:txBody>
          <a:bodyPr lIns="107950" tIns="53975" rIns="107950" bIns="53975"/>
          <a:lstStyle/>
          <a:p>
            <a:endParaRPr lang="en-US"/>
          </a:p>
        </p:txBody>
      </p:sp>
      <p:sp>
        <p:nvSpPr>
          <p:cNvPr id="25631" name="Line 56"/>
          <p:cNvSpPr>
            <a:spLocks noChangeShapeType="1"/>
          </p:cNvSpPr>
          <p:nvPr/>
        </p:nvSpPr>
        <p:spPr bwMode="auto">
          <a:xfrm>
            <a:off x="7889875" y="39147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32" name="Line 57"/>
          <p:cNvSpPr>
            <a:spLocks noChangeShapeType="1"/>
          </p:cNvSpPr>
          <p:nvPr/>
        </p:nvSpPr>
        <p:spPr bwMode="auto">
          <a:xfrm>
            <a:off x="6950075" y="39147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33" name="Line 58"/>
          <p:cNvSpPr>
            <a:spLocks noChangeShapeType="1"/>
          </p:cNvSpPr>
          <p:nvPr/>
        </p:nvSpPr>
        <p:spPr bwMode="auto">
          <a:xfrm>
            <a:off x="7419975" y="3914775"/>
            <a:ext cx="0" cy="1114425"/>
          </a:xfrm>
          <a:prstGeom prst="line">
            <a:avLst/>
          </a:prstGeom>
          <a:noFill/>
          <a:ln w="28575">
            <a:solidFill>
              <a:schemeClr val="tx1"/>
            </a:solidFill>
            <a:prstDash val="sysDot"/>
            <a:round/>
          </a:ln>
        </p:spPr>
        <p:txBody>
          <a:bodyPr lIns="107950" tIns="53975" rIns="107950" bIns="53975"/>
          <a:lstStyle/>
          <a:p>
            <a:endParaRPr lang="en-US"/>
          </a:p>
        </p:txBody>
      </p:sp>
      <p:sp>
        <p:nvSpPr>
          <p:cNvPr id="25634" name="Line 59"/>
          <p:cNvSpPr>
            <a:spLocks noChangeShapeType="1"/>
          </p:cNvSpPr>
          <p:nvPr/>
        </p:nvSpPr>
        <p:spPr bwMode="auto">
          <a:xfrm>
            <a:off x="6489700" y="40132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35" name="Line 60"/>
          <p:cNvSpPr>
            <a:spLocks noChangeShapeType="1"/>
          </p:cNvSpPr>
          <p:nvPr/>
        </p:nvSpPr>
        <p:spPr bwMode="auto">
          <a:xfrm>
            <a:off x="6959600" y="4203700"/>
            <a:ext cx="9017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36" name="Line 61"/>
          <p:cNvSpPr>
            <a:spLocks noChangeShapeType="1"/>
          </p:cNvSpPr>
          <p:nvPr/>
        </p:nvSpPr>
        <p:spPr bwMode="auto">
          <a:xfrm flipH="1">
            <a:off x="7429500" y="44323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37" name="Line 62"/>
          <p:cNvSpPr>
            <a:spLocks noChangeShapeType="1"/>
          </p:cNvSpPr>
          <p:nvPr/>
        </p:nvSpPr>
        <p:spPr bwMode="auto">
          <a:xfrm flipH="1">
            <a:off x="6946900" y="4648200"/>
            <a:ext cx="457200" cy="0"/>
          </a:xfrm>
          <a:prstGeom prst="line">
            <a:avLst/>
          </a:prstGeom>
          <a:noFill/>
          <a:ln w="19050">
            <a:solidFill>
              <a:schemeClr val="tx1"/>
            </a:solidFill>
            <a:round/>
            <a:tailEnd type="triangle" w="med" len="med"/>
          </a:ln>
        </p:spPr>
        <p:txBody>
          <a:bodyPr lIns="107950" tIns="53975" rIns="107950" bIns="53975"/>
          <a:lstStyle/>
          <a:p>
            <a:endParaRPr lang="en-US"/>
          </a:p>
        </p:txBody>
      </p:sp>
      <p:sp>
        <p:nvSpPr>
          <p:cNvPr id="25638" name="Line 63"/>
          <p:cNvSpPr>
            <a:spLocks noChangeShapeType="1"/>
          </p:cNvSpPr>
          <p:nvPr/>
        </p:nvSpPr>
        <p:spPr bwMode="auto">
          <a:xfrm flipH="1">
            <a:off x="6502400" y="4864100"/>
            <a:ext cx="431800" cy="0"/>
          </a:xfrm>
          <a:prstGeom prst="line">
            <a:avLst/>
          </a:prstGeom>
          <a:noFill/>
          <a:ln w="19050">
            <a:solidFill>
              <a:schemeClr val="tx1"/>
            </a:solidFill>
            <a:round/>
            <a:tailEnd type="triangle" w="med" len="med"/>
          </a:ln>
        </p:spPr>
        <p:txBody>
          <a:bodyPr lIns="107950" tIns="53975" rIns="107950" bIns="53975"/>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026"/>
          <p:cNvSpPr>
            <a:spLocks noChangeShapeType="1"/>
          </p:cNvSpPr>
          <p:nvPr/>
        </p:nvSpPr>
        <p:spPr bwMode="auto">
          <a:xfrm>
            <a:off x="1209675" y="5065713"/>
            <a:ext cx="852488" cy="0"/>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26627" name="Text Box 1027"/>
          <p:cNvSpPr txBox="1">
            <a:spLocks noChangeArrowheads="1"/>
          </p:cNvSpPr>
          <p:nvPr/>
        </p:nvSpPr>
        <p:spPr bwMode="auto">
          <a:xfrm>
            <a:off x="134938" y="5465763"/>
            <a:ext cx="1816100" cy="366712"/>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a:ea typeface="宋体" panose="02010600030101010101" pitchFamily="2" charset="-122"/>
              </a:rPr>
              <a:t>InterfaceA</a:t>
            </a:r>
            <a:endParaRPr lang="en-US" altLang="zh-CN" sz="1800">
              <a:ea typeface="宋体" panose="02010600030101010101" pitchFamily="2" charset="-122"/>
            </a:endParaRPr>
          </a:p>
        </p:txBody>
      </p:sp>
      <p:grpSp>
        <p:nvGrpSpPr>
          <p:cNvPr id="26628" name="Group 1028"/>
          <p:cNvGrpSpPr/>
          <p:nvPr/>
        </p:nvGrpSpPr>
        <p:grpSpPr bwMode="auto">
          <a:xfrm>
            <a:off x="4921250" y="4132263"/>
            <a:ext cx="377825" cy="504825"/>
            <a:chOff x="7654" y="3380"/>
            <a:chExt cx="554" cy="754"/>
          </a:xfrm>
        </p:grpSpPr>
        <p:sp>
          <p:nvSpPr>
            <p:cNvPr id="26659" name="Oval 1029"/>
            <p:cNvSpPr>
              <a:spLocks noChangeArrowheads="1"/>
            </p:cNvSpPr>
            <p:nvPr/>
          </p:nvSpPr>
          <p:spPr bwMode="auto">
            <a:xfrm>
              <a:off x="7805" y="3380"/>
              <a:ext cx="253" cy="248"/>
            </a:xfrm>
            <a:prstGeom prst="ellipse">
              <a:avLst/>
            </a:prstGeom>
            <a:noFill/>
            <a:ln w="28575">
              <a:solidFill>
                <a:srgbClr val="00CCFF"/>
              </a:solidFill>
              <a:round/>
            </a:ln>
          </p:spPr>
          <p:txBody>
            <a:bodyPr/>
            <a:lstStyle/>
            <a:p>
              <a:endParaRPr lang="en-US"/>
            </a:p>
          </p:txBody>
        </p:sp>
        <p:sp>
          <p:nvSpPr>
            <p:cNvPr id="26660" name="Line 1030"/>
            <p:cNvSpPr>
              <a:spLocks noChangeShapeType="1"/>
            </p:cNvSpPr>
            <p:nvPr/>
          </p:nvSpPr>
          <p:spPr bwMode="auto">
            <a:xfrm>
              <a:off x="7931" y="3630"/>
              <a:ext cx="1" cy="232"/>
            </a:xfrm>
            <a:prstGeom prst="line">
              <a:avLst/>
            </a:prstGeom>
            <a:noFill/>
            <a:ln w="28575">
              <a:solidFill>
                <a:srgbClr val="00CCFF"/>
              </a:solidFill>
              <a:round/>
            </a:ln>
          </p:spPr>
          <p:txBody>
            <a:bodyPr/>
            <a:lstStyle/>
            <a:p>
              <a:endParaRPr lang="en-US"/>
            </a:p>
          </p:txBody>
        </p:sp>
        <p:sp>
          <p:nvSpPr>
            <p:cNvPr id="26661" name="Line 1031"/>
            <p:cNvSpPr>
              <a:spLocks noChangeShapeType="1"/>
            </p:cNvSpPr>
            <p:nvPr/>
          </p:nvSpPr>
          <p:spPr bwMode="auto">
            <a:xfrm>
              <a:off x="7731" y="3695"/>
              <a:ext cx="401" cy="1"/>
            </a:xfrm>
            <a:prstGeom prst="line">
              <a:avLst/>
            </a:prstGeom>
            <a:noFill/>
            <a:ln w="28575">
              <a:solidFill>
                <a:srgbClr val="00CCFF"/>
              </a:solidFill>
              <a:round/>
            </a:ln>
          </p:spPr>
          <p:txBody>
            <a:bodyPr/>
            <a:lstStyle/>
            <a:p>
              <a:endParaRPr lang="en-US"/>
            </a:p>
          </p:txBody>
        </p:sp>
        <p:sp>
          <p:nvSpPr>
            <p:cNvPr id="26662" name="Freeform 1032"/>
            <p:cNvSpPr/>
            <p:nvPr/>
          </p:nvSpPr>
          <p:spPr bwMode="auto">
            <a:xfrm>
              <a:off x="7654" y="3862"/>
              <a:ext cx="554" cy="272"/>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00CCFF"/>
              </a:solidFill>
              <a:round/>
            </a:ln>
          </p:spPr>
          <p:txBody>
            <a:bodyPr/>
            <a:lstStyle/>
            <a:p>
              <a:endParaRPr lang="en-US"/>
            </a:p>
          </p:txBody>
        </p:sp>
      </p:grpSp>
      <p:sp>
        <p:nvSpPr>
          <p:cNvPr id="26629" name="Line 1033"/>
          <p:cNvSpPr>
            <a:spLocks noChangeShapeType="1"/>
          </p:cNvSpPr>
          <p:nvPr/>
        </p:nvSpPr>
        <p:spPr bwMode="auto">
          <a:xfrm>
            <a:off x="5081588" y="4935538"/>
            <a:ext cx="952500" cy="0"/>
          </a:xfrm>
          <a:prstGeom prst="line">
            <a:avLst/>
          </a:prstGeom>
          <a:noFill/>
          <a:ln w="28575">
            <a:solidFill>
              <a:srgbClr val="00CCFF"/>
            </a:solidFill>
            <a:round/>
            <a:headEnd type="none" w="sm" len="sm"/>
            <a:tailEnd type="triangle" w="med" len="med"/>
          </a:ln>
        </p:spPr>
        <p:txBody>
          <a:bodyPr wrap="none" anchor="ctr"/>
          <a:lstStyle/>
          <a:p>
            <a:endParaRPr lang="en-US"/>
          </a:p>
        </p:txBody>
      </p:sp>
      <p:sp>
        <p:nvSpPr>
          <p:cNvPr id="26630" name="Line 1034"/>
          <p:cNvSpPr>
            <a:spLocks noChangeShapeType="1"/>
          </p:cNvSpPr>
          <p:nvPr/>
        </p:nvSpPr>
        <p:spPr bwMode="auto">
          <a:xfrm>
            <a:off x="7011988" y="5576888"/>
            <a:ext cx="747712" cy="0"/>
          </a:xfrm>
          <a:prstGeom prst="line">
            <a:avLst/>
          </a:prstGeom>
          <a:noFill/>
          <a:ln w="28575">
            <a:solidFill>
              <a:srgbClr val="00CCFF"/>
            </a:solidFill>
            <a:round/>
            <a:headEnd type="none" w="sm" len="sm"/>
            <a:tailEnd type="triangle" w="med" len="med"/>
          </a:ln>
        </p:spPr>
        <p:txBody>
          <a:bodyPr wrap="none" anchor="ctr"/>
          <a:lstStyle/>
          <a:p>
            <a:endParaRPr lang="en-US"/>
          </a:p>
        </p:txBody>
      </p:sp>
      <p:sp>
        <p:nvSpPr>
          <p:cNvPr id="26631" name="Line 1035"/>
          <p:cNvSpPr>
            <a:spLocks noChangeShapeType="1"/>
          </p:cNvSpPr>
          <p:nvPr/>
        </p:nvSpPr>
        <p:spPr bwMode="auto">
          <a:xfrm>
            <a:off x="6099175" y="5240338"/>
            <a:ext cx="801688" cy="0"/>
          </a:xfrm>
          <a:prstGeom prst="line">
            <a:avLst/>
          </a:prstGeom>
          <a:noFill/>
          <a:ln w="28575">
            <a:solidFill>
              <a:srgbClr val="00CCFF"/>
            </a:solidFill>
            <a:round/>
            <a:headEnd type="none" w="sm" len="sm"/>
            <a:tailEnd type="triangle" w="med" len="med"/>
          </a:ln>
        </p:spPr>
        <p:txBody>
          <a:bodyPr wrap="none" anchor="ctr"/>
          <a:lstStyle/>
          <a:p>
            <a:endParaRPr lang="en-US"/>
          </a:p>
        </p:txBody>
      </p:sp>
      <p:sp>
        <p:nvSpPr>
          <p:cNvPr id="26632" name="Line 1036"/>
          <p:cNvSpPr>
            <a:spLocks noChangeShapeType="1"/>
          </p:cNvSpPr>
          <p:nvPr/>
        </p:nvSpPr>
        <p:spPr bwMode="auto">
          <a:xfrm>
            <a:off x="5102225" y="6142038"/>
            <a:ext cx="0" cy="276225"/>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33" name="Line 1037"/>
          <p:cNvSpPr>
            <a:spLocks noChangeShapeType="1"/>
          </p:cNvSpPr>
          <p:nvPr/>
        </p:nvSpPr>
        <p:spPr bwMode="auto">
          <a:xfrm>
            <a:off x="6059488" y="4775200"/>
            <a:ext cx="0" cy="176213"/>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34" name="Line 1038"/>
          <p:cNvSpPr>
            <a:spLocks noChangeShapeType="1"/>
          </p:cNvSpPr>
          <p:nvPr/>
        </p:nvSpPr>
        <p:spPr bwMode="auto">
          <a:xfrm>
            <a:off x="6940550" y="4775200"/>
            <a:ext cx="0" cy="474663"/>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35" name="Line 1039"/>
          <p:cNvSpPr>
            <a:spLocks noChangeShapeType="1"/>
          </p:cNvSpPr>
          <p:nvPr/>
        </p:nvSpPr>
        <p:spPr bwMode="auto">
          <a:xfrm>
            <a:off x="7805738" y="5816600"/>
            <a:ext cx="0" cy="596900"/>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36" name="Oval 1041"/>
          <p:cNvSpPr>
            <a:spLocks noChangeArrowheads="1"/>
          </p:cNvSpPr>
          <p:nvPr/>
        </p:nvSpPr>
        <p:spPr bwMode="auto">
          <a:xfrm>
            <a:off x="889000" y="4892675"/>
            <a:ext cx="342900" cy="346075"/>
          </a:xfrm>
          <a:prstGeom prst="ellipse">
            <a:avLst/>
          </a:prstGeom>
          <a:solidFill>
            <a:srgbClr val="FFFFCC"/>
          </a:solidFill>
          <a:ln w="12700">
            <a:solidFill>
              <a:schemeClr val="hlink"/>
            </a:solidFill>
            <a:round/>
            <a:headEnd type="none" w="sm" len="sm"/>
            <a:tailEnd type="none" w="lg" len="lg"/>
          </a:ln>
        </p:spPr>
        <p:txBody>
          <a:bodyPr wrap="none" anchor="ctr"/>
          <a:lstStyle/>
          <a:p>
            <a:endParaRPr lang="en-US"/>
          </a:p>
        </p:txBody>
      </p:sp>
      <p:sp>
        <p:nvSpPr>
          <p:cNvPr id="26637" name="Rectangle 1042"/>
          <p:cNvSpPr>
            <a:spLocks noChangeArrowheads="1"/>
          </p:cNvSpPr>
          <p:nvPr/>
        </p:nvSpPr>
        <p:spPr bwMode="auto">
          <a:xfrm>
            <a:off x="2060575" y="4827588"/>
            <a:ext cx="1620838" cy="896937"/>
          </a:xfrm>
          <a:prstGeom prst="rect">
            <a:avLst/>
          </a:prstGeom>
          <a:solidFill>
            <a:srgbClr val="FFFFCC"/>
          </a:solidFill>
          <a:ln w="12700">
            <a:solidFill>
              <a:schemeClr val="hlink"/>
            </a:solidFill>
            <a:miter lim="800000"/>
            <a:headEnd type="none" w="sm" len="sm"/>
            <a:tailEnd type="none" w="lg" len="lg"/>
          </a:ln>
        </p:spPr>
        <p:txBody>
          <a:bodyPr wrap="none" anchor="ctr"/>
          <a:lstStyle/>
          <a:p>
            <a:endParaRPr lang="en-US"/>
          </a:p>
        </p:txBody>
      </p:sp>
      <p:sp>
        <p:nvSpPr>
          <p:cNvPr id="26638" name="Text Box 1044"/>
          <p:cNvSpPr txBox="1">
            <a:spLocks noChangeArrowheads="1"/>
          </p:cNvSpPr>
          <p:nvPr/>
        </p:nvSpPr>
        <p:spPr bwMode="auto">
          <a:xfrm>
            <a:off x="2028825" y="5126038"/>
            <a:ext cx="1708150" cy="549275"/>
          </a:xfrm>
          <a:prstGeom prst="rect">
            <a:avLst/>
          </a:prstGeom>
          <a:noFill/>
          <a:ln w="12700">
            <a:noFill/>
            <a:miter lim="800000"/>
            <a:headEnd type="none" w="sm" len="sm"/>
            <a:tailEnd type="none" w="lg" len="lg"/>
          </a:ln>
        </p:spPr>
        <p:txBody>
          <a:bodyPr>
            <a:spAutoFit/>
          </a:bodyPr>
          <a:lstStyle/>
          <a:p>
            <a:pPr algn="ctr"/>
            <a:r>
              <a:rPr lang="en-US" altLang="zh-CN" sz="1400" dirty="0">
                <a:ea typeface="宋体" panose="02010600030101010101" pitchFamily="2" charset="-122"/>
              </a:rPr>
              <a:t>&lt;&lt;subsystem&gt;&gt;</a:t>
            </a:r>
            <a:endParaRPr lang="en-US" altLang="zh-CN" sz="1400" dirty="0">
              <a:ea typeface="宋体" panose="02010600030101010101" pitchFamily="2" charset="-122"/>
            </a:endParaRPr>
          </a:p>
          <a:p>
            <a:pPr algn="ctr"/>
            <a:r>
              <a:rPr lang="en-US" altLang="zh-CN" sz="1600" dirty="0" err="1">
                <a:ea typeface="宋体" panose="02010600030101010101" pitchFamily="2" charset="-122"/>
              </a:rPr>
              <a:t>MySubsystem</a:t>
            </a:r>
            <a:endParaRPr lang="en-US" altLang="zh-CN" sz="1600" dirty="0">
              <a:ea typeface="宋体" panose="02010600030101010101" pitchFamily="2" charset="-122"/>
            </a:endParaRPr>
          </a:p>
        </p:txBody>
      </p:sp>
      <p:sp>
        <p:nvSpPr>
          <p:cNvPr id="26639" name="Text Box 1045"/>
          <p:cNvSpPr txBox="1">
            <a:spLocks noChangeArrowheads="1"/>
          </p:cNvSpPr>
          <p:nvPr/>
        </p:nvSpPr>
        <p:spPr bwMode="auto">
          <a:xfrm>
            <a:off x="7064375" y="5175250"/>
            <a:ext cx="717550"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op1()</a:t>
            </a:r>
            <a:endParaRPr lang="en-US" altLang="zh-CN" sz="1800">
              <a:ea typeface="宋体" panose="02010600030101010101" pitchFamily="2" charset="-122"/>
            </a:endParaRPr>
          </a:p>
        </p:txBody>
      </p:sp>
      <p:sp>
        <p:nvSpPr>
          <p:cNvPr id="26641" name="Rectangle 1047"/>
          <p:cNvSpPr>
            <a:spLocks noGrp="1" noChangeArrowheads="1"/>
          </p:cNvSpPr>
          <p:nvPr>
            <p:ph idx="1"/>
          </p:nvPr>
        </p:nvSpPr>
        <p:spPr>
          <a:xfrm>
            <a:off x="361950" y="1395415"/>
            <a:ext cx="8489950" cy="3417887"/>
          </a:xfrm>
        </p:spPr>
        <p:txBody>
          <a:bodyPr>
            <a:normAutofit/>
          </a:bodyPr>
          <a:lstStyle/>
          <a:p>
            <a:pPr eaLnBrk="1" hangingPunct="1"/>
            <a:r>
              <a:rPr lang="en-US" altLang="zh-CN" sz="2400" dirty="0" smtClean="0">
                <a:ea typeface="宋体" panose="02010600030101010101" pitchFamily="2" charset="-122"/>
              </a:rPr>
              <a:t>Subsystems should be represented by their interfaces on interaction diagrams</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Messages to subsystems are modeled as messages to the subsystem interface</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Messages to subsystems correspond to operations of the subsystem interface</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Interactions within subsystems are modeled in Subsystem Design</a:t>
            </a:r>
            <a:endParaRPr lang="en-US" altLang="zh-CN" sz="2400" dirty="0" smtClean="0">
              <a:ea typeface="宋体" panose="02010600030101010101" pitchFamily="2" charset="-122"/>
            </a:endParaRPr>
          </a:p>
        </p:txBody>
      </p:sp>
      <p:sp>
        <p:nvSpPr>
          <p:cNvPr id="26640" name="Rectangle 1046"/>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Guidelines: Encapsulating Subsystem Interactions</a:t>
            </a:r>
            <a:endParaRPr lang="en-US" altLang="zh-CN" smtClean="0">
              <a:ea typeface="宋体" panose="02010600030101010101" pitchFamily="2" charset="-122"/>
            </a:endParaRPr>
          </a:p>
        </p:txBody>
      </p:sp>
      <p:sp>
        <p:nvSpPr>
          <p:cNvPr id="26642" name="Rectangle 1049"/>
          <p:cNvSpPr>
            <a:spLocks noChangeArrowheads="1"/>
          </p:cNvSpPr>
          <p:nvPr/>
        </p:nvSpPr>
        <p:spPr bwMode="auto">
          <a:xfrm rot="-5400000">
            <a:off x="4509293" y="5469732"/>
            <a:ext cx="1185863" cy="120650"/>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43" name="Line 1050"/>
          <p:cNvSpPr>
            <a:spLocks noChangeShapeType="1"/>
          </p:cNvSpPr>
          <p:nvPr/>
        </p:nvSpPr>
        <p:spPr bwMode="auto">
          <a:xfrm>
            <a:off x="5102225" y="4770438"/>
            <a:ext cx="0" cy="174625"/>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44" name="Rectangle 1051"/>
          <p:cNvSpPr>
            <a:spLocks noChangeArrowheads="1"/>
          </p:cNvSpPr>
          <p:nvPr/>
        </p:nvSpPr>
        <p:spPr bwMode="auto">
          <a:xfrm rot="-5400000">
            <a:off x="5580063" y="5367337"/>
            <a:ext cx="952500" cy="123825"/>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45" name="Line 1052"/>
          <p:cNvSpPr>
            <a:spLocks noChangeShapeType="1"/>
          </p:cNvSpPr>
          <p:nvPr/>
        </p:nvSpPr>
        <p:spPr bwMode="auto">
          <a:xfrm>
            <a:off x="6059488" y="5922963"/>
            <a:ext cx="0" cy="490537"/>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46" name="Rectangle 1053"/>
          <p:cNvSpPr>
            <a:spLocks noChangeArrowheads="1"/>
          </p:cNvSpPr>
          <p:nvPr/>
        </p:nvSpPr>
        <p:spPr bwMode="auto">
          <a:xfrm rot="-5400000">
            <a:off x="6673850" y="5457825"/>
            <a:ext cx="530225" cy="123825"/>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47" name="Line 1054"/>
          <p:cNvSpPr>
            <a:spLocks noChangeShapeType="1"/>
          </p:cNvSpPr>
          <p:nvPr/>
        </p:nvSpPr>
        <p:spPr bwMode="auto">
          <a:xfrm>
            <a:off x="6937375" y="5784850"/>
            <a:ext cx="3175" cy="625475"/>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48" name="Rectangle 1055"/>
          <p:cNvSpPr>
            <a:spLocks noChangeArrowheads="1"/>
          </p:cNvSpPr>
          <p:nvPr/>
        </p:nvSpPr>
        <p:spPr bwMode="auto">
          <a:xfrm rot="-5400000">
            <a:off x="7698581" y="5638007"/>
            <a:ext cx="200025" cy="112712"/>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49" name="Line 1056"/>
          <p:cNvSpPr>
            <a:spLocks noChangeShapeType="1"/>
          </p:cNvSpPr>
          <p:nvPr/>
        </p:nvSpPr>
        <p:spPr bwMode="auto">
          <a:xfrm>
            <a:off x="7805738" y="4773613"/>
            <a:ext cx="0" cy="819150"/>
          </a:xfrm>
          <a:prstGeom prst="line">
            <a:avLst/>
          </a:prstGeom>
          <a:noFill/>
          <a:ln w="28575">
            <a:solidFill>
              <a:srgbClr val="00CCFF"/>
            </a:solidFill>
            <a:prstDash val="dash"/>
            <a:round/>
            <a:headEnd type="none" w="sm" len="sm"/>
            <a:tailEnd type="none" w="lg" len="med"/>
          </a:ln>
        </p:spPr>
        <p:txBody>
          <a:bodyPr wrap="none" anchor="ctr"/>
          <a:lstStyle/>
          <a:p>
            <a:endParaRPr lang="en-US"/>
          </a:p>
        </p:txBody>
      </p:sp>
      <p:sp>
        <p:nvSpPr>
          <p:cNvPr id="26650" name="Text Box 1060"/>
          <p:cNvSpPr txBox="1">
            <a:spLocks noChangeArrowheads="1"/>
          </p:cNvSpPr>
          <p:nvPr/>
        </p:nvSpPr>
        <p:spPr bwMode="auto">
          <a:xfrm>
            <a:off x="7235825" y="4294188"/>
            <a:ext cx="1046163" cy="388937"/>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a:solidFill>
                  <a:srgbClr val="00CCFF"/>
                </a:solidFill>
                <a:ea typeface="宋体" panose="02010600030101010101" pitchFamily="2" charset="-122"/>
              </a:rPr>
              <a:t>&lt;&lt;interface&gt;&gt;</a:t>
            </a:r>
            <a:endParaRPr lang="en-US" altLang="zh-CN">
              <a:solidFill>
                <a:srgbClr val="00CCFF"/>
              </a:solidFill>
              <a:ea typeface="宋体" panose="02010600030101010101" pitchFamily="2" charset="-122"/>
            </a:endParaRPr>
          </a:p>
          <a:p>
            <a:pPr algn="ctr">
              <a:lnSpc>
                <a:spcPct val="45000"/>
              </a:lnSpc>
              <a:spcBef>
                <a:spcPct val="50000"/>
              </a:spcBef>
            </a:pPr>
            <a:r>
              <a:rPr lang="en-US" altLang="zh-CN" u="sng">
                <a:solidFill>
                  <a:srgbClr val="00CCFF"/>
                </a:solidFill>
                <a:ea typeface="宋体" panose="02010600030101010101" pitchFamily="2" charset="-122"/>
              </a:rPr>
              <a:t>:InterfaceA</a:t>
            </a:r>
            <a:endParaRPr lang="en-US" altLang="zh-CN" u="sng">
              <a:solidFill>
                <a:srgbClr val="00CCFF"/>
              </a:solidFill>
              <a:ea typeface="宋体" panose="02010600030101010101" pitchFamily="2" charset="-122"/>
            </a:endParaRPr>
          </a:p>
        </p:txBody>
      </p:sp>
      <p:sp>
        <p:nvSpPr>
          <p:cNvPr id="26651" name="Rectangle 1061"/>
          <p:cNvSpPr>
            <a:spLocks noChangeArrowheads="1"/>
          </p:cNvSpPr>
          <p:nvPr/>
        </p:nvSpPr>
        <p:spPr bwMode="auto">
          <a:xfrm>
            <a:off x="6542088" y="4321175"/>
            <a:ext cx="684212" cy="387350"/>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52" name="Rectangle 1063"/>
          <p:cNvSpPr>
            <a:spLocks noChangeArrowheads="1"/>
          </p:cNvSpPr>
          <p:nvPr/>
        </p:nvSpPr>
        <p:spPr bwMode="auto">
          <a:xfrm>
            <a:off x="7323138" y="4321175"/>
            <a:ext cx="869950" cy="387350"/>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sp>
        <p:nvSpPr>
          <p:cNvPr id="26653" name="Rectangle 1064"/>
          <p:cNvSpPr>
            <a:spLocks noChangeArrowheads="1"/>
          </p:cNvSpPr>
          <p:nvPr/>
        </p:nvSpPr>
        <p:spPr bwMode="auto">
          <a:xfrm>
            <a:off x="5751513" y="4321175"/>
            <a:ext cx="684212" cy="387350"/>
          </a:xfrm>
          <a:prstGeom prst="rect">
            <a:avLst/>
          </a:prstGeom>
          <a:noFill/>
          <a:ln w="28575">
            <a:solidFill>
              <a:srgbClr val="00CCFF"/>
            </a:solidFill>
            <a:miter lim="800000"/>
            <a:headEnd type="none" w="sm" len="sm"/>
            <a:tailEnd type="none" w="lg" len="lg"/>
          </a:ln>
        </p:spPr>
        <p:txBody>
          <a:bodyPr lIns="0" tIns="0" rIns="0" bIns="0" anchor="ctr">
            <a:spAutoFit/>
          </a:bodyPr>
          <a:lstStyle/>
          <a:p>
            <a:endParaRPr lang="en-US"/>
          </a:p>
        </p:txBody>
      </p:sp>
      <p:grpSp>
        <p:nvGrpSpPr>
          <p:cNvPr id="26654" name="Group 1067"/>
          <p:cNvGrpSpPr/>
          <p:nvPr/>
        </p:nvGrpSpPr>
        <p:grpSpPr bwMode="auto">
          <a:xfrm>
            <a:off x="2714625" y="4914900"/>
            <a:ext cx="290513" cy="215900"/>
            <a:chOff x="4722" y="972"/>
            <a:chExt cx="183" cy="136"/>
          </a:xfrm>
        </p:grpSpPr>
        <p:sp>
          <p:nvSpPr>
            <p:cNvPr id="26655" name="Rectangle 1068"/>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26656" name="Rectangle 1069"/>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26657" name="Freeform 1070"/>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a:solidFill>
                <a:schemeClr val="tx1"/>
              </a:solidFill>
              <a:round/>
            </a:ln>
          </p:spPr>
          <p:txBody>
            <a:bodyPr wrap="none" lIns="107950" tIns="53975" rIns="107950" bIns="53975" anchor="ctr"/>
            <a:lstStyle/>
            <a:p>
              <a:endParaRPr lang="en-US"/>
            </a:p>
          </p:txBody>
        </p:sp>
        <p:sp>
          <p:nvSpPr>
            <p:cNvPr id="26658" name="Line 1071"/>
            <p:cNvSpPr>
              <a:spLocks noChangeShapeType="1"/>
            </p:cNvSpPr>
            <p:nvPr/>
          </p:nvSpPr>
          <p:spPr bwMode="auto">
            <a:xfrm>
              <a:off x="4773" y="1030"/>
              <a:ext cx="0" cy="18"/>
            </a:xfrm>
            <a:prstGeom prst="line">
              <a:avLst/>
            </a:prstGeom>
            <a:noFill/>
            <a:ln w="12700">
              <a:solidFill>
                <a:schemeClr val="tx1"/>
              </a:solidFill>
              <a:round/>
            </a:ln>
          </p:spPr>
          <p:txBody>
            <a:bodyPr wrap="none" lIns="107950" tIns="53975" rIns="107950" bIns="53975" anchor="ct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mtClean="0">
                <a:ea typeface="宋体" panose="02010600030101010101" pitchFamily="2" charset="-122"/>
              </a:rPr>
              <a:t>Use-case realizations: </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Are less cluttered</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Can be created before the internal designs of subsystems are created (parallel development)</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Are more generic and easier to change (Subsystems can be substituted.)</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用例实现：</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不杂乱</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在创建子系统的内部设计之前可以创建（并行开发）</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更通用，更容易更改（子系统可以被替换）。</a:t>
            </a:r>
            <a:endParaRPr lang="en-US" altLang="zh-CN" smtClean="0">
              <a:ea typeface="宋体" panose="02010600030101010101" pitchFamily="2" charset="-122"/>
            </a:endParaRPr>
          </a:p>
        </p:txBody>
      </p:sp>
      <p:sp>
        <p:nvSpPr>
          <p:cNvPr id="27650" name="Rectangle 2"/>
          <p:cNvSpPr>
            <a:spLocks noGrp="1" noChangeArrowheads="1"/>
          </p:cNvSpPr>
          <p:nvPr>
            <p:ph type="title"/>
          </p:nvPr>
        </p:nvSpPr>
        <p:spPr/>
        <p:txBody>
          <a:bodyPr>
            <a:normAutofit fontScale="90000"/>
          </a:bodyPr>
          <a:lstStyle/>
          <a:p>
            <a:pPr eaLnBrk="1" hangingPunct="1"/>
            <a:r>
              <a:rPr lang="en-US" altLang="zh-CN" sz="3500" smtClean="0">
                <a:ea typeface="宋体" panose="02010600030101010101" pitchFamily="2" charset="-122"/>
              </a:rPr>
              <a:t>Advantages of Encapsulating Subsystem Interactions</a:t>
            </a:r>
            <a:endParaRPr lang="en-US" altLang="zh-CN" smtClean="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in Context</a:t>
            </a:r>
            <a:endParaRPr lang="en-US" altLang="zh-CN" smtClean="0">
              <a:ea typeface="宋体" panose="02010600030101010101" pitchFamily="2" charset="-122"/>
            </a:endParaRPr>
          </a:p>
        </p:txBody>
      </p:sp>
      <p:grpSp>
        <p:nvGrpSpPr>
          <p:cNvPr id="4099" name="Group 17"/>
          <p:cNvGrpSpPr/>
          <p:nvPr/>
        </p:nvGrpSpPr>
        <p:grpSpPr bwMode="auto">
          <a:xfrm>
            <a:off x="2709863" y="1233487"/>
            <a:ext cx="4013200" cy="5575300"/>
            <a:chOff x="1616" y="504"/>
            <a:chExt cx="2528" cy="3512"/>
          </a:xfrm>
        </p:grpSpPr>
        <p:sp>
          <p:nvSpPr>
            <p:cNvPr id="4112" name="Rectangle 18"/>
            <p:cNvSpPr>
              <a:spLocks noChangeArrowheads="1"/>
            </p:cNvSpPr>
            <p:nvPr/>
          </p:nvSpPr>
          <p:spPr bwMode="auto">
            <a:xfrm>
              <a:off x="1616" y="504"/>
              <a:ext cx="2528" cy="3512"/>
            </a:xfrm>
            <a:prstGeom prst="rect">
              <a:avLst/>
            </a:prstGeom>
            <a:solidFill>
              <a:schemeClr val="tx1"/>
            </a:solidFill>
            <a:ln w="9525">
              <a:solidFill>
                <a:schemeClr val="tx1"/>
              </a:solidFill>
              <a:miter lim="800000"/>
            </a:ln>
          </p:spPr>
          <p:txBody>
            <a:bodyPr wrap="none" lIns="107950" tIns="53975" rIns="107950" bIns="53975" anchor="ctr"/>
            <a:lstStyle/>
            <a:p>
              <a:endParaRPr lang="en-US"/>
            </a:p>
          </p:txBody>
        </p:sp>
        <p:sp>
          <p:nvSpPr>
            <p:cNvPr id="4113" name="Oval 19"/>
            <p:cNvSpPr>
              <a:spLocks noChangeArrowheads="1"/>
            </p:cNvSpPr>
            <p:nvPr/>
          </p:nvSpPr>
          <p:spPr bwMode="auto">
            <a:xfrm>
              <a:off x="2728" y="569"/>
              <a:ext cx="111" cy="111"/>
            </a:xfrm>
            <a:prstGeom prst="ellipse">
              <a:avLst/>
            </a:prstGeom>
            <a:solidFill>
              <a:schemeClr val="bg2"/>
            </a:solidFill>
            <a:ln w="12700">
              <a:solidFill>
                <a:srgbClr val="FF9999"/>
              </a:solidFill>
              <a:round/>
            </a:ln>
          </p:spPr>
          <p:txBody>
            <a:bodyPr wrap="none" lIns="107950" tIns="53975" rIns="107950" bIns="53975" anchor="ctr"/>
            <a:lstStyle/>
            <a:p>
              <a:endParaRPr lang="en-US"/>
            </a:p>
          </p:txBody>
        </p:sp>
        <p:grpSp>
          <p:nvGrpSpPr>
            <p:cNvPr id="4114" name="Group 20"/>
            <p:cNvGrpSpPr/>
            <p:nvPr/>
          </p:nvGrpSpPr>
          <p:grpSpPr bwMode="auto">
            <a:xfrm>
              <a:off x="3321" y="1631"/>
              <a:ext cx="153" cy="153"/>
              <a:chOff x="3317" y="1579"/>
              <a:chExt cx="153" cy="153"/>
            </a:xfrm>
          </p:grpSpPr>
          <p:sp>
            <p:nvSpPr>
              <p:cNvPr id="4211" name="Oval 21"/>
              <p:cNvSpPr>
                <a:spLocks noChangeArrowheads="1"/>
              </p:cNvSpPr>
              <p:nvPr/>
            </p:nvSpPr>
            <p:spPr bwMode="auto">
              <a:xfrm>
                <a:off x="3338" y="1600"/>
                <a:ext cx="111" cy="111"/>
              </a:xfrm>
              <a:prstGeom prst="ellipse">
                <a:avLst/>
              </a:prstGeom>
              <a:solidFill>
                <a:schemeClr val="bg2"/>
              </a:solidFill>
              <a:ln w="12700">
                <a:solidFill>
                  <a:srgbClr val="FF9999"/>
                </a:solidFill>
                <a:round/>
              </a:ln>
            </p:spPr>
            <p:txBody>
              <a:bodyPr wrap="none" lIns="107950" tIns="53975" rIns="107950" bIns="53975" anchor="ctr"/>
              <a:lstStyle/>
              <a:p>
                <a:endParaRPr lang="en-US"/>
              </a:p>
            </p:txBody>
          </p:sp>
          <p:sp>
            <p:nvSpPr>
              <p:cNvPr id="4212" name="Oval 22"/>
              <p:cNvSpPr>
                <a:spLocks noChangeArrowheads="1"/>
              </p:cNvSpPr>
              <p:nvPr/>
            </p:nvSpPr>
            <p:spPr bwMode="auto">
              <a:xfrm>
                <a:off x="3317" y="1579"/>
                <a:ext cx="153" cy="153"/>
              </a:xfrm>
              <a:prstGeom prst="ellipse">
                <a:avLst/>
              </a:prstGeom>
              <a:noFill/>
              <a:ln w="12700">
                <a:solidFill>
                  <a:srgbClr val="FF9999"/>
                </a:solidFill>
                <a:round/>
              </a:ln>
            </p:spPr>
            <p:txBody>
              <a:bodyPr wrap="none" lIns="107950" tIns="53975" rIns="107950" bIns="53975" anchor="ctr"/>
              <a:lstStyle/>
              <a:p>
                <a:endParaRPr lang="en-US"/>
              </a:p>
            </p:txBody>
          </p:sp>
        </p:grpSp>
        <p:grpSp>
          <p:nvGrpSpPr>
            <p:cNvPr id="4115" name="Group 23"/>
            <p:cNvGrpSpPr/>
            <p:nvPr/>
          </p:nvGrpSpPr>
          <p:grpSpPr bwMode="auto">
            <a:xfrm>
              <a:off x="2789" y="3781"/>
              <a:ext cx="153" cy="153"/>
              <a:chOff x="3317" y="1579"/>
              <a:chExt cx="153" cy="153"/>
            </a:xfrm>
          </p:grpSpPr>
          <p:sp>
            <p:nvSpPr>
              <p:cNvPr id="4209" name="Oval 24"/>
              <p:cNvSpPr>
                <a:spLocks noChangeArrowheads="1"/>
              </p:cNvSpPr>
              <p:nvPr/>
            </p:nvSpPr>
            <p:spPr bwMode="auto">
              <a:xfrm>
                <a:off x="3338" y="1600"/>
                <a:ext cx="111" cy="111"/>
              </a:xfrm>
              <a:prstGeom prst="ellipse">
                <a:avLst/>
              </a:prstGeom>
              <a:solidFill>
                <a:schemeClr val="bg2"/>
              </a:solidFill>
              <a:ln w="12700">
                <a:solidFill>
                  <a:srgbClr val="FF9999"/>
                </a:solidFill>
                <a:round/>
              </a:ln>
            </p:spPr>
            <p:txBody>
              <a:bodyPr wrap="none" lIns="107950" tIns="53975" rIns="107950" bIns="53975" anchor="ctr"/>
              <a:lstStyle/>
              <a:p>
                <a:endParaRPr lang="en-US"/>
              </a:p>
            </p:txBody>
          </p:sp>
          <p:sp>
            <p:nvSpPr>
              <p:cNvPr id="4210" name="Oval 25"/>
              <p:cNvSpPr>
                <a:spLocks noChangeArrowheads="1"/>
              </p:cNvSpPr>
              <p:nvPr/>
            </p:nvSpPr>
            <p:spPr bwMode="auto">
              <a:xfrm>
                <a:off x="3317" y="1579"/>
                <a:ext cx="153" cy="153"/>
              </a:xfrm>
              <a:prstGeom prst="ellipse">
                <a:avLst/>
              </a:prstGeom>
              <a:noFill/>
              <a:ln w="12700">
                <a:solidFill>
                  <a:srgbClr val="FF9999"/>
                </a:solidFill>
                <a:round/>
              </a:ln>
            </p:spPr>
            <p:txBody>
              <a:bodyPr wrap="none" lIns="107950" tIns="53975" rIns="107950" bIns="53975" anchor="ctr"/>
              <a:lstStyle/>
              <a:p>
                <a:endParaRPr lang="en-US"/>
              </a:p>
            </p:txBody>
          </p:sp>
        </p:grpSp>
        <p:grpSp>
          <p:nvGrpSpPr>
            <p:cNvPr id="4116" name="Group 26"/>
            <p:cNvGrpSpPr/>
            <p:nvPr/>
          </p:nvGrpSpPr>
          <p:grpSpPr bwMode="auto">
            <a:xfrm>
              <a:off x="2221" y="1000"/>
              <a:ext cx="302" cy="198"/>
              <a:chOff x="2263" y="970"/>
              <a:chExt cx="288" cy="189"/>
            </a:xfrm>
          </p:grpSpPr>
          <p:sp>
            <p:nvSpPr>
              <p:cNvPr id="342043" name="AutoShape 2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201" name="Group 28"/>
              <p:cNvGrpSpPr/>
              <p:nvPr/>
            </p:nvGrpSpPr>
            <p:grpSpPr bwMode="auto">
              <a:xfrm>
                <a:off x="2300" y="996"/>
                <a:ext cx="86" cy="128"/>
                <a:chOff x="2853" y="1773"/>
                <a:chExt cx="161" cy="237"/>
              </a:xfrm>
            </p:grpSpPr>
            <p:sp>
              <p:nvSpPr>
                <p:cNvPr id="4207" name="AutoShape 2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208" name="Oval 3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202" name="Group 31"/>
              <p:cNvGrpSpPr/>
              <p:nvPr/>
            </p:nvGrpSpPr>
            <p:grpSpPr bwMode="auto">
              <a:xfrm>
                <a:off x="2373" y="985"/>
                <a:ext cx="65" cy="93"/>
                <a:chOff x="3387" y="1863"/>
                <a:chExt cx="122" cy="174"/>
              </a:xfrm>
            </p:grpSpPr>
            <p:sp>
              <p:nvSpPr>
                <p:cNvPr id="4204" name="Freeform 3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205" name="Line 3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206" name="Line 3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203" name="AutoShape 3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grpSp>
          <p:nvGrpSpPr>
            <p:cNvPr id="4117" name="Group 36"/>
            <p:cNvGrpSpPr/>
            <p:nvPr/>
          </p:nvGrpSpPr>
          <p:grpSpPr bwMode="auto">
            <a:xfrm>
              <a:off x="3238" y="1000"/>
              <a:ext cx="302" cy="198"/>
              <a:chOff x="2263" y="970"/>
              <a:chExt cx="288" cy="189"/>
            </a:xfrm>
          </p:grpSpPr>
          <p:sp>
            <p:nvSpPr>
              <p:cNvPr id="342053" name="AutoShape 3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192" name="Group 38"/>
              <p:cNvGrpSpPr/>
              <p:nvPr/>
            </p:nvGrpSpPr>
            <p:grpSpPr bwMode="auto">
              <a:xfrm>
                <a:off x="2300" y="996"/>
                <a:ext cx="86" cy="128"/>
                <a:chOff x="2853" y="1773"/>
                <a:chExt cx="161" cy="237"/>
              </a:xfrm>
            </p:grpSpPr>
            <p:sp>
              <p:nvSpPr>
                <p:cNvPr id="4198" name="AutoShape 3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199" name="Oval 4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193" name="Group 41"/>
              <p:cNvGrpSpPr/>
              <p:nvPr/>
            </p:nvGrpSpPr>
            <p:grpSpPr bwMode="auto">
              <a:xfrm>
                <a:off x="2373" y="985"/>
                <a:ext cx="65" cy="93"/>
                <a:chOff x="3387" y="1863"/>
                <a:chExt cx="122" cy="174"/>
              </a:xfrm>
            </p:grpSpPr>
            <p:sp>
              <p:nvSpPr>
                <p:cNvPr id="4195" name="Freeform 4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196" name="Line 4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197" name="Line 4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194" name="AutoShape 4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grpSp>
          <p:nvGrpSpPr>
            <p:cNvPr id="4118" name="Group 46"/>
            <p:cNvGrpSpPr/>
            <p:nvPr/>
          </p:nvGrpSpPr>
          <p:grpSpPr bwMode="auto">
            <a:xfrm>
              <a:off x="2971" y="1882"/>
              <a:ext cx="302" cy="198"/>
              <a:chOff x="2263" y="970"/>
              <a:chExt cx="288" cy="189"/>
            </a:xfrm>
          </p:grpSpPr>
          <p:sp>
            <p:nvSpPr>
              <p:cNvPr id="342063" name="AutoShape 4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183" name="Group 48"/>
              <p:cNvGrpSpPr/>
              <p:nvPr/>
            </p:nvGrpSpPr>
            <p:grpSpPr bwMode="auto">
              <a:xfrm>
                <a:off x="2300" y="996"/>
                <a:ext cx="86" cy="128"/>
                <a:chOff x="2853" y="1773"/>
                <a:chExt cx="161" cy="237"/>
              </a:xfrm>
            </p:grpSpPr>
            <p:sp>
              <p:nvSpPr>
                <p:cNvPr id="4189" name="AutoShape 4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190" name="Oval 5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184" name="Group 51"/>
              <p:cNvGrpSpPr/>
              <p:nvPr/>
            </p:nvGrpSpPr>
            <p:grpSpPr bwMode="auto">
              <a:xfrm>
                <a:off x="2373" y="985"/>
                <a:ext cx="65" cy="93"/>
                <a:chOff x="3387" y="1863"/>
                <a:chExt cx="122" cy="174"/>
              </a:xfrm>
            </p:grpSpPr>
            <p:sp>
              <p:nvSpPr>
                <p:cNvPr id="4186" name="Freeform 5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187" name="Line 5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188" name="Line 5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185" name="AutoShape 5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grpSp>
          <p:nvGrpSpPr>
            <p:cNvPr id="4119" name="Group 56"/>
            <p:cNvGrpSpPr/>
            <p:nvPr/>
          </p:nvGrpSpPr>
          <p:grpSpPr bwMode="auto">
            <a:xfrm>
              <a:off x="2011" y="2209"/>
              <a:ext cx="302" cy="198"/>
              <a:chOff x="2263" y="970"/>
              <a:chExt cx="288" cy="189"/>
            </a:xfrm>
          </p:grpSpPr>
          <p:sp>
            <p:nvSpPr>
              <p:cNvPr id="342073" name="AutoShape 5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174" name="Group 58"/>
              <p:cNvGrpSpPr/>
              <p:nvPr/>
            </p:nvGrpSpPr>
            <p:grpSpPr bwMode="auto">
              <a:xfrm>
                <a:off x="2300" y="996"/>
                <a:ext cx="86" cy="128"/>
                <a:chOff x="2853" y="1773"/>
                <a:chExt cx="161" cy="237"/>
              </a:xfrm>
            </p:grpSpPr>
            <p:sp>
              <p:nvSpPr>
                <p:cNvPr id="4180" name="AutoShape 5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181" name="Oval 6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175" name="Group 61"/>
              <p:cNvGrpSpPr/>
              <p:nvPr/>
            </p:nvGrpSpPr>
            <p:grpSpPr bwMode="auto">
              <a:xfrm>
                <a:off x="2373" y="985"/>
                <a:ext cx="65" cy="93"/>
                <a:chOff x="3387" y="1863"/>
                <a:chExt cx="122" cy="174"/>
              </a:xfrm>
            </p:grpSpPr>
            <p:sp>
              <p:nvSpPr>
                <p:cNvPr id="4177" name="Freeform 6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178" name="Line 6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179" name="Line 6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176" name="AutoShape 6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grpSp>
          <p:nvGrpSpPr>
            <p:cNvPr id="4120" name="Group 66"/>
            <p:cNvGrpSpPr/>
            <p:nvPr/>
          </p:nvGrpSpPr>
          <p:grpSpPr bwMode="auto">
            <a:xfrm>
              <a:off x="2572" y="2725"/>
              <a:ext cx="302" cy="198"/>
              <a:chOff x="2263" y="970"/>
              <a:chExt cx="288" cy="189"/>
            </a:xfrm>
          </p:grpSpPr>
          <p:sp>
            <p:nvSpPr>
              <p:cNvPr id="342083" name="AutoShape 6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165" name="Group 68"/>
              <p:cNvGrpSpPr/>
              <p:nvPr/>
            </p:nvGrpSpPr>
            <p:grpSpPr bwMode="auto">
              <a:xfrm>
                <a:off x="2300" y="996"/>
                <a:ext cx="86" cy="128"/>
                <a:chOff x="2853" y="1773"/>
                <a:chExt cx="161" cy="237"/>
              </a:xfrm>
            </p:grpSpPr>
            <p:sp>
              <p:nvSpPr>
                <p:cNvPr id="4171" name="AutoShape 6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172" name="Oval 7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166" name="Group 71"/>
              <p:cNvGrpSpPr/>
              <p:nvPr/>
            </p:nvGrpSpPr>
            <p:grpSpPr bwMode="auto">
              <a:xfrm>
                <a:off x="2373" y="985"/>
                <a:ext cx="65" cy="93"/>
                <a:chOff x="3387" y="1863"/>
                <a:chExt cx="122" cy="174"/>
              </a:xfrm>
            </p:grpSpPr>
            <p:sp>
              <p:nvSpPr>
                <p:cNvPr id="4168" name="Freeform 7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169" name="Line 7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170" name="Line 7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167" name="AutoShape 7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grpSp>
          <p:nvGrpSpPr>
            <p:cNvPr id="4121" name="Group 76"/>
            <p:cNvGrpSpPr/>
            <p:nvPr/>
          </p:nvGrpSpPr>
          <p:grpSpPr bwMode="auto">
            <a:xfrm>
              <a:off x="3382" y="2725"/>
              <a:ext cx="302" cy="198"/>
              <a:chOff x="2263" y="970"/>
              <a:chExt cx="288" cy="189"/>
            </a:xfrm>
          </p:grpSpPr>
          <p:sp>
            <p:nvSpPr>
              <p:cNvPr id="342093" name="AutoShape 77"/>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pPr>
                  <a:defRPr/>
                </a:pPr>
                <a:endParaRPr lang="en-US"/>
              </a:p>
            </p:txBody>
          </p:sp>
          <p:grpSp>
            <p:nvGrpSpPr>
              <p:cNvPr id="4156" name="Group 78"/>
              <p:cNvGrpSpPr/>
              <p:nvPr/>
            </p:nvGrpSpPr>
            <p:grpSpPr bwMode="auto">
              <a:xfrm>
                <a:off x="2300" y="996"/>
                <a:ext cx="86" cy="128"/>
                <a:chOff x="2853" y="1773"/>
                <a:chExt cx="161" cy="237"/>
              </a:xfrm>
            </p:grpSpPr>
            <p:sp>
              <p:nvSpPr>
                <p:cNvPr id="4162" name="AutoShape 79"/>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p:spPr>
              <p:txBody>
                <a:bodyPr wrap="none" lIns="107950" tIns="53975" rIns="107950" bIns="53975" anchor="ctr"/>
                <a:lstStyle/>
                <a:p>
                  <a:endParaRPr lang="en-US"/>
                </a:p>
              </p:txBody>
            </p:sp>
            <p:sp>
              <p:nvSpPr>
                <p:cNvPr id="4163" name="Oval 80"/>
                <p:cNvSpPr>
                  <a:spLocks noChangeArrowheads="1"/>
                </p:cNvSpPr>
                <p:nvPr/>
              </p:nvSpPr>
              <p:spPr bwMode="auto">
                <a:xfrm>
                  <a:off x="2915" y="1773"/>
                  <a:ext cx="87" cy="87"/>
                </a:xfrm>
                <a:prstGeom prst="ellipse">
                  <a:avLst/>
                </a:prstGeom>
                <a:solidFill>
                  <a:srgbClr val="FFCC99"/>
                </a:solidFill>
                <a:ln w="9525">
                  <a:solidFill>
                    <a:schemeClr val="bg2"/>
                  </a:solidFill>
                  <a:round/>
                </a:ln>
              </p:spPr>
              <p:txBody>
                <a:bodyPr wrap="none" lIns="107950" tIns="53975" rIns="107950" bIns="53975" anchor="ctr"/>
                <a:lstStyle/>
                <a:p>
                  <a:endParaRPr lang="en-US"/>
                </a:p>
              </p:txBody>
            </p:sp>
          </p:grpSp>
          <p:grpSp>
            <p:nvGrpSpPr>
              <p:cNvPr id="4157" name="Group 81"/>
              <p:cNvGrpSpPr/>
              <p:nvPr/>
            </p:nvGrpSpPr>
            <p:grpSpPr bwMode="auto">
              <a:xfrm>
                <a:off x="2373" y="985"/>
                <a:ext cx="65" cy="93"/>
                <a:chOff x="3387" y="1863"/>
                <a:chExt cx="122" cy="174"/>
              </a:xfrm>
            </p:grpSpPr>
            <p:sp>
              <p:nvSpPr>
                <p:cNvPr id="4159" name="Freeform 82"/>
                <p:cNvSpPr/>
                <p:nvPr/>
              </p:nvSpPr>
              <p:spPr bwMode="auto">
                <a:xfrm>
                  <a:off x="3387" y="1863"/>
                  <a:ext cx="122" cy="174"/>
                </a:xfrm>
                <a:custGeom>
                  <a:avLst/>
                  <a:gdLst>
                    <a:gd name="T0" fmla="*/ 0 w 122"/>
                    <a:gd name="T1" fmla="*/ 0 h 174"/>
                    <a:gd name="T2" fmla="*/ 0 w 122"/>
                    <a:gd name="T3" fmla="*/ 174 h 174"/>
                    <a:gd name="T4" fmla="*/ 122 w 122"/>
                    <a:gd name="T5" fmla="*/ 174 h 174"/>
                    <a:gd name="T6" fmla="*/ 122 w 122"/>
                    <a:gd name="T7" fmla="*/ 38 h 174"/>
                    <a:gd name="T8" fmla="*/ 84 w 122"/>
                    <a:gd name="T9" fmla="*/ 0 h 174"/>
                    <a:gd name="T10" fmla="*/ 0 w 122"/>
                    <a:gd name="T11" fmla="*/ 0 h 174"/>
                    <a:gd name="T12" fmla="*/ 0 60000 65536"/>
                    <a:gd name="T13" fmla="*/ 0 60000 65536"/>
                    <a:gd name="T14" fmla="*/ 0 60000 65536"/>
                    <a:gd name="T15" fmla="*/ 0 60000 65536"/>
                    <a:gd name="T16" fmla="*/ 0 60000 65536"/>
                    <a:gd name="T17" fmla="*/ 0 60000 65536"/>
                    <a:gd name="T18" fmla="*/ 0 w 122"/>
                    <a:gd name="T19" fmla="*/ 0 h 174"/>
                    <a:gd name="T20" fmla="*/ 122 w 122"/>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122" h="174">
                      <a:moveTo>
                        <a:pt x="0" y="0"/>
                      </a:moveTo>
                      <a:lnTo>
                        <a:pt x="0" y="174"/>
                      </a:lnTo>
                      <a:lnTo>
                        <a:pt x="122" y="174"/>
                      </a:lnTo>
                      <a:lnTo>
                        <a:pt x="122" y="38"/>
                      </a:lnTo>
                      <a:lnTo>
                        <a:pt x="84" y="0"/>
                      </a:lnTo>
                      <a:lnTo>
                        <a:pt x="0" y="0"/>
                      </a:lnTo>
                      <a:close/>
                    </a:path>
                  </a:pathLst>
                </a:custGeom>
                <a:solidFill>
                  <a:srgbClr val="FF9966"/>
                </a:solidFill>
                <a:ln w="9525">
                  <a:solidFill>
                    <a:schemeClr val="bg2"/>
                  </a:solidFill>
                  <a:round/>
                </a:ln>
              </p:spPr>
              <p:txBody>
                <a:bodyPr lIns="107950" tIns="53975" rIns="107950" bIns="53975"/>
                <a:lstStyle/>
                <a:p>
                  <a:endParaRPr lang="en-US"/>
                </a:p>
              </p:txBody>
            </p:sp>
            <p:sp>
              <p:nvSpPr>
                <p:cNvPr id="4160" name="Line 83"/>
                <p:cNvSpPr>
                  <a:spLocks noChangeShapeType="1"/>
                </p:cNvSpPr>
                <p:nvPr/>
              </p:nvSpPr>
              <p:spPr bwMode="auto">
                <a:xfrm>
                  <a:off x="3468" y="1863"/>
                  <a:ext cx="0" cy="41"/>
                </a:xfrm>
                <a:prstGeom prst="line">
                  <a:avLst/>
                </a:prstGeom>
                <a:noFill/>
                <a:ln w="9525">
                  <a:solidFill>
                    <a:schemeClr val="bg2"/>
                  </a:solidFill>
                  <a:round/>
                </a:ln>
              </p:spPr>
              <p:txBody>
                <a:bodyPr lIns="107950" tIns="53975" rIns="107950" bIns="53975"/>
                <a:lstStyle/>
                <a:p>
                  <a:endParaRPr lang="en-US"/>
                </a:p>
              </p:txBody>
            </p:sp>
            <p:sp>
              <p:nvSpPr>
                <p:cNvPr id="4161" name="Line 84"/>
                <p:cNvSpPr>
                  <a:spLocks noChangeShapeType="1"/>
                </p:cNvSpPr>
                <p:nvPr/>
              </p:nvSpPr>
              <p:spPr bwMode="auto">
                <a:xfrm flipH="1">
                  <a:off x="3466" y="1904"/>
                  <a:ext cx="41" cy="0"/>
                </a:xfrm>
                <a:prstGeom prst="line">
                  <a:avLst/>
                </a:prstGeom>
                <a:noFill/>
                <a:ln w="9525">
                  <a:solidFill>
                    <a:schemeClr val="bg2"/>
                  </a:solidFill>
                  <a:round/>
                </a:ln>
              </p:spPr>
              <p:txBody>
                <a:bodyPr lIns="107950" tIns="53975" rIns="107950" bIns="53975"/>
                <a:lstStyle/>
                <a:p>
                  <a:endParaRPr lang="en-US"/>
                </a:p>
              </p:txBody>
            </p:sp>
          </p:grpSp>
          <p:sp>
            <p:nvSpPr>
              <p:cNvPr id="4158" name="AutoShape 85"/>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p:spPr>
            <p:txBody>
              <a:bodyPr wrap="none" lIns="107950" tIns="53975" rIns="107950" bIns="53975" anchor="ctr"/>
              <a:lstStyle/>
              <a:p>
                <a:endParaRPr lang="en-US"/>
              </a:p>
            </p:txBody>
          </p:sp>
        </p:grpSp>
        <p:sp>
          <p:nvSpPr>
            <p:cNvPr id="4122" name="Text Box 86"/>
            <p:cNvSpPr txBox="1">
              <a:spLocks noChangeArrowheads="1"/>
            </p:cNvSpPr>
            <p:nvPr/>
          </p:nvSpPr>
          <p:spPr bwMode="auto">
            <a:xfrm>
              <a:off x="1963" y="612"/>
              <a:ext cx="704" cy="266"/>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[Early</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Elaboration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a:t>
              </a:r>
              <a:endParaRPr lang="en-US" altLang="zh-CN">
                <a:solidFill>
                  <a:schemeClr val="bg2"/>
                </a:solidFill>
                <a:ea typeface="宋体" panose="02010600030101010101" pitchFamily="2" charset="-122"/>
              </a:endParaRPr>
            </a:p>
          </p:txBody>
        </p:sp>
        <p:sp>
          <p:nvSpPr>
            <p:cNvPr id="4123" name="Text Box 87"/>
            <p:cNvSpPr txBox="1">
              <a:spLocks noChangeArrowheads="1"/>
            </p:cNvSpPr>
            <p:nvPr/>
          </p:nvSpPr>
          <p:spPr bwMode="auto">
            <a:xfrm>
              <a:off x="2885" y="705"/>
              <a:ext cx="903" cy="184"/>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[Inception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 (Optional)]</a:t>
              </a:r>
              <a:endParaRPr lang="en-US" altLang="zh-CN">
                <a:solidFill>
                  <a:schemeClr val="bg2"/>
                </a:solidFill>
                <a:ea typeface="宋体" panose="02010600030101010101" pitchFamily="2" charset="-122"/>
              </a:endParaRPr>
            </a:p>
          </p:txBody>
        </p:sp>
        <p:sp>
          <p:nvSpPr>
            <p:cNvPr id="4124" name="Text Box 88"/>
            <p:cNvSpPr txBox="1">
              <a:spLocks noChangeArrowheads="1"/>
            </p:cNvSpPr>
            <p:nvPr/>
          </p:nvSpPr>
          <p:spPr bwMode="auto">
            <a:xfrm>
              <a:off x="1925" y="1237"/>
              <a:ext cx="903" cy="184"/>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Define a Candidate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Architecture</a:t>
              </a:r>
              <a:endParaRPr lang="en-US" altLang="zh-CN">
                <a:solidFill>
                  <a:schemeClr val="bg2"/>
                </a:solidFill>
                <a:ea typeface="宋体" panose="02010600030101010101" pitchFamily="2" charset="-122"/>
              </a:endParaRPr>
            </a:p>
          </p:txBody>
        </p:sp>
        <p:sp>
          <p:nvSpPr>
            <p:cNvPr id="4125" name="Text Box 89"/>
            <p:cNvSpPr txBox="1">
              <a:spLocks noChangeArrowheads="1"/>
            </p:cNvSpPr>
            <p:nvPr/>
          </p:nvSpPr>
          <p:spPr bwMode="auto">
            <a:xfrm>
              <a:off x="3035" y="1236"/>
              <a:ext cx="704" cy="266"/>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Perform</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Architectural</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Synthesis</a:t>
              </a:r>
              <a:endParaRPr lang="en-US" altLang="zh-CN">
                <a:solidFill>
                  <a:schemeClr val="bg2"/>
                </a:solidFill>
                <a:ea typeface="宋体" panose="02010600030101010101" pitchFamily="2" charset="-122"/>
              </a:endParaRPr>
            </a:p>
          </p:txBody>
        </p:sp>
        <p:sp>
          <p:nvSpPr>
            <p:cNvPr id="4126" name="Text Box 90"/>
            <p:cNvSpPr txBox="1">
              <a:spLocks noChangeArrowheads="1"/>
            </p:cNvSpPr>
            <p:nvPr/>
          </p:nvSpPr>
          <p:spPr bwMode="auto">
            <a:xfrm>
              <a:off x="2745" y="2118"/>
              <a:ext cx="762" cy="102"/>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Analyze Behavior</a:t>
              </a:r>
              <a:endParaRPr lang="en-US" altLang="zh-CN">
                <a:solidFill>
                  <a:schemeClr val="bg2"/>
                </a:solidFill>
                <a:ea typeface="宋体" panose="02010600030101010101" pitchFamily="2" charset="-122"/>
              </a:endParaRPr>
            </a:p>
          </p:txBody>
        </p:sp>
        <p:sp>
          <p:nvSpPr>
            <p:cNvPr id="4127" name="Text Box 91"/>
            <p:cNvSpPr txBox="1">
              <a:spLocks noChangeArrowheads="1"/>
            </p:cNvSpPr>
            <p:nvPr/>
          </p:nvSpPr>
          <p:spPr bwMode="auto">
            <a:xfrm>
              <a:off x="1880" y="2445"/>
              <a:ext cx="570" cy="184"/>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Refine the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Architecture</a:t>
              </a:r>
              <a:endParaRPr lang="en-US" altLang="zh-CN">
                <a:solidFill>
                  <a:schemeClr val="bg2"/>
                </a:solidFill>
                <a:ea typeface="宋体" panose="02010600030101010101" pitchFamily="2" charset="-122"/>
              </a:endParaRPr>
            </a:p>
          </p:txBody>
        </p:sp>
        <p:sp>
          <p:nvSpPr>
            <p:cNvPr id="4128" name="Text Box 92"/>
            <p:cNvSpPr txBox="1">
              <a:spLocks noChangeArrowheads="1"/>
            </p:cNvSpPr>
            <p:nvPr/>
          </p:nvSpPr>
          <p:spPr bwMode="auto">
            <a:xfrm>
              <a:off x="2424" y="2962"/>
              <a:ext cx="598" cy="184"/>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Components</a:t>
              </a:r>
              <a:endParaRPr lang="en-US" altLang="zh-CN">
                <a:solidFill>
                  <a:schemeClr val="bg2"/>
                </a:solidFill>
                <a:ea typeface="宋体" panose="02010600030101010101" pitchFamily="2" charset="-122"/>
              </a:endParaRPr>
            </a:p>
          </p:txBody>
        </p:sp>
        <p:sp>
          <p:nvSpPr>
            <p:cNvPr id="4129" name="Text Box 93"/>
            <p:cNvSpPr txBox="1">
              <a:spLocks noChangeArrowheads="1"/>
            </p:cNvSpPr>
            <p:nvPr/>
          </p:nvSpPr>
          <p:spPr bwMode="auto">
            <a:xfrm>
              <a:off x="3240" y="2962"/>
              <a:ext cx="598" cy="184"/>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 the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Database</a:t>
              </a:r>
              <a:endParaRPr lang="en-US" altLang="zh-CN">
                <a:solidFill>
                  <a:schemeClr val="bg2"/>
                </a:solidFill>
                <a:ea typeface="宋体" panose="02010600030101010101" pitchFamily="2" charset="-122"/>
              </a:endParaRPr>
            </a:p>
          </p:txBody>
        </p:sp>
        <p:sp>
          <p:nvSpPr>
            <p:cNvPr id="4130" name="Text Box 94"/>
            <p:cNvSpPr txBox="1">
              <a:spLocks noChangeArrowheads="1"/>
            </p:cNvSpPr>
            <p:nvPr/>
          </p:nvSpPr>
          <p:spPr bwMode="auto">
            <a:xfrm>
              <a:off x="3494" y="2387"/>
              <a:ext cx="488" cy="102"/>
            </a:xfrm>
            <a:prstGeom prst="rect">
              <a:avLst/>
            </a:prstGeom>
            <a:noFill/>
            <a:ln w="9525">
              <a:noFill/>
              <a:miter lim="800000"/>
            </a:ln>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(Optional)</a:t>
              </a:r>
              <a:endParaRPr lang="en-US" altLang="zh-CN">
                <a:solidFill>
                  <a:schemeClr val="bg2"/>
                </a:solidFill>
                <a:ea typeface="宋体" panose="02010600030101010101" pitchFamily="2" charset="-122"/>
              </a:endParaRPr>
            </a:p>
          </p:txBody>
        </p:sp>
        <p:sp>
          <p:nvSpPr>
            <p:cNvPr id="4131" name="Freeform 95"/>
            <p:cNvSpPr/>
            <p:nvPr/>
          </p:nvSpPr>
          <p:spPr bwMode="auto">
            <a:xfrm>
              <a:off x="2366" y="889"/>
              <a:ext cx="282" cy="104"/>
            </a:xfrm>
            <a:custGeom>
              <a:avLst/>
              <a:gdLst>
                <a:gd name="T0" fmla="*/ 282 w 282"/>
                <a:gd name="T1" fmla="*/ 0 h 109"/>
                <a:gd name="T2" fmla="*/ 0 w 282"/>
                <a:gd name="T3" fmla="*/ 0 h 109"/>
                <a:gd name="T4" fmla="*/ 0 w 282"/>
                <a:gd name="T5" fmla="*/ 109 h 109"/>
                <a:gd name="T6" fmla="*/ 0 60000 65536"/>
                <a:gd name="T7" fmla="*/ 0 60000 65536"/>
                <a:gd name="T8" fmla="*/ 0 60000 65536"/>
                <a:gd name="T9" fmla="*/ 0 w 282"/>
                <a:gd name="T10" fmla="*/ 0 h 109"/>
                <a:gd name="T11" fmla="*/ 282 w 282"/>
                <a:gd name="T12" fmla="*/ 109 h 109"/>
              </a:gdLst>
              <a:ahLst/>
              <a:cxnLst>
                <a:cxn ang="T6">
                  <a:pos x="T0" y="T1"/>
                </a:cxn>
                <a:cxn ang="T7">
                  <a:pos x="T2" y="T3"/>
                </a:cxn>
                <a:cxn ang="T8">
                  <a:pos x="T4" y="T5"/>
                </a:cxn>
              </a:cxnLst>
              <a:rect l="T9" t="T10" r="T11" b="T12"/>
              <a:pathLst>
                <a:path w="282" h="109">
                  <a:moveTo>
                    <a:pt x="282" y="0"/>
                  </a:moveTo>
                  <a:lnTo>
                    <a:pt x="0" y="0"/>
                  </a:lnTo>
                  <a:lnTo>
                    <a:pt x="0" y="109"/>
                  </a:lnTo>
                </a:path>
              </a:pathLst>
            </a:custGeom>
            <a:noFill/>
            <a:ln w="9525">
              <a:solidFill>
                <a:schemeClr val="bg2"/>
              </a:solidFill>
              <a:round/>
              <a:tailEnd type="arrow" w="med" len="med"/>
            </a:ln>
          </p:spPr>
          <p:txBody>
            <a:bodyPr lIns="107950" tIns="53975" rIns="107950" bIns="53975"/>
            <a:lstStyle/>
            <a:p>
              <a:endParaRPr lang="en-US"/>
            </a:p>
          </p:txBody>
        </p:sp>
        <p:sp>
          <p:nvSpPr>
            <p:cNvPr id="4132" name="Line 96"/>
            <p:cNvSpPr>
              <a:spLocks noChangeShapeType="1"/>
            </p:cNvSpPr>
            <p:nvPr/>
          </p:nvSpPr>
          <p:spPr bwMode="auto">
            <a:xfrm>
              <a:off x="2785" y="685"/>
              <a:ext cx="0" cy="129"/>
            </a:xfrm>
            <a:prstGeom prst="line">
              <a:avLst/>
            </a:prstGeom>
            <a:noFill/>
            <a:ln w="9525">
              <a:solidFill>
                <a:schemeClr val="bg2"/>
              </a:solidFill>
              <a:round/>
              <a:tailEnd type="arrow" w="med" len="med"/>
            </a:ln>
          </p:spPr>
          <p:txBody>
            <a:bodyPr lIns="107950" tIns="53975" rIns="107950" bIns="53975"/>
            <a:lstStyle/>
            <a:p>
              <a:endParaRPr lang="en-US"/>
            </a:p>
          </p:txBody>
        </p:sp>
        <p:sp>
          <p:nvSpPr>
            <p:cNvPr id="4133" name="Freeform 97"/>
            <p:cNvSpPr/>
            <p:nvPr/>
          </p:nvSpPr>
          <p:spPr bwMode="auto">
            <a:xfrm>
              <a:off x="2896" y="890"/>
              <a:ext cx="493" cy="105"/>
            </a:xfrm>
            <a:custGeom>
              <a:avLst/>
              <a:gdLst>
                <a:gd name="T0" fmla="*/ 0 w 493"/>
                <a:gd name="T1" fmla="*/ 0 h 112"/>
                <a:gd name="T2" fmla="*/ 492 w 493"/>
                <a:gd name="T3" fmla="*/ 1 h 112"/>
                <a:gd name="T4" fmla="*/ 493 w 493"/>
                <a:gd name="T5" fmla="*/ 112 h 112"/>
                <a:gd name="T6" fmla="*/ 0 60000 65536"/>
                <a:gd name="T7" fmla="*/ 0 60000 65536"/>
                <a:gd name="T8" fmla="*/ 0 60000 65536"/>
                <a:gd name="T9" fmla="*/ 0 w 493"/>
                <a:gd name="T10" fmla="*/ 0 h 112"/>
                <a:gd name="T11" fmla="*/ 493 w 493"/>
                <a:gd name="T12" fmla="*/ 112 h 112"/>
              </a:gdLst>
              <a:ahLst/>
              <a:cxnLst>
                <a:cxn ang="T6">
                  <a:pos x="T0" y="T1"/>
                </a:cxn>
                <a:cxn ang="T7">
                  <a:pos x="T2" y="T3"/>
                </a:cxn>
                <a:cxn ang="T8">
                  <a:pos x="T4" y="T5"/>
                </a:cxn>
              </a:cxnLst>
              <a:rect l="T9" t="T10" r="T11" b="T12"/>
              <a:pathLst>
                <a:path w="493" h="112">
                  <a:moveTo>
                    <a:pt x="0" y="0"/>
                  </a:moveTo>
                  <a:lnTo>
                    <a:pt x="492" y="1"/>
                  </a:lnTo>
                  <a:lnTo>
                    <a:pt x="493" y="112"/>
                  </a:lnTo>
                </a:path>
              </a:pathLst>
            </a:custGeom>
            <a:noFill/>
            <a:ln w="9525">
              <a:solidFill>
                <a:schemeClr val="bg2"/>
              </a:solidFill>
              <a:round/>
              <a:tailEnd type="arrow" w="med" len="med"/>
            </a:ln>
          </p:spPr>
          <p:txBody>
            <a:bodyPr lIns="107950" tIns="53975" rIns="107950" bIns="53975"/>
            <a:lstStyle/>
            <a:p>
              <a:endParaRPr lang="en-US"/>
            </a:p>
          </p:txBody>
        </p:sp>
        <p:sp>
          <p:nvSpPr>
            <p:cNvPr id="4134" name="Freeform 98"/>
            <p:cNvSpPr/>
            <p:nvPr/>
          </p:nvSpPr>
          <p:spPr bwMode="auto">
            <a:xfrm>
              <a:off x="2648" y="819"/>
              <a:ext cx="272" cy="124"/>
            </a:xfrm>
            <a:custGeom>
              <a:avLst/>
              <a:gdLst>
                <a:gd name="T0" fmla="*/ 0 w 528"/>
                <a:gd name="T1" fmla="*/ 136 h 240"/>
                <a:gd name="T2" fmla="*/ 264 w 528"/>
                <a:gd name="T3" fmla="*/ 0 h 240"/>
                <a:gd name="T4" fmla="*/ 528 w 528"/>
                <a:gd name="T5" fmla="*/ 136 h 240"/>
                <a:gd name="T6" fmla="*/ 264 w 528"/>
                <a:gd name="T7" fmla="*/ 240 h 240"/>
                <a:gd name="T8" fmla="*/ 0 w 528"/>
                <a:gd name="T9" fmla="*/ 136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ln>
          </p:spPr>
          <p:txBody>
            <a:bodyPr lIns="107950" tIns="53975" rIns="107950" bIns="53975"/>
            <a:lstStyle/>
            <a:p>
              <a:endParaRPr lang="en-US"/>
            </a:p>
          </p:txBody>
        </p:sp>
        <p:sp>
          <p:nvSpPr>
            <p:cNvPr id="4135" name="Freeform 99"/>
            <p:cNvSpPr/>
            <p:nvPr/>
          </p:nvSpPr>
          <p:spPr bwMode="auto">
            <a:xfrm>
              <a:off x="2362" y="1408"/>
              <a:ext cx="280" cy="72"/>
            </a:xfrm>
            <a:custGeom>
              <a:avLst/>
              <a:gdLst>
                <a:gd name="T0" fmla="*/ 1 w 274"/>
                <a:gd name="T1" fmla="*/ 0 h 99"/>
                <a:gd name="T2" fmla="*/ 0 w 274"/>
                <a:gd name="T3" fmla="*/ 99 h 99"/>
                <a:gd name="T4" fmla="*/ 274 w 274"/>
                <a:gd name="T5" fmla="*/ 99 h 99"/>
                <a:gd name="T6" fmla="*/ 0 60000 65536"/>
                <a:gd name="T7" fmla="*/ 0 60000 65536"/>
                <a:gd name="T8" fmla="*/ 0 60000 65536"/>
                <a:gd name="T9" fmla="*/ 0 w 274"/>
                <a:gd name="T10" fmla="*/ 0 h 99"/>
                <a:gd name="T11" fmla="*/ 274 w 274"/>
                <a:gd name="T12" fmla="*/ 99 h 99"/>
              </a:gdLst>
              <a:ahLst/>
              <a:cxnLst>
                <a:cxn ang="T6">
                  <a:pos x="T0" y="T1"/>
                </a:cxn>
                <a:cxn ang="T7">
                  <a:pos x="T2" y="T3"/>
                </a:cxn>
                <a:cxn ang="T8">
                  <a:pos x="T4" y="T5"/>
                </a:cxn>
              </a:cxnLst>
              <a:rect l="T9" t="T10" r="T11" b="T12"/>
              <a:pathLst>
                <a:path w="274" h="99">
                  <a:moveTo>
                    <a:pt x="1" y="0"/>
                  </a:moveTo>
                  <a:lnTo>
                    <a:pt x="0" y="99"/>
                  </a:lnTo>
                  <a:lnTo>
                    <a:pt x="274" y="99"/>
                  </a:lnTo>
                </a:path>
              </a:pathLst>
            </a:custGeom>
            <a:noFill/>
            <a:ln w="9525">
              <a:solidFill>
                <a:schemeClr val="bg2"/>
              </a:solidFill>
              <a:round/>
              <a:tailEnd type="arrow" w="med" len="med"/>
            </a:ln>
          </p:spPr>
          <p:txBody>
            <a:bodyPr lIns="107950" tIns="53975" rIns="107950" bIns="53975"/>
            <a:lstStyle/>
            <a:p>
              <a:endParaRPr lang="en-US"/>
            </a:p>
          </p:txBody>
        </p:sp>
        <p:sp>
          <p:nvSpPr>
            <p:cNvPr id="4136" name="Line 100"/>
            <p:cNvSpPr>
              <a:spLocks noChangeShapeType="1"/>
            </p:cNvSpPr>
            <p:nvPr/>
          </p:nvSpPr>
          <p:spPr bwMode="auto">
            <a:xfrm>
              <a:off x="3397" y="1477"/>
              <a:ext cx="0" cy="144"/>
            </a:xfrm>
            <a:prstGeom prst="line">
              <a:avLst/>
            </a:prstGeom>
            <a:noFill/>
            <a:ln w="9525">
              <a:solidFill>
                <a:schemeClr val="bg2"/>
              </a:solidFill>
              <a:round/>
              <a:tailEnd type="arrow" w="med" len="med"/>
            </a:ln>
          </p:spPr>
          <p:txBody>
            <a:bodyPr lIns="107950" tIns="53975" rIns="107950" bIns="53975"/>
            <a:lstStyle/>
            <a:p>
              <a:endParaRPr lang="en-US"/>
            </a:p>
          </p:txBody>
        </p:sp>
        <p:sp>
          <p:nvSpPr>
            <p:cNvPr id="4137" name="Line 101"/>
            <p:cNvSpPr>
              <a:spLocks noChangeShapeType="1"/>
            </p:cNvSpPr>
            <p:nvPr/>
          </p:nvSpPr>
          <p:spPr bwMode="auto">
            <a:xfrm>
              <a:off x="2785" y="946"/>
              <a:ext cx="0" cy="459"/>
            </a:xfrm>
            <a:prstGeom prst="line">
              <a:avLst/>
            </a:prstGeom>
            <a:noFill/>
            <a:ln w="9525">
              <a:solidFill>
                <a:schemeClr val="bg2"/>
              </a:solidFill>
              <a:round/>
              <a:tailEnd type="arrow" w="med" len="med"/>
            </a:ln>
          </p:spPr>
          <p:txBody>
            <a:bodyPr lIns="107950" tIns="53975" rIns="107950" bIns="53975"/>
            <a:lstStyle/>
            <a:p>
              <a:endParaRPr lang="en-US"/>
            </a:p>
          </p:txBody>
        </p:sp>
        <p:sp>
          <p:nvSpPr>
            <p:cNvPr id="4138" name="Line 102"/>
            <p:cNvSpPr>
              <a:spLocks noChangeShapeType="1"/>
            </p:cNvSpPr>
            <p:nvPr/>
          </p:nvSpPr>
          <p:spPr bwMode="auto">
            <a:xfrm>
              <a:off x="2785" y="1537"/>
              <a:ext cx="0" cy="129"/>
            </a:xfrm>
            <a:prstGeom prst="line">
              <a:avLst/>
            </a:prstGeom>
            <a:noFill/>
            <a:ln w="9525">
              <a:solidFill>
                <a:schemeClr val="bg2"/>
              </a:solidFill>
              <a:round/>
              <a:tailEnd type="arrow" w="med" len="med"/>
            </a:ln>
          </p:spPr>
          <p:txBody>
            <a:bodyPr lIns="107950" tIns="53975" rIns="107950" bIns="53975"/>
            <a:lstStyle/>
            <a:p>
              <a:endParaRPr lang="en-US"/>
            </a:p>
          </p:txBody>
        </p:sp>
        <p:sp>
          <p:nvSpPr>
            <p:cNvPr id="4139" name="Freeform 103"/>
            <p:cNvSpPr/>
            <p:nvPr/>
          </p:nvSpPr>
          <p:spPr bwMode="auto">
            <a:xfrm>
              <a:off x="2648" y="1409"/>
              <a:ext cx="272" cy="124"/>
            </a:xfrm>
            <a:custGeom>
              <a:avLst/>
              <a:gdLst>
                <a:gd name="T0" fmla="*/ 0 w 528"/>
                <a:gd name="T1" fmla="*/ 136 h 240"/>
                <a:gd name="T2" fmla="*/ 264 w 528"/>
                <a:gd name="T3" fmla="*/ 0 h 240"/>
                <a:gd name="T4" fmla="*/ 528 w 528"/>
                <a:gd name="T5" fmla="*/ 136 h 240"/>
                <a:gd name="T6" fmla="*/ 264 w 528"/>
                <a:gd name="T7" fmla="*/ 240 h 240"/>
                <a:gd name="T8" fmla="*/ 0 w 528"/>
                <a:gd name="T9" fmla="*/ 136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0" y="136"/>
                  </a:moveTo>
                  <a:lnTo>
                    <a:pt x="264" y="0"/>
                  </a:lnTo>
                  <a:lnTo>
                    <a:pt x="528" y="136"/>
                  </a:lnTo>
                  <a:lnTo>
                    <a:pt x="264" y="240"/>
                  </a:lnTo>
                  <a:lnTo>
                    <a:pt x="0" y="136"/>
                  </a:lnTo>
                  <a:close/>
                </a:path>
              </a:pathLst>
            </a:custGeom>
            <a:solidFill>
              <a:srgbClr val="FFCC99"/>
            </a:solidFill>
            <a:ln w="9525">
              <a:solidFill>
                <a:schemeClr val="bg2"/>
              </a:solidFill>
              <a:round/>
            </a:ln>
          </p:spPr>
          <p:txBody>
            <a:bodyPr lIns="107950" tIns="53975" rIns="107950" bIns="53975"/>
            <a:lstStyle/>
            <a:p>
              <a:endParaRPr lang="en-US"/>
            </a:p>
          </p:txBody>
        </p:sp>
        <p:sp>
          <p:nvSpPr>
            <p:cNvPr id="4140" name="Line 104"/>
            <p:cNvSpPr>
              <a:spLocks noChangeShapeType="1"/>
            </p:cNvSpPr>
            <p:nvPr/>
          </p:nvSpPr>
          <p:spPr bwMode="auto">
            <a:xfrm>
              <a:off x="3121" y="1696"/>
              <a:ext cx="0" cy="177"/>
            </a:xfrm>
            <a:prstGeom prst="line">
              <a:avLst/>
            </a:prstGeom>
            <a:noFill/>
            <a:ln w="9525">
              <a:solidFill>
                <a:schemeClr val="bg2"/>
              </a:solidFill>
              <a:round/>
              <a:tailEnd type="arrow" w="med" len="med"/>
            </a:ln>
          </p:spPr>
          <p:txBody>
            <a:bodyPr lIns="107950" tIns="53975" rIns="107950" bIns="53975"/>
            <a:lstStyle/>
            <a:p>
              <a:endParaRPr lang="en-US"/>
            </a:p>
          </p:txBody>
        </p:sp>
        <p:sp>
          <p:nvSpPr>
            <p:cNvPr id="4141" name="Line 105"/>
            <p:cNvSpPr>
              <a:spLocks noChangeShapeType="1"/>
            </p:cNvSpPr>
            <p:nvPr/>
          </p:nvSpPr>
          <p:spPr bwMode="auto">
            <a:xfrm>
              <a:off x="3121" y="2203"/>
              <a:ext cx="0" cy="114"/>
            </a:xfrm>
            <a:prstGeom prst="line">
              <a:avLst/>
            </a:prstGeom>
            <a:noFill/>
            <a:ln w="9525">
              <a:solidFill>
                <a:schemeClr val="bg2"/>
              </a:solidFill>
              <a:round/>
              <a:tailEnd type="arrow" w="med" len="med"/>
            </a:ln>
          </p:spPr>
          <p:txBody>
            <a:bodyPr lIns="107950" tIns="53975" rIns="107950" bIns="53975"/>
            <a:lstStyle/>
            <a:p>
              <a:endParaRPr lang="en-US"/>
            </a:p>
          </p:txBody>
        </p:sp>
        <p:sp>
          <p:nvSpPr>
            <p:cNvPr id="4142" name="Line 106"/>
            <p:cNvSpPr>
              <a:spLocks noChangeShapeType="1"/>
            </p:cNvSpPr>
            <p:nvPr/>
          </p:nvSpPr>
          <p:spPr bwMode="auto">
            <a:xfrm>
              <a:off x="3529" y="2350"/>
              <a:ext cx="0" cy="366"/>
            </a:xfrm>
            <a:prstGeom prst="line">
              <a:avLst/>
            </a:prstGeom>
            <a:noFill/>
            <a:ln w="9525">
              <a:solidFill>
                <a:schemeClr val="bg2"/>
              </a:solidFill>
              <a:round/>
              <a:tailEnd type="arrow" w="med" len="med"/>
            </a:ln>
          </p:spPr>
          <p:txBody>
            <a:bodyPr lIns="107950" tIns="53975" rIns="107950" bIns="53975"/>
            <a:lstStyle/>
            <a:p>
              <a:endParaRPr lang="en-US"/>
            </a:p>
          </p:txBody>
        </p:sp>
        <p:sp>
          <p:nvSpPr>
            <p:cNvPr id="4143" name="Line 107"/>
            <p:cNvSpPr>
              <a:spLocks noChangeShapeType="1"/>
            </p:cNvSpPr>
            <p:nvPr/>
          </p:nvSpPr>
          <p:spPr bwMode="auto">
            <a:xfrm>
              <a:off x="2713" y="2350"/>
              <a:ext cx="0" cy="366"/>
            </a:xfrm>
            <a:prstGeom prst="line">
              <a:avLst/>
            </a:prstGeom>
            <a:noFill/>
            <a:ln w="9525">
              <a:solidFill>
                <a:schemeClr val="bg2"/>
              </a:solidFill>
              <a:round/>
              <a:tailEnd type="arrow" w="med" len="med"/>
            </a:ln>
          </p:spPr>
          <p:txBody>
            <a:bodyPr lIns="107950" tIns="53975" rIns="107950" bIns="53975"/>
            <a:lstStyle/>
            <a:p>
              <a:endParaRPr lang="en-US"/>
            </a:p>
          </p:txBody>
        </p:sp>
        <p:sp>
          <p:nvSpPr>
            <p:cNvPr id="4144" name="Rectangle 108"/>
            <p:cNvSpPr>
              <a:spLocks noChangeArrowheads="1"/>
            </p:cNvSpPr>
            <p:nvPr/>
          </p:nvSpPr>
          <p:spPr bwMode="auto">
            <a:xfrm>
              <a:off x="2570" y="2329"/>
              <a:ext cx="1091" cy="31"/>
            </a:xfrm>
            <a:prstGeom prst="rect">
              <a:avLst/>
            </a:prstGeom>
            <a:solidFill>
              <a:srgbClr val="1F6B60"/>
            </a:solidFill>
            <a:ln w="9525">
              <a:solidFill>
                <a:srgbClr val="1F6B60"/>
              </a:solidFill>
              <a:miter lim="800000"/>
            </a:ln>
          </p:spPr>
          <p:txBody>
            <a:bodyPr wrap="none" lIns="107950" tIns="53975" rIns="107950" bIns="53975" anchor="ctr"/>
            <a:lstStyle/>
            <a:p>
              <a:endParaRPr lang="en-US"/>
            </a:p>
          </p:txBody>
        </p:sp>
        <p:sp>
          <p:nvSpPr>
            <p:cNvPr id="4145" name="Freeform 109"/>
            <p:cNvSpPr/>
            <p:nvPr/>
          </p:nvSpPr>
          <p:spPr bwMode="auto">
            <a:xfrm>
              <a:off x="2158" y="1696"/>
              <a:ext cx="312" cy="507"/>
            </a:xfrm>
            <a:custGeom>
              <a:avLst/>
              <a:gdLst>
                <a:gd name="T0" fmla="*/ 312 w 312"/>
                <a:gd name="T1" fmla="*/ 0 h 507"/>
                <a:gd name="T2" fmla="*/ 312 w 312"/>
                <a:gd name="T3" fmla="*/ 240 h 507"/>
                <a:gd name="T4" fmla="*/ 0 w 312"/>
                <a:gd name="T5" fmla="*/ 240 h 507"/>
                <a:gd name="T6" fmla="*/ 0 w 312"/>
                <a:gd name="T7" fmla="*/ 507 h 507"/>
                <a:gd name="T8" fmla="*/ 0 60000 65536"/>
                <a:gd name="T9" fmla="*/ 0 60000 65536"/>
                <a:gd name="T10" fmla="*/ 0 60000 65536"/>
                <a:gd name="T11" fmla="*/ 0 60000 65536"/>
                <a:gd name="T12" fmla="*/ 0 w 312"/>
                <a:gd name="T13" fmla="*/ 0 h 507"/>
                <a:gd name="T14" fmla="*/ 312 w 312"/>
                <a:gd name="T15" fmla="*/ 507 h 507"/>
              </a:gdLst>
              <a:ahLst/>
              <a:cxnLst>
                <a:cxn ang="T8">
                  <a:pos x="T0" y="T1"/>
                </a:cxn>
                <a:cxn ang="T9">
                  <a:pos x="T2" y="T3"/>
                </a:cxn>
                <a:cxn ang="T10">
                  <a:pos x="T4" y="T5"/>
                </a:cxn>
                <a:cxn ang="T11">
                  <a:pos x="T6" y="T7"/>
                </a:cxn>
              </a:cxnLst>
              <a:rect l="T12" t="T13" r="T14" b="T15"/>
              <a:pathLst>
                <a:path w="312" h="507">
                  <a:moveTo>
                    <a:pt x="312" y="0"/>
                  </a:moveTo>
                  <a:lnTo>
                    <a:pt x="312" y="240"/>
                  </a:lnTo>
                  <a:lnTo>
                    <a:pt x="0" y="240"/>
                  </a:lnTo>
                  <a:lnTo>
                    <a:pt x="0" y="507"/>
                  </a:lnTo>
                </a:path>
              </a:pathLst>
            </a:custGeom>
            <a:noFill/>
            <a:ln w="9525">
              <a:solidFill>
                <a:schemeClr val="bg2"/>
              </a:solidFill>
              <a:round/>
              <a:tailEnd type="arrow" w="med" len="med"/>
            </a:ln>
          </p:spPr>
          <p:txBody>
            <a:bodyPr lIns="107950" tIns="53975" rIns="107950" bIns="53975"/>
            <a:lstStyle/>
            <a:p>
              <a:endParaRPr lang="en-US"/>
            </a:p>
          </p:txBody>
        </p:sp>
        <p:sp>
          <p:nvSpPr>
            <p:cNvPr id="4146" name="Rectangle 110"/>
            <p:cNvSpPr>
              <a:spLocks noChangeArrowheads="1"/>
            </p:cNvSpPr>
            <p:nvPr/>
          </p:nvSpPr>
          <p:spPr bwMode="auto">
            <a:xfrm>
              <a:off x="2357" y="1672"/>
              <a:ext cx="866" cy="30"/>
            </a:xfrm>
            <a:prstGeom prst="rect">
              <a:avLst/>
            </a:prstGeom>
            <a:solidFill>
              <a:srgbClr val="1F6B60"/>
            </a:solidFill>
            <a:ln w="9525">
              <a:solidFill>
                <a:srgbClr val="1F6B60"/>
              </a:solidFill>
              <a:miter lim="800000"/>
            </a:ln>
          </p:spPr>
          <p:txBody>
            <a:bodyPr wrap="none" lIns="107950" tIns="53975" rIns="107950" bIns="53975" anchor="ctr"/>
            <a:lstStyle/>
            <a:p>
              <a:endParaRPr lang="en-US"/>
            </a:p>
          </p:txBody>
        </p:sp>
        <p:grpSp>
          <p:nvGrpSpPr>
            <p:cNvPr id="4147" name="Group 111"/>
            <p:cNvGrpSpPr/>
            <p:nvPr/>
          </p:nvGrpSpPr>
          <p:grpSpPr bwMode="auto">
            <a:xfrm>
              <a:off x="2713" y="3130"/>
              <a:ext cx="816" cy="266"/>
              <a:chOff x="2745" y="3066"/>
              <a:chExt cx="816" cy="342"/>
            </a:xfrm>
          </p:grpSpPr>
          <p:sp>
            <p:nvSpPr>
              <p:cNvPr id="4153" name="Line 112"/>
              <p:cNvSpPr>
                <a:spLocks noChangeShapeType="1"/>
              </p:cNvSpPr>
              <p:nvPr/>
            </p:nvSpPr>
            <p:spPr bwMode="auto">
              <a:xfrm>
                <a:off x="3561" y="3066"/>
                <a:ext cx="0" cy="342"/>
              </a:xfrm>
              <a:prstGeom prst="line">
                <a:avLst/>
              </a:prstGeom>
              <a:noFill/>
              <a:ln w="9525">
                <a:solidFill>
                  <a:schemeClr val="bg2"/>
                </a:solidFill>
                <a:round/>
                <a:tailEnd type="arrow" w="med" len="med"/>
              </a:ln>
            </p:spPr>
            <p:txBody>
              <a:bodyPr lIns="107950" tIns="53975" rIns="107950" bIns="53975"/>
              <a:lstStyle/>
              <a:p>
                <a:endParaRPr lang="en-US"/>
              </a:p>
            </p:txBody>
          </p:sp>
          <p:sp>
            <p:nvSpPr>
              <p:cNvPr id="4154" name="Line 113"/>
              <p:cNvSpPr>
                <a:spLocks noChangeShapeType="1"/>
              </p:cNvSpPr>
              <p:nvPr/>
            </p:nvSpPr>
            <p:spPr bwMode="auto">
              <a:xfrm>
                <a:off x="2745" y="3066"/>
                <a:ext cx="0" cy="342"/>
              </a:xfrm>
              <a:prstGeom prst="line">
                <a:avLst/>
              </a:prstGeom>
              <a:noFill/>
              <a:ln w="9525">
                <a:solidFill>
                  <a:schemeClr val="bg2"/>
                </a:solidFill>
                <a:round/>
                <a:tailEnd type="arrow" w="med" len="med"/>
              </a:ln>
            </p:spPr>
            <p:txBody>
              <a:bodyPr lIns="107950" tIns="53975" rIns="107950" bIns="53975"/>
              <a:lstStyle/>
              <a:p>
                <a:endParaRPr lang="en-US"/>
              </a:p>
            </p:txBody>
          </p:sp>
        </p:grpSp>
        <p:sp>
          <p:nvSpPr>
            <p:cNvPr id="4148" name="Line 114"/>
            <p:cNvSpPr>
              <a:spLocks noChangeShapeType="1"/>
            </p:cNvSpPr>
            <p:nvPr/>
          </p:nvSpPr>
          <p:spPr bwMode="auto">
            <a:xfrm>
              <a:off x="3139" y="3428"/>
              <a:ext cx="0" cy="159"/>
            </a:xfrm>
            <a:prstGeom prst="line">
              <a:avLst/>
            </a:prstGeom>
            <a:noFill/>
            <a:ln w="9525">
              <a:solidFill>
                <a:schemeClr val="bg2"/>
              </a:solidFill>
              <a:round/>
              <a:tailEnd type="arrow" w="med" len="med"/>
            </a:ln>
          </p:spPr>
          <p:txBody>
            <a:bodyPr lIns="107950" tIns="53975" rIns="107950" bIns="53975"/>
            <a:lstStyle/>
            <a:p>
              <a:endParaRPr lang="en-US"/>
            </a:p>
          </p:txBody>
        </p:sp>
        <p:sp>
          <p:nvSpPr>
            <p:cNvPr id="4149" name="Line 115"/>
            <p:cNvSpPr>
              <a:spLocks noChangeShapeType="1"/>
            </p:cNvSpPr>
            <p:nvPr/>
          </p:nvSpPr>
          <p:spPr bwMode="auto">
            <a:xfrm>
              <a:off x="2158" y="2617"/>
              <a:ext cx="0" cy="972"/>
            </a:xfrm>
            <a:prstGeom prst="line">
              <a:avLst/>
            </a:prstGeom>
            <a:noFill/>
            <a:ln w="9525">
              <a:solidFill>
                <a:schemeClr val="bg2"/>
              </a:solidFill>
              <a:round/>
              <a:tailEnd type="arrow" w="med" len="med"/>
            </a:ln>
          </p:spPr>
          <p:txBody>
            <a:bodyPr lIns="107950" tIns="53975" rIns="107950" bIns="53975"/>
            <a:lstStyle/>
            <a:p>
              <a:endParaRPr lang="en-US"/>
            </a:p>
          </p:txBody>
        </p:sp>
        <p:sp>
          <p:nvSpPr>
            <p:cNvPr id="4150" name="Line 116"/>
            <p:cNvSpPr>
              <a:spLocks noChangeShapeType="1"/>
            </p:cNvSpPr>
            <p:nvPr/>
          </p:nvSpPr>
          <p:spPr bwMode="auto">
            <a:xfrm>
              <a:off x="2866" y="3617"/>
              <a:ext cx="0" cy="159"/>
            </a:xfrm>
            <a:prstGeom prst="line">
              <a:avLst/>
            </a:prstGeom>
            <a:noFill/>
            <a:ln w="9525">
              <a:solidFill>
                <a:schemeClr val="bg2"/>
              </a:solidFill>
              <a:round/>
              <a:tailEnd type="arrow" w="med" len="med"/>
            </a:ln>
          </p:spPr>
          <p:txBody>
            <a:bodyPr lIns="107950" tIns="53975" rIns="107950" bIns="53975"/>
            <a:lstStyle/>
            <a:p>
              <a:endParaRPr lang="en-US"/>
            </a:p>
          </p:txBody>
        </p:sp>
        <p:sp>
          <p:nvSpPr>
            <p:cNvPr id="4151" name="Rectangle 117"/>
            <p:cNvSpPr>
              <a:spLocks noChangeArrowheads="1"/>
            </p:cNvSpPr>
            <p:nvPr/>
          </p:nvSpPr>
          <p:spPr bwMode="auto">
            <a:xfrm>
              <a:off x="2576" y="3401"/>
              <a:ext cx="1091" cy="31"/>
            </a:xfrm>
            <a:prstGeom prst="rect">
              <a:avLst/>
            </a:prstGeom>
            <a:solidFill>
              <a:srgbClr val="1F6B60"/>
            </a:solidFill>
            <a:ln w="9525">
              <a:solidFill>
                <a:srgbClr val="1F6B60"/>
              </a:solidFill>
              <a:miter lim="800000"/>
            </a:ln>
          </p:spPr>
          <p:txBody>
            <a:bodyPr wrap="none" lIns="107950" tIns="53975" rIns="107950" bIns="53975" anchor="ctr"/>
            <a:lstStyle/>
            <a:p>
              <a:endParaRPr lang="en-US"/>
            </a:p>
          </p:txBody>
        </p:sp>
        <p:sp>
          <p:nvSpPr>
            <p:cNvPr id="4152" name="Rectangle 118"/>
            <p:cNvSpPr>
              <a:spLocks noChangeArrowheads="1"/>
            </p:cNvSpPr>
            <p:nvPr/>
          </p:nvSpPr>
          <p:spPr bwMode="auto">
            <a:xfrm>
              <a:off x="2040" y="3593"/>
              <a:ext cx="1232" cy="32"/>
            </a:xfrm>
            <a:prstGeom prst="rect">
              <a:avLst/>
            </a:prstGeom>
            <a:solidFill>
              <a:srgbClr val="1F6B60"/>
            </a:solidFill>
            <a:ln w="9525">
              <a:solidFill>
                <a:srgbClr val="1F6B60"/>
              </a:solidFill>
              <a:miter lim="800000"/>
            </a:ln>
          </p:spPr>
          <p:txBody>
            <a:bodyPr wrap="none" lIns="107950" tIns="53975" rIns="107950" bIns="53975" anchor="ctr"/>
            <a:lstStyle/>
            <a:p>
              <a:endParaRPr lang="en-US"/>
            </a:p>
          </p:txBody>
        </p:sp>
      </p:grpSp>
      <p:grpSp>
        <p:nvGrpSpPr>
          <p:cNvPr id="4100" name="Group 16"/>
          <p:cNvGrpSpPr/>
          <p:nvPr/>
        </p:nvGrpSpPr>
        <p:grpSpPr bwMode="auto">
          <a:xfrm>
            <a:off x="1323657" y="3869643"/>
            <a:ext cx="2408237" cy="2097087"/>
            <a:chOff x="739" y="2183"/>
            <a:chExt cx="1517" cy="1321"/>
          </a:xfrm>
        </p:grpSpPr>
        <p:sp>
          <p:nvSpPr>
            <p:cNvPr id="342020" name="PubTriangle"/>
            <p:cNvSpPr>
              <a:spLocks noEditPoints="1" noChangeArrowheads="1"/>
            </p:cNvSpPr>
            <p:nvPr/>
          </p:nvSpPr>
          <p:spPr bwMode="auto">
            <a:xfrm rot="2353587" flipH="1" flipV="1">
              <a:off x="739" y="2183"/>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pPr>
                <a:defRPr/>
              </a:pPr>
              <a:endParaRPr lang="en-US"/>
            </a:p>
          </p:txBody>
        </p:sp>
        <p:sp>
          <p:nvSpPr>
            <p:cNvPr id="4102" name="Rectangle 5"/>
            <p:cNvSpPr>
              <a:spLocks noChangeArrowheads="1"/>
            </p:cNvSpPr>
            <p:nvPr/>
          </p:nvSpPr>
          <p:spPr bwMode="auto">
            <a:xfrm>
              <a:off x="1034" y="2860"/>
              <a:ext cx="355"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Use-Case</a:t>
              </a:r>
              <a:endParaRPr lang="en-US" altLang="zh-CN">
                <a:latin typeface="ZapfHumnst BT" pitchFamily="34" charset="0"/>
                <a:ea typeface="宋体" panose="02010600030101010101" pitchFamily="2" charset="-122"/>
              </a:endParaRPr>
            </a:p>
          </p:txBody>
        </p:sp>
        <p:sp>
          <p:nvSpPr>
            <p:cNvPr id="4103" name="Rectangle 6"/>
            <p:cNvSpPr>
              <a:spLocks noChangeArrowheads="1"/>
            </p:cNvSpPr>
            <p:nvPr/>
          </p:nvSpPr>
          <p:spPr bwMode="auto">
            <a:xfrm>
              <a:off x="1061" y="2946"/>
              <a:ext cx="248"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Design</a:t>
              </a:r>
              <a:endParaRPr lang="en-US" altLang="zh-CN">
                <a:latin typeface="ZapfHumnst BT" pitchFamily="34" charset="0"/>
                <a:ea typeface="宋体" panose="02010600030101010101" pitchFamily="2" charset="-122"/>
              </a:endParaRPr>
            </a:p>
          </p:txBody>
        </p:sp>
        <p:sp>
          <p:nvSpPr>
            <p:cNvPr id="4104" name="Freeform 7"/>
            <p:cNvSpPr/>
            <p:nvPr/>
          </p:nvSpPr>
          <p:spPr bwMode="auto">
            <a:xfrm>
              <a:off x="1054" y="2648"/>
              <a:ext cx="271" cy="168"/>
            </a:xfrm>
            <a:custGeom>
              <a:avLst/>
              <a:gdLst>
                <a:gd name="T0" fmla="*/ 0 w 38"/>
                <a:gd name="T1" fmla="*/ 0 h 23"/>
                <a:gd name="T2" fmla="*/ 26 w 38"/>
                <a:gd name="T3" fmla="*/ 0 h 23"/>
                <a:gd name="T4" fmla="*/ 38 w 38"/>
                <a:gd name="T5" fmla="*/ 11 h 23"/>
                <a:gd name="T6" fmla="*/ 26 w 38"/>
                <a:gd name="T7" fmla="*/ 23 h 23"/>
                <a:gd name="T8" fmla="*/ 0 w 38"/>
                <a:gd name="T9" fmla="*/ 23 h 23"/>
                <a:gd name="T10" fmla="*/ 0 w 38"/>
                <a:gd name="T11" fmla="*/ 0 h 23"/>
                <a:gd name="T12" fmla="*/ 0 60000 65536"/>
                <a:gd name="T13" fmla="*/ 0 60000 65536"/>
                <a:gd name="T14" fmla="*/ 0 60000 65536"/>
                <a:gd name="T15" fmla="*/ 0 60000 65536"/>
                <a:gd name="T16" fmla="*/ 0 60000 65536"/>
                <a:gd name="T17" fmla="*/ 0 60000 65536"/>
                <a:gd name="T18" fmla="*/ 0 w 38"/>
                <a:gd name="T19" fmla="*/ 0 h 23"/>
                <a:gd name="T20" fmla="*/ 38 w 38"/>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round/>
            </a:ln>
          </p:spPr>
          <p:txBody>
            <a:bodyPr/>
            <a:lstStyle/>
            <a:p>
              <a:endParaRPr lang="en-US"/>
            </a:p>
          </p:txBody>
        </p:sp>
        <p:sp>
          <p:nvSpPr>
            <p:cNvPr id="4105" name="Freeform 8"/>
            <p:cNvSpPr/>
            <p:nvPr/>
          </p:nvSpPr>
          <p:spPr bwMode="auto">
            <a:xfrm>
              <a:off x="1095" y="2645"/>
              <a:ext cx="271" cy="175"/>
            </a:xfrm>
            <a:custGeom>
              <a:avLst/>
              <a:gdLst>
                <a:gd name="T0" fmla="*/ 0 w 38"/>
                <a:gd name="T1" fmla="*/ 0 h 24"/>
                <a:gd name="T2" fmla="*/ 26 w 38"/>
                <a:gd name="T3" fmla="*/ 0 h 24"/>
                <a:gd name="T4" fmla="*/ 38 w 38"/>
                <a:gd name="T5" fmla="*/ 12 h 24"/>
                <a:gd name="T6" fmla="*/ 26 w 38"/>
                <a:gd name="T7" fmla="*/ 24 h 24"/>
                <a:gd name="T8" fmla="*/ 0 w 38"/>
                <a:gd name="T9" fmla="*/ 24 h 24"/>
                <a:gd name="T10" fmla="*/ 0 w 38"/>
                <a:gd name="T11" fmla="*/ 0 h 24"/>
                <a:gd name="T12" fmla="*/ 0 60000 65536"/>
                <a:gd name="T13" fmla="*/ 0 60000 65536"/>
                <a:gd name="T14" fmla="*/ 0 60000 65536"/>
                <a:gd name="T15" fmla="*/ 0 60000 65536"/>
                <a:gd name="T16" fmla="*/ 0 60000 65536"/>
                <a:gd name="T17" fmla="*/ 0 60000 65536"/>
                <a:gd name="T18" fmla="*/ 0 w 38"/>
                <a:gd name="T19" fmla="*/ 0 h 24"/>
                <a:gd name="T20" fmla="*/ 38 w 3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round/>
            </a:ln>
          </p:spPr>
          <p:txBody>
            <a:bodyPr/>
            <a:lstStyle/>
            <a:p>
              <a:endParaRPr lang="en-US"/>
            </a:p>
          </p:txBody>
        </p:sp>
        <p:sp>
          <p:nvSpPr>
            <p:cNvPr id="4106" name="Oval 9"/>
            <p:cNvSpPr>
              <a:spLocks noChangeArrowheads="1"/>
            </p:cNvSpPr>
            <p:nvPr/>
          </p:nvSpPr>
          <p:spPr bwMode="auto">
            <a:xfrm>
              <a:off x="1677" y="2543"/>
              <a:ext cx="135" cy="132"/>
            </a:xfrm>
            <a:prstGeom prst="ellipse">
              <a:avLst/>
            </a:prstGeom>
            <a:solidFill>
              <a:srgbClr val="A9A8A7"/>
            </a:solidFill>
            <a:ln w="0">
              <a:solidFill>
                <a:srgbClr val="C2C1C1"/>
              </a:solidFill>
              <a:round/>
            </a:ln>
          </p:spPr>
          <p:txBody>
            <a:bodyPr/>
            <a:lstStyle/>
            <a:p>
              <a:endParaRPr lang="en-US"/>
            </a:p>
          </p:txBody>
        </p:sp>
        <p:sp>
          <p:nvSpPr>
            <p:cNvPr id="4107" name="Freeform 10"/>
            <p:cNvSpPr/>
            <p:nvPr/>
          </p:nvSpPr>
          <p:spPr bwMode="auto">
            <a:xfrm>
              <a:off x="1591" y="2711"/>
              <a:ext cx="257" cy="206"/>
            </a:xfrm>
            <a:custGeom>
              <a:avLst/>
              <a:gdLst>
                <a:gd name="T0" fmla="*/ 9 w 36"/>
                <a:gd name="T1" fmla="*/ 0 h 28"/>
                <a:gd name="T2" fmla="*/ 36 w 36"/>
                <a:gd name="T3" fmla="*/ 0 h 28"/>
                <a:gd name="T4" fmla="*/ 27 w 36"/>
                <a:gd name="T5" fmla="*/ 28 h 28"/>
                <a:gd name="T6" fmla="*/ 0 w 36"/>
                <a:gd name="T7" fmla="*/ 28 h 28"/>
                <a:gd name="T8" fmla="*/ 9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A9A8A7"/>
            </a:solidFill>
            <a:ln w="0">
              <a:solidFill>
                <a:srgbClr val="C2C1C1"/>
              </a:solidFill>
              <a:round/>
            </a:ln>
          </p:spPr>
          <p:txBody>
            <a:bodyPr/>
            <a:lstStyle/>
            <a:p>
              <a:endParaRPr lang="en-US"/>
            </a:p>
          </p:txBody>
        </p:sp>
        <p:sp>
          <p:nvSpPr>
            <p:cNvPr id="4108" name="Oval 11"/>
            <p:cNvSpPr>
              <a:spLocks noChangeArrowheads="1"/>
            </p:cNvSpPr>
            <p:nvPr/>
          </p:nvSpPr>
          <p:spPr bwMode="auto">
            <a:xfrm>
              <a:off x="1676" y="2528"/>
              <a:ext cx="136" cy="132"/>
            </a:xfrm>
            <a:prstGeom prst="ellipse">
              <a:avLst/>
            </a:prstGeom>
            <a:solidFill>
              <a:srgbClr val="FBC88D"/>
            </a:solidFill>
            <a:ln w="0">
              <a:solidFill>
                <a:srgbClr val="25221E"/>
              </a:solidFill>
              <a:round/>
            </a:ln>
          </p:spPr>
          <p:txBody>
            <a:bodyPr/>
            <a:lstStyle/>
            <a:p>
              <a:endParaRPr lang="en-US"/>
            </a:p>
          </p:txBody>
        </p:sp>
        <p:sp>
          <p:nvSpPr>
            <p:cNvPr id="4109" name="Freeform 12"/>
            <p:cNvSpPr/>
            <p:nvPr/>
          </p:nvSpPr>
          <p:spPr bwMode="auto">
            <a:xfrm>
              <a:off x="1591" y="2689"/>
              <a:ext cx="257" cy="206"/>
            </a:xfrm>
            <a:custGeom>
              <a:avLst/>
              <a:gdLst>
                <a:gd name="T0" fmla="*/ 9 w 36"/>
                <a:gd name="T1" fmla="*/ 0 h 28"/>
                <a:gd name="T2" fmla="*/ 36 w 36"/>
                <a:gd name="T3" fmla="*/ 0 h 28"/>
                <a:gd name="T4" fmla="*/ 27 w 36"/>
                <a:gd name="T5" fmla="*/ 28 h 28"/>
                <a:gd name="T6" fmla="*/ 0 w 36"/>
                <a:gd name="T7" fmla="*/ 28 h 28"/>
                <a:gd name="T8" fmla="*/ 9 w 36"/>
                <a:gd name="T9" fmla="*/ 0 h 28"/>
                <a:gd name="T10" fmla="*/ 0 60000 65536"/>
                <a:gd name="T11" fmla="*/ 0 60000 65536"/>
                <a:gd name="T12" fmla="*/ 0 60000 65536"/>
                <a:gd name="T13" fmla="*/ 0 60000 65536"/>
                <a:gd name="T14" fmla="*/ 0 60000 65536"/>
                <a:gd name="T15" fmla="*/ 0 w 36"/>
                <a:gd name="T16" fmla="*/ 0 h 28"/>
                <a:gd name="T17" fmla="*/ 36 w 36"/>
                <a:gd name="T18" fmla="*/ 28 h 28"/>
              </a:gdLst>
              <a:ahLst/>
              <a:cxnLst>
                <a:cxn ang="T10">
                  <a:pos x="T0" y="T1"/>
                </a:cxn>
                <a:cxn ang="T11">
                  <a:pos x="T2" y="T3"/>
                </a:cxn>
                <a:cxn ang="T12">
                  <a:pos x="T4" y="T5"/>
                </a:cxn>
                <a:cxn ang="T13">
                  <a:pos x="T6" y="T7"/>
                </a:cxn>
                <a:cxn ang="T14">
                  <a:pos x="T8" y="T9"/>
                </a:cxn>
              </a:cxnLst>
              <a:rect l="T15" t="T16" r="T17" b="T18"/>
              <a:pathLst>
                <a:path w="36" h="28">
                  <a:moveTo>
                    <a:pt x="9" y="0"/>
                  </a:moveTo>
                  <a:lnTo>
                    <a:pt x="36" y="0"/>
                  </a:lnTo>
                  <a:lnTo>
                    <a:pt x="27" y="28"/>
                  </a:lnTo>
                  <a:lnTo>
                    <a:pt x="0" y="28"/>
                  </a:lnTo>
                  <a:lnTo>
                    <a:pt x="9" y="0"/>
                  </a:lnTo>
                </a:path>
              </a:pathLst>
            </a:custGeom>
            <a:solidFill>
              <a:srgbClr val="FBC88D"/>
            </a:solidFill>
            <a:ln w="0">
              <a:solidFill>
                <a:srgbClr val="25221E"/>
              </a:solidFill>
              <a:round/>
            </a:ln>
          </p:spPr>
          <p:txBody>
            <a:bodyPr/>
            <a:lstStyle/>
            <a:p>
              <a:endParaRPr lang="en-US"/>
            </a:p>
          </p:txBody>
        </p:sp>
        <p:sp>
          <p:nvSpPr>
            <p:cNvPr id="342029"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pPr>
                <a:defRPr/>
              </a:pPr>
              <a:endParaRPr lang="en-US"/>
            </a:p>
          </p:txBody>
        </p:sp>
        <p:sp>
          <p:nvSpPr>
            <p:cNvPr id="4111" name="Rectangle 14"/>
            <p:cNvSpPr>
              <a:spLocks noChangeArrowheads="1"/>
            </p:cNvSpPr>
            <p:nvPr/>
          </p:nvSpPr>
          <p:spPr bwMode="auto">
            <a:xfrm>
              <a:off x="1586" y="2960"/>
              <a:ext cx="319"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Designer</a:t>
              </a:r>
              <a:endParaRPr lang="en-US" altLang="zh-CN">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881688"/>
            <a:ext cx="8262938" cy="457200"/>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2400">
                <a:solidFill>
                  <a:srgbClr val="00CCFF"/>
                </a:solidFill>
                <a:ea typeface="宋体" panose="02010600030101010101" pitchFamily="2" charset="-122"/>
              </a:rPr>
              <a:t>Use subsystem interfaces as synchronization points.</a:t>
            </a:r>
            <a:endParaRPr lang="en-US" altLang="zh-CN" sz="2400">
              <a:solidFill>
                <a:srgbClr val="00CCFF"/>
              </a:solidFill>
              <a:ea typeface="宋体" panose="02010600030101010101" pitchFamily="2" charset="-122"/>
            </a:endParaRPr>
          </a:p>
        </p:txBody>
      </p:sp>
      <p:sp>
        <p:nvSpPr>
          <p:cNvPr id="28676" name="Rectangle 4"/>
          <p:cNvSpPr>
            <a:spLocks noGrp="1" noChangeArrowheads="1"/>
          </p:cNvSpPr>
          <p:nvPr>
            <p:ph idx="1"/>
          </p:nvPr>
        </p:nvSpPr>
        <p:spPr>
          <a:xfrm>
            <a:off x="414338" y="1220070"/>
            <a:ext cx="8229600" cy="4525963"/>
          </a:xfrm>
        </p:spPr>
        <p:txBody>
          <a:bodyPr/>
          <a:lstStyle/>
          <a:p>
            <a:pPr eaLnBrk="1" hangingPunct="1"/>
            <a:r>
              <a:rPr lang="en-US" altLang="zh-CN" dirty="0" smtClean="0">
                <a:ea typeface="宋体" panose="02010600030101010101" pitchFamily="2" charset="-122"/>
              </a:rPr>
              <a:t>Concentrate on requirements that affect subsystem interfaces </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Outline required interfaces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Model messages that cross subsystem boundaries </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Draw interaction diagrams in terms of subsystem interfaces for each use case </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Refine the interfaces needed to provide messages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Develop each subsystem in parallel</a:t>
            </a:r>
            <a:endParaRPr lang="en-US" altLang="zh-CN" dirty="0" smtClean="0">
              <a:ea typeface="宋体" panose="02010600030101010101" pitchFamily="2" charset="-122"/>
            </a:endParaRPr>
          </a:p>
        </p:txBody>
      </p:sp>
      <p:sp>
        <p:nvSpPr>
          <p:cNvPr id="28675" name="Rectangle 3"/>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Parallel Subsystem Development</a:t>
            </a:r>
            <a:endParaRPr lang="en-US" altLang="zh-CN" smtClean="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sp>
        <p:nvSpPr>
          <p:cNvPr id="29699" name="Rectangle 3"/>
          <p:cNvSpPr>
            <a:spLocks noChangeArrowheads="1"/>
          </p:cNvSpPr>
          <p:nvPr/>
        </p:nvSpPr>
        <p:spPr bwMode="auto">
          <a:xfrm>
            <a:off x="428625" y="1243470"/>
            <a:ext cx="8489950" cy="5043487"/>
          </a:xfrm>
          <a:prstGeom prst="rect">
            <a:avLst/>
          </a:prstGeom>
          <a:noFill/>
          <a:ln w="9525">
            <a:noFill/>
            <a:miter lim="800000"/>
          </a:ln>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interaction among design objects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Simplify sequence diagrams using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rgbClr val="FFFF99"/>
                </a:solidFill>
                <a:ea typeface="宋体" panose="02010600030101010101" pitchFamily="2" charset="-122"/>
              </a:rPr>
              <a:t>Describe persistence-related behavior</a:t>
            </a:r>
            <a:endParaRPr lang="en-US" altLang="zh-CN" sz="3200" dirty="0">
              <a:solidFill>
                <a:srgbClr val="FFFF99"/>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Refine the flow of events description</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Unify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endParaRPr lang="zh-CN" altLang="en-US" sz="3200" dirty="0">
              <a:solidFill>
                <a:srgbClr val="FFFF99"/>
              </a:solidFill>
              <a:ea typeface="宋体" panose="02010600030101010101" pitchFamily="2" charset="-122"/>
            </a:endParaRPr>
          </a:p>
        </p:txBody>
      </p:sp>
      <p:sp>
        <p:nvSpPr>
          <p:cNvPr id="401412" name="AutoShape 4"/>
          <p:cNvSpPr>
            <a:spLocks noChangeArrowheads="1"/>
          </p:cNvSpPr>
          <p:nvPr/>
        </p:nvSpPr>
        <p:spPr bwMode="auto">
          <a:xfrm>
            <a:off x="229053" y="27051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pP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3790950" y="2476494"/>
            <a:ext cx="0" cy="262890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71" name="Rectangle 3"/>
          <p:cNvSpPr>
            <a:spLocks noChangeArrowheads="1"/>
          </p:cNvSpPr>
          <p:nvPr/>
        </p:nvSpPr>
        <p:spPr bwMode="auto">
          <a:xfrm>
            <a:off x="742950" y="2476494"/>
            <a:ext cx="6400800" cy="2628900"/>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32772" name="Line 4"/>
          <p:cNvSpPr>
            <a:spLocks noChangeShapeType="1"/>
          </p:cNvSpPr>
          <p:nvPr/>
        </p:nvSpPr>
        <p:spPr bwMode="auto">
          <a:xfrm>
            <a:off x="742950" y="3086094"/>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73" name="Text Box 5"/>
          <p:cNvSpPr txBox="1">
            <a:spLocks noChangeArrowheads="1"/>
          </p:cNvSpPr>
          <p:nvPr/>
        </p:nvSpPr>
        <p:spPr bwMode="auto">
          <a:xfrm>
            <a:off x="1123950" y="2628894"/>
            <a:ext cx="2398713"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b="1">
                <a:ea typeface="宋体" panose="02010600030101010101" pitchFamily="2" charset="-122"/>
              </a:rPr>
              <a:t>Analysis Class</a:t>
            </a:r>
            <a:endParaRPr lang="en-US" altLang="zh-CN" sz="1800" b="1">
              <a:ea typeface="宋体" panose="02010600030101010101" pitchFamily="2" charset="-122"/>
            </a:endParaRPr>
          </a:p>
        </p:txBody>
      </p:sp>
      <p:sp>
        <p:nvSpPr>
          <p:cNvPr id="32774" name="Text Box 6"/>
          <p:cNvSpPr txBox="1">
            <a:spLocks noChangeArrowheads="1"/>
          </p:cNvSpPr>
          <p:nvPr/>
        </p:nvSpPr>
        <p:spPr bwMode="auto">
          <a:xfrm>
            <a:off x="4132263" y="2628894"/>
            <a:ext cx="2895600"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b="1">
                <a:ea typeface="宋体" panose="02010600030101010101" pitchFamily="2" charset="-122"/>
              </a:rPr>
              <a:t>Analysis Mechanism(s)</a:t>
            </a:r>
            <a:endParaRPr lang="en-US" altLang="zh-CN" sz="1800" b="1">
              <a:ea typeface="宋体" panose="02010600030101010101" pitchFamily="2" charset="-122"/>
            </a:endParaRPr>
          </a:p>
        </p:txBody>
      </p:sp>
      <p:sp>
        <p:nvSpPr>
          <p:cNvPr id="32775" name="Text Box 7"/>
          <p:cNvSpPr txBox="1">
            <a:spLocks noChangeArrowheads="1"/>
          </p:cNvSpPr>
          <p:nvPr/>
        </p:nvSpPr>
        <p:spPr bwMode="auto">
          <a:xfrm>
            <a:off x="742950" y="3100382"/>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32776" name="Line 8"/>
          <p:cNvSpPr>
            <a:spLocks noChangeShapeType="1"/>
          </p:cNvSpPr>
          <p:nvPr/>
        </p:nvSpPr>
        <p:spPr bwMode="auto">
          <a:xfrm>
            <a:off x="742950" y="3862382"/>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77" name="Text Box 9"/>
          <p:cNvSpPr txBox="1">
            <a:spLocks noChangeArrowheads="1"/>
          </p:cNvSpPr>
          <p:nvPr/>
        </p:nvSpPr>
        <p:spPr bwMode="auto">
          <a:xfrm>
            <a:off x="742950" y="3900482"/>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CourseOffering</a:t>
            </a:r>
            <a:endParaRPr lang="en-US" altLang="zh-CN" sz="1800">
              <a:ea typeface="宋体" panose="02010600030101010101" pitchFamily="2" charset="-122"/>
            </a:endParaRPr>
          </a:p>
        </p:txBody>
      </p:sp>
      <p:sp>
        <p:nvSpPr>
          <p:cNvPr id="32778" name="Line 10"/>
          <p:cNvSpPr>
            <a:spLocks noChangeShapeType="1"/>
          </p:cNvSpPr>
          <p:nvPr/>
        </p:nvSpPr>
        <p:spPr bwMode="auto">
          <a:xfrm>
            <a:off x="742950" y="4267194"/>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79" name="Text Box 11"/>
          <p:cNvSpPr txBox="1">
            <a:spLocks noChangeArrowheads="1"/>
          </p:cNvSpPr>
          <p:nvPr/>
        </p:nvSpPr>
        <p:spPr bwMode="auto">
          <a:xfrm>
            <a:off x="742950" y="4267194"/>
            <a:ext cx="1905000"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Course</a:t>
            </a:r>
            <a:endParaRPr lang="en-US" altLang="zh-CN" sz="1800">
              <a:ea typeface="宋体" panose="02010600030101010101" pitchFamily="2" charset="-122"/>
            </a:endParaRPr>
          </a:p>
        </p:txBody>
      </p:sp>
      <p:sp>
        <p:nvSpPr>
          <p:cNvPr id="32780" name="Line 12"/>
          <p:cNvSpPr>
            <a:spLocks noChangeShapeType="1"/>
          </p:cNvSpPr>
          <p:nvPr/>
        </p:nvSpPr>
        <p:spPr bwMode="auto">
          <a:xfrm>
            <a:off x="742950" y="4633907"/>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81" name="Text Box 13"/>
          <p:cNvSpPr txBox="1">
            <a:spLocks noChangeArrowheads="1"/>
          </p:cNvSpPr>
          <p:nvPr/>
        </p:nvSpPr>
        <p:spPr bwMode="auto">
          <a:xfrm>
            <a:off x="742950" y="4662482"/>
            <a:ext cx="25908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sp>
        <p:nvSpPr>
          <p:cNvPr id="32782" name="Text Box 14"/>
          <p:cNvSpPr txBox="1">
            <a:spLocks noChangeArrowheads="1"/>
          </p:cNvSpPr>
          <p:nvPr/>
        </p:nvSpPr>
        <p:spPr bwMode="auto">
          <a:xfrm>
            <a:off x="3943350" y="3100382"/>
            <a:ext cx="2667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i="1">
                <a:solidFill>
                  <a:srgbClr val="00CCFF"/>
                </a:solidFill>
                <a:ea typeface="宋体" panose="02010600030101010101" pitchFamily="2" charset="-122"/>
              </a:rPr>
              <a:t>Persistency</a:t>
            </a:r>
            <a:r>
              <a:rPr lang="en-US" altLang="zh-CN" sz="1800">
                <a:ea typeface="宋体" panose="02010600030101010101" pitchFamily="2" charset="-122"/>
              </a:rPr>
              <a:t>, Security</a:t>
            </a:r>
            <a:endParaRPr lang="en-US" altLang="zh-CN" sz="1800">
              <a:ea typeface="宋体" panose="02010600030101010101" pitchFamily="2" charset="-122"/>
            </a:endParaRPr>
          </a:p>
        </p:txBody>
      </p:sp>
      <p:sp>
        <p:nvSpPr>
          <p:cNvPr id="32783" name="Text Box 15"/>
          <p:cNvSpPr txBox="1">
            <a:spLocks noChangeArrowheads="1"/>
          </p:cNvSpPr>
          <p:nvPr/>
        </p:nvSpPr>
        <p:spPr bwMode="auto">
          <a:xfrm>
            <a:off x="3943350" y="3900482"/>
            <a:ext cx="3468688"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solidFill>
                  <a:schemeClr val="folHlink"/>
                </a:solidFill>
                <a:ea typeface="宋体" panose="02010600030101010101" pitchFamily="2" charset="-122"/>
              </a:rPr>
              <a:t>Persistency, Legacy Interface</a:t>
            </a:r>
            <a:endParaRPr lang="en-US" altLang="zh-CN" sz="1800">
              <a:ea typeface="宋体" panose="02010600030101010101" pitchFamily="2" charset="-122"/>
            </a:endParaRPr>
          </a:p>
        </p:txBody>
      </p:sp>
      <p:sp>
        <p:nvSpPr>
          <p:cNvPr id="32784" name="Text Box 16"/>
          <p:cNvSpPr txBox="1">
            <a:spLocks noChangeArrowheads="1"/>
          </p:cNvSpPr>
          <p:nvPr/>
        </p:nvSpPr>
        <p:spPr bwMode="auto">
          <a:xfrm>
            <a:off x="3943350" y="4267194"/>
            <a:ext cx="3468688" cy="366713"/>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solidFill>
                  <a:schemeClr val="folHlink"/>
                </a:solidFill>
                <a:ea typeface="宋体" panose="02010600030101010101" pitchFamily="2" charset="-122"/>
              </a:rPr>
              <a:t>Persistency, Legacy Interface</a:t>
            </a:r>
            <a:endParaRPr lang="en-US" altLang="zh-CN" sz="1800">
              <a:ea typeface="宋体" panose="02010600030101010101" pitchFamily="2" charset="-122"/>
            </a:endParaRPr>
          </a:p>
        </p:txBody>
      </p:sp>
      <p:sp>
        <p:nvSpPr>
          <p:cNvPr id="32785" name="Text Box 17"/>
          <p:cNvSpPr txBox="1">
            <a:spLocks noChangeArrowheads="1"/>
          </p:cNvSpPr>
          <p:nvPr/>
        </p:nvSpPr>
        <p:spPr bwMode="auto">
          <a:xfrm>
            <a:off x="3943350" y="4662482"/>
            <a:ext cx="1868488"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Distribution</a:t>
            </a:r>
            <a:endParaRPr lang="en-US" altLang="zh-CN" sz="1800">
              <a:ea typeface="宋体" panose="02010600030101010101" pitchFamily="2" charset="-122"/>
            </a:endParaRPr>
          </a:p>
        </p:txBody>
      </p:sp>
      <p:sp>
        <p:nvSpPr>
          <p:cNvPr id="32787" name="Rectangle 19"/>
          <p:cNvSpPr>
            <a:spLocks noGrp="1" noChangeArrowheads="1"/>
          </p:cNvSpPr>
          <p:nvPr>
            <p:ph idx="1"/>
          </p:nvPr>
        </p:nvSpPr>
        <p:spPr/>
        <p:txBody>
          <a:bodyPr/>
          <a:lstStyle/>
          <a:p>
            <a:pPr eaLnBrk="1" hangingPunct="1"/>
            <a:r>
              <a:rPr lang="en-US" altLang="zh-CN" smtClean="0">
                <a:ea typeface="宋体" panose="02010600030101010101" pitchFamily="2" charset="-122"/>
              </a:rPr>
              <a:t>Analysis-Class-to-Architectural-Mechanism Map from Use-Case Analysis</a:t>
            </a:r>
            <a:endParaRPr lang="en-US" altLang="zh-CN" smtClean="0">
              <a:ea typeface="宋体" panose="02010600030101010101" pitchFamily="2" charset="-122"/>
            </a:endParaRPr>
          </a:p>
        </p:txBody>
      </p:sp>
      <p:sp>
        <p:nvSpPr>
          <p:cNvPr id="32786" name="Rectangle 18"/>
          <p:cNvSpPr>
            <a:spLocks noGrp="1" noChangeArrowheads="1"/>
          </p:cNvSpPr>
          <p:nvPr>
            <p:ph type="title"/>
          </p:nvPr>
        </p:nvSpPr>
        <p:spPr/>
        <p:txBody>
          <a:bodyPr/>
          <a:lstStyle/>
          <a:p>
            <a:pPr eaLnBrk="1" hangingPunct="1"/>
            <a:r>
              <a:rPr lang="en-US" altLang="zh-CN" sz="3300" smtClean="0">
                <a:ea typeface="宋体" panose="02010600030101010101" pitchFamily="2" charset="-122"/>
              </a:rPr>
              <a:t>Incorporating the Architectural Mechanisms: Persistency</a:t>
            </a:r>
            <a:endParaRPr lang="en-US" altLang="zh-CN" sz="3400" smtClean="0">
              <a:ea typeface="宋体" panose="02010600030101010101" pitchFamily="2" charset="-122"/>
            </a:endParaRPr>
          </a:p>
        </p:txBody>
      </p:sp>
      <p:sp>
        <p:nvSpPr>
          <p:cNvPr id="32788" name="Line 20"/>
          <p:cNvSpPr>
            <a:spLocks noChangeShapeType="1"/>
          </p:cNvSpPr>
          <p:nvPr/>
        </p:nvSpPr>
        <p:spPr bwMode="auto">
          <a:xfrm>
            <a:off x="742950" y="3455982"/>
            <a:ext cx="640080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2789" name="Text Box 21"/>
          <p:cNvSpPr txBox="1">
            <a:spLocks noChangeArrowheads="1"/>
          </p:cNvSpPr>
          <p:nvPr/>
        </p:nvSpPr>
        <p:spPr bwMode="auto">
          <a:xfrm>
            <a:off x="742950" y="3455982"/>
            <a:ext cx="1905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32790" name="Text Box 22"/>
          <p:cNvSpPr txBox="1">
            <a:spLocks noChangeArrowheads="1"/>
          </p:cNvSpPr>
          <p:nvPr/>
        </p:nvSpPr>
        <p:spPr bwMode="auto">
          <a:xfrm>
            <a:off x="3943350" y="3455982"/>
            <a:ext cx="2667000" cy="366712"/>
          </a:xfrm>
          <a:prstGeom prst="rect">
            <a:avLst/>
          </a:prstGeom>
          <a:noFill/>
          <a:ln w="12700">
            <a:noFill/>
            <a:miter lim="800000"/>
            <a:headEnd type="none" w="sm" len="sm"/>
            <a:tailEnd type="none" w="lg" len="lg"/>
          </a:ln>
        </p:spPr>
        <p:txBody>
          <a:bodyPr>
            <a:spAutoFit/>
          </a:bodyPr>
          <a:lstStyle/>
          <a:p>
            <a:pPr>
              <a:spcBef>
                <a:spcPct val="50000"/>
              </a:spcBef>
            </a:pPr>
            <a:r>
              <a:rPr lang="en-US" altLang="zh-CN" sz="1800" i="1">
                <a:solidFill>
                  <a:srgbClr val="00CCFF"/>
                </a:solidFill>
                <a:ea typeface="宋体" panose="02010600030101010101" pitchFamily="2" charset="-122"/>
              </a:rPr>
              <a:t>Persistency</a:t>
            </a:r>
            <a:r>
              <a:rPr lang="en-US" altLang="zh-CN" sz="1800">
                <a:ea typeface="宋体" panose="02010600030101010101" pitchFamily="2" charset="-122"/>
              </a:rPr>
              <a:t>, Security</a:t>
            </a:r>
            <a:endParaRPr lang="en-US" altLang="zh-CN" sz="1800">
              <a:ea typeface="宋体" panose="02010600030101010101" pitchFamily="2" charset="-122"/>
            </a:endParaRPr>
          </a:p>
        </p:txBody>
      </p:sp>
      <p:sp>
        <p:nvSpPr>
          <p:cNvPr id="32791" name="Text Box 23"/>
          <p:cNvSpPr txBox="1">
            <a:spLocks noChangeArrowheads="1"/>
          </p:cNvSpPr>
          <p:nvPr/>
        </p:nvSpPr>
        <p:spPr bwMode="auto">
          <a:xfrm>
            <a:off x="-246063" y="5800725"/>
            <a:ext cx="9666288" cy="473075"/>
          </a:xfrm>
          <a:prstGeom prst="rect">
            <a:avLst/>
          </a:prstGeom>
          <a:noFill/>
          <a:ln w="9525">
            <a:noFill/>
            <a:miter lim="800000"/>
          </a:ln>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Legacy persistency (RDBMS ) is deferred to Subsystem Design.</a:t>
            </a:r>
            <a:endParaRPr lang="en-US" altLang="zh-CN" sz="2400">
              <a:solidFill>
                <a:srgbClr val="00CCFF"/>
              </a:solidFill>
              <a:ea typeface="宋体" panose="02010600030101010101" pitchFamily="2" charset="-122"/>
            </a:endParaRPr>
          </a:p>
        </p:txBody>
      </p:sp>
      <p:sp>
        <p:nvSpPr>
          <p:cNvPr id="32792" name="Text Box 24"/>
          <p:cNvSpPr txBox="1">
            <a:spLocks noChangeArrowheads="1"/>
          </p:cNvSpPr>
          <p:nvPr/>
        </p:nvSpPr>
        <p:spPr bwMode="auto">
          <a:xfrm>
            <a:off x="7131050" y="3125782"/>
            <a:ext cx="1943100" cy="657225"/>
          </a:xfrm>
          <a:prstGeom prst="rect">
            <a:avLst/>
          </a:prstGeom>
          <a:noFill/>
          <a:ln w="9525">
            <a:noFill/>
            <a:miter lim="800000"/>
          </a:ln>
        </p:spPr>
        <p:txBody>
          <a:bodyPr lIns="107950" tIns="53975" rIns="107950" bIns="53975">
            <a:spAutoFit/>
          </a:bodyPr>
          <a:lstStyle/>
          <a:p>
            <a:pPr>
              <a:spcBef>
                <a:spcPct val="50000"/>
              </a:spcBef>
            </a:pPr>
            <a:r>
              <a:rPr lang="en-US" altLang="zh-CN" sz="1800" b="1" i="1">
                <a:solidFill>
                  <a:srgbClr val="00CCFF"/>
                </a:solidFill>
                <a:ea typeface="宋体" panose="02010600030101010101" pitchFamily="2" charset="-122"/>
              </a:rPr>
              <a:t>OODBMS Persistency</a:t>
            </a:r>
            <a:endParaRPr lang="en-US" altLang="zh-CN" sz="1800" b="1" i="1">
              <a:solidFill>
                <a:srgbClr val="00CCFF"/>
              </a:solidFill>
              <a:ea typeface="宋体" panose="02010600030101010101" pitchFamily="2" charset="-122"/>
            </a:endParaRPr>
          </a:p>
        </p:txBody>
      </p:sp>
      <p:sp>
        <p:nvSpPr>
          <p:cNvPr id="32793" name="Text Box 25"/>
          <p:cNvSpPr txBox="1">
            <a:spLocks noChangeArrowheads="1"/>
          </p:cNvSpPr>
          <p:nvPr/>
        </p:nvSpPr>
        <p:spPr bwMode="auto">
          <a:xfrm>
            <a:off x="7119938" y="3913182"/>
            <a:ext cx="1966912" cy="657225"/>
          </a:xfrm>
          <a:prstGeom prst="rect">
            <a:avLst/>
          </a:prstGeom>
          <a:noFill/>
          <a:ln w="9525">
            <a:noFill/>
            <a:miter lim="800000"/>
          </a:ln>
        </p:spPr>
        <p:txBody>
          <a:bodyPr lIns="107950" tIns="53975" rIns="107950" bIns="53975">
            <a:spAutoFit/>
          </a:bodyPr>
          <a:lstStyle/>
          <a:p>
            <a:pPr>
              <a:spcBef>
                <a:spcPct val="50000"/>
              </a:spcBef>
            </a:pPr>
            <a:r>
              <a:rPr lang="en-US" altLang="zh-CN" sz="1800" b="1" i="1">
                <a:solidFill>
                  <a:schemeClr val="folHlink"/>
                </a:solidFill>
                <a:ea typeface="宋体" panose="02010600030101010101" pitchFamily="2" charset="-122"/>
              </a:rPr>
              <a:t>RDBMS Persistency</a:t>
            </a:r>
            <a:endParaRPr lang="en-US" altLang="zh-CN" sz="1800" b="1" i="1">
              <a:solidFill>
                <a:schemeClr val="folHlink"/>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sp>
        <p:nvSpPr>
          <p:cNvPr id="33795" name="Rectangle 3"/>
          <p:cNvSpPr>
            <a:spLocks noChangeArrowheads="1"/>
          </p:cNvSpPr>
          <p:nvPr/>
        </p:nvSpPr>
        <p:spPr bwMode="auto">
          <a:xfrm>
            <a:off x="428625" y="1383846"/>
            <a:ext cx="8489950" cy="5043487"/>
          </a:xfrm>
          <a:prstGeom prst="rect">
            <a:avLst/>
          </a:prstGeom>
          <a:noFill/>
          <a:ln w="9525">
            <a:noFill/>
            <a:miter lim="800000"/>
          </a:ln>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interaction among design objects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Simplify sequence diagrams using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persistence-related behavior</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rgbClr val="FFFF99"/>
                </a:solidFill>
                <a:ea typeface="宋体" panose="02010600030101010101" pitchFamily="2" charset="-122"/>
              </a:rPr>
              <a:t>Refine the flow of events description</a:t>
            </a:r>
            <a:endParaRPr lang="en-US" altLang="zh-CN" sz="3200" dirty="0">
              <a:solidFill>
                <a:srgbClr val="FFFF99"/>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Unify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endParaRPr lang="zh-CN" altLang="en-US" sz="3200" dirty="0">
              <a:solidFill>
                <a:srgbClr val="FFFF99"/>
              </a:solidFill>
              <a:ea typeface="宋体" panose="02010600030101010101" pitchFamily="2" charset="-122"/>
            </a:endParaRPr>
          </a:p>
        </p:txBody>
      </p:sp>
      <p:sp>
        <p:nvSpPr>
          <p:cNvPr id="409604" name="AutoShape 4"/>
          <p:cNvSpPr>
            <a:spLocks noChangeArrowheads="1"/>
          </p:cNvSpPr>
          <p:nvPr/>
        </p:nvSpPr>
        <p:spPr bwMode="auto">
          <a:xfrm>
            <a:off x="124958" y="3364594"/>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pP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r>
              <a:rPr lang="en-US" altLang="zh-CN" smtClean="0">
                <a:ea typeface="宋体" panose="02010600030101010101" pitchFamily="2" charset="-122"/>
              </a:rPr>
              <a:t>Annotate the interaction diagrams </a:t>
            </a:r>
            <a:endParaRPr lang="en-US" altLang="zh-CN" smtClean="0">
              <a:ea typeface="宋体" panose="02010600030101010101" pitchFamily="2" charset="-122"/>
            </a:endParaRPr>
          </a:p>
        </p:txBody>
      </p:sp>
      <p:sp>
        <p:nvSpPr>
          <p:cNvPr id="34818"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Detailed Flow of Events Description Options</a:t>
            </a:r>
            <a:endParaRPr lang="en-US" altLang="zh-CN" smtClean="0">
              <a:ea typeface="宋体" panose="02010600030101010101" pitchFamily="2" charset="-122"/>
            </a:endParaRPr>
          </a:p>
        </p:txBody>
      </p:sp>
      <p:grpSp>
        <p:nvGrpSpPr>
          <p:cNvPr id="34820" name="Group 41"/>
          <p:cNvGrpSpPr/>
          <p:nvPr/>
        </p:nvGrpSpPr>
        <p:grpSpPr bwMode="auto">
          <a:xfrm>
            <a:off x="3722688" y="1988450"/>
            <a:ext cx="520700" cy="812800"/>
            <a:chOff x="2425" y="1024"/>
            <a:chExt cx="328" cy="512"/>
          </a:xfrm>
        </p:grpSpPr>
        <p:sp>
          <p:nvSpPr>
            <p:cNvPr id="34848" name="Oval 5"/>
            <p:cNvSpPr>
              <a:spLocks noChangeArrowheads="1"/>
            </p:cNvSpPr>
            <p:nvPr/>
          </p:nvSpPr>
          <p:spPr bwMode="auto">
            <a:xfrm>
              <a:off x="2482" y="1024"/>
              <a:ext cx="183" cy="177"/>
            </a:xfrm>
            <a:prstGeom prst="ellipse">
              <a:avLst/>
            </a:prstGeom>
            <a:noFill/>
            <a:ln w="0">
              <a:solidFill>
                <a:srgbClr val="00CCFF"/>
              </a:solidFill>
              <a:round/>
            </a:ln>
          </p:spPr>
          <p:txBody>
            <a:bodyPr/>
            <a:lstStyle/>
            <a:p>
              <a:endParaRPr lang="en-US"/>
            </a:p>
          </p:txBody>
        </p:sp>
        <p:sp>
          <p:nvSpPr>
            <p:cNvPr id="34849" name="Line 6"/>
            <p:cNvSpPr>
              <a:spLocks noChangeShapeType="1"/>
            </p:cNvSpPr>
            <p:nvPr/>
          </p:nvSpPr>
          <p:spPr bwMode="auto">
            <a:xfrm>
              <a:off x="2575" y="1203"/>
              <a:ext cx="0" cy="180"/>
            </a:xfrm>
            <a:prstGeom prst="line">
              <a:avLst/>
            </a:prstGeom>
            <a:noFill/>
            <a:ln w="0">
              <a:solidFill>
                <a:srgbClr val="00CCFF"/>
              </a:solidFill>
              <a:round/>
            </a:ln>
          </p:spPr>
          <p:txBody>
            <a:bodyPr/>
            <a:lstStyle/>
            <a:p>
              <a:endParaRPr lang="en-US"/>
            </a:p>
          </p:txBody>
        </p:sp>
        <p:sp>
          <p:nvSpPr>
            <p:cNvPr id="34850" name="Line 7"/>
            <p:cNvSpPr>
              <a:spLocks noChangeShapeType="1"/>
            </p:cNvSpPr>
            <p:nvPr/>
          </p:nvSpPr>
          <p:spPr bwMode="auto">
            <a:xfrm>
              <a:off x="2426" y="1252"/>
              <a:ext cx="327" cy="1"/>
            </a:xfrm>
            <a:prstGeom prst="line">
              <a:avLst/>
            </a:prstGeom>
            <a:noFill/>
            <a:ln w="0">
              <a:solidFill>
                <a:srgbClr val="00CCFF"/>
              </a:solidFill>
              <a:round/>
            </a:ln>
          </p:spPr>
          <p:txBody>
            <a:bodyPr/>
            <a:lstStyle/>
            <a:p>
              <a:endParaRPr lang="en-US"/>
            </a:p>
          </p:txBody>
        </p:sp>
        <p:sp>
          <p:nvSpPr>
            <p:cNvPr id="34851" name="Freeform 8"/>
            <p:cNvSpPr/>
            <p:nvPr/>
          </p:nvSpPr>
          <p:spPr bwMode="auto">
            <a:xfrm>
              <a:off x="2425" y="1383"/>
              <a:ext cx="302" cy="153"/>
            </a:xfrm>
            <a:custGeom>
              <a:avLst/>
              <a:gdLst>
                <a:gd name="T0" fmla="*/ 0 w 34"/>
                <a:gd name="T1" fmla="*/ 17 h 17"/>
                <a:gd name="T2" fmla="*/ 17 w 34"/>
                <a:gd name="T3" fmla="*/ 0 h 17"/>
                <a:gd name="T4" fmla="*/ 34 w 34"/>
                <a:gd name="T5" fmla="*/ 17 h 17"/>
                <a:gd name="T6" fmla="*/ 0 60000 65536"/>
                <a:gd name="T7" fmla="*/ 0 60000 65536"/>
                <a:gd name="T8" fmla="*/ 0 60000 65536"/>
                <a:gd name="T9" fmla="*/ 0 w 34"/>
                <a:gd name="T10" fmla="*/ 0 h 17"/>
                <a:gd name="T11" fmla="*/ 34 w 34"/>
                <a:gd name="T12" fmla="*/ 17 h 17"/>
              </a:gdLst>
              <a:ahLst/>
              <a:cxnLst>
                <a:cxn ang="T6">
                  <a:pos x="T0" y="T1"/>
                </a:cxn>
                <a:cxn ang="T7">
                  <a:pos x="T2" y="T3"/>
                </a:cxn>
                <a:cxn ang="T8">
                  <a:pos x="T4" y="T5"/>
                </a:cxn>
              </a:cxnLst>
              <a:rect l="T9" t="T10" r="T11" b="T12"/>
              <a:pathLst>
                <a:path w="34" h="17">
                  <a:moveTo>
                    <a:pt x="0" y="17"/>
                  </a:moveTo>
                  <a:lnTo>
                    <a:pt x="17" y="0"/>
                  </a:lnTo>
                  <a:lnTo>
                    <a:pt x="34" y="17"/>
                  </a:lnTo>
                </a:path>
              </a:pathLst>
            </a:custGeom>
            <a:noFill/>
            <a:ln w="0">
              <a:solidFill>
                <a:srgbClr val="00CCFF"/>
              </a:solidFill>
              <a:round/>
            </a:ln>
          </p:spPr>
          <p:txBody>
            <a:bodyPr/>
            <a:lstStyle/>
            <a:p>
              <a:endParaRPr lang="en-US"/>
            </a:p>
          </p:txBody>
        </p:sp>
      </p:grpSp>
      <p:sp>
        <p:nvSpPr>
          <p:cNvPr id="34821" name="Rectangle 9"/>
          <p:cNvSpPr>
            <a:spLocks noChangeArrowheads="1"/>
          </p:cNvSpPr>
          <p:nvPr/>
        </p:nvSpPr>
        <p:spPr bwMode="auto">
          <a:xfrm>
            <a:off x="3617913" y="2867925"/>
            <a:ext cx="836612" cy="274638"/>
          </a:xfrm>
          <a:prstGeom prst="rect">
            <a:avLst/>
          </a:prstGeom>
          <a:noFill/>
          <a:ln w="9525">
            <a:noFill/>
            <a:miter lim="800000"/>
          </a:ln>
        </p:spPr>
        <p:txBody>
          <a:bodyPr wrap="none" lIns="0" tIns="0" rIns="0" bIns="0">
            <a:spAutoFit/>
          </a:bodyPr>
          <a:lstStyle/>
          <a:p>
            <a:r>
              <a:rPr lang="zh-CN" altLang="en-US" sz="1400" u="sng">
                <a:solidFill>
                  <a:srgbClr val="00CCFF"/>
                </a:solidFill>
                <a:ea typeface="宋体" panose="02010600030101010101" pitchFamily="2" charset="-122"/>
              </a:rPr>
              <a:t> </a:t>
            </a:r>
            <a:r>
              <a:rPr lang="en-US" altLang="zh-CN" sz="1800" u="sng">
                <a:solidFill>
                  <a:srgbClr val="00CCFF"/>
                </a:solidFill>
                <a:ea typeface="宋体" panose="02010600030101010101" pitchFamily="2" charset="-122"/>
              </a:rPr>
              <a:t>: Actor1</a:t>
            </a:r>
            <a:endParaRPr lang="en-US" altLang="zh-CN" sz="1800">
              <a:solidFill>
                <a:srgbClr val="00CCFF"/>
              </a:solidFill>
              <a:ea typeface="宋体" panose="02010600030101010101" pitchFamily="2" charset="-122"/>
            </a:endParaRPr>
          </a:p>
        </p:txBody>
      </p:sp>
      <p:sp>
        <p:nvSpPr>
          <p:cNvPr id="34822" name="Line 10"/>
          <p:cNvSpPr>
            <a:spLocks noChangeShapeType="1"/>
          </p:cNvSpPr>
          <p:nvPr/>
        </p:nvSpPr>
        <p:spPr bwMode="auto">
          <a:xfrm>
            <a:off x="3956050" y="3437838"/>
            <a:ext cx="0" cy="196850"/>
          </a:xfrm>
          <a:prstGeom prst="line">
            <a:avLst/>
          </a:prstGeom>
          <a:noFill/>
          <a:ln w="6350">
            <a:solidFill>
              <a:schemeClr val="tx1"/>
            </a:solidFill>
            <a:prstDash val="lgDash"/>
            <a:round/>
          </a:ln>
        </p:spPr>
        <p:txBody>
          <a:bodyPr/>
          <a:lstStyle/>
          <a:p>
            <a:endParaRPr lang="en-US"/>
          </a:p>
        </p:txBody>
      </p:sp>
      <p:sp>
        <p:nvSpPr>
          <p:cNvPr id="34823" name="Rectangle 11"/>
          <p:cNvSpPr>
            <a:spLocks noChangeArrowheads="1"/>
          </p:cNvSpPr>
          <p:nvPr/>
        </p:nvSpPr>
        <p:spPr bwMode="auto">
          <a:xfrm>
            <a:off x="4651375" y="2583763"/>
            <a:ext cx="1495425" cy="668337"/>
          </a:xfrm>
          <a:prstGeom prst="rect">
            <a:avLst/>
          </a:prstGeom>
          <a:noFill/>
          <a:ln w="0">
            <a:solidFill>
              <a:srgbClr val="00CCFF"/>
            </a:solidFill>
            <a:miter lim="800000"/>
          </a:ln>
        </p:spPr>
        <p:txBody>
          <a:bodyPr/>
          <a:lstStyle/>
          <a:p>
            <a:endParaRPr lang="en-US"/>
          </a:p>
        </p:txBody>
      </p:sp>
      <p:sp>
        <p:nvSpPr>
          <p:cNvPr id="34824" name="Rectangle 12"/>
          <p:cNvSpPr>
            <a:spLocks noChangeArrowheads="1"/>
          </p:cNvSpPr>
          <p:nvPr/>
        </p:nvSpPr>
        <p:spPr bwMode="auto">
          <a:xfrm>
            <a:off x="4910138" y="2779025"/>
            <a:ext cx="914400" cy="274638"/>
          </a:xfrm>
          <a:prstGeom prst="rect">
            <a:avLst/>
          </a:prstGeom>
          <a:noFill/>
          <a:ln w="9525">
            <a:noFill/>
            <a:miter lim="800000"/>
          </a:ln>
        </p:spPr>
        <p:txBody>
          <a:bodyPr wrap="none" lIns="0" tIns="0" rIns="0" bIns="0">
            <a:spAutoFit/>
          </a:bodyPr>
          <a:lstStyle/>
          <a:p>
            <a:r>
              <a:rPr lang="zh-CN" altLang="en-US" sz="1800" u="sng">
                <a:solidFill>
                  <a:srgbClr val="00CCFF"/>
                </a:solidFill>
                <a:ea typeface="宋体" panose="02010600030101010101" pitchFamily="2" charset="-122"/>
              </a:rPr>
              <a:t> </a:t>
            </a:r>
            <a:r>
              <a:rPr lang="en-US" altLang="zh-CN" sz="1800" u="sng">
                <a:solidFill>
                  <a:srgbClr val="00CCFF"/>
                </a:solidFill>
                <a:ea typeface="宋体" panose="02010600030101010101" pitchFamily="2" charset="-122"/>
              </a:rPr>
              <a:t>: ClassA</a:t>
            </a:r>
            <a:endParaRPr lang="en-US" altLang="zh-CN" sz="1800">
              <a:solidFill>
                <a:srgbClr val="00CCFF"/>
              </a:solidFill>
              <a:ea typeface="宋体" panose="02010600030101010101" pitchFamily="2" charset="-122"/>
            </a:endParaRPr>
          </a:p>
        </p:txBody>
      </p:sp>
      <p:sp>
        <p:nvSpPr>
          <p:cNvPr id="34825" name="Line 13"/>
          <p:cNvSpPr>
            <a:spLocks noChangeShapeType="1"/>
          </p:cNvSpPr>
          <p:nvPr/>
        </p:nvSpPr>
        <p:spPr bwMode="auto">
          <a:xfrm flipH="1">
            <a:off x="5478463" y="3437838"/>
            <a:ext cx="0" cy="400050"/>
          </a:xfrm>
          <a:prstGeom prst="line">
            <a:avLst/>
          </a:prstGeom>
          <a:noFill/>
          <a:ln w="6350">
            <a:solidFill>
              <a:schemeClr val="tx1"/>
            </a:solidFill>
            <a:prstDash val="lgDash"/>
            <a:round/>
          </a:ln>
        </p:spPr>
        <p:txBody>
          <a:bodyPr/>
          <a:lstStyle/>
          <a:p>
            <a:endParaRPr lang="en-US"/>
          </a:p>
        </p:txBody>
      </p:sp>
      <p:sp>
        <p:nvSpPr>
          <p:cNvPr id="34826" name="Rectangle 15"/>
          <p:cNvSpPr>
            <a:spLocks noChangeArrowheads="1"/>
          </p:cNvSpPr>
          <p:nvPr/>
        </p:nvSpPr>
        <p:spPr bwMode="auto">
          <a:xfrm>
            <a:off x="6548438" y="2779025"/>
            <a:ext cx="914400" cy="274638"/>
          </a:xfrm>
          <a:prstGeom prst="rect">
            <a:avLst/>
          </a:prstGeom>
          <a:noFill/>
          <a:ln w="9525">
            <a:noFill/>
            <a:miter lim="800000"/>
          </a:ln>
        </p:spPr>
        <p:txBody>
          <a:bodyPr wrap="none" lIns="0" tIns="0" rIns="0" bIns="0">
            <a:spAutoFit/>
          </a:bodyPr>
          <a:lstStyle/>
          <a:p>
            <a:r>
              <a:rPr lang="zh-CN" altLang="en-US" sz="1800" u="sng">
                <a:solidFill>
                  <a:srgbClr val="00CCFF"/>
                </a:solidFill>
                <a:ea typeface="宋体" panose="02010600030101010101" pitchFamily="2" charset="-122"/>
              </a:rPr>
              <a:t> </a:t>
            </a:r>
            <a:r>
              <a:rPr lang="en-US" altLang="zh-CN" sz="1800" u="sng">
                <a:solidFill>
                  <a:srgbClr val="00CCFF"/>
                </a:solidFill>
                <a:ea typeface="宋体" panose="02010600030101010101" pitchFamily="2" charset="-122"/>
              </a:rPr>
              <a:t>: ClassB</a:t>
            </a:r>
            <a:endParaRPr lang="en-US" altLang="zh-CN" sz="1800">
              <a:solidFill>
                <a:srgbClr val="00CCFF"/>
              </a:solidFill>
              <a:ea typeface="宋体" panose="02010600030101010101" pitchFamily="2" charset="-122"/>
            </a:endParaRPr>
          </a:p>
        </p:txBody>
      </p:sp>
      <p:sp>
        <p:nvSpPr>
          <p:cNvPr id="34827" name="Line 16"/>
          <p:cNvSpPr>
            <a:spLocks noChangeShapeType="1"/>
          </p:cNvSpPr>
          <p:nvPr/>
        </p:nvSpPr>
        <p:spPr bwMode="auto">
          <a:xfrm>
            <a:off x="6989763" y="3437838"/>
            <a:ext cx="1587" cy="844550"/>
          </a:xfrm>
          <a:prstGeom prst="line">
            <a:avLst/>
          </a:prstGeom>
          <a:noFill/>
          <a:ln w="6350">
            <a:solidFill>
              <a:schemeClr val="tx1"/>
            </a:solidFill>
            <a:prstDash val="lgDash"/>
            <a:round/>
          </a:ln>
        </p:spPr>
        <p:txBody>
          <a:bodyPr/>
          <a:lstStyle/>
          <a:p>
            <a:endParaRPr lang="en-US"/>
          </a:p>
        </p:txBody>
      </p:sp>
      <p:sp>
        <p:nvSpPr>
          <p:cNvPr id="34828" name="Line 17"/>
          <p:cNvSpPr>
            <a:spLocks noChangeShapeType="1"/>
          </p:cNvSpPr>
          <p:nvPr/>
        </p:nvSpPr>
        <p:spPr bwMode="auto">
          <a:xfrm>
            <a:off x="3997325" y="3828363"/>
            <a:ext cx="1462088" cy="1587"/>
          </a:xfrm>
          <a:prstGeom prst="line">
            <a:avLst/>
          </a:prstGeom>
          <a:noFill/>
          <a:ln w="0">
            <a:solidFill>
              <a:srgbClr val="00CCFF"/>
            </a:solidFill>
            <a:round/>
            <a:tailEnd type="triangle" w="lg" len="lg"/>
          </a:ln>
        </p:spPr>
        <p:txBody>
          <a:bodyPr/>
          <a:lstStyle/>
          <a:p>
            <a:endParaRPr lang="en-US"/>
          </a:p>
        </p:txBody>
      </p:sp>
      <p:sp>
        <p:nvSpPr>
          <p:cNvPr id="34829" name="Rectangle 20"/>
          <p:cNvSpPr>
            <a:spLocks noChangeArrowheads="1"/>
          </p:cNvSpPr>
          <p:nvPr/>
        </p:nvSpPr>
        <p:spPr bwMode="auto">
          <a:xfrm>
            <a:off x="4029075" y="3514038"/>
            <a:ext cx="1701800" cy="274637"/>
          </a:xfrm>
          <a:prstGeom prst="rect">
            <a:avLst/>
          </a:prstGeom>
          <a:noFill/>
          <a:ln w="9525">
            <a:noFill/>
            <a:miter lim="800000"/>
          </a:ln>
        </p:spPr>
        <p:txBody>
          <a:bodyPr wrap="none" lIns="0" tIns="0" rIns="0" bIns="0">
            <a:spAutoFit/>
          </a:bodyPr>
          <a:lstStyle/>
          <a:p>
            <a:r>
              <a:rPr lang="en-US" altLang="zh-CN" sz="1800">
                <a:solidFill>
                  <a:srgbClr val="00CCFF"/>
                </a:solidFill>
                <a:ea typeface="宋体" panose="02010600030101010101" pitchFamily="2" charset="-122"/>
              </a:rPr>
              <a:t>1: Do Something</a:t>
            </a:r>
            <a:endParaRPr lang="en-US" altLang="zh-CN" sz="1800">
              <a:solidFill>
                <a:srgbClr val="00CCFF"/>
              </a:solidFill>
              <a:ea typeface="宋体" panose="02010600030101010101" pitchFamily="2" charset="-122"/>
            </a:endParaRPr>
          </a:p>
        </p:txBody>
      </p:sp>
      <p:sp>
        <p:nvSpPr>
          <p:cNvPr id="34830" name="Rectangle 24"/>
          <p:cNvSpPr>
            <a:spLocks noChangeArrowheads="1"/>
          </p:cNvSpPr>
          <p:nvPr/>
        </p:nvSpPr>
        <p:spPr bwMode="auto">
          <a:xfrm>
            <a:off x="5300663" y="3964888"/>
            <a:ext cx="2286000" cy="274637"/>
          </a:xfrm>
          <a:prstGeom prst="rect">
            <a:avLst/>
          </a:prstGeom>
          <a:noFill/>
          <a:ln w="9525">
            <a:noFill/>
            <a:miter lim="800000"/>
          </a:ln>
        </p:spPr>
        <p:txBody>
          <a:bodyPr wrap="none" lIns="0" tIns="0" rIns="0" bIns="0">
            <a:spAutoFit/>
          </a:bodyPr>
          <a:lstStyle/>
          <a:p>
            <a:r>
              <a:rPr lang="en-US" altLang="zh-CN" sz="1800">
                <a:solidFill>
                  <a:srgbClr val="00CCFF"/>
                </a:solidFill>
                <a:ea typeface="宋体" panose="02010600030101010101" pitchFamily="2" charset="-122"/>
              </a:rPr>
              <a:t>2: Do Something More</a:t>
            </a:r>
            <a:endParaRPr lang="en-US" altLang="zh-CN" sz="1800">
              <a:solidFill>
                <a:srgbClr val="00CCFF"/>
              </a:solidFill>
              <a:ea typeface="宋体" panose="02010600030101010101" pitchFamily="2" charset="-122"/>
            </a:endParaRPr>
          </a:p>
        </p:txBody>
      </p:sp>
      <p:sp>
        <p:nvSpPr>
          <p:cNvPr id="34831" name="Rectangle 25"/>
          <p:cNvSpPr>
            <a:spLocks noChangeArrowheads="1"/>
          </p:cNvSpPr>
          <p:nvPr/>
        </p:nvSpPr>
        <p:spPr bwMode="auto">
          <a:xfrm>
            <a:off x="2082800" y="3566425"/>
            <a:ext cx="1814513" cy="1373188"/>
          </a:xfrm>
          <a:prstGeom prst="rect">
            <a:avLst/>
          </a:prstGeom>
          <a:noFill/>
          <a:ln w="9525">
            <a:noFill/>
            <a:miter lim="800000"/>
          </a:ln>
        </p:spPr>
        <p:txBody>
          <a:bodyPr lIns="0" tIns="0" rIns="0" bIns="0">
            <a:spAutoFit/>
          </a:bodyPr>
          <a:lstStyle/>
          <a:p>
            <a:r>
              <a:rPr lang="en-US" altLang="zh-CN" sz="1800">
                <a:ea typeface="宋体" panose="02010600030101010101" pitchFamily="2" charset="-122"/>
              </a:rPr>
              <a:t>Scripts can be used to describe the details surrounding these messages.</a:t>
            </a:r>
            <a:r>
              <a:rPr lang="en-US" altLang="zh-CN" sz="1400">
                <a:ea typeface="宋体" panose="02010600030101010101" pitchFamily="2" charset="-122"/>
              </a:rPr>
              <a:t> </a:t>
            </a:r>
            <a:endParaRPr lang="en-US" altLang="zh-CN" sz="1800">
              <a:ea typeface="宋体" panose="02010600030101010101" pitchFamily="2" charset="-122"/>
            </a:endParaRPr>
          </a:p>
        </p:txBody>
      </p:sp>
      <p:sp>
        <p:nvSpPr>
          <p:cNvPr id="34832" name="Freeform 29"/>
          <p:cNvSpPr/>
          <p:nvPr/>
        </p:nvSpPr>
        <p:spPr bwMode="auto">
          <a:xfrm>
            <a:off x="4184650" y="4887225"/>
            <a:ext cx="2305050" cy="1328738"/>
          </a:xfrm>
          <a:custGeom>
            <a:avLst/>
            <a:gdLst>
              <a:gd name="T0" fmla="*/ 0 w 1452"/>
              <a:gd name="T1" fmla="*/ 0 h 973"/>
              <a:gd name="T2" fmla="*/ 1318 w 1452"/>
              <a:gd name="T3" fmla="*/ 0 h 973"/>
              <a:gd name="T4" fmla="*/ 1452 w 1452"/>
              <a:gd name="T5" fmla="*/ 134 h 973"/>
              <a:gd name="T6" fmla="*/ 1452 w 1452"/>
              <a:gd name="T7" fmla="*/ 973 h 973"/>
              <a:gd name="T8" fmla="*/ 0 w 1452"/>
              <a:gd name="T9" fmla="*/ 973 h 973"/>
              <a:gd name="T10" fmla="*/ 0 w 1452"/>
              <a:gd name="T11" fmla="*/ 0 h 973"/>
              <a:gd name="T12" fmla="*/ 0 60000 65536"/>
              <a:gd name="T13" fmla="*/ 0 60000 65536"/>
              <a:gd name="T14" fmla="*/ 0 60000 65536"/>
              <a:gd name="T15" fmla="*/ 0 60000 65536"/>
              <a:gd name="T16" fmla="*/ 0 60000 65536"/>
              <a:gd name="T17" fmla="*/ 0 60000 65536"/>
              <a:gd name="T18" fmla="*/ 0 w 1452"/>
              <a:gd name="T19" fmla="*/ 0 h 973"/>
              <a:gd name="T20" fmla="*/ 1452 w 1452"/>
              <a:gd name="T21" fmla="*/ 973 h 973"/>
            </a:gdLst>
            <a:ahLst/>
            <a:cxnLst>
              <a:cxn ang="T12">
                <a:pos x="T0" y="T1"/>
              </a:cxn>
              <a:cxn ang="T13">
                <a:pos x="T2" y="T3"/>
              </a:cxn>
              <a:cxn ang="T14">
                <a:pos x="T4" y="T5"/>
              </a:cxn>
              <a:cxn ang="T15">
                <a:pos x="T6" y="T7"/>
              </a:cxn>
              <a:cxn ang="T16">
                <a:pos x="T8" y="T9"/>
              </a:cxn>
              <a:cxn ang="T17">
                <a:pos x="T10" y="T11"/>
              </a:cxn>
            </a:cxnLst>
            <a:rect l="T18" t="T19" r="T20" b="T21"/>
            <a:pathLst>
              <a:path w="1452" h="973">
                <a:moveTo>
                  <a:pt x="0" y="0"/>
                </a:moveTo>
                <a:lnTo>
                  <a:pt x="1318" y="0"/>
                </a:lnTo>
                <a:lnTo>
                  <a:pt x="1452" y="134"/>
                </a:lnTo>
                <a:lnTo>
                  <a:pt x="1452" y="973"/>
                </a:lnTo>
                <a:lnTo>
                  <a:pt x="0" y="973"/>
                </a:lnTo>
                <a:lnTo>
                  <a:pt x="0" y="0"/>
                </a:lnTo>
              </a:path>
            </a:pathLst>
          </a:custGeom>
          <a:noFill/>
          <a:ln w="0">
            <a:solidFill>
              <a:srgbClr val="00CCFF"/>
            </a:solidFill>
            <a:round/>
          </a:ln>
        </p:spPr>
        <p:txBody>
          <a:bodyPr/>
          <a:lstStyle/>
          <a:p>
            <a:endParaRPr lang="en-US"/>
          </a:p>
        </p:txBody>
      </p:sp>
      <p:sp>
        <p:nvSpPr>
          <p:cNvPr id="34833" name="Freeform 30"/>
          <p:cNvSpPr/>
          <p:nvPr/>
        </p:nvSpPr>
        <p:spPr bwMode="auto">
          <a:xfrm>
            <a:off x="6273800" y="4890400"/>
            <a:ext cx="219075" cy="212725"/>
          </a:xfrm>
          <a:custGeom>
            <a:avLst/>
            <a:gdLst>
              <a:gd name="T0" fmla="*/ 0 w 12"/>
              <a:gd name="T1" fmla="*/ 0 h 12"/>
              <a:gd name="T2" fmla="*/ 0 w 12"/>
              <a:gd name="T3" fmla="*/ 12 h 12"/>
              <a:gd name="T4" fmla="*/ 12 w 12"/>
              <a:gd name="T5" fmla="*/ 12 h 12"/>
              <a:gd name="T6" fmla="*/ 0 60000 65536"/>
              <a:gd name="T7" fmla="*/ 0 60000 65536"/>
              <a:gd name="T8" fmla="*/ 0 60000 65536"/>
              <a:gd name="T9" fmla="*/ 0 w 12"/>
              <a:gd name="T10" fmla="*/ 0 h 12"/>
              <a:gd name="T11" fmla="*/ 12 w 12"/>
              <a:gd name="T12" fmla="*/ 12 h 12"/>
            </a:gdLst>
            <a:ahLst/>
            <a:cxnLst>
              <a:cxn ang="T6">
                <a:pos x="T0" y="T1"/>
              </a:cxn>
              <a:cxn ang="T7">
                <a:pos x="T2" y="T3"/>
              </a:cxn>
              <a:cxn ang="T8">
                <a:pos x="T4" y="T5"/>
              </a:cxn>
            </a:cxnLst>
            <a:rect l="T9" t="T10" r="T11" b="T12"/>
            <a:pathLst>
              <a:path w="12" h="12">
                <a:moveTo>
                  <a:pt x="0" y="0"/>
                </a:moveTo>
                <a:lnTo>
                  <a:pt x="0" y="12"/>
                </a:lnTo>
                <a:lnTo>
                  <a:pt x="12" y="12"/>
                </a:lnTo>
              </a:path>
            </a:pathLst>
          </a:custGeom>
          <a:noFill/>
          <a:ln w="0">
            <a:solidFill>
              <a:srgbClr val="00CCFF"/>
            </a:solidFill>
            <a:round/>
          </a:ln>
        </p:spPr>
        <p:txBody>
          <a:bodyPr/>
          <a:lstStyle/>
          <a:p>
            <a:endParaRPr lang="en-US"/>
          </a:p>
        </p:txBody>
      </p:sp>
      <p:sp>
        <p:nvSpPr>
          <p:cNvPr id="34834" name="Rectangle 31"/>
          <p:cNvSpPr>
            <a:spLocks noChangeArrowheads="1"/>
          </p:cNvSpPr>
          <p:nvPr/>
        </p:nvSpPr>
        <p:spPr bwMode="auto">
          <a:xfrm>
            <a:off x="4279900" y="4992000"/>
            <a:ext cx="2041525" cy="1098550"/>
          </a:xfrm>
          <a:prstGeom prst="rect">
            <a:avLst/>
          </a:prstGeom>
          <a:noFill/>
          <a:ln w="9525">
            <a:noFill/>
            <a:miter lim="800000"/>
          </a:ln>
        </p:spPr>
        <p:txBody>
          <a:bodyPr lIns="0" tIns="0" rIns="0" bIns="0">
            <a:spAutoFit/>
          </a:bodyPr>
          <a:lstStyle/>
          <a:p>
            <a:r>
              <a:rPr lang="en-US" altLang="zh-CN" sz="1800">
                <a:ea typeface="宋体" panose="02010600030101010101" pitchFamily="2" charset="-122"/>
              </a:rPr>
              <a:t>Notes can include more information about a particular diagram element</a:t>
            </a:r>
            <a:r>
              <a:rPr lang="en-US" altLang="zh-CN" sz="1400">
                <a:ea typeface="宋体" panose="02010600030101010101" pitchFamily="2" charset="-122"/>
              </a:rPr>
              <a:t> </a:t>
            </a:r>
            <a:endParaRPr lang="en-US" altLang="zh-CN" sz="1400">
              <a:ea typeface="宋体" panose="02010600030101010101" pitchFamily="2" charset="-122"/>
            </a:endParaRPr>
          </a:p>
        </p:txBody>
      </p:sp>
      <p:sp>
        <p:nvSpPr>
          <p:cNvPr id="34835" name="Line 35"/>
          <p:cNvSpPr>
            <a:spLocks noChangeShapeType="1"/>
          </p:cNvSpPr>
          <p:nvPr/>
        </p:nvSpPr>
        <p:spPr bwMode="auto">
          <a:xfrm flipV="1">
            <a:off x="5638800" y="4291913"/>
            <a:ext cx="696913" cy="569912"/>
          </a:xfrm>
          <a:prstGeom prst="line">
            <a:avLst/>
          </a:prstGeom>
          <a:noFill/>
          <a:ln w="0">
            <a:solidFill>
              <a:schemeClr val="tx1"/>
            </a:solidFill>
            <a:prstDash val="lgDash"/>
            <a:round/>
          </a:ln>
        </p:spPr>
        <p:txBody>
          <a:bodyPr/>
          <a:lstStyle/>
          <a:p>
            <a:endParaRPr lang="en-US"/>
          </a:p>
        </p:txBody>
      </p:sp>
      <p:sp>
        <p:nvSpPr>
          <p:cNvPr id="34836" name="Text Box 36"/>
          <p:cNvSpPr txBox="1">
            <a:spLocks noChangeArrowheads="1"/>
          </p:cNvSpPr>
          <p:nvPr/>
        </p:nvSpPr>
        <p:spPr bwMode="auto">
          <a:xfrm>
            <a:off x="742950" y="3725175"/>
            <a:ext cx="914400" cy="396875"/>
          </a:xfrm>
          <a:prstGeom prst="rect">
            <a:avLst/>
          </a:prstGeom>
          <a:noFill/>
          <a:ln w="12700">
            <a:noFill/>
            <a:miter lim="800000"/>
            <a:headEnd type="none" w="sm" len="sm"/>
            <a:tailEnd type="none" w="lg" len="lg"/>
          </a:ln>
        </p:spPr>
        <p:txBody>
          <a:bodyPr>
            <a:spAutoFit/>
          </a:bodyPr>
          <a:lstStyle/>
          <a:p>
            <a:pPr>
              <a:spcBef>
                <a:spcPct val="50000"/>
              </a:spcBef>
            </a:pPr>
            <a:r>
              <a:rPr lang="en-US" altLang="zh-CN" sz="2000" i="1" dirty="0">
                <a:solidFill>
                  <a:schemeClr val="accent3"/>
                </a:solidFill>
                <a:ea typeface="宋体" panose="02010600030101010101" pitchFamily="2" charset="-122"/>
              </a:rPr>
              <a:t>Script</a:t>
            </a:r>
            <a:endParaRPr lang="en-US" altLang="zh-CN" sz="2000" i="1" dirty="0">
              <a:solidFill>
                <a:schemeClr val="accent3"/>
              </a:solidFill>
              <a:ea typeface="宋体" panose="02010600030101010101" pitchFamily="2" charset="-122"/>
            </a:endParaRPr>
          </a:p>
        </p:txBody>
      </p:sp>
      <p:sp>
        <p:nvSpPr>
          <p:cNvPr id="34837" name="Text Box 37"/>
          <p:cNvSpPr txBox="1">
            <a:spLocks noChangeArrowheads="1"/>
          </p:cNvSpPr>
          <p:nvPr/>
        </p:nvSpPr>
        <p:spPr bwMode="auto">
          <a:xfrm>
            <a:off x="2200275" y="5319025"/>
            <a:ext cx="762000" cy="396875"/>
          </a:xfrm>
          <a:prstGeom prst="rect">
            <a:avLst/>
          </a:prstGeom>
          <a:noFill/>
          <a:ln w="12700">
            <a:noFill/>
            <a:miter lim="800000"/>
            <a:headEnd type="none" w="sm" len="sm"/>
            <a:tailEnd type="none" w="lg" len="lg"/>
          </a:ln>
        </p:spPr>
        <p:txBody>
          <a:bodyPr>
            <a:spAutoFit/>
          </a:bodyPr>
          <a:lstStyle/>
          <a:p>
            <a:pPr>
              <a:spcBef>
                <a:spcPct val="50000"/>
              </a:spcBef>
            </a:pPr>
            <a:r>
              <a:rPr lang="en-US" altLang="zh-CN" sz="2000" i="1" dirty="0">
                <a:solidFill>
                  <a:schemeClr val="accent3"/>
                </a:solidFill>
                <a:ea typeface="宋体" panose="02010600030101010101" pitchFamily="2" charset="-122"/>
              </a:rPr>
              <a:t>Note</a:t>
            </a:r>
            <a:endParaRPr lang="en-US" altLang="zh-CN" sz="2000" i="1" dirty="0">
              <a:solidFill>
                <a:schemeClr val="accent3"/>
              </a:solidFill>
              <a:ea typeface="宋体" panose="02010600030101010101" pitchFamily="2" charset="-122"/>
            </a:endParaRPr>
          </a:p>
        </p:txBody>
      </p:sp>
      <p:sp>
        <p:nvSpPr>
          <p:cNvPr id="34838" name="Line 38"/>
          <p:cNvSpPr>
            <a:spLocks noChangeShapeType="1"/>
          </p:cNvSpPr>
          <p:nvPr/>
        </p:nvSpPr>
        <p:spPr bwMode="auto">
          <a:xfrm>
            <a:off x="1558925" y="3944250"/>
            <a:ext cx="457200" cy="0"/>
          </a:xfrm>
          <a:prstGeom prst="line">
            <a:avLst/>
          </a:prstGeom>
          <a:noFill/>
          <a:ln w="28575">
            <a:solidFill>
              <a:schemeClr val="hlink"/>
            </a:solidFill>
            <a:round/>
            <a:headEnd type="none" w="sm" len="sm"/>
            <a:tailEnd type="triangle" w="med" len="med"/>
          </a:ln>
        </p:spPr>
        <p:txBody>
          <a:bodyPr wrap="none" anchor="ctr"/>
          <a:lstStyle/>
          <a:p>
            <a:endParaRPr lang="en-US"/>
          </a:p>
        </p:txBody>
      </p:sp>
      <p:sp>
        <p:nvSpPr>
          <p:cNvPr id="34839" name="Line 39"/>
          <p:cNvSpPr>
            <a:spLocks noChangeShapeType="1"/>
          </p:cNvSpPr>
          <p:nvPr/>
        </p:nvSpPr>
        <p:spPr bwMode="auto">
          <a:xfrm>
            <a:off x="2921000" y="5534925"/>
            <a:ext cx="1219200" cy="0"/>
          </a:xfrm>
          <a:prstGeom prst="line">
            <a:avLst/>
          </a:prstGeom>
          <a:noFill/>
          <a:ln w="28575">
            <a:solidFill>
              <a:schemeClr val="hlink"/>
            </a:solidFill>
            <a:round/>
            <a:headEnd type="none" w="sm" len="sm"/>
            <a:tailEnd type="triangle" w="med" len="med"/>
          </a:ln>
        </p:spPr>
        <p:txBody>
          <a:bodyPr wrap="none" anchor="ctr"/>
          <a:lstStyle/>
          <a:p>
            <a:endParaRPr lang="en-US"/>
          </a:p>
        </p:txBody>
      </p:sp>
      <p:sp>
        <p:nvSpPr>
          <p:cNvPr id="34840" name="Rectangle 40"/>
          <p:cNvSpPr>
            <a:spLocks noChangeArrowheads="1"/>
          </p:cNvSpPr>
          <p:nvPr/>
        </p:nvSpPr>
        <p:spPr bwMode="auto">
          <a:xfrm>
            <a:off x="6238875" y="2583763"/>
            <a:ext cx="1495425" cy="668337"/>
          </a:xfrm>
          <a:prstGeom prst="rect">
            <a:avLst/>
          </a:prstGeom>
          <a:noFill/>
          <a:ln w="0">
            <a:solidFill>
              <a:srgbClr val="00CCFF"/>
            </a:solidFill>
            <a:miter lim="800000"/>
          </a:ln>
        </p:spPr>
        <p:txBody>
          <a:bodyPr/>
          <a:lstStyle/>
          <a:p>
            <a:endParaRPr lang="en-US"/>
          </a:p>
        </p:txBody>
      </p:sp>
      <p:sp>
        <p:nvSpPr>
          <p:cNvPr id="34841" name="Line 42"/>
          <p:cNvSpPr>
            <a:spLocks noChangeShapeType="1"/>
          </p:cNvSpPr>
          <p:nvPr/>
        </p:nvSpPr>
        <p:spPr bwMode="auto">
          <a:xfrm>
            <a:off x="5521325" y="4279213"/>
            <a:ext cx="1449388" cy="0"/>
          </a:xfrm>
          <a:prstGeom prst="line">
            <a:avLst/>
          </a:prstGeom>
          <a:noFill/>
          <a:ln w="0">
            <a:solidFill>
              <a:srgbClr val="00CCFF"/>
            </a:solidFill>
            <a:round/>
            <a:tailEnd type="triangle" w="lg" len="lg"/>
          </a:ln>
        </p:spPr>
        <p:txBody>
          <a:bodyPr/>
          <a:lstStyle/>
          <a:p>
            <a:endParaRPr lang="en-US"/>
          </a:p>
        </p:txBody>
      </p:sp>
      <p:sp>
        <p:nvSpPr>
          <p:cNvPr id="34842" name="Rectangle 43"/>
          <p:cNvSpPr>
            <a:spLocks noChangeArrowheads="1"/>
          </p:cNvSpPr>
          <p:nvPr/>
        </p:nvSpPr>
        <p:spPr bwMode="auto">
          <a:xfrm>
            <a:off x="3911600" y="3636275"/>
            <a:ext cx="88900" cy="1004888"/>
          </a:xfrm>
          <a:prstGeom prst="rect">
            <a:avLst/>
          </a:prstGeom>
          <a:noFill/>
          <a:ln w="6350">
            <a:solidFill>
              <a:srgbClr val="33CCFF"/>
            </a:solidFill>
            <a:miter lim="800000"/>
          </a:ln>
        </p:spPr>
        <p:txBody>
          <a:bodyPr wrap="none" lIns="107950" tIns="53975" rIns="107950" bIns="53975" anchor="ctr"/>
          <a:lstStyle/>
          <a:p>
            <a:endParaRPr lang="en-US"/>
          </a:p>
        </p:txBody>
      </p:sp>
      <p:sp>
        <p:nvSpPr>
          <p:cNvPr id="34843" name="Rectangle 44"/>
          <p:cNvSpPr>
            <a:spLocks noChangeArrowheads="1"/>
          </p:cNvSpPr>
          <p:nvPr/>
        </p:nvSpPr>
        <p:spPr bwMode="auto">
          <a:xfrm>
            <a:off x="6950075" y="4277625"/>
            <a:ext cx="88900" cy="274638"/>
          </a:xfrm>
          <a:prstGeom prst="rect">
            <a:avLst/>
          </a:prstGeom>
          <a:noFill/>
          <a:ln w="6350">
            <a:solidFill>
              <a:srgbClr val="33CCFF"/>
            </a:solidFill>
            <a:miter lim="800000"/>
          </a:ln>
        </p:spPr>
        <p:txBody>
          <a:bodyPr wrap="none" lIns="107950" tIns="53975" rIns="107950" bIns="53975" anchor="ctr"/>
          <a:lstStyle/>
          <a:p>
            <a:endParaRPr lang="en-US"/>
          </a:p>
        </p:txBody>
      </p:sp>
      <p:sp>
        <p:nvSpPr>
          <p:cNvPr id="34844" name="Rectangle 45"/>
          <p:cNvSpPr>
            <a:spLocks noChangeArrowheads="1"/>
          </p:cNvSpPr>
          <p:nvPr/>
        </p:nvSpPr>
        <p:spPr bwMode="auto">
          <a:xfrm>
            <a:off x="5426075" y="3826775"/>
            <a:ext cx="88900" cy="822325"/>
          </a:xfrm>
          <a:prstGeom prst="rect">
            <a:avLst/>
          </a:prstGeom>
          <a:noFill/>
          <a:ln w="6350">
            <a:solidFill>
              <a:srgbClr val="33CCFF"/>
            </a:solidFill>
            <a:miter lim="800000"/>
          </a:ln>
        </p:spPr>
        <p:txBody>
          <a:bodyPr wrap="none" lIns="107950" tIns="53975" rIns="107950" bIns="53975" anchor="ctr"/>
          <a:lstStyle/>
          <a:p>
            <a:endParaRPr lang="en-US"/>
          </a:p>
        </p:txBody>
      </p:sp>
      <p:sp>
        <p:nvSpPr>
          <p:cNvPr id="34845" name="Line 46"/>
          <p:cNvSpPr>
            <a:spLocks noChangeShapeType="1"/>
          </p:cNvSpPr>
          <p:nvPr/>
        </p:nvSpPr>
        <p:spPr bwMode="auto">
          <a:xfrm>
            <a:off x="3957638" y="4637988"/>
            <a:ext cx="0" cy="368300"/>
          </a:xfrm>
          <a:prstGeom prst="line">
            <a:avLst/>
          </a:prstGeom>
          <a:noFill/>
          <a:ln w="6350">
            <a:solidFill>
              <a:schemeClr val="tx1"/>
            </a:solidFill>
            <a:prstDash val="lgDash"/>
            <a:round/>
          </a:ln>
        </p:spPr>
        <p:txBody>
          <a:bodyPr/>
          <a:lstStyle/>
          <a:p>
            <a:endParaRPr lang="en-US"/>
          </a:p>
        </p:txBody>
      </p:sp>
      <p:sp>
        <p:nvSpPr>
          <p:cNvPr id="34846" name="Line 47"/>
          <p:cNvSpPr>
            <a:spLocks noChangeShapeType="1"/>
          </p:cNvSpPr>
          <p:nvPr/>
        </p:nvSpPr>
        <p:spPr bwMode="auto">
          <a:xfrm flipH="1">
            <a:off x="5478463" y="4647513"/>
            <a:ext cx="0" cy="238125"/>
          </a:xfrm>
          <a:prstGeom prst="line">
            <a:avLst/>
          </a:prstGeom>
          <a:noFill/>
          <a:ln w="6350">
            <a:solidFill>
              <a:schemeClr val="tx1"/>
            </a:solidFill>
            <a:prstDash val="lgDash"/>
            <a:round/>
          </a:ln>
        </p:spPr>
        <p:txBody>
          <a:bodyPr/>
          <a:lstStyle/>
          <a:p>
            <a:endParaRPr lang="en-US"/>
          </a:p>
        </p:txBody>
      </p:sp>
      <p:sp>
        <p:nvSpPr>
          <p:cNvPr id="34847" name="Line 48"/>
          <p:cNvSpPr>
            <a:spLocks noChangeShapeType="1"/>
          </p:cNvSpPr>
          <p:nvPr/>
        </p:nvSpPr>
        <p:spPr bwMode="auto">
          <a:xfrm>
            <a:off x="6991350" y="4561788"/>
            <a:ext cx="0" cy="377825"/>
          </a:xfrm>
          <a:prstGeom prst="line">
            <a:avLst/>
          </a:prstGeom>
          <a:noFill/>
          <a:ln w="6350">
            <a:solidFill>
              <a:schemeClr val="tx1"/>
            </a:solidFill>
            <a:prstDash val="lgDash"/>
            <a:roun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sp>
        <p:nvSpPr>
          <p:cNvPr id="35843" name="Rectangle 3"/>
          <p:cNvSpPr>
            <a:spLocks noChangeArrowheads="1"/>
          </p:cNvSpPr>
          <p:nvPr/>
        </p:nvSpPr>
        <p:spPr bwMode="auto">
          <a:xfrm>
            <a:off x="361950" y="1197653"/>
            <a:ext cx="8489950" cy="5043487"/>
          </a:xfrm>
          <a:prstGeom prst="rect">
            <a:avLst/>
          </a:prstGeom>
          <a:noFill/>
          <a:ln w="9525">
            <a:noFill/>
            <a:miter lim="800000"/>
          </a:ln>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interaction among design objects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Simplify sequence diagrams using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Describe persistence-related behavior</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Refine the flow of events description</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rgbClr val="FFFF99"/>
                </a:solidFill>
                <a:ea typeface="宋体" panose="02010600030101010101" pitchFamily="2" charset="-122"/>
              </a:rPr>
              <a:t>Unify classes and subsystems</a:t>
            </a:r>
            <a:endParaRPr lang="en-US" altLang="zh-CN" sz="3200" dirty="0">
              <a:solidFill>
                <a:srgbClr val="FFFF99"/>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endParaRPr lang="zh-CN" altLang="en-US" sz="3200" dirty="0">
              <a:solidFill>
                <a:srgbClr val="FFFF99"/>
              </a:solidFill>
              <a:ea typeface="宋体" panose="02010600030101010101" pitchFamily="2" charset="-122"/>
            </a:endParaRPr>
          </a:p>
        </p:txBody>
      </p:sp>
      <p:sp>
        <p:nvSpPr>
          <p:cNvPr id="413700" name="AutoShape 4"/>
          <p:cNvSpPr>
            <a:spLocks noChangeArrowheads="1"/>
          </p:cNvSpPr>
          <p:nvPr/>
        </p:nvSpPr>
        <p:spPr bwMode="auto">
          <a:xfrm>
            <a:off x="76200" y="3731076"/>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pPr>
              <a:defRPr/>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9"/>
          <p:cNvSpPr>
            <a:spLocks noGrp="1" noChangeArrowheads="1"/>
          </p:cNvSpPr>
          <p:nvPr>
            <p:ph idx="1"/>
          </p:nvPr>
        </p:nvSpPr>
        <p:spPr>
          <a:xfrm>
            <a:off x="361950" y="1357307"/>
            <a:ext cx="8489950" cy="3062287"/>
          </a:xfrm>
        </p:spPr>
        <p:txBody>
          <a:bodyPr/>
          <a:lstStyle/>
          <a:p>
            <a:pPr eaLnBrk="1" hangingPunct="1"/>
            <a:r>
              <a:rPr lang="en-US" altLang="zh-CN" dirty="0" smtClean="0">
                <a:ea typeface="宋体" panose="02010600030101010101" pitchFamily="2" charset="-122"/>
              </a:rPr>
              <a:t>Model element names should describe their function</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Merge similar model elements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Use inheritance to abstract model elements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Keep model elements and flows of events consistent</a:t>
            </a:r>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p:txBody>
      </p:sp>
      <p:sp>
        <p:nvSpPr>
          <p:cNvPr id="36887" name="Rectangle 118"/>
          <p:cNvSpPr>
            <a:spLocks noGrp="1" noChangeArrowheads="1"/>
          </p:cNvSpPr>
          <p:nvPr>
            <p:ph type="title"/>
          </p:nvPr>
        </p:nvSpPr>
        <p:spPr/>
        <p:txBody>
          <a:bodyPr>
            <a:normAutofit fontScale="90000"/>
          </a:bodyPr>
          <a:lstStyle/>
          <a:p>
            <a:pPr eaLnBrk="1" hangingPunct="1"/>
            <a:r>
              <a:rPr lang="en-US" altLang="zh-CN" dirty="0" smtClean="0">
                <a:ea typeface="宋体" panose="02010600030101010101" pitchFamily="2" charset="-122"/>
              </a:rPr>
              <a:t>Design Model Unification Considerations</a:t>
            </a:r>
            <a:endParaRPr lang="en-US" altLang="zh-CN" dirty="0" smtClean="0">
              <a:ea typeface="宋体" panose="02010600030101010101" pitchFamily="2" charset="-122"/>
            </a:endParaRPr>
          </a:p>
        </p:txBody>
      </p:sp>
      <p:grpSp>
        <p:nvGrpSpPr>
          <p:cNvPr id="36867" name="Group 3"/>
          <p:cNvGrpSpPr/>
          <p:nvPr/>
        </p:nvGrpSpPr>
        <p:grpSpPr bwMode="auto">
          <a:xfrm>
            <a:off x="3730625" y="4648200"/>
            <a:ext cx="1709738" cy="692150"/>
            <a:chOff x="144" y="1440"/>
            <a:chExt cx="881" cy="510"/>
          </a:xfrm>
        </p:grpSpPr>
        <p:sp>
          <p:nvSpPr>
            <p:cNvPr id="36980" name="Rectangle 4"/>
            <p:cNvSpPr>
              <a:spLocks noChangeArrowheads="1"/>
            </p:cNvSpPr>
            <p:nvPr/>
          </p:nvSpPr>
          <p:spPr bwMode="auto">
            <a:xfrm>
              <a:off x="144" y="1440"/>
              <a:ext cx="881" cy="510"/>
            </a:xfrm>
            <a:prstGeom prst="rect">
              <a:avLst/>
            </a:prstGeom>
            <a:noFill/>
            <a:ln w="38100">
              <a:solidFill>
                <a:srgbClr val="00CCFF"/>
              </a:solidFill>
              <a:miter lim="800000"/>
              <a:headEnd type="none" w="sm" len="sm"/>
              <a:tailEnd type="none" w="lg" len="lg"/>
            </a:ln>
          </p:spPr>
          <p:txBody>
            <a:bodyPr wrap="none" lIns="0" tIns="0" rIns="0" bIns="0" anchor="ctr">
              <a:spAutoFit/>
            </a:bodyPr>
            <a:lstStyle/>
            <a:p>
              <a:endParaRPr lang="en-US"/>
            </a:p>
          </p:txBody>
        </p:sp>
        <p:sp>
          <p:nvSpPr>
            <p:cNvPr id="36981" name="Line 5"/>
            <p:cNvSpPr>
              <a:spLocks noChangeShapeType="1"/>
            </p:cNvSpPr>
            <p:nvPr/>
          </p:nvSpPr>
          <p:spPr bwMode="auto">
            <a:xfrm>
              <a:off x="144" y="1810"/>
              <a:ext cx="881" cy="0"/>
            </a:xfrm>
            <a:prstGeom prst="line">
              <a:avLst/>
            </a:prstGeom>
            <a:noFill/>
            <a:ln w="38100">
              <a:solidFill>
                <a:srgbClr val="00CCFF"/>
              </a:solidFill>
              <a:round/>
              <a:headEnd type="none" w="sm" len="sm"/>
              <a:tailEnd type="none" w="lg" len="lg"/>
            </a:ln>
          </p:spPr>
          <p:txBody>
            <a:bodyPr wrap="none" lIns="0" tIns="0" rIns="0" bIns="0" anchor="ctr">
              <a:spAutoFit/>
            </a:bodyPr>
            <a:lstStyle/>
            <a:p>
              <a:endParaRPr lang="en-US"/>
            </a:p>
          </p:txBody>
        </p:sp>
        <p:sp>
          <p:nvSpPr>
            <p:cNvPr id="36982" name="Line 6"/>
            <p:cNvSpPr>
              <a:spLocks noChangeShapeType="1"/>
            </p:cNvSpPr>
            <p:nvPr/>
          </p:nvSpPr>
          <p:spPr bwMode="auto">
            <a:xfrm>
              <a:off x="144" y="1680"/>
              <a:ext cx="881" cy="0"/>
            </a:xfrm>
            <a:prstGeom prst="line">
              <a:avLst/>
            </a:prstGeom>
            <a:noFill/>
            <a:ln w="38100">
              <a:solidFill>
                <a:srgbClr val="00CCFF"/>
              </a:solidFill>
              <a:round/>
              <a:headEnd type="none" w="sm" len="sm"/>
              <a:tailEnd type="none" w="lg" len="lg"/>
            </a:ln>
          </p:spPr>
          <p:txBody>
            <a:bodyPr lIns="0" tIns="0" rIns="0" bIns="0" anchor="ctr">
              <a:spAutoFit/>
            </a:bodyPr>
            <a:lstStyle/>
            <a:p>
              <a:endParaRPr lang="en-US"/>
            </a:p>
          </p:txBody>
        </p:sp>
      </p:grpSp>
      <p:grpSp>
        <p:nvGrpSpPr>
          <p:cNvPr id="36868" name="Group 7"/>
          <p:cNvGrpSpPr/>
          <p:nvPr/>
        </p:nvGrpSpPr>
        <p:grpSpPr bwMode="auto">
          <a:xfrm>
            <a:off x="1685925" y="5143500"/>
            <a:ext cx="925513" cy="865188"/>
            <a:chOff x="446" y="2208"/>
            <a:chExt cx="754" cy="1008"/>
          </a:xfrm>
        </p:grpSpPr>
        <p:sp>
          <p:nvSpPr>
            <p:cNvPr id="36961" name="Oval 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p:spPr>
          <p:txBody>
            <a:bodyPr wrap="none" anchor="ctr"/>
            <a:lstStyle/>
            <a:p>
              <a:endParaRPr lang="en-US"/>
            </a:p>
          </p:txBody>
        </p:sp>
        <p:sp>
          <p:nvSpPr>
            <p:cNvPr id="36962" name="Rectangle 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p:spPr>
          <p:txBody>
            <a:bodyPr wrap="none" anchor="ctr"/>
            <a:lstStyle/>
            <a:p>
              <a:endParaRPr lang="en-US"/>
            </a:p>
          </p:txBody>
        </p:sp>
        <p:sp>
          <p:nvSpPr>
            <p:cNvPr id="36963" name="Line 1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4" name="Line 1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5" name="Line 1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6" name="Line 1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7" name="Line 1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8" name="Line 1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9" name="Line 1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0" name="Line 1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1" name="Line 1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2" name="Line 1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3" name="Line 2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4" name="Line 2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5" name="Line 2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6" name="Line 2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7" name="Line 2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8" name="Line 2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79" name="Line 2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p:spPr>
          <p:txBody>
            <a:bodyPr wrap="none" anchor="ctr"/>
            <a:lstStyle/>
            <a:p>
              <a:endParaRPr lang="en-US"/>
            </a:p>
          </p:txBody>
        </p:sp>
      </p:grpSp>
      <p:grpSp>
        <p:nvGrpSpPr>
          <p:cNvPr id="36869" name="Group 27"/>
          <p:cNvGrpSpPr/>
          <p:nvPr/>
        </p:nvGrpSpPr>
        <p:grpSpPr bwMode="auto">
          <a:xfrm>
            <a:off x="1920875" y="4070350"/>
            <a:ext cx="927100" cy="866775"/>
            <a:chOff x="446" y="2208"/>
            <a:chExt cx="754" cy="1008"/>
          </a:xfrm>
        </p:grpSpPr>
        <p:sp>
          <p:nvSpPr>
            <p:cNvPr id="36942" name="Oval 2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p:spPr>
          <p:txBody>
            <a:bodyPr wrap="none" anchor="ctr"/>
            <a:lstStyle/>
            <a:p>
              <a:endParaRPr lang="en-US"/>
            </a:p>
          </p:txBody>
        </p:sp>
        <p:sp>
          <p:nvSpPr>
            <p:cNvPr id="36943" name="Rectangle 2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p:spPr>
          <p:txBody>
            <a:bodyPr wrap="none" anchor="ctr"/>
            <a:lstStyle/>
            <a:p>
              <a:endParaRPr lang="en-US"/>
            </a:p>
          </p:txBody>
        </p:sp>
        <p:sp>
          <p:nvSpPr>
            <p:cNvPr id="36944" name="Line 3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5" name="Line 3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6" name="Line 3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7" name="Line 3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8" name="Line 3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9" name="Line 3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0" name="Line 3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1" name="Line 3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2" name="Line 3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3" name="Line 3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4" name="Line 4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5" name="Line 4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6" name="Line 4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7" name="Line 4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8" name="Line 4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59" name="Line 4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60" name="Line 4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p:spPr>
          <p:txBody>
            <a:bodyPr wrap="none" anchor="ctr"/>
            <a:lstStyle/>
            <a:p>
              <a:endParaRPr lang="en-US"/>
            </a:p>
          </p:txBody>
        </p:sp>
      </p:grpSp>
      <p:grpSp>
        <p:nvGrpSpPr>
          <p:cNvPr id="36870" name="Group 47"/>
          <p:cNvGrpSpPr/>
          <p:nvPr/>
        </p:nvGrpSpPr>
        <p:grpSpPr bwMode="auto">
          <a:xfrm>
            <a:off x="6108700" y="4854575"/>
            <a:ext cx="925513" cy="866775"/>
            <a:chOff x="446" y="2208"/>
            <a:chExt cx="754" cy="1008"/>
          </a:xfrm>
        </p:grpSpPr>
        <p:sp>
          <p:nvSpPr>
            <p:cNvPr id="36923" name="Oval 48"/>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p:spPr>
          <p:txBody>
            <a:bodyPr wrap="none" anchor="ctr"/>
            <a:lstStyle/>
            <a:p>
              <a:endParaRPr lang="en-US"/>
            </a:p>
          </p:txBody>
        </p:sp>
        <p:sp>
          <p:nvSpPr>
            <p:cNvPr id="36924" name="Rectangle 49"/>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p:spPr>
          <p:txBody>
            <a:bodyPr wrap="none" anchor="ctr"/>
            <a:lstStyle/>
            <a:p>
              <a:endParaRPr lang="en-US"/>
            </a:p>
          </p:txBody>
        </p:sp>
        <p:sp>
          <p:nvSpPr>
            <p:cNvPr id="36925" name="Line 50"/>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6" name="Line 51"/>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7" name="Line 52"/>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8" name="Line 53"/>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9" name="Line 54"/>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0" name="Line 55"/>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1" name="Line 56"/>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2" name="Line 57"/>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3" name="Line 58"/>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4" name="Line 59"/>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5" name="Line 60"/>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6" name="Line 61"/>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7" name="Line 62"/>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8" name="Line 63"/>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39" name="Line 64"/>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0" name="Line 65"/>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41" name="Line 66"/>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p:spPr>
          <p:txBody>
            <a:bodyPr wrap="none" anchor="ctr"/>
            <a:lstStyle/>
            <a:p>
              <a:endParaRPr lang="en-US"/>
            </a:p>
          </p:txBody>
        </p:sp>
      </p:grpSp>
      <p:sp>
        <p:nvSpPr>
          <p:cNvPr id="36871" name="Line 67"/>
          <p:cNvSpPr>
            <a:spLocks noChangeShapeType="1"/>
          </p:cNvSpPr>
          <p:nvPr/>
        </p:nvSpPr>
        <p:spPr bwMode="auto">
          <a:xfrm flipV="1">
            <a:off x="2538413" y="5257800"/>
            <a:ext cx="1139825" cy="42545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72" name="Line 68"/>
          <p:cNvSpPr>
            <a:spLocks noChangeShapeType="1"/>
          </p:cNvSpPr>
          <p:nvPr/>
        </p:nvSpPr>
        <p:spPr bwMode="auto">
          <a:xfrm>
            <a:off x="2570163" y="4772025"/>
            <a:ext cx="1095375" cy="22860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73" name="Line 69"/>
          <p:cNvSpPr>
            <a:spLocks noChangeShapeType="1"/>
          </p:cNvSpPr>
          <p:nvPr/>
        </p:nvSpPr>
        <p:spPr bwMode="auto">
          <a:xfrm flipH="1" flipV="1">
            <a:off x="5507038" y="5035550"/>
            <a:ext cx="1131887" cy="271463"/>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74" name="Line 70"/>
          <p:cNvSpPr>
            <a:spLocks noChangeShapeType="1"/>
          </p:cNvSpPr>
          <p:nvPr/>
        </p:nvSpPr>
        <p:spPr bwMode="auto">
          <a:xfrm flipH="1" flipV="1">
            <a:off x="5507038" y="5254625"/>
            <a:ext cx="1093787" cy="40005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75" name="Line 71"/>
          <p:cNvSpPr>
            <a:spLocks noChangeShapeType="1"/>
          </p:cNvSpPr>
          <p:nvPr/>
        </p:nvSpPr>
        <p:spPr bwMode="auto">
          <a:xfrm>
            <a:off x="2773363" y="4483100"/>
            <a:ext cx="904875" cy="31750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grpSp>
        <p:nvGrpSpPr>
          <p:cNvPr id="36876" name="Group 72"/>
          <p:cNvGrpSpPr/>
          <p:nvPr/>
        </p:nvGrpSpPr>
        <p:grpSpPr bwMode="auto">
          <a:xfrm>
            <a:off x="5930900" y="3905250"/>
            <a:ext cx="927100" cy="866775"/>
            <a:chOff x="446" y="2208"/>
            <a:chExt cx="754" cy="1008"/>
          </a:xfrm>
        </p:grpSpPr>
        <p:sp>
          <p:nvSpPr>
            <p:cNvPr id="36904" name="Oval 73"/>
            <p:cNvSpPr>
              <a:spLocks noChangeArrowheads="1"/>
            </p:cNvSpPr>
            <p:nvPr/>
          </p:nvSpPr>
          <p:spPr bwMode="auto">
            <a:xfrm>
              <a:off x="446" y="2208"/>
              <a:ext cx="624" cy="288"/>
            </a:xfrm>
            <a:prstGeom prst="ellipse">
              <a:avLst/>
            </a:prstGeom>
            <a:noFill/>
            <a:ln w="28575">
              <a:solidFill>
                <a:srgbClr val="00CCFF"/>
              </a:solidFill>
              <a:round/>
              <a:headEnd type="none" w="sm" len="sm"/>
              <a:tailEnd type="none" w="lg" len="lg"/>
            </a:ln>
          </p:spPr>
          <p:txBody>
            <a:bodyPr wrap="none" anchor="ctr"/>
            <a:lstStyle/>
            <a:p>
              <a:endParaRPr lang="en-US"/>
            </a:p>
          </p:txBody>
        </p:sp>
        <p:sp>
          <p:nvSpPr>
            <p:cNvPr id="36905" name="Rectangle 74"/>
            <p:cNvSpPr>
              <a:spLocks noChangeArrowheads="1"/>
            </p:cNvSpPr>
            <p:nvPr/>
          </p:nvSpPr>
          <p:spPr bwMode="auto">
            <a:xfrm>
              <a:off x="768" y="2496"/>
              <a:ext cx="432" cy="720"/>
            </a:xfrm>
            <a:prstGeom prst="rect">
              <a:avLst/>
            </a:prstGeom>
            <a:noFill/>
            <a:ln w="28575">
              <a:solidFill>
                <a:srgbClr val="00CCFF"/>
              </a:solidFill>
              <a:miter lim="800000"/>
              <a:headEnd type="none" w="sm" len="sm"/>
              <a:tailEnd type="none" w="lg" len="lg"/>
            </a:ln>
          </p:spPr>
          <p:txBody>
            <a:bodyPr wrap="none" anchor="ctr"/>
            <a:lstStyle/>
            <a:p>
              <a:endParaRPr lang="en-US"/>
            </a:p>
          </p:txBody>
        </p:sp>
        <p:sp>
          <p:nvSpPr>
            <p:cNvPr id="36906" name="Line 75"/>
            <p:cNvSpPr>
              <a:spLocks noChangeShapeType="1"/>
            </p:cNvSpPr>
            <p:nvPr/>
          </p:nvSpPr>
          <p:spPr bwMode="auto">
            <a:xfrm>
              <a:off x="1056" y="2496"/>
              <a:ext cx="144"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07" name="Line 76"/>
            <p:cNvSpPr>
              <a:spLocks noChangeShapeType="1"/>
            </p:cNvSpPr>
            <p:nvPr/>
          </p:nvSpPr>
          <p:spPr bwMode="auto">
            <a:xfrm>
              <a:off x="1056" y="2496"/>
              <a:ext cx="0" cy="144"/>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08" name="Line 77"/>
            <p:cNvSpPr>
              <a:spLocks noChangeShapeType="1"/>
            </p:cNvSpPr>
            <p:nvPr/>
          </p:nvSpPr>
          <p:spPr bwMode="auto">
            <a:xfrm flipH="1">
              <a:off x="1056" y="2640"/>
              <a:ext cx="144"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09" name="Line 78"/>
            <p:cNvSpPr>
              <a:spLocks noChangeShapeType="1"/>
            </p:cNvSpPr>
            <p:nvPr/>
          </p:nvSpPr>
          <p:spPr bwMode="auto">
            <a:xfrm>
              <a:off x="816" y="273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0" name="Line 79"/>
            <p:cNvSpPr>
              <a:spLocks noChangeShapeType="1"/>
            </p:cNvSpPr>
            <p:nvPr/>
          </p:nvSpPr>
          <p:spPr bwMode="auto">
            <a:xfrm>
              <a:off x="816" y="278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1" name="Line 80"/>
            <p:cNvSpPr>
              <a:spLocks noChangeShapeType="1"/>
            </p:cNvSpPr>
            <p:nvPr/>
          </p:nvSpPr>
          <p:spPr bwMode="auto">
            <a:xfrm>
              <a:off x="816" y="283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2" name="Line 81"/>
            <p:cNvSpPr>
              <a:spLocks noChangeShapeType="1"/>
            </p:cNvSpPr>
            <p:nvPr/>
          </p:nvSpPr>
          <p:spPr bwMode="auto">
            <a:xfrm>
              <a:off x="816" y="292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3" name="Line 82"/>
            <p:cNvSpPr>
              <a:spLocks noChangeShapeType="1"/>
            </p:cNvSpPr>
            <p:nvPr/>
          </p:nvSpPr>
          <p:spPr bwMode="auto">
            <a:xfrm>
              <a:off x="816" y="288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4" name="Line 83"/>
            <p:cNvSpPr>
              <a:spLocks noChangeShapeType="1"/>
            </p:cNvSpPr>
            <p:nvPr/>
          </p:nvSpPr>
          <p:spPr bwMode="auto">
            <a:xfrm>
              <a:off x="816" y="2976"/>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5" name="Line 84"/>
            <p:cNvSpPr>
              <a:spLocks noChangeShapeType="1"/>
            </p:cNvSpPr>
            <p:nvPr/>
          </p:nvSpPr>
          <p:spPr bwMode="auto">
            <a:xfrm>
              <a:off x="816" y="3024"/>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6" name="Line 85"/>
            <p:cNvSpPr>
              <a:spLocks noChangeShapeType="1"/>
            </p:cNvSpPr>
            <p:nvPr/>
          </p:nvSpPr>
          <p:spPr bwMode="auto">
            <a:xfrm>
              <a:off x="816" y="3072"/>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7" name="Line 86"/>
            <p:cNvSpPr>
              <a:spLocks noChangeShapeType="1"/>
            </p:cNvSpPr>
            <p:nvPr/>
          </p:nvSpPr>
          <p:spPr bwMode="auto">
            <a:xfrm>
              <a:off x="816" y="3120"/>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8" name="Line 87"/>
            <p:cNvSpPr>
              <a:spLocks noChangeShapeType="1"/>
            </p:cNvSpPr>
            <p:nvPr/>
          </p:nvSpPr>
          <p:spPr bwMode="auto">
            <a:xfrm>
              <a:off x="816" y="316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19" name="Line 88"/>
            <p:cNvSpPr>
              <a:spLocks noChangeShapeType="1"/>
            </p:cNvSpPr>
            <p:nvPr/>
          </p:nvSpPr>
          <p:spPr bwMode="auto">
            <a:xfrm>
              <a:off x="816" y="2688"/>
              <a:ext cx="336"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0" name="Line 89"/>
            <p:cNvSpPr>
              <a:spLocks noChangeShapeType="1"/>
            </p:cNvSpPr>
            <p:nvPr/>
          </p:nvSpPr>
          <p:spPr bwMode="auto">
            <a:xfrm>
              <a:off x="816" y="2592"/>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1" name="Line 90"/>
            <p:cNvSpPr>
              <a:spLocks noChangeShapeType="1"/>
            </p:cNvSpPr>
            <p:nvPr/>
          </p:nvSpPr>
          <p:spPr bwMode="auto">
            <a:xfrm>
              <a:off x="816" y="2544"/>
              <a:ext cx="209" cy="0"/>
            </a:xfrm>
            <a:prstGeom prst="line">
              <a:avLst/>
            </a:prstGeom>
            <a:noFill/>
            <a:ln w="28575">
              <a:solidFill>
                <a:srgbClr val="00CCFF"/>
              </a:solidFill>
              <a:round/>
              <a:headEnd type="none" w="sm" len="sm"/>
              <a:tailEnd type="none" w="lg" len="lg"/>
            </a:ln>
          </p:spPr>
          <p:txBody>
            <a:bodyPr wrap="none" anchor="ctr"/>
            <a:lstStyle/>
            <a:p>
              <a:endParaRPr lang="en-US"/>
            </a:p>
          </p:txBody>
        </p:sp>
        <p:sp>
          <p:nvSpPr>
            <p:cNvPr id="36922" name="Line 91"/>
            <p:cNvSpPr>
              <a:spLocks noChangeShapeType="1"/>
            </p:cNvSpPr>
            <p:nvPr/>
          </p:nvSpPr>
          <p:spPr bwMode="auto">
            <a:xfrm>
              <a:off x="816" y="2640"/>
              <a:ext cx="209" cy="0"/>
            </a:xfrm>
            <a:prstGeom prst="line">
              <a:avLst/>
            </a:prstGeom>
            <a:noFill/>
            <a:ln w="28575">
              <a:solidFill>
                <a:srgbClr val="00CCFF"/>
              </a:solidFill>
              <a:round/>
              <a:headEnd type="none" w="sm" len="sm"/>
              <a:tailEnd type="none" w="lg" len="lg"/>
            </a:ln>
          </p:spPr>
          <p:txBody>
            <a:bodyPr wrap="none" anchor="ctr"/>
            <a:lstStyle/>
            <a:p>
              <a:endParaRPr lang="en-US"/>
            </a:p>
          </p:txBody>
        </p:sp>
      </p:grpSp>
      <p:sp>
        <p:nvSpPr>
          <p:cNvPr id="36877" name="Line 92"/>
          <p:cNvSpPr>
            <a:spLocks noChangeShapeType="1"/>
          </p:cNvSpPr>
          <p:nvPr/>
        </p:nvSpPr>
        <p:spPr bwMode="auto">
          <a:xfrm flipH="1">
            <a:off x="5468938" y="4441825"/>
            <a:ext cx="933450" cy="358775"/>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grpSp>
        <p:nvGrpSpPr>
          <p:cNvPr id="36878" name="Group 99"/>
          <p:cNvGrpSpPr/>
          <p:nvPr/>
        </p:nvGrpSpPr>
        <p:grpSpPr bwMode="auto">
          <a:xfrm>
            <a:off x="3219450" y="5845175"/>
            <a:ext cx="1081088" cy="438150"/>
            <a:chOff x="144" y="1440"/>
            <a:chExt cx="881" cy="510"/>
          </a:xfrm>
        </p:grpSpPr>
        <p:sp>
          <p:nvSpPr>
            <p:cNvPr id="36901" name="Rectangle 100"/>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p:spPr>
          <p:txBody>
            <a:bodyPr wrap="none" lIns="0" tIns="0" rIns="0" bIns="0" anchor="ctr">
              <a:spAutoFit/>
            </a:bodyPr>
            <a:lstStyle/>
            <a:p>
              <a:endParaRPr lang="en-US"/>
            </a:p>
          </p:txBody>
        </p:sp>
        <p:sp>
          <p:nvSpPr>
            <p:cNvPr id="36902" name="Line 101"/>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p:spPr>
          <p:txBody>
            <a:bodyPr wrap="none" lIns="0" tIns="0" rIns="0" bIns="0" anchor="ctr">
              <a:spAutoFit/>
            </a:bodyPr>
            <a:lstStyle/>
            <a:p>
              <a:endParaRPr lang="en-US"/>
            </a:p>
          </p:txBody>
        </p:sp>
        <p:sp>
          <p:nvSpPr>
            <p:cNvPr id="36903" name="Line 102"/>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p:spPr>
          <p:txBody>
            <a:bodyPr lIns="0" tIns="0" rIns="0" bIns="0" anchor="ctr">
              <a:spAutoFit/>
            </a:bodyPr>
            <a:lstStyle/>
            <a:p>
              <a:endParaRPr lang="en-US"/>
            </a:p>
          </p:txBody>
        </p:sp>
      </p:grpSp>
      <p:grpSp>
        <p:nvGrpSpPr>
          <p:cNvPr id="36879" name="Group 103"/>
          <p:cNvGrpSpPr/>
          <p:nvPr/>
        </p:nvGrpSpPr>
        <p:grpSpPr bwMode="auto">
          <a:xfrm>
            <a:off x="4868863" y="5845175"/>
            <a:ext cx="1084262" cy="438150"/>
            <a:chOff x="144" y="1440"/>
            <a:chExt cx="881" cy="510"/>
          </a:xfrm>
        </p:grpSpPr>
        <p:sp>
          <p:nvSpPr>
            <p:cNvPr id="36898" name="Rectangle 104"/>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p:spPr>
          <p:txBody>
            <a:bodyPr wrap="none" lIns="0" tIns="0" rIns="0" bIns="0" anchor="ctr">
              <a:spAutoFit/>
            </a:bodyPr>
            <a:lstStyle/>
            <a:p>
              <a:endParaRPr lang="en-US"/>
            </a:p>
          </p:txBody>
        </p:sp>
        <p:sp>
          <p:nvSpPr>
            <p:cNvPr id="36899" name="Line 105"/>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p:spPr>
          <p:txBody>
            <a:bodyPr wrap="none" lIns="0" tIns="0" rIns="0" bIns="0" anchor="ctr">
              <a:spAutoFit/>
            </a:bodyPr>
            <a:lstStyle/>
            <a:p>
              <a:endParaRPr lang="en-US"/>
            </a:p>
          </p:txBody>
        </p:sp>
        <p:sp>
          <p:nvSpPr>
            <p:cNvPr id="36900" name="Line 106"/>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p:spPr>
          <p:txBody>
            <a:bodyPr lIns="0" tIns="0" rIns="0" bIns="0" anchor="ctr">
              <a:spAutoFit/>
            </a:bodyPr>
            <a:lstStyle/>
            <a:p>
              <a:endParaRPr lang="en-US"/>
            </a:p>
          </p:txBody>
        </p:sp>
      </p:grpSp>
      <p:sp>
        <p:nvSpPr>
          <p:cNvPr id="36880" name="Line 107"/>
          <p:cNvSpPr>
            <a:spLocks noChangeShapeType="1"/>
          </p:cNvSpPr>
          <p:nvPr/>
        </p:nvSpPr>
        <p:spPr bwMode="auto">
          <a:xfrm>
            <a:off x="2503488" y="5708650"/>
            <a:ext cx="690562" cy="303213"/>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81" name="Line 109"/>
          <p:cNvSpPr>
            <a:spLocks noChangeShapeType="1"/>
          </p:cNvSpPr>
          <p:nvPr/>
        </p:nvSpPr>
        <p:spPr bwMode="auto">
          <a:xfrm flipH="1" flipV="1">
            <a:off x="4868863" y="5375275"/>
            <a:ext cx="447675" cy="45720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82" name="Line 110"/>
          <p:cNvSpPr>
            <a:spLocks noChangeShapeType="1"/>
          </p:cNvSpPr>
          <p:nvPr/>
        </p:nvSpPr>
        <p:spPr bwMode="auto">
          <a:xfrm flipH="1">
            <a:off x="5949950" y="5638800"/>
            <a:ext cx="688975" cy="41275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grpSp>
        <p:nvGrpSpPr>
          <p:cNvPr id="36883" name="Group 111"/>
          <p:cNvGrpSpPr/>
          <p:nvPr/>
        </p:nvGrpSpPr>
        <p:grpSpPr bwMode="auto">
          <a:xfrm>
            <a:off x="4037013" y="3822700"/>
            <a:ext cx="1082675" cy="438150"/>
            <a:chOff x="144" y="1440"/>
            <a:chExt cx="881" cy="510"/>
          </a:xfrm>
        </p:grpSpPr>
        <p:sp>
          <p:nvSpPr>
            <p:cNvPr id="36895" name="Rectangle 112"/>
            <p:cNvSpPr>
              <a:spLocks noChangeArrowheads="1"/>
            </p:cNvSpPr>
            <p:nvPr/>
          </p:nvSpPr>
          <p:spPr bwMode="auto">
            <a:xfrm>
              <a:off x="144" y="1440"/>
              <a:ext cx="881" cy="510"/>
            </a:xfrm>
            <a:prstGeom prst="rect">
              <a:avLst/>
            </a:prstGeom>
            <a:noFill/>
            <a:ln w="28575">
              <a:solidFill>
                <a:srgbClr val="00CCFF"/>
              </a:solidFill>
              <a:miter lim="800000"/>
              <a:headEnd type="none" w="sm" len="sm"/>
              <a:tailEnd type="none" w="lg" len="lg"/>
            </a:ln>
          </p:spPr>
          <p:txBody>
            <a:bodyPr wrap="none" lIns="0" tIns="0" rIns="0" bIns="0" anchor="ctr">
              <a:spAutoFit/>
            </a:bodyPr>
            <a:lstStyle/>
            <a:p>
              <a:endParaRPr lang="en-US"/>
            </a:p>
          </p:txBody>
        </p:sp>
        <p:sp>
          <p:nvSpPr>
            <p:cNvPr id="36896" name="Line 113"/>
            <p:cNvSpPr>
              <a:spLocks noChangeShapeType="1"/>
            </p:cNvSpPr>
            <p:nvPr/>
          </p:nvSpPr>
          <p:spPr bwMode="auto">
            <a:xfrm>
              <a:off x="144" y="1810"/>
              <a:ext cx="881" cy="0"/>
            </a:xfrm>
            <a:prstGeom prst="line">
              <a:avLst/>
            </a:prstGeom>
            <a:noFill/>
            <a:ln w="28575">
              <a:solidFill>
                <a:srgbClr val="00CCFF"/>
              </a:solidFill>
              <a:round/>
              <a:headEnd type="none" w="sm" len="sm"/>
              <a:tailEnd type="none" w="lg" len="lg"/>
            </a:ln>
          </p:spPr>
          <p:txBody>
            <a:bodyPr wrap="none" lIns="0" tIns="0" rIns="0" bIns="0" anchor="ctr">
              <a:spAutoFit/>
            </a:bodyPr>
            <a:lstStyle/>
            <a:p>
              <a:endParaRPr lang="en-US"/>
            </a:p>
          </p:txBody>
        </p:sp>
        <p:sp>
          <p:nvSpPr>
            <p:cNvPr id="36897" name="Line 114"/>
            <p:cNvSpPr>
              <a:spLocks noChangeShapeType="1"/>
            </p:cNvSpPr>
            <p:nvPr/>
          </p:nvSpPr>
          <p:spPr bwMode="auto">
            <a:xfrm>
              <a:off x="144" y="1680"/>
              <a:ext cx="881" cy="0"/>
            </a:xfrm>
            <a:prstGeom prst="line">
              <a:avLst/>
            </a:prstGeom>
            <a:noFill/>
            <a:ln w="28575">
              <a:solidFill>
                <a:srgbClr val="00CCFF"/>
              </a:solidFill>
              <a:round/>
              <a:headEnd type="none" w="sm" len="sm"/>
              <a:tailEnd type="none" w="lg" len="lg"/>
            </a:ln>
          </p:spPr>
          <p:txBody>
            <a:bodyPr lIns="0" tIns="0" rIns="0" bIns="0" anchor="ctr">
              <a:spAutoFit/>
            </a:bodyPr>
            <a:lstStyle/>
            <a:p>
              <a:endParaRPr lang="en-US"/>
            </a:p>
          </p:txBody>
        </p:sp>
      </p:grpSp>
      <p:sp>
        <p:nvSpPr>
          <p:cNvPr id="36884" name="Line 115"/>
          <p:cNvSpPr>
            <a:spLocks noChangeShapeType="1"/>
          </p:cNvSpPr>
          <p:nvPr/>
        </p:nvSpPr>
        <p:spPr bwMode="auto">
          <a:xfrm flipV="1">
            <a:off x="2800350" y="4032250"/>
            <a:ext cx="1241425" cy="47625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85" name="Line 116"/>
          <p:cNvSpPr>
            <a:spLocks noChangeShapeType="1"/>
          </p:cNvSpPr>
          <p:nvPr/>
        </p:nvSpPr>
        <p:spPr bwMode="auto">
          <a:xfrm flipH="1" flipV="1">
            <a:off x="5130800" y="4029075"/>
            <a:ext cx="1292225" cy="371475"/>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86" name="Line 117"/>
          <p:cNvSpPr>
            <a:spLocks noChangeShapeType="1"/>
          </p:cNvSpPr>
          <p:nvPr/>
        </p:nvSpPr>
        <p:spPr bwMode="auto">
          <a:xfrm>
            <a:off x="4581525" y="4276725"/>
            <a:ext cx="0" cy="371475"/>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
        <p:nvSpPr>
          <p:cNvPr id="36888" name="Rectangle 93"/>
          <p:cNvSpPr>
            <a:spLocks noChangeArrowheads="1"/>
          </p:cNvSpPr>
          <p:nvPr/>
        </p:nvSpPr>
        <p:spPr bwMode="auto">
          <a:xfrm>
            <a:off x="2393950" y="4483100"/>
            <a:ext cx="412750" cy="41275"/>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89" name="Rectangle 94"/>
          <p:cNvSpPr>
            <a:spLocks noChangeArrowheads="1"/>
          </p:cNvSpPr>
          <p:nvPr/>
        </p:nvSpPr>
        <p:spPr bwMode="auto">
          <a:xfrm>
            <a:off x="2393950" y="4772025"/>
            <a:ext cx="412750" cy="41275"/>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90" name="Rectangle 95"/>
          <p:cNvSpPr>
            <a:spLocks noChangeArrowheads="1"/>
          </p:cNvSpPr>
          <p:nvPr/>
        </p:nvSpPr>
        <p:spPr bwMode="auto">
          <a:xfrm>
            <a:off x="2157413" y="5680075"/>
            <a:ext cx="412750" cy="41275"/>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91" name="Rectangle 96"/>
          <p:cNvSpPr>
            <a:spLocks noChangeArrowheads="1"/>
          </p:cNvSpPr>
          <p:nvPr/>
        </p:nvSpPr>
        <p:spPr bwMode="auto">
          <a:xfrm>
            <a:off x="6580188" y="5638800"/>
            <a:ext cx="412750" cy="41275"/>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92" name="Rectangle 97"/>
          <p:cNvSpPr>
            <a:spLocks noChangeArrowheads="1"/>
          </p:cNvSpPr>
          <p:nvPr/>
        </p:nvSpPr>
        <p:spPr bwMode="auto">
          <a:xfrm>
            <a:off x="6580188" y="5267325"/>
            <a:ext cx="412750" cy="39688"/>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93" name="Rectangle 98"/>
          <p:cNvSpPr>
            <a:spLocks noChangeArrowheads="1"/>
          </p:cNvSpPr>
          <p:nvPr/>
        </p:nvSpPr>
        <p:spPr bwMode="auto">
          <a:xfrm>
            <a:off x="6402388" y="4400550"/>
            <a:ext cx="412750" cy="41275"/>
          </a:xfrm>
          <a:prstGeom prst="rect">
            <a:avLst/>
          </a:prstGeom>
          <a:solidFill>
            <a:schemeClr val="tx2"/>
          </a:solidFill>
          <a:ln w="28575">
            <a:solidFill>
              <a:schemeClr val="tx2"/>
            </a:solidFill>
            <a:miter lim="800000"/>
            <a:headEnd type="none" w="sm" len="sm"/>
            <a:tailEnd type="none" w="lg" len="lg"/>
          </a:ln>
        </p:spPr>
        <p:txBody>
          <a:bodyPr wrap="none" lIns="0" tIns="0" rIns="0" bIns="0" anchor="ctr"/>
          <a:lstStyle/>
          <a:p>
            <a:endParaRPr lang="en-US"/>
          </a:p>
        </p:txBody>
      </p:sp>
      <p:sp>
        <p:nvSpPr>
          <p:cNvPr id="36894" name="Line 125"/>
          <p:cNvSpPr>
            <a:spLocks noChangeShapeType="1"/>
          </p:cNvSpPr>
          <p:nvPr/>
        </p:nvSpPr>
        <p:spPr bwMode="auto">
          <a:xfrm flipV="1">
            <a:off x="3840163" y="5375275"/>
            <a:ext cx="447675" cy="457200"/>
          </a:xfrm>
          <a:prstGeom prst="line">
            <a:avLst/>
          </a:prstGeom>
          <a:noFill/>
          <a:ln w="28575">
            <a:solidFill>
              <a:schemeClr val="tx1"/>
            </a:solidFill>
            <a:round/>
            <a:headEnd type="none" w="sm" len="sm"/>
            <a:tailEnd type="triangle" w="lg" len="lg"/>
          </a:ln>
        </p:spPr>
        <p:txBody>
          <a:bodyPr wrap="none" lIns="0" tIns="0" rIns="0" bIns="0"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61949" y="1250950"/>
            <a:ext cx="7011307" cy="5043487"/>
          </a:xfrm>
        </p:spPr>
        <p:txBody>
          <a:bodyPr>
            <a:normAutofit fontScale="92500" lnSpcReduction="20000"/>
          </a:bodyPr>
          <a:lstStyle/>
          <a:p>
            <a:pPr eaLnBrk="1" hangingPunct="1"/>
            <a:r>
              <a:rPr lang="en-US" altLang="zh-CN" sz="2400" dirty="0" smtClean="0">
                <a:ea typeface="宋体" panose="02010600030101010101" pitchFamily="2" charset="-122"/>
              </a:rPr>
              <a:t>Is package/subsystem partitioning logical and consistent?</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Are the names of the packages/subsystems descriptive? </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Do the public package classes and subsystem interfaces provide a single, logically consistent set of services?</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Do the package/subsystem dependencies correspond to the relationships between the contained classes?</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Do the classes contained in a package belong there according to the criteria for the package division? </a:t>
            </a:r>
            <a:endParaRPr lang="en-US" altLang="zh-CN" sz="2400" dirty="0" smtClean="0">
              <a:ea typeface="宋体" panose="02010600030101010101" pitchFamily="2" charset="-122"/>
            </a:endParaRPr>
          </a:p>
          <a:p>
            <a:pPr eaLnBrk="1" hangingPunct="1"/>
            <a:r>
              <a:rPr lang="en-US" altLang="zh-CN" sz="2400" dirty="0" smtClean="0">
                <a:ea typeface="宋体" panose="02010600030101010101" pitchFamily="2" charset="-122"/>
              </a:rPr>
              <a:t>Are there classes or collaborations of classes that can be separated into an independent package/subsystem?</a:t>
            </a:r>
            <a:endParaRPr lang="en-US" altLang="zh-CN" sz="2400" dirty="0" smtClean="0">
              <a:ea typeface="宋体" panose="02010600030101010101" pitchFamily="2" charset="-122"/>
            </a:endParaRPr>
          </a:p>
        </p:txBody>
      </p:sp>
      <p:sp>
        <p:nvSpPr>
          <p:cNvPr id="3789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Checkpoints: Use-Case Design</a:t>
            </a:r>
            <a:endParaRPr lang="en-US" altLang="zh-CN" smtClean="0">
              <a:ea typeface="宋体" panose="02010600030101010101" pitchFamily="2" charset="-122"/>
            </a:endParaRPr>
          </a:p>
        </p:txBody>
      </p:sp>
      <p:pic>
        <p:nvPicPr>
          <p:cNvPr id="37892" name="Picture 5" descr="clipboard2"/>
          <p:cNvPicPr>
            <a:picLocks noChangeAspect="1" noChangeArrowheads="1"/>
          </p:cNvPicPr>
          <p:nvPr/>
        </p:nvPicPr>
        <p:blipFill>
          <a:blip r:embed="rId1" cstate="print"/>
          <a:srcRect/>
          <a:stretch>
            <a:fillRect/>
          </a:stretch>
        </p:blipFill>
        <p:spPr bwMode="auto">
          <a:xfrm>
            <a:off x="7078663" y="1076325"/>
            <a:ext cx="1624012" cy="179228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61950" y="1371821"/>
            <a:ext cx="6724650" cy="5043487"/>
          </a:xfrm>
        </p:spPr>
        <p:txBody>
          <a:bodyPr>
            <a:normAutofit lnSpcReduction="10000"/>
          </a:bodyPr>
          <a:lstStyle/>
          <a:p>
            <a:pPr eaLnBrk="1" hangingPunct="1"/>
            <a:r>
              <a:rPr lang="en-US" altLang="zh-CN" sz="2800" dirty="0" smtClean="0">
                <a:ea typeface="宋体" panose="02010600030101010101" pitchFamily="2" charset="-122"/>
              </a:rPr>
              <a:t>Have all the main and/or </a:t>
            </a:r>
            <a:r>
              <a:rPr lang="en-US" altLang="zh-CN" sz="2800" dirty="0" err="1" smtClean="0">
                <a:ea typeface="宋体" panose="02010600030101010101" pitchFamily="2" charset="-122"/>
              </a:rPr>
              <a:t>subflow</a:t>
            </a:r>
            <a:r>
              <a:rPr lang="en-US" altLang="zh-CN" sz="2800" dirty="0" smtClean="0">
                <a:ea typeface="宋体" panose="02010600030101010101" pitchFamily="2" charset="-122"/>
              </a:rPr>
              <a:t> for this iteration been handled?</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Has all behavior been distributed among the participating design elements?</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Has behavior been distributed to the right design elements?</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If there are several interaction diagrams for the use-case realization, is it easy to understand which Communication diagrams relate to which flow of events?</a:t>
            </a:r>
            <a:endParaRPr lang="en-US" altLang="zh-CN" sz="2800" dirty="0" smtClean="0">
              <a:ea typeface="宋体" panose="02010600030101010101" pitchFamily="2" charset="-122"/>
            </a:endParaRPr>
          </a:p>
        </p:txBody>
      </p:sp>
      <p:sp>
        <p:nvSpPr>
          <p:cNvPr id="38914" name="Rectangle 2"/>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Checkpoints: Use-Case Design (continued)</a:t>
            </a:r>
            <a:endParaRPr lang="en-US" altLang="zh-CN" smtClean="0">
              <a:ea typeface="宋体" panose="02010600030101010101" pitchFamily="2" charset="-122"/>
            </a:endParaRPr>
          </a:p>
        </p:txBody>
      </p:sp>
      <p:pic>
        <p:nvPicPr>
          <p:cNvPr id="38916" name="Picture 5" descr="clipboard2"/>
          <p:cNvPicPr>
            <a:picLocks noChangeAspect="1" noChangeArrowheads="1"/>
          </p:cNvPicPr>
          <p:nvPr/>
        </p:nvPicPr>
        <p:blipFill>
          <a:blip r:embed="rId1" cstate="print"/>
          <a:srcRect/>
          <a:stretch>
            <a:fillRect/>
          </a:stretch>
        </p:blipFill>
        <p:spPr bwMode="auto">
          <a:xfrm>
            <a:off x="7078663" y="1076325"/>
            <a:ext cx="1624012" cy="179228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r>
              <a:rPr lang="en-US" altLang="zh-CN" smtClean="0">
                <a:ea typeface="宋体" panose="02010600030101010101" pitchFamily="2" charset="-122"/>
              </a:rPr>
              <a:t>What is the purpose of Use-Case Design?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What is meant by encapsulating subsystem interactions?  Why is it a good thing to do?</a:t>
            </a:r>
            <a:endParaRPr lang="en-US" altLang="zh-CN" smtClean="0">
              <a:ea typeface="宋体" panose="02010600030101010101" pitchFamily="2" charset="-122"/>
            </a:endParaRPr>
          </a:p>
        </p:txBody>
      </p:sp>
      <p:sp>
        <p:nvSpPr>
          <p:cNvPr id="3993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Review: Use-Case Design</a:t>
            </a:r>
            <a:endParaRPr lang="en-US" altLang="zh-CN" smtClean="0">
              <a:ea typeface="宋体" panose="02010600030101010101" pitchFamily="2" charset="-122"/>
            </a:endParaRPr>
          </a:p>
        </p:txBody>
      </p:sp>
      <p:pic>
        <p:nvPicPr>
          <p:cNvPr id="39940" name="Picture 5" descr="review2"/>
          <p:cNvPicPr>
            <a:picLocks noChangeAspect="1" noChangeArrowheads="1"/>
          </p:cNvPicPr>
          <p:nvPr/>
        </p:nvPicPr>
        <p:blipFill>
          <a:blip r:embed="rId1" cstate="print"/>
          <a:srcRect/>
          <a:stretch>
            <a:fillRect/>
          </a:stretch>
        </p:blipFill>
        <p:spPr bwMode="auto">
          <a:xfrm>
            <a:off x="3646488" y="3359150"/>
            <a:ext cx="1933575" cy="18748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Overview</a:t>
            </a:r>
            <a:endParaRPr lang="en-US" altLang="zh-CN" smtClean="0">
              <a:ea typeface="宋体" panose="02010600030101010101" pitchFamily="2" charset="-122"/>
            </a:endParaRPr>
          </a:p>
        </p:txBody>
      </p:sp>
      <p:grpSp>
        <p:nvGrpSpPr>
          <p:cNvPr id="5123" name="Group 3"/>
          <p:cNvGrpSpPr/>
          <p:nvPr/>
        </p:nvGrpSpPr>
        <p:grpSpPr bwMode="auto">
          <a:xfrm>
            <a:off x="304800" y="1989130"/>
            <a:ext cx="1720850" cy="1860550"/>
            <a:chOff x="3971" y="1776"/>
            <a:chExt cx="1084" cy="1172"/>
          </a:xfrm>
        </p:grpSpPr>
        <p:grpSp>
          <p:nvGrpSpPr>
            <p:cNvPr id="5221" name="Group 4"/>
            <p:cNvGrpSpPr/>
            <p:nvPr/>
          </p:nvGrpSpPr>
          <p:grpSpPr bwMode="auto">
            <a:xfrm>
              <a:off x="4297" y="1776"/>
              <a:ext cx="432" cy="720"/>
              <a:chOff x="1249" y="2496"/>
              <a:chExt cx="432" cy="720"/>
            </a:xfrm>
          </p:grpSpPr>
          <p:sp>
            <p:nvSpPr>
              <p:cNvPr id="5223"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224"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25"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26"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27"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28"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29"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0"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1"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2"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3"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4"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5"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6"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7"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8"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39"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40"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222" name="Text Box 23"/>
            <p:cNvSpPr txBox="1">
              <a:spLocks noChangeArrowheads="1"/>
            </p:cNvSpPr>
            <p:nvPr/>
          </p:nvSpPr>
          <p:spPr bwMode="auto">
            <a:xfrm>
              <a:off x="3971" y="2544"/>
              <a:ext cx="1084" cy="404"/>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Supplementary</a:t>
              </a:r>
              <a:endParaRPr lang="en-US" altLang="zh-CN" sz="1800">
                <a:ea typeface="宋体" panose="02010600030101010101" pitchFamily="2" charset="-122"/>
              </a:endParaRPr>
            </a:p>
            <a:p>
              <a:pPr algn="ctr"/>
              <a:r>
                <a:rPr lang="en-US" altLang="zh-CN" sz="1800">
                  <a:ea typeface="宋体" panose="02010600030101010101" pitchFamily="2" charset="-122"/>
                </a:rPr>
                <a:t>Specifications</a:t>
              </a:r>
              <a:endParaRPr lang="en-US" altLang="zh-CN" sz="1800">
                <a:ea typeface="宋体" panose="02010600030101010101" pitchFamily="2" charset="-122"/>
              </a:endParaRPr>
            </a:p>
          </p:txBody>
        </p:sp>
      </p:grpSp>
      <p:sp>
        <p:nvSpPr>
          <p:cNvPr id="5124" name="AutoShape 24"/>
          <p:cNvSpPr>
            <a:spLocks noChangeArrowheads="1"/>
          </p:cNvSpPr>
          <p:nvPr/>
        </p:nvSpPr>
        <p:spPr bwMode="auto">
          <a:xfrm>
            <a:off x="4289425" y="3406767"/>
            <a:ext cx="1751013" cy="966788"/>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en-US"/>
          </a:p>
        </p:txBody>
      </p:sp>
      <p:sp>
        <p:nvSpPr>
          <p:cNvPr id="5125" name="AutoShape 25"/>
          <p:cNvSpPr>
            <a:spLocks noChangeArrowheads="1"/>
          </p:cNvSpPr>
          <p:nvPr/>
        </p:nvSpPr>
        <p:spPr bwMode="auto">
          <a:xfrm>
            <a:off x="4151313" y="3544880"/>
            <a:ext cx="1751012" cy="966787"/>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en-US"/>
          </a:p>
        </p:txBody>
      </p:sp>
      <p:sp>
        <p:nvSpPr>
          <p:cNvPr id="5126" name="AutoShape 26"/>
          <p:cNvSpPr>
            <a:spLocks noChangeArrowheads="1"/>
          </p:cNvSpPr>
          <p:nvPr/>
        </p:nvSpPr>
        <p:spPr bwMode="auto">
          <a:xfrm>
            <a:off x="4038600" y="3682992"/>
            <a:ext cx="1752600" cy="966788"/>
          </a:xfrm>
          <a:prstGeom prst="homePlate">
            <a:avLst>
              <a:gd name="adj" fmla="val 55005"/>
            </a:avLst>
          </a:prstGeom>
          <a:solidFill>
            <a:srgbClr val="00CCFF"/>
          </a:solidFill>
          <a:ln w="28575">
            <a:solidFill>
              <a:schemeClr val="bg2"/>
            </a:solidFill>
            <a:miter lim="800000"/>
            <a:headEnd type="none" w="sm" len="sm"/>
            <a:tailEnd type="none" w="lg" len="lg"/>
          </a:ln>
        </p:spPr>
        <p:txBody>
          <a:bodyPr wrap="none" anchor="ctr"/>
          <a:lstStyle/>
          <a:p>
            <a:pPr algn="ctr"/>
            <a:r>
              <a:rPr lang="en-US" altLang="zh-CN" sz="2000" b="1">
                <a:solidFill>
                  <a:schemeClr val="bg2"/>
                </a:solidFill>
                <a:ea typeface="宋体" panose="02010600030101010101" pitchFamily="2" charset="-122"/>
              </a:rPr>
              <a:t>Use-Case</a:t>
            </a:r>
            <a:endParaRPr lang="en-US" altLang="zh-CN" sz="2000" b="1">
              <a:solidFill>
                <a:schemeClr val="bg2"/>
              </a:solidFill>
              <a:ea typeface="宋体" panose="02010600030101010101" pitchFamily="2" charset="-122"/>
            </a:endParaRPr>
          </a:p>
          <a:p>
            <a:pPr algn="ctr"/>
            <a:r>
              <a:rPr lang="en-US" altLang="zh-CN" sz="2000" b="1">
                <a:solidFill>
                  <a:schemeClr val="bg2"/>
                </a:solidFill>
                <a:ea typeface="宋体" panose="02010600030101010101" pitchFamily="2" charset="-122"/>
              </a:rPr>
              <a:t>Design</a:t>
            </a:r>
            <a:endParaRPr lang="en-US" altLang="zh-CN" sz="1800">
              <a:solidFill>
                <a:schemeClr val="bg2"/>
              </a:solidFill>
              <a:ea typeface="宋体" panose="02010600030101010101" pitchFamily="2" charset="-122"/>
            </a:endParaRPr>
          </a:p>
        </p:txBody>
      </p:sp>
      <p:grpSp>
        <p:nvGrpSpPr>
          <p:cNvPr id="5127" name="Group 29"/>
          <p:cNvGrpSpPr/>
          <p:nvPr/>
        </p:nvGrpSpPr>
        <p:grpSpPr bwMode="auto">
          <a:xfrm>
            <a:off x="6607175" y="3627430"/>
            <a:ext cx="2038350" cy="1131887"/>
            <a:chOff x="3596" y="3648"/>
            <a:chExt cx="1284" cy="713"/>
          </a:xfrm>
        </p:grpSpPr>
        <p:sp>
          <p:nvSpPr>
            <p:cNvPr id="5219" name="Oval 30"/>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p:spPr>
          <p:txBody>
            <a:bodyPr wrap="none" anchor="ctr"/>
            <a:lstStyle/>
            <a:p>
              <a:endParaRPr lang="en-US"/>
            </a:p>
          </p:txBody>
        </p:sp>
        <p:sp>
          <p:nvSpPr>
            <p:cNvPr id="5220" name="Text Box 31"/>
            <p:cNvSpPr txBox="1">
              <a:spLocks noChangeArrowheads="1"/>
            </p:cNvSpPr>
            <p:nvPr/>
          </p:nvSpPr>
          <p:spPr bwMode="auto">
            <a:xfrm>
              <a:off x="3596" y="3957"/>
              <a:ext cx="1284" cy="404"/>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Design Use-Case </a:t>
              </a:r>
              <a:endParaRPr lang="en-US" altLang="zh-CN" sz="1800">
                <a:ea typeface="宋体" panose="02010600030101010101" pitchFamily="2" charset="-122"/>
              </a:endParaRPr>
            </a:p>
            <a:p>
              <a:pPr algn="ctr"/>
              <a:r>
                <a:rPr lang="en-US" altLang="zh-CN" sz="1800">
                  <a:ea typeface="宋体" panose="02010600030101010101" pitchFamily="2" charset="-122"/>
                </a:rPr>
                <a:t>Realization</a:t>
              </a:r>
              <a:endParaRPr lang="en-US" altLang="zh-CN" sz="1800">
                <a:ea typeface="宋体" panose="02010600030101010101" pitchFamily="2" charset="-122"/>
              </a:endParaRPr>
            </a:p>
          </p:txBody>
        </p:sp>
      </p:grpSp>
      <p:sp>
        <p:nvSpPr>
          <p:cNvPr id="5128" name="Line 32"/>
          <p:cNvSpPr>
            <a:spLocks noChangeShapeType="1"/>
          </p:cNvSpPr>
          <p:nvPr/>
        </p:nvSpPr>
        <p:spPr bwMode="auto">
          <a:xfrm flipV="1">
            <a:off x="6115050" y="3859205"/>
            <a:ext cx="752475" cy="14287"/>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5129" name="Rectangle 35"/>
          <p:cNvSpPr>
            <a:spLocks noChangeArrowheads="1"/>
          </p:cNvSpPr>
          <p:nvPr/>
        </p:nvSpPr>
        <p:spPr bwMode="auto">
          <a:xfrm>
            <a:off x="3024188" y="1587492"/>
            <a:ext cx="1522412" cy="669925"/>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130" name="Oval 37"/>
          <p:cNvSpPr>
            <a:spLocks noChangeArrowheads="1"/>
          </p:cNvSpPr>
          <p:nvPr/>
        </p:nvSpPr>
        <p:spPr bwMode="auto">
          <a:xfrm>
            <a:off x="2260600" y="1844667"/>
            <a:ext cx="207963" cy="187325"/>
          </a:xfrm>
          <a:prstGeom prst="ellipse">
            <a:avLst/>
          </a:prstGeom>
          <a:noFill/>
          <a:ln w="28575">
            <a:solidFill>
              <a:schemeClr val="tx1"/>
            </a:solidFill>
            <a:round/>
            <a:headEnd type="none" w="sm" len="sm"/>
            <a:tailEnd type="none" w="lg" len="med"/>
          </a:ln>
        </p:spPr>
        <p:txBody>
          <a:bodyPr wrap="none" anchor="ctr"/>
          <a:lstStyle/>
          <a:p>
            <a:endParaRPr lang="en-US"/>
          </a:p>
        </p:txBody>
      </p:sp>
      <p:sp>
        <p:nvSpPr>
          <p:cNvPr id="5131" name="Line 38"/>
          <p:cNvSpPr>
            <a:spLocks noChangeShapeType="1"/>
          </p:cNvSpPr>
          <p:nvPr/>
        </p:nvSpPr>
        <p:spPr bwMode="auto">
          <a:xfrm>
            <a:off x="2468563" y="1938330"/>
            <a:ext cx="55562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132" name="Oval 39"/>
          <p:cNvSpPr>
            <a:spLocks noChangeArrowheads="1"/>
          </p:cNvSpPr>
          <p:nvPr/>
        </p:nvSpPr>
        <p:spPr bwMode="auto">
          <a:xfrm>
            <a:off x="2260600" y="1627180"/>
            <a:ext cx="207963" cy="185737"/>
          </a:xfrm>
          <a:prstGeom prst="ellipse">
            <a:avLst/>
          </a:prstGeom>
          <a:noFill/>
          <a:ln w="28575">
            <a:solidFill>
              <a:schemeClr val="tx1"/>
            </a:solidFill>
            <a:round/>
            <a:headEnd type="none" w="sm" len="sm"/>
            <a:tailEnd type="none" w="lg" len="med"/>
          </a:ln>
        </p:spPr>
        <p:txBody>
          <a:bodyPr wrap="none" anchor="ctr"/>
          <a:lstStyle/>
          <a:p>
            <a:endParaRPr lang="en-US"/>
          </a:p>
        </p:txBody>
      </p:sp>
      <p:sp>
        <p:nvSpPr>
          <p:cNvPr id="5133" name="Line 40"/>
          <p:cNvSpPr>
            <a:spLocks noChangeShapeType="1"/>
          </p:cNvSpPr>
          <p:nvPr/>
        </p:nvSpPr>
        <p:spPr bwMode="auto">
          <a:xfrm>
            <a:off x="2468563" y="1719255"/>
            <a:ext cx="55562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134" name="Oval 41"/>
          <p:cNvSpPr>
            <a:spLocks noChangeArrowheads="1"/>
          </p:cNvSpPr>
          <p:nvPr/>
        </p:nvSpPr>
        <p:spPr bwMode="auto">
          <a:xfrm>
            <a:off x="2260600" y="2062155"/>
            <a:ext cx="207963" cy="187325"/>
          </a:xfrm>
          <a:prstGeom prst="ellipse">
            <a:avLst/>
          </a:prstGeom>
          <a:noFill/>
          <a:ln w="28575">
            <a:solidFill>
              <a:schemeClr val="tx1"/>
            </a:solidFill>
            <a:round/>
            <a:headEnd type="none" w="sm" len="sm"/>
            <a:tailEnd type="none" w="lg" len="med"/>
          </a:ln>
        </p:spPr>
        <p:txBody>
          <a:bodyPr wrap="none" anchor="ctr"/>
          <a:lstStyle/>
          <a:p>
            <a:endParaRPr lang="en-US"/>
          </a:p>
        </p:txBody>
      </p:sp>
      <p:sp>
        <p:nvSpPr>
          <p:cNvPr id="5135" name="Line 42"/>
          <p:cNvSpPr>
            <a:spLocks noChangeShapeType="1"/>
          </p:cNvSpPr>
          <p:nvPr/>
        </p:nvSpPr>
        <p:spPr bwMode="auto">
          <a:xfrm>
            <a:off x="2468563" y="2155817"/>
            <a:ext cx="55562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136" name="Text Box 43"/>
          <p:cNvSpPr txBox="1">
            <a:spLocks noChangeArrowheads="1"/>
          </p:cNvSpPr>
          <p:nvPr/>
        </p:nvSpPr>
        <p:spPr bwMode="auto">
          <a:xfrm>
            <a:off x="1981200" y="2349492"/>
            <a:ext cx="3714750" cy="366713"/>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Design Subsystems and Interfaces</a:t>
            </a:r>
            <a:endParaRPr lang="en-US" altLang="zh-CN" sz="1800">
              <a:ea typeface="宋体" panose="02010600030101010101" pitchFamily="2" charset="-122"/>
            </a:endParaRPr>
          </a:p>
        </p:txBody>
      </p:sp>
      <p:sp>
        <p:nvSpPr>
          <p:cNvPr id="5137" name="Line 57"/>
          <p:cNvSpPr>
            <a:spLocks noChangeShapeType="1"/>
          </p:cNvSpPr>
          <p:nvPr/>
        </p:nvSpPr>
        <p:spPr bwMode="auto">
          <a:xfrm flipV="1">
            <a:off x="2284413" y="4483092"/>
            <a:ext cx="1566862" cy="3175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5138" name="Line 58"/>
          <p:cNvSpPr>
            <a:spLocks noChangeShapeType="1"/>
          </p:cNvSpPr>
          <p:nvPr/>
        </p:nvSpPr>
        <p:spPr bwMode="auto">
          <a:xfrm>
            <a:off x="1949450" y="3208330"/>
            <a:ext cx="1851025" cy="663575"/>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5139" name="Line 59"/>
          <p:cNvSpPr>
            <a:spLocks noChangeShapeType="1"/>
          </p:cNvSpPr>
          <p:nvPr/>
        </p:nvSpPr>
        <p:spPr bwMode="auto">
          <a:xfrm flipH="1">
            <a:off x="5811838" y="2649530"/>
            <a:ext cx="549275" cy="728662"/>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5140" name="Line 60"/>
          <p:cNvSpPr>
            <a:spLocks noChangeShapeType="1"/>
          </p:cNvSpPr>
          <p:nvPr/>
        </p:nvSpPr>
        <p:spPr bwMode="auto">
          <a:xfrm>
            <a:off x="3919538" y="2725730"/>
            <a:ext cx="261937" cy="563562"/>
          </a:xfrm>
          <a:prstGeom prst="line">
            <a:avLst/>
          </a:prstGeom>
          <a:noFill/>
          <a:ln w="28575">
            <a:solidFill>
              <a:srgbClr val="FF0000"/>
            </a:solidFill>
            <a:round/>
            <a:headEnd type="none" w="sm" len="sm"/>
            <a:tailEnd type="triangle" w="med" len="med"/>
          </a:ln>
        </p:spPr>
        <p:txBody>
          <a:bodyPr wrap="none" anchor="ctr"/>
          <a:lstStyle/>
          <a:p>
            <a:endParaRPr lang="en-US"/>
          </a:p>
        </p:txBody>
      </p:sp>
      <p:grpSp>
        <p:nvGrpSpPr>
          <p:cNvPr id="5141" name="Group 61"/>
          <p:cNvGrpSpPr/>
          <p:nvPr/>
        </p:nvGrpSpPr>
        <p:grpSpPr bwMode="auto">
          <a:xfrm>
            <a:off x="676275" y="4321167"/>
            <a:ext cx="1839913" cy="2043113"/>
            <a:chOff x="528" y="2832"/>
            <a:chExt cx="1159" cy="1287"/>
          </a:xfrm>
        </p:grpSpPr>
        <p:grpSp>
          <p:nvGrpSpPr>
            <p:cNvPr id="5198" name="Group 62"/>
            <p:cNvGrpSpPr/>
            <p:nvPr/>
          </p:nvGrpSpPr>
          <p:grpSpPr bwMode="auto">
            <a:xfrm>
              <a:off x="576" y="2832"/>
              <a:ext cx="754" cy="1008"/>
              <a:chOff x="365" y="2533"/>
              <a:chExt cx="754" cy="1008"/>
            </a:xfrm>
          </p:grpSpPr>
          <p:sp>
            <p:nvSpPr>
              <p:cNvPr id="5200" name="Oval 63"/>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p:spPr>
            <p:txBody>
              <a:bodyPr wrap="none" anchor="ctr"/>
              <a:lstStyle/>
              <a:p>
                <a:endParaRPr lang="en-US"/>
              </a:p>
            </p:txBody>
          </p:sp>
          <p:sp>
            <p:nvSpPr>
              <p:cNvPr id="5201" name="Rectangle 64"/>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202" name="Line 65"/>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3" name="Line 66"/>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4" name="Line 67"/>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5" name="Line 68"/>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6" name="Line 69"/>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7" name="Line 70"/>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8" name="Line 71"/>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09" name="Line 72"/>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0" name="Line 73"/>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1" name="Line 74"/>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2" name="Line 75"/>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3" name="Line 76"/>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4" name="Line 77"/>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5" name="Line 78"/>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6" name="Line 79"/>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7" name="Line 80"/>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218" name="Line 81"/>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199" name="Text Box 82"/>
            <p:cNvSpPr txBox="1">
              <a:spLocks noChangeArrowheads="1"/>
            </p:cNvSpPr>
            <p:nvPr/>
          </p:nvSpPr>
          <p:spPr bwMode="auto">
            <a:xfrm>
              <a:off x="528" y="3888"/>
              <a:ext cx="1159" cy="231"/>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grpSp>
      <p:grpSp>
        <p:nvGrpSpPr>
          <p:cNvPr id="5142" name="Group 84"/>
          <p:cNvGrpSpPr/>
          <p:nvPr/>
        </p:nvGrpSpPr>
        <p:grpSpPr bwMode="auto">
          <a:xfrm>
            <a:off x="3629025" y="1784342"/>
            <a:ext cx="290513" cy="215900"/>
            <a:chOff x="4722" y="972"/>
            <a:chExt cx="183" cy="136"/>
          </a:xfrm>
        </p:grpSpPr>
        <p:sp>
          <p:nvSpPr>
            <p:cNvPr id="5194" name="Rectangle 85"/>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5195" name="Rectangle 86"/>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5196" name="Freeform 87"/>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a:solidFill>
                <a:schemeClr val="tx1"/>
              </a:solidFill>
              <a:round/>
            </a:ln>
          </p:spPr>
          <p:txBody>
            <a:bodyPr wrap="none" lIns="107950" tIns="53975" rIns="107950" bIns="53975" anchor="ctr"/>
            <a:lstStyle/>
            <a:p>
              <a:endParaRPr lang="en-US"/>
            </a:p>
          </p:txBody>
        </p:sp>
        <p:sp>
          <p:nvSpPr>
            <p:cNvPr id="5197" name="Line 88"/>
            <p:cNvSpPr>
              <a:spLocks noChangeShapeType="1"/>
            </p:cNvSpPr>
            <p:nvPr/>
          </p:nvSpPr>
          <p:spPr bwMode="auto">
            <a:xfrm>
              <a:off x="4773" y="1030"/>
              <a:ext cx="0" cy="18"/>
            </a:xfrm>
            <a:prstGeom prst="line">
              <a:avLst/>
            </a:prstGeom>
            <a:noFill/>
            <a:ln w="12700">
              <a:solidFill>
                <a:schemeClr val="tx1"/>
              </a:solidFill>
              <a:round/>
            </a:ln>
          </p:spPr>
          <p:txBody>
            <a:bodyPr wrap="none" lIns="107950" tIns="53975" rIns="107950" bIns="53975" anchor="ctr"/>
            <a:lstStyle/>
            <a:p>
              <a:endParaRPr lang="en-US"/>
            </a:p>
          </p:txBody>
        </p:sp>
      </p:grpSp>
      <p:grpSp>
        <p:nvGrpSpPr>
          <p:cNvPr id="5143" name="Group 89"/>
          <p:cNvGrpSpPr/>
          <p:nvPr/>
        </p:nvGrpSpPr>
        <p:grpSpPr bwMode="auto">
          <a:xfrm>
            <a:off x="3994150" y="5194292"/>
            <a:ext cx="1976438" cy="1673225"/>
            <a:chOff x="512" y="2416"/>
            <a:chExt cx="1245" cy="1054"/>
          </a:xfrm>
        </p:grpSpPr>
        <p:grpSp>
          <p:nvGrpSpPr>
            <p:cNvPr id="5172" name="Group 90"/>
            <p:cNvGrpSpPr/>
            <p:nvPr/>
          </p:nvGrpSpPr>
          <p:grpSpPr bwMode="auto">
            <a:xfrm>
              <a:off x="512" y="2416"/>
              <a:ext cx="1245" cy="766"/>
              <a:chOff x="1309" y="1072"/>
              <a:chExt cx="1245" cy="766"/>
            </a:xfrm>
          </p:grpSpPr>
          <p:grpSp>
            <p:nvGrpSpPr>
              <p:cNvPr id="5174" name="Group 91"/>
              <p:cNvGrpSpPr/>
              <p:nvPr/>
            </p:nvGrpSpPr>
            <p:grpSpPr bwMode="auto">
              <a:xfrm>
                <a:off x="1309" y="1231"/>
                <a:ext cx="302" cy="175"/>
                <a:chOff x="144" y="1440"/>
                <a:chExt cx="881" cy="510"/>
              </a:xfrm>
            </p:grpSpPr>
            <p:sp>
              <p:nvSpPr>
                <p:cNvPr id="5191" name="Rectangle 9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92" name="Line 9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93" name="Line 9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75" name="Group 95"/>
              <p:cNvGrpSpPr/>
              <p:nvPr/>
            </p:nvGrpSpPr>
            <p:grpSpPr bwMode="auto">
              <a:xfrm>
                <a:off x="1950" y="1072"/>
                <a:ext cx="302" cy="175"/>
                <a:chOff x="144" y="1440"/>
                <a:chExt cx="881" cy="510"/>
              </a:xfrm>
            </p:grpSpPr>
            <p:sp>
              <p:nvSpPr>
                <p:cNvPr id="5188" name="Rectangle 9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89" name="Line 9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90" name="Line 9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76" name="Group 99"/>
              <p:cNvGrpSpPr/>
              <p:nvPr/>
            </p:nvGrpSpPr>
            <p:grpSpPr bwMode="auto">
              <a:xfrm>
                <a:off x="1648" y="1663"/>
                <a:ext cx="302" cy="175"/>
                <a:chOff x="144" y="1440"/>
                <a:chExt cx="881" cy="510"/>
              </a:xfrm>
            </p:grpSpPr>
            <p:sp>
              <p:nvSpPr>
                <p:cNvPr id="5185" name="Rectangle 10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86" name="Line 10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87" name="Line 10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77" name="Group 103"/>
              <p:cNvGrpSpPr/>
              <p:nvPr/>
            </p:nvGrpSpPr>
            <p:grpSpPr bwMode="auto">
              <a:xfrm>
                <a:off x="2252" y="1581"/>
                <a:ext cx="302" cy="175"/>
                <a:chOff x="144" y="1440"/>
                <a:chExt cx="881" cy="510"/>
              </a:xfrm>
            </p:grpSpPr>
            <p:sp>
              <p:nvSpPr>
                <p:cNvPr id="5182" name="Rectangle 10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83" name="Line 10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84" name="Line 10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5178" name="Line 107"/>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79" name="Line 108"/>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80" name="Line 109"/>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81" name="Line 110"/>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173" name="Text Box 111"/>
            <p:cNvSpPr txBox="1">
              <a:spLocks noChangeArrowheads="1"/>
            </p:cNvSpPr>
            <p:nvPr/>
          </p:nvSpPr>
          <p:spPr bwMode="auto">
            <a:xfrm>
              <a:off x="629" y="3239"/>
              <a:ext cx="996" cy="231"/>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Design Model</a:t>
              </a:r>
              <a:endParaRPr lang="en-US" altLang="zh-CN" sz="1800">
                <a:ea typeface="宋体" panose="02010600030101010101" pitchFamily="2" charset="-122"/>
              </a:endParaRPr>
            </a:p>
          </p:txBody>
        </p:sp>
      </p:grpSp>
      <p:sp>
        <p:nvSpPr>
          <p:cNvPr id="5144" name="Line 112"/>
          <p:cNvSpPr>
            <a:spLocks noChangeShapeType="1"/>
          </p:cNvSpPr>
          <p:nvPr/>
        </p:nvSpPr>
        <p:spPr bwMode="auto">
          <a:xfrm flipV="1">
            <a:off x="4676775" y="4713280"/>
            <a:ext cx="0" cy="611187"/>
          </a:xfrm>
          <a:prstGeom prst="line">
            <a:avLst/>
          </a:prstGeom>
          <a:noFill/>
          <a:ln w="28575">
            <a:solidFill>
              <a:srgbClr val="FF0000"/>
            </a:solidFill>
            <a:round/>
            <a:headEnd type="triangle" w="med" len="med"/>
            <a:tailEnd type="triangle" w="med" len="med"/>
          </a:ln>
        </p:spPr>
        <p:txBody>
          <a:bodyPr wrap="none" anchor="ctr"/>
          <a:lstStyle/>
          <a:p>
            <a:endParaRPr lang="en-US"/>
          </a:p>
        </p:txBody>
      </p:sp>
      <p:grpSp>
        <p:nvGrpSpPr>
          <p:cNvPr id="5145" name="Group 113"/>
          <p:cNvGrpSpPr/>
          <p:nvPr/>
        </p:nvGrpSpPr>
        <p:grpSpPr bwMode="auto">
          <a:xfrm>
            <a:off x="6245225" y="1263642"/>
            <a:ext cx="1976438" cy="1622425"/>
            <a:chOff x="3856" y="2984"/>
            <a:chExt cx="1245" cy="1022"/>
          </a:xfrm>
        </p:grpSpPr>
        <p:grpSp>
          <p:nvGrpSpPr>
            <p:cNvPr id="5150" name="Group 114"/>
            <p:cNvGrpSpPr/>
            <p:nvPr/>
          </p:nvGrpSpPr>
          <p:grpSpPr bwMode="auto">
            <a:xfrm>
              <a:off x="3856" y="2984"/>
              <a:ext cx="1245" cy="766"/>
              <a:chOff x="1309" y="1072"/>
              <a:chExt cx="1245" cy="766"/>
            </a:xfrm>
          </p:grpSpPr>
          <p:grpSp>
            <p:nvGrpSpPr>
              <p:cNvPr id="5152" name="Group 115"/>
              <p:cNvGrpSpPr/>
              <p:nvPr/>
            </p:nvGrpSpPr>
            <p:grpSpPr bwMode="auto">
              <a:xfrm>
                <a:off x="1309" y="1231"/>
                <a:ext cx="302" cy="175"/>
                <a:chOff x="144" y="1440"/>
                <a:chExt cx="881" cy="510"/>
              </a:xfrm>
            </p:grpSpPr>
            <p:sp>
              <p:nvSpPr>
                <p:cNvPr id="5169" name="Rectangle 11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70" name="Line 11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71" name="Line 11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53" name="Group 119"/>
              <p:cNvGrpSpPr/>
              <p:nvPr/>
            </p:nvGrpSpPr>
            <p:grpSpPr bwMode="auto">
              <a:xfrm>
                <a:off x="1950" y="1072"/>
                <a:ext cx="302" cy="175"/>
                <a:chOff x="144" y="1440"/>
                <a:chExt cx="881" cy="510"/>
              </a:xfrm>
            </p:grpSpPr>
            <p:sp>
              <p:nvSpPr>
                <p:cNvPr id="5166" name="Rectangle 12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67" name="Line 12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68" name="Line 12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54" name="Group 123"/>
              <p:cNvGrpSpPr/>
              <p:nvPr/>
            </p:nvGrpSpPr>
            <p:grpSpPr bwMode="auto">
              <a:xfrm>
                <a:off x="1648" y="1663"/>
                <a:ext cx="302" cy="175"/>
                <a:chOff x="144" y="1440"/>
                <a:chExt cx="881" cy="510"/>
              </a:xfrm>
            </p:grpSpPr>
            <p:sp>
              <p:nvSpPr>
                <p:cNvPr id="5163" name="Rectangle 12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64" name="Line 12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65" name="Line 12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5155" name="Group 127"/>
              <p:cNvGrpSpPr/>
              <p:nvPr/>
            </p:nvGrpSpPr>
            <p:grpSpPr bwMode="auto">
              <a:xfrm>
                <a:off x="2252" y="1581"/>
                <a:ext cx="302" cy="175"/>
                <a:chOff x="144" y="1440"/>
                <a:chExt cx="881" cy="510"/>
              </a:xfrm>
            </p:grpSpPr>
            <p:sp>
              <p:nvSpPr>
                <p:cNvPr id="5160" name="Rectangle 1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5161" name="Line 1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5162" name="Line 1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5156" name="Line 131"/>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57" name="Line 132"/>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58" name="Line 133"/>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159" name="Line 134"/>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151" name="Text Box 135"/>
            <p:cNvSpPr txBox="1">
              <a:spLocks noChangeArrowheads="1"/>
            </p:cNvSpPr>
            <p:nvPr/>
          </p:nvSpPr>
          <p:spPr bwMode="auto">
            <a:xfrm>
              <a:off x="3929" y="3775"/>
              <a:ext cx="1084" cy="231"/>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Analysis Model</a:t>
              </a:r>
              <a:endParaRPr lang="en-US" altLang="zh-CN" sz="1800">
                <a:ea typeface="宋体" panose="02010600030101010101" pitchFamily="2" charset="-122"/>
              </a:endParaRPr>
            </a:p>
          </p:txBody>
        </p:sp>
      </p:grpSp>
      <p:grpSp>
        <p:nvGrpSpPr>
          <p:cNvPr id="5146" name="Group 136"/>
          <p:cNvGrpSpPr/>
          <p:nvPr/>
        </p:nvGrpSpPr>
        <p:grpSpPr bwMode="auto">
          <a:xfrm>
            <a:off x="6537325" y="5126030"/>
            <a:ext cx="2178050" cy="1131887"/>
            <a:chOff x="3552" y="3648"/>
            <a:chExt cx="1372" cy="713"/>
          </a:xfrm>
        </p:grpSpPr>
        <p:sp>
          <p:nvSpPr>
            <p:cNvPr id="5148" name="Oval 137"/>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p:spPr>
          <p:txBody>
            <a:bodyPr wrap="none" anchor="ctr"/>
            <a:lstStyle/>
            <a:p>
              <a:endParaRPr lang="en-US"/>
            </a:p>
          </p:txBody>
        </p:sp>
        <p:sp>
          <p:nvSpPr>
            <p:cNvPr id="5149" name="Text Box 138"/>
            <p:cNvSpPr txBox="1">
              <a:spLocks noChangeArrowheads="1"/>
            </p:cNvSpPr>
            <p:nvPr/>
          </p:nvSpPr>
          <p:spPr bwMode="auto">
            <a:xfrm>
              <a:off x="3552" y="3957"/>
              <a:ext cx="1372" cy="404"/>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Analysis Use-Case </a:t>
              </a:r>
              <a:endParaRPr lang="en-US" altLang="zh-CN" sz="1800">
                <a:ea typeface="宋体" panose="02010600030101010101" pitchFamily="2" charset="-122"/>
              </a:endParaRPr>
            </a:p>
            <a:p>
              <a:pPr algn="ctr"/>
              <a:r>
                <a:rPr lang="en-US" altLang="zh-CN" sz="1800">
                  <a:ea typeface="宋体" panose="02010600030101010101" pitchFamily="2" charset="-122"/>
                </a:rPr>
                <a:t>Realization</a:t>
              </a:r>
              <a:endParaRPr lang="en-US" altLang="zh-CN" sz="1800">
                <a:ea typeface="宋体" panose="02010600030101010101" pitchFamily="2" charset="-122"/>
              </a:endParaRPr>
            </a:p>
          </p:txBody>
        </p:sp>
      </p:grpSp>
      <p:sp>
        <p:nvSpPr>
          <p:cNvPr id="5147" name="Line 139"/>
          <p:cNvSpPr>
            <a:spLocks noChangeShapeType="1"/>
          </p:cNvSpPr>
          <p:nvPr/>
        </p:nvSpPr>
        <p:spPr bwMode="auto">
          <a:xfrm flipH="1" flipV="1">
            <a:off x="5970588" y="4649780"/>
            <a:ext cx="1014412" cy="682625"/>
          </a:xfrm>
          <a:prstGeom prst="line">
            <a:avLst/>
          </a:prstGeom>
          <a:noFill/>
          <a:ln w="28575">
            <a:solidFill>
              <a:srgbClr val="FF0000"/>
            </a:solidFill>
            <a:round/>
            <a:headEnd type="none" w="sm" len="sm"/>
            <a:tailEnd type="triangle" w="med" len="me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61950" y="1168625"/>
            <a:ext cx="6572250" cy="5043487"/>
          </a:xfrm>
        </p:spPr>
        <p:txBody>
          <a:bodyPr/>
          <a:lstStyle/>
          <a:p>
            <a:pPr eaLnBrk="1" hangingPunct="1"/>
            <a:r>
              <a:rPr lang="en-US" altLang="zh-CN" dirty="0" smtClean="0">
                <a:ea typeface="宋体" panose="02010600030101010101" pitchFamily="2" charset="-122"/>
              </a:rPr>
              <a:t>Describe interaction among design objects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Simplify sequence diagrams using subsystems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Describe persistence-related behavior</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Refine the flow of events description</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Unify classes and subsystems</a:t>
            </a:r>
            <a:endParaRPr lang="en-US" altLang="zh-CN" dirty="0" smtClean="0">
              <a:ea typeface="宋体" panose="02010600030101010101" pitchFamily="2" charset="-122"/>
            </a:endParaRPr>
          </a:p>
        </p:txBody>
      </p:sp>
      <p:sp>
        <p:nvSpPr>
          <p:cNvPr id="614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pic>
        <p:nvPicPr>
          <p:cNvPr id="6148" name="Picture 4" descr="bd20026_"/>
          <p:cNvPicPr>
            <a:picLocks noChangeAspect="1" noChangeArrowheads="1"/>
          </p:cNvPicPr>
          <p:nvPr/>
        </p:nvPicPr>
        <p:blipFill>
          <a:blip r:embed="rId1" cstate="print"/>
          <a:srcRect/>
          <a:stretch>
            <a:fillRect/>
          </a:stretch>
        </p:blipFill>
        <p:spPr bwMode="auto">
          <a:xfrm>
            <a:off x="6623050" y="952500"/>
            <a:ext cx="2047875" cy="4470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altLang="zh-CN" smtClean="0">
                <a:ea typeface="宋体" panose="02010600030101010101" pitchFamily="2" charset="-122"/>
              </a:rPr>
              <a:t>Describe interaction among design objects</a:t>
            </a:r>
            <a:endParaRPr lang="en-US" altLang="zh-CN" smtClean="0">
              <a:ea typeface="宋体" panose="02010600030101010101" pitchFamily="2" charset="-122"/>
            </a:endParaRPr>
          </a:p>
          <a:p>
            <a:pPr eaLnBrk="1" hangingPunct="1"/>
            <a:r>
              <a:rPr lang="en-US" altLang="zh-CN" smtClean="0">
                <a:solidFill>
                  <a:schemeClr val="folHlink"/>
                </a:solidFill>
                <a:ea typeface="宋体" panose="02010600030101010101" pitchFamily="2" charset="-122"/>
              </a:rPr>
              <a:t>Simplify sequence diagrams using subsystems</a:t>
            </a:r>
            <a:endParaRPr lang="en-US" altLang="zh-CN" smtClean="0">
              <a:solidFill>
                <a:schemeClr val="folHlink"/>
              </a:solidFill>
              <a:ea typeface="宋体" panose="02010600030101010101" pitchFamily="2" charset="-122"/>
            </a:endParaRPr>
          </a:p>
          <a:p>
            <a:pPr eaLnBrk="1" hangingPunct="1"/>
            <a:r>
              <a:rPr lang="en-US" altLang="zh-CN" smtClean="0">
                <a:solidFill>
                  <a:schemeClr val="folHlink"/>
                </a:solidFill>
                <a:ea typeface="宋体" panose="02010600030101010101" pitchFamily="2" charset="-122"/>
              </a:rPr>
              <a:t>Describe persistence-related behavior</a:t>
            </a:r>
            <a:endParaRPr lang="en-US" altLang="zh-CN" smtClean="0">
              <a:solidFill>
                <a:schemeClr val="folHlink"/>
              </a:solidFill>
              <a:ea typeface="宋体" panose="02010600030101010101" pitchFamily="2" charset="-122"/>
            </a:endParaRPr>
          </a:p>
          <a:p>
            <a:pPr eaLnBrk="1" hangingPunct="1"/>
            <a:r>
              <a:rPr lang="en-US" altLang="zh-CN" smtClean="0">
                <a:solidFill>
                  <a:schemeClr val="folHlink"/>
                </a:solidFill>
                <a:ea typeface="宋体" panose="02010600030101010101" pitchFamily="2" charset="-122"/>
              </a:rPr>
              <a:t>Refine the flow of events description</a:t>
            </a:r>
            <a:endParaRPr lang="en-US" altLang="zh-CN" smtClean="0">
              <a:solidFill>
                <a:schemeClr val="folHlink"/>
              </a:solidFill>
              <a:ea typeface="宋体" panose="02010600030101010101" pitchFamily="2" charset="-122"/>
            </a:endParaRPr>
          </a:p>
          <a:p>
            <a:pPr eaLnBrk="1" hangingPunct="1"/>
            <a:r>
              <a:rPr lang="en-US" altLang="zh-CN" smtClean="0">
                <a:solidFill>
                  <a:schemeClr val="folHlink"/>
                </a:solidFill>
                <a:ea typeface="宋体" panose="02010600030101010101" pitchFamily="2" charset="-122"/>
              </a:rPr>
              <a:t>Unify classes and subsystems</a:t>
            </a:r>
            <a:endParaRPr lang="en-US" altLang="zh-CN" smtClean="0">
              <a:solidFill>
                <a:schemeClr val="folHlink"/>
              </a:solidFill>
              <a:ea typeface="宋体" panose="02010600030101010101" pitchFamily="2" charset="-122"/>
            </a:endParaRPr>
          </a:p>
          <a:p>
            <a:pPr eaLnBrk="1" hangingPunct="1"/>
            <a:endParaRPr lang="zh-CN" altLang="en-US" smtClean="0">
              <a:ea typeface="宋体" panose="02010600030101010101" pitchFamily="2" charset="-122"/>
            </a:endParaRPr>
          </a:p>
        </p:txBody>
      </p:sp>
      <p:sp>
        <p:nvSpPr>
          <p:cNvPr id="717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Use-Case Design Steps</a:t>
            </a:r>
            <a:endParaRPr lang="en-US" altLang="zh-CN" smtClean="0">
              <a:ea typeface="宋体" panose="02010600030101010101" pitchFamily="2" charset="-122"/>
            </a:endParaRPr>
          </a:p>
        </p:txBody>
      </p:sp>
      <p:sp>
        <p:nvSpPr>
          <p:cNvPr id="350212" name="AutoShape 4"/>
          <p:cNvSpPr>
            <a:spLocks noChangeArrowheads="1"/>
          </p:cNvSpPr>
          <p:nvPr/>
        </p:nvSpPr>
        <p:spPr bwMode="auto">
          <a:xfrm>
            <a:off x="280987" y="1481328"/>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pP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Review: Use-Case Realization</a:t>
            </a:r>
            <a:endParaRPr lang="en-US" altLang="zh-CN" smtClean="0">
              <a:ea typeface="宋体" panose="02010600030101010101" pitchFamily="2" charset="-122"/>
            </a:endParaRPr>
          </a:p>
        </p:txBody>
      </p:sp>
      <p:sp>
        <p:nvSpPr>
          <p:cNvPr id="8195" name="Oval 335"/>
          <p:cNvSpPr>
            <a:spLocks noChangeArrowheads="1"/>
          </p:cNvSpPr>
          <p:nvPr/>
        </p:nvSpPr>
        <p:spPr bwMode="auto">
          <a:xfrm>
            <a:off x="3429000" y="3249611"/>
            <a:ext cx="5338763" cy="2933700"/>
          </a:xfrm>
          <a:prstGeom prst="ellipse">
            <a:avLst/>
          </a:prstGeom>
          <a:noFill/>
          <a:ln w="28575">
            <a:solidFill>
              <a:schemeClr val="folHlink"/>
            </a:solidFill>
            <a:prstDash val="dash"/>
            <a:round/>
            <a:headEnd type="none" w="sm" len="sm"/>
            <a:tailEnd type="none" w="lg" len="lg"/>
          </a:ln>
        </p:spPr>
        <p:txBody>
          <a:bodyPr wrap="none" anchor="ctr"/>
          <a:lstStyle/>
          <a:p>
            <a:endParaRPr lang="en-US"/>
          </a:p>
        </p:txBody>
      </p:sp>
      <p:grpSp>
        <p:nvGrpSpPr>
          <p:cNvPr id="8196" name="Group 336"/>
          <p:cNvGrpSpPr/>
          <p:nvPr/>
        </p:nvGrpSpPr>
        <p:grpSpPr bwMode="auto">
          <a:xfrm>
            <a:off x="5224463" y="5022848"/>
            <a:ext cx="1797050" cy="1195388"/>
            <a:chOff x="3231" y="2968"/>
            <a:chExt cx="1132" cy="753"/>
          </a:xfrm>
        </p:grpSpPr>
        <p:grpSp>
          <p:nvGrpSpPr>
            <p:cNvPr id="8271" name="Group 337"/>
            <p:cNvGrpSpPr/>
            <p:nvPr/>
          </p:nvGrpSpPr>
          <p:grpSpPr bwMode="auto">
            <a:xfrm>
              <a:off x="3393" y="2968"/>
              <a:ext cx="808" cy="511"/>
              <a:chOff x="1309" y="1072"/>
              <a:chExt cx="1245" cy="766"/>
            </a:xfrm>
          </p:grpSpPr>
          <p:grpSp>
            <p:nvGrpSpPr>
              <p:cNvPr id="8273" name="Group 338"/>
              <p:cNvGrpSpPr/>
              <p:nvPr/>
            </p:nvGrpSpPr>
            <p:grpSpPr bwMode="auto">
              <a:xfrm>
                <a:off x="1309" y="1231"/>
                <a:ext cx="302" cy="175"/>
                <a:chOff x="144" y="1440"/>
                <a:chExt cx="881" cy="510"/>
              </a:xfrm>
            </p:grpSpPr>
            <p:sp>
              <p:nvSpPr>
                <p:cNvPr id="8290" name="Rectangle 33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8291" name="Line 34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8292" name="Line 34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8274" name="Group 342"/>
              <p:cNvGrpSpPr/>
              <p:nvPr/>
            </p:nvGrpSpPr>
            <p:grpSpPr bwMode="auto">
              <a:xfrm>
                <a:off x="1950" y="1072"/>
                <a:ext cx="302" cy="175"/>
                <a:chOff x="144" y="1440"/>
                <a:chExt cx="881" cy="510"/>
              </a:xfrm>
            </p:grpSpPr>
            <p:sp>
              <p:nvSpPr>
                <p:cNvPr id="8287" name="Rectangle 34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8288" name="Line 34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8289" name="Line 34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8275" name="Group 346"/>
              <p:cNvGrpSpPr/>
              <p:nvPr/>
            </p:nvGrpSpPr>
            <p:grpSpPr bwMode="auto">
              <a:xfrm>
                <a:off x="1648" y="1663"/>
                <a:ext cx="302" cy="175"/>
                <a:chOff x="144" y="1440"/>
                <a:chExt cx="881" cy="510"/>
              </a:xfrm>
            </p:grpSpPr>
            <p:sp>
              <p:nvSpPr>
                <p:cNvPr id="8284" name="Rectangle 34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8285" name="Line 34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8286" name="Line 34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8276" name="Group 350"/>
              <p:cNvGrpSpPr/>
              <p:nvPr/>
            </p:nvGrpSpPr>
            <p:grpSpPr bwMode="auto">
              <a:xfrm>
                <a:off x="2252" y="1581"/>
                <a:ext cx="302" cy="175"/>
                <a:chOff x="144" y="1440"/>
                <a:chExt cx="881" cy="510"/>
              </a:xfrm>
            </p:grpSpPr>
            <p:sp>
              <p:nvSpPr>
                <p:cNvPr id="8281" name="Rectangle 35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8282" name="Line 35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8283" name="Line 35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8277" name="Line 35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78" name="Line 35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79" name="Line 35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80" name="Line 35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8272" name="Text Box 358"/>
            <p:cNvSpPr txBox="1">
              <a:spLocks noChangeArrowheads="1"/>
            </p:cNvSpPr>
            <p:nvPr/>
          </p:nvSpPr>
          <p:spPr bwMode="auto">
            <a:xfrm>
              <a:off x="3231" y="3490"/>
              <a:ext cx="1132" cy="231"/>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8197" name="Oval 359"/>
          <p:cNvSpPr>
            <a:spLocks noChangeArrowheads="1"/>
          </p:cNvSpPr>
          <p:nvPr/>
        </p:nvSpPr>
        <p:spPr bwMode="auto">
          <a:xfrm>
            <a:off x="695325" y="3597273"/>
            <a:ext cx="1222375" cy="584200"/>
          </a:xfrm>
          <a:prstGeom prst="ellipse">
            <a:avLst/>
          </a:prstGeom>
          <a:noFill/>
          <a:ln w="28575">
            <a:solidFill>
              <a:schemeClr val="folHlink"/>
            </a:solidFill>
            <a:round/>
            <a:headEnd type="none" w="sm" len="sm"/>
            <a:tailEnd type="none" w="lg" len="lg"/>
          </a:ln>
        </p:spPr>
        <p:txBody>
          <a:bodyPr wrap="none" anchor="ctr"/>
          <a:lstStyle/>
          <a:p>
            <a:endParaRPr lang="en-US"/>
          </a:p>
        </p:txBody>
      </p:sp>
      <p:grpSp>
        <p:nvGrpSpPr>
          <p:cNvPr id="8198" name="Group 360"/>
          <p:cNvGrpSpPr/>
          <p:nvPr/>
        </p:nvGrpSpPr>
        <p:grpSpPr bwMode="auto">
          <a:xfrm>
            <a:off x="1325563" y="4181473"/>
            <a:ext cx="846137" cy="1460500"/>
            <a:chOff x="835" y="2408"/>
            <a:chExt cx="533" cy="920"/>
          </a:xfrm>
        </p:grpSpPr>
        <p:sp>
          <p:nvSpPr>
            <p:cNvPr id="8253" name="Rectangle 361"/>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8254" name="Line 362"/>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55" name="Line 363"/>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56" name="Line 364"/>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57" name="Line 365"/>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58" name="Line 366"/>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59" name="Line 367"/>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0" name="Line 368"/>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1" name="Line 369"/>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2" name="Line 370"/>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3" name="Line 371"/>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4" name="Line 372"/>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5" name="Line 373"/>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6" name="Line 374"/>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7" name="Line 375"/>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8" name="Line 376"/>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69" name="Line 377"/>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8270" name="Line 378"/>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8199" name="Text Box 379"/>
          <p:cNvSpPr txBox="1">
            <a:spLocks noChangeArrowheads="1"/>
          </p:cNvSpPr>
          <p:nvPr/>
        </p:nvSpPr>
        <p:spPr bwMode="auto">
          <a:xfrm>
            <a:off x="987425" y="5730873"/>
            <a:ext cx="1549400" cy="366713"/>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8200" name="Text Box 380"/>
          <p:cNvSpPr txBox="1">
            <a:spLocks noChangeArrowheads="1"/>
          </p:cNvSpPr>
          <p:nvPr/>
        </p:nvSpPr>
        <p:spPr bwMode="auto">
          <a:xfrm>
            <a:off x="6029325" y="4459286"/>
            <a:ext cx="2582863" cy="574675"/>
          </a:xfrm>
          <a:prstGeom prst="rect">
            <a:avLst/>
          </a:prstGeom>
          <a:noFill/>
          <a:ln w="12700">
            <a:noFill/>
            <a:miter lim="800000"/>
            <a:headEnd type="none" w="sm" len="sm"/>
            <a:tailEnd type="none" w="lg" len="lg"/>
          </a:ln>
        </p:spPr>
        <p:txBody>
          <a:bodyPr>
            <a:spAutoFit/>
          </a:body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8201" name="Group 381"/>
          <p:cNvGrpSpPr/>
          <p:nvPr/>
        </p:nvGrpSpPr>
        <p:grpSpPr bwMode="auto">
          <a:xfrm>
            <a:off x="6343650" y="3482973"/>
            <a:ext cx="1474788" cy="981075"/>
            <a:chOff x="3996" y="1914"/>
            <a:chExt cx="929" cy="618"/>
          </a:xfrm>
        </p:grpSpPr>
        <p:grpSp>
          <p:nvGrpSpPr>
            <p:cNvPr id="8237" name="Group 382"/>
            <p:cNvGrpSpPr/>
            <p:nvPr/>
          </p:nvGrpSpPr>
          <p:grpSpPr bwMode="auto">
            <a:xfrm>
              <a:off x="3996" y="1914"/>
              <a:ext cx="99" cy="148"/>
              <a:chOff x="7654" y="3380"/>
              <a:chExt cx="554" cy="754"/>
            </a:xfrm>
          </p:grpSpPr>
          <p:sp>
            <p:nvSpPr>
              <p:cNvPr id="8249" name="Oval 383"/>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8250" name="Line 384"/>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8251" name="Line 385"/>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8252" name="Freeform 386"/>
              <p:cNvSpPr/>
              <p:nvPr/>
            </p:nvSpPr>
            <p:spPr bwMode="auto">
              <a:xfrm>
                <a:off x="7654" y="3862"/>
                <a:ext cx="554" cy="272"/>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p:spPr>
            <p:txBody>
              <a:bodyPr/>
              <a:lstStyle/>
              <a:p>
                <a:endParaRPr lang="en-US"/>
              </a:p>
            </p:txBody>
          </p:sp>
        </p:grpSp>
        <p:sp>
          <p:nvSpPr>
            <p:cNvPr id="8238" name="Line 387"/>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39" name="Line 388"/>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40" name="Line 389"/>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41" name="Line 390"/>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42" name="Line 391"/>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43" name="Line 392"/>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p:spPr>
          <p:txBody>
            <a:bodyPr wrap="none" lIns="0" tIns="0" rIns="0" bIns="0" anchor="ctr"/>
            <a:lstStyle/>
            <a:p>
              <a:endParaRPr lang="en-US"/>
            </a:p>
          </p:txBody>
        </p:sp>
        <p:sp>
          <p:nvSpPr>
            <p:cNvPr id="8244" name="Rectangle 393"/>
            <p:cNvSpPr>
              <a:spLocks noChangeArrowheads="1"/>
            </p:cNvSpPr>
            <p:nvPr/>
          </p:nvSpPr>
          <p:spPr bwMode="auto">
            <a:xfrm>
              <a:off x="4384" y="1929"/>
              <a:ext cx="121" cy="97"/>
            </a:xfrm>
            <a:prstGeom prst="rect">
              <a:avLst/>
            </a:prstGeom>
            <a:noFill/>
            <a:ln w="28575">
              <a:solidFill>
                <a:schemeClr val="tx1"/>
              </a:solidFill>
              <a:miter lim="800000"/>
            </a:ln>
          </p:spPr>
          <p:txBody>
            <a:bodyPr wrap="none" lIns="107950" tIns="53975" rIns="107950" bIns="53975" anchor="ctr"/>
            <a:lstStyle/>
            <a:p>
              <a:endParaRPr lang="en-US"/>
            </a:p>
          </p:txBody>
        </p:sp>
        <p:sp>
          <p:nvSpPr>
            <p:cNvPr id="8245" name="Rectangle 394"/>
            <p:cNvSpPr>
              <a:spLocks noChangeArrowheads="1"/>
            </p:cNvSpPr>
            <p:nvPr/>
          </p:nvSpPr>
          <p:spPr bwMode="auto">
            <a:xfrm>
              <a:off x="4233" y="2352"/>
              <a:ext cx="121" cy="98"/>
            </a:xfrm>
            <a:prstGeom prst="rect">
              <a:avLst/>
            </a:prstGeom>
            <a:noFill/>
            <a:ln w="28575">
              <a:solidFill>
                <a:schemeClr val="tx1"/>
              </a:solidFill>
              <a:miter lim="800000"/>
            </a:ln>
          </p:spPr>
          <p:txBody>
            <a:bodyPr wrap="none" lIns="107950" tIns="53975" rIns="107950" bIns="53975" anchor="ctr"/>
            <a:lstStyle/>
            <a:p>
              <a:endParaRPr lang="en-US"/>
            </a:p>
          </p:txBody>
        </p:sp>
        <p:sp>
          <p:nvSpPr>
            <p:cNvPr id="8246" name="Rectangle 395"/>
            <p:cNvSpPr>
              <a:spLocks noChangeArrowheads="1"/>
            </p:cNvSpPr>
            <p:nvPr/>
          </p:nvSpPr>
          <p:spPr bwMode="auto">
            <a:xfrm>
              <a:off x="4677" y="2434"/>
              <a:ext cx="121" cy="98"/>
            </a:xfrm>
            <a:prstGeom prst="rect">
              <a:avLst/>
            </a:prstGeom>
            <a:noFill/>
            <a:ln w="28575">
              <a:solidFill>
                <a:schemeClr val="tx1"/>
              </a:solidFill>
              <a:miter lim="800000"/>
            </a:ln>
          </p:spPr>
          <p:txBody>
            <a:bodyPr wrap="none" lIns="107950" tIns="53975" rIns="107950" bIns="53975" anchor="ctr"/>
            <a:lstStyle/>
            <a:p>
              <a:endParaRPr lang="en-US"/>
            </a:p>
          </p:txBody>
        </p:sp>
        <p:sp>
          <p:nvSpPr>
            <p:cNvPr id="8247" name="Rectangle 396"/>
            <p:cNvSpPr>
              <a:spLocks noChangeArrowheads="1"/>
            </p:cNvSpPr>
            <p:nvPr/>
          </p:nvSpPr>
          <p:spPr bwMode="auto">
            <a:xfrm>
              <a:off x="4713" y="2219"/>
              <a:ext cx="121" cy="98"/>
            </a:xfrm>
            <a:prstGeom prst="rect">
              <a:avLst/>
            </a:prstGeom>
            <a:noFill/>
            <a:ln w="28575">
              <a:solidFill>
                <a:schemeClr val="tx1"/>
              </a:solidFill>
              <a:miter lim="800000"/>
            </a:ln>
          </p:spPr>
          <p:txBody>
            <a:bodyPr wrap="none" lIns="107950" tIns="53975" rIns="107950" bIns="53975" anchor="ctr"/>
            <a:lstStyle/>
            <a:p>
              <a:endParaRPr lang="en-US"/>
            </a:p>
          </p:txBody>
        </p:sp>
        <p:sp>
          <p:nvSpPr>
            <p:cNvPr id="8248" name="Rectangle 397"/>
            <p:cNvSpPr>
              <a:spLocks noChangeArrowheads="1"/>
            </p:cNvSpPr>
            <p:nvPr/>
          </p:nvSpPr>
          <p:spPr bwMode="auto">
            <a:xfrm>
              <a:off x="4804" y="1926"/>
              <a:ext cx="121" cy="98"/>
            </a:xfrm>
            <a:prstGeom prst="rect">
              <a:avLst/>
            </a:prstGeom>
            <a:noFill/>
            <a:ln w="28575">
              <a:solidFill>
                <a:schemeClr val="tx1"/>
              </a:solidFill>
              <a:miter lim="800000"/>
            </a:ln>
          </p:spPr>
          <p:txBody>
            <a:bodyPr wrap="none" lIns="107950" tIns="53975" rIns="107950" bIns="53975" anchor="ctr"/>
            <a:lstStyle/>
            <a:p>
              <a:endParaRPr lang="en-US"/>
            </a:p>
          </p:txBody>
        </p:sp>
      </p:grpSp>
      <p:sp>
        <p:nvSpPr>
          <p:cNvPr id="8202" name="Text Box 398"/>
          <p:cNvSpPr txBox="1">
            <a:spLocks noChangeArrowheads="1"/>
          </p:cNvSpPr>
          <p:nvPr/>
        </p:nvSpPr>
        <p:spPr bwMode="auto">
          <a:xfrm>
            <a:off x="595313" y="1212848"/>
            <a:ext cx="2101850" cy="396875"/>
          </a:xfrm>
          <a:prstGeom prst="rect">
            <a:avLst/>
          </a:prstGeom>
          <a:noFill/>
          <a:ln w="12700">
            <a:noFill/>
            <a:miter lim="800000"/>
            <a:headEnd type="none" w="sm" len="sm"/>
            <a:tailEnd type="none" w="lg" len="lg"/>
          </a:ln>
        </p:spPr>
        <p:txBody>
          <a:bodyPr>
            <a:spAutoFit/>
          </a:bodyPr>
          <a:lstStyle/>
          <a:p>
            <a:pPr>
              <a:spcBef>
                <a:spcPct val="50000"/>
              </a:spcBef>
            </a:pPr>
            <a:r>
              <a:rPr lang="en-US" altLang="zh-CN" sz="2000" i="1">
                <a:solidFill>
                  <a:srgbClr val="00CCFF"/>
                </a:solidFill>
                <a:ea typeface="宋体" panose="02010600030101010101" pitchFamily="2" charset="-122"/>
              </a:rPr>
              <a:t>Use-Case Model</a:t>
            </a:r>
            <a:endParaRPr lang="en-US" altLang="zh-CN" sz="2000" i="1">
              <a:solidFill>
                <a:srgbClr val="00CCFF"/>
              </a:solidFill>
              <a:ea typeface="宋体" panose="02010600030101010101" pitchFamily="2" charset="-122"/>
            </a:endParaRPr>
          </a:p>
        </p:txBody>
      </p:sp>
      <p:sp>
        <p:nvSpPr>
          <p:cNvPr id="8203" name="Text Box 399"/>
          <p:cNvSpPr txBox="1">
            <a:spLocks noChangeArrowheads="1"/>
          </p:cNvSpPr>
          <p:nvPr/>
        </p:nvSpPr>
        <p:spPr bwMode="auto">
          <a:xfrm>
            <a:off x="5027613" y="1212848"/>
            <a:ext cx="1871662" cy="396875"/>
          </a:xfrm>
          <a:prstGeom prst="rect">
            <a:avLst/>
          </a:prstGeom>
          <a:noFill/>
          <a:ln w="12700">
            <a:noFill/>
            <a:miter lim="800000"/>
            <a:headEnd type="none" w="sm" len="sm"/>
            <a:tailEnd type="none" w="lg" len="lg"/>
          </a:ln>
        </p:spPr>
        <p:txBody>
          <a:bodyPr>
            <a:spAutoFit/>
          </a:bodyPr>
          <a:lstStyle/>
          <a:p>
            <a:pPr algn="ctr">
              <a:spcBef>
                <a:spcPct val="50000"/>
              </a:spcBef>
            </a:pPr>
            <a:r>
              <a:rPr lang="en-US" altLang="zh-CN" sz="2000" i="1">
                <a:solidFill>
                  <a:srgbClr val="00CCFF"/>
                </a:solidFill>
                <a:ea typeface="宋体" panose="02010600030101010101" pitchFamily="2" charset="-122"/>
              </a:rPr>
              <a:t>Design Model</a:t>
            </a:r>
            <a:endParaRPr lang="en-US" altLang="zh-CN" sz="2000" i="1">
              <a:solidFill>
                <a:srgbClr val="00CCFF"/>
              </a:solidFill>
              <a:ea typeface="宋体" panose="02010600030101010101" pitchFamily="2" charset="-122"/>
            </a:endParaRPr>
          </a:p>
        </p:txBody>
      </p:sp>
      <p:sp>
        <p:nvSpPr>
          <p:cNvPr id="8204" name="Oval 400"/>
          <p:cNvSpPr>
            <a:spLocks noChangeArrowheads="1"/>
          </p:cNvSpPr>
          <p:nvPr/>
        </p:nvSpPr>
        <p:spPr bwMode="auto">
          <a:xfrm>
            <a:off x="1069975" y="1806573"/>
            <a:ext cx="990600" cy="457200"/>
          </a:xfrm>
          <a:prstGeom prst="ellipse">
            <a:avLst/>
          </a:prstGeom>
          <a:noFill/>
          <a:ln w="28575">
            <a:solidFill>
              <a:schemeClr val="folHlink"/>
            </a:solidFill>
            <a:round/>
            <a:headEnd type="none" w="sm" len="sm"/>
            <a:tailEnd type="none" w="lg" len="lg"/>
          </a:ln>
        </p:spPr>
        <p:txBody>
          <a:bodyPr wrap="none" anchor="ctr"/>
          <a:lstStyle/>
          <a:p>
            <a:endParaRPr lang="en-US"/>
          </a:p>
        </p:txBody>
      </p:sp>
      <p:sp>
        <p:nvSpPr>
          <p:cNvPr id="8205" name="Text Box 401"/>
          <p:cNvSpPr txBox="1">
            <a:spLocks noChangeArrowheads="1"/>
          </p:cNvSpPr>
          <p:nvPr/>
        </p:nvSpPr>
        <p:spPr bwMode="auto">
          <a:xfrm>
            <a:off x="973138" y="2297111"/>
            <a:ext cx="1187450" cy="366712"/>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8206" name="Oval 402"/>
          <p:cNvSpPr>
            <a:spLocks noChangeArrowheads="1"/>
          </p:cNvSpPr>
          <p:nvPr/>
        </p:nvSpPr>
        <p:spPr bwMode="auto">
          <a:xfrm>
            <a:off x="5503863" y="1806573"/>
            <a:ext cx="990600" cy="457200"/>
          </a:xfrm>
          <a:prstGeom prst="ellipse">
            <a:avLst/>
          </a:prstGeom>
          <a:noFill/>
          <a:ln w="28575">
            <a:solidFill>
              <a:srgbClr val="969696"/>
            </a:solidFill>
            <a:prstDash val="dash"/>
            <a:round/>
            <a:headEnd type="none" w="sm" len="sm"/>
            <a:tailEnd type="none" w="lg" len="lg"/>
          </a:ln>
        </p:spPr>
        <p:txBody>
          <a:bodyPr wrap="none" anchor="ctr"/>
          <a:lstStyle/>
          <a:p>
            <a:endParaRPr lang="en-US"/>
          </a:p>
        </p:txBody>
      </p:sp>
      <p:sp>
        <p:nvSpPr>
          <p:cNvPr id="8207" name="Text Box 403"/>
          <p:cNvSpPr txBox="1">
            <a:spLocks noChangeArrowheads="1"/>
          </p:cNvSpPr>
          <p:nvPr/>
        </p:nvSpPr>
        <p:spPr bwMode="auto">
          <a:xfrm>
            <a:off x="4789805" y="2297111"/>
            <a:ext cx="2393950" cy="366712"/>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Use-Case Realization</a:t>
            </a:r>
            <a:endParaRPr lang="en-US" altLang="zh-CN" sz="1800">
              <a:ea typeface="宋体" panose="02010600030101010101" pitchFamily="2" charset="-122"/>
            </a:endParaRPr>
          </a:p>
        </p:txBody>
      </p:sp>
      <p:sp>
        <p:nvSpPr>
          <p:cNvPr id="8208" name="Text Box 404"/>
          <p:cNvSpPr txBox="1">
            <a:spLocks noChangeArrowheads="1"/>
          </p:cNvSpPr>
          <p:nvPr/>
        </p:nvSpPr>
        <p:spPr bwMode="auto">
          <a:xfrm>
            <a:off x="4057650" y="4659311"/>
            <a:ext cx="1401763" cy="574675"/>
          </a:xfrm>
          <a:prstGeom prst="rect">
            <a:avLst/>
          </a:prstGeom>
          <a:noFill/>
          <a:ln w="12700">
            <a:noFill/>
            <a:miter lim="800000"/>
            <a:headEnd type="none" w="sm" len="sm"/>
            <a:tailEnd type="none" w="lg" len="lg"/>
          </a:ln>
        </p:spPr>
        <p:txBody>
          <a:bodyPr>
            <a:spAutoFit/>
          </a:body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8209" name="Group 405"/>
          <p:cNvGrpSpPr/>
          <p:nvPr/>
        </p:nvGrpSpPr>
        <p:grpSpPr bwMode="auto">
          <a:xfrm>
            <a:off x="4000500" y="3611561"/>
            <a:ext cx="1665288" cy="1125537"/>
            <a:chOff x="2520" y="2049"/>
            <a:chExt cx="1049" cy="709"/>
          </a:xfrm>
        </p:grpSpPr>
        <p:grpSp>
          <p:nvGrpSpPr>
            <p:cNvPr id="8214" name="Group 406"/>
            <p:cNvGrpSpPr/>
            <p:nvPr/>
          </p:nvGrpSpPr>
          <p:grpSpPr bwMode="auto">
            <a:xfrm>
              <a:off x="2520" y="2049"/>
              <a:ext cx="121" cy="162"/>
              <a:chOff x="7654" y="3380"/>
              <a:chExt cx="554" cy="754"/>
            </a:xfrm>
          </p:grpSpPr>
          <p:sp>
            <p:nvSpPr>
              <p:cNvPr id="8233" name="Oval 407"/>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8234" name="Line 408"/>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8235" name="Line 409"/>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8236" name="Freeform 410"/>
              <p:cNvSpPr/>
              <p:nvPr/>
            </p:nvSpPr>
            <p:spPr bwMode="auto">
              <a:xfrm>
                <a:off x="7654" y="3862"/>
                <a:ext cx="554" cy="272"/>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p:spPr>
            <p:txBody>
              <a:bodyPr/>
              <a:lstStyle/>
              <a:p>
                <a:endParaRPr lang="en-US"/>
              </a:p>
            </p:txBody>
          </p:sp>
        </p:grpSp>
        <p:sp>
          <p:nvSpPr>
            <p:cNvPr id="8215" name="Line 411"/>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8216" name="Line 412"/>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8217" name="Line 413"/>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8218" name="Line 414"/>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19" name="Line 415"/>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0" name="Line 416"/>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1" name="Line 417"/>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2" name="Rectangle 418"/>
            <p:cNvSpPr>
              <a:spLocks noChangeArrowheads="1"/>
            </p:cNvSpPr>
            <p:nvPr/>
          </p:nvSpPr>
          <p:spPr bwMode="auto">
            <a:xfrm rot="-5400000">
              <a:off x="2388" y="2454"/>
              <a:ext cx="380" cy="38"/>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23" name="Line 419"/>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4" name="Rectangle 420"/>
            <p:cNvSpPr>
              <a:spLocks noChangeArrowheads="1"/>
            </p:cNvSpPr>
            <p:nvPr/>
          </p:nvSpPr>
          <p:spPr bwMode="auto">
            <a:xfrm rot="-5400000">
              <a:off x="2731" y="2421"/>
              <a:ext cx="306" cy="4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25" name="Line 421"/>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6" name="Rectangle 422"/>
            <p:cNvSpPr>
              <a:spLocks noChangeArrowheads="1"/>
            </p:cNvSpPr>
            <p:nvPr/>
          </p:nvSpPr>
          <p:spPr bwMode="auto">
            <a:xfrm rot="-5400000">
              <a:off x="3082" y="2450"/>
              <a:ext cx="170" cy="4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27" name="Line 423"/>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28" name="Rectangle 424"/>
            <p:cNvSpPr>
              <a:spLocks noChangeArrowheads="1"/>
            </p:cNvSpPr>
            <p:nvPr/>
          </p:nvSpPr>
          <p:spPr bwMode="auto">
            <a:xfrm rot="-5400000">
              <a:off x="3411" y="2508"/>
              <a:ext cx="64" cy="36"/>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29" name="Line 425"/>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8230" name="Rectangle 426"/>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31" name="Rectangle 427"/>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8232" name="Rectangle 428"/>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grpSp>
      <p:sp>
        <p:nvSpPr>
          <p:cNvPr id="8210" name="Line 429"/>
          <p:cNvSpPr>
            <a:spLocks noChangeShapeType="1"/>
          </p:cNvSpPr>
          <p:nvPr/>
        </p:nvSpPr>
        <p:spPr bwMode="auto">
          <a:xfrm flipH="1">
            <a:off x="2293938" y="2035173"/>
            <a:ext cx="3195637" cy="0"/>
          </a:xfrm>
          <a:prstGeom prst="line">
            <a:avLst/>
          </a:prstGeom>
          <a:noFill/>
          <a:ln w="28575">
            <a:solidFill>
              <a:schemeClr val="tx1"/>
            </a:solidFill>
            <a:prstDash val="dash"/>
            <a:round/>
            <a:tailEnd type="none" w="lg" len="lg"/>
          </a:ln>
        </p:spPr>
        <p:txBody>
          <a:bodyPr lIns="107950" tIns="53975" rIns="107950" bIns="53975"/>
          <a:lstStyle/>
          <a:p>
            <a:endParaRPr lang="en-US"/>
          </a:p>
        </p:txBody>
      </p:sp>
      <p:sp>
        <p:nvSpPr>
          <p:cNvPr id="8211" name="Line 430"/>
          <p:cNvSpPr>
            <a:spLocks noChangeShapeType="1"/>
          </p:cNvSpPr>
          <p:nvPr/>
        </p:nvSpPr>
        <p:spPr bwMode="auto">
          <a:xfrm flipH="1">
            <a:off x="2376488" y="4854573"/>
            <a:ext cx="1033462" cy="0"/>
          </a:xfrm>
          <a:prstGeom prst="line">
            <a:avLst/>
          </a:prstGeom>
          <a:noFill/>
          <a:ln w="28575">
            <a:solidFill>
              <a:schemeClr val="tx1"/>
            </a:solidFill>
            <a:prstDash val="dash"/>
            <a:round/>
            <a:tailEnd type="none" w="lg" len="lg"/>
          </a:ln>
        </p:spPr>
        <p:txBody>
          <a:bodyPr lIns="107950" tIns="53975" rIns="107950" bIns="53975"/>
          <a:lstStyle/>
          <a:p>
            <a:endParaRPr lang="en-US"/>
          </a:p>
        </p:txBody>
      </p:sp>
      <p:sp>
        <p:nvSpPr>
          <p:cNvPr id="8212" name="AutoShape 431"/>
          <p:cNvSpPr>
            <a:spLocks noChangeArrowheads="1"/>
          </p:cNvSpPr>
          <p:nvPr/>
        </p:nvSpPr>
        <p:spPr bwMode="auto">
          <a:xfrm rot="-5400000">
            <a:off x="2205832" y="4774404"/>
            <a:ext cx="157162" cy="161925"/>
          </a:xfrm>
          <a:prstGeom prst="triangle">
            <a:avLst>
              <a:gd name="adj" fmla="val 50000"/>
            </a:avLst>
          </a:prstGeom>
          <a:noFill/>
          <a:ln w="28575">
            <a:solidFill>
              <a:schemeClr val="tx1"/>
            </a:solidFill>
            <a:miter lim="800000"/>
            <a:headEnd type="none" w="sm" len="sm"/>
          </a:ln>
        </p:spPr>
        <p:txBody>
          <a:bodyPr vert="eaVert" wrap="none" lIns="107950" tIns="53975" rIns="107950" bIns="53975" anchor="ctr"/>
          <a:lstStyle/>
          <a:p>
            <a:pPr algn="ctr"/>
            <a:endParaRPr lang="zh-CN" altLang="en-US">
              <a:ea typeface="宋体" panose="02010600030101010101" pitchFamily="2" charset="-122"/>
            </a:endParaRPr>
          </a:p>
        </p:txBody>
      </p:sp>
      <p:sp>
        <p:nvSpPr>
          <p:cNvPr id="8213" name="AutoShape 432"/>
          <p:cNvSpPr>
            <a:spLocks noChangeArrowheads="1"/>
          </p:cNvSpPr>
          <p:nvPr/>
        </p:nvSpPr>
        <p:spPr bwMode="auto">
          <a:xfrm rot="-5400000">
            <a:off x="2116932" y="1942304"/>
            <a:ext cx="157162" cy="161925"/>
          </a:xfrm>
          <a:prstGeom prst="triangle">
            <a:avLst>
              <a:gd name="adj" fmla="val 50000"/>
            </a:avLst>
          </a:prstGeom>
          <a:noFill/>
          <a:ln w="28575">
            <a:solidFill>
              <a:schemeClr val="tx1"/>
            </a:solidFill>
            <a:miter lim="800000"/>
            <a:headEnd type="none" w="sm" len="sm"/>
          </a:ln>
        </p:spPr>
        <p:txBody>
          <a:bodyPr vert="eaVert" wrap="none" lIns="107950" tIns="53975" rIns="107950" bIns="53975" anchor="ctr"/>
          <a:lstStyle/>
          <a:p>
            <a:pPr algn="ct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8"/>
          <p:cNvSpPr txBox="1">
            <a:spLocks noChangeArrowheads="1"/>
          </p:cNvSpPr>
          <p:nvPr/>
        </p:nvSpPr>
        <p:spPr bwMode="auto">
          <a:xfrm>
            <a:off x="546100" y="1202862"/>
            <a:ext cx="2438400" cy="412750"/>
          </a:xfrm>
          <a:prstGeom prst="rect">
            <a:avLst/>
          </a:prstGeom>
          <a:noFill/>
          <a:ln w="9525">
            <a:noFill/>
            <a:miter lim="800000"/>
          </a:ln>
        </p:spPr>
        <p:txBody>
          <a:bodyPr lIns="107950" tIns="53975" rIns="107950" bIns="53975">
            <a:spAutoFit/>
          </a:bodyPr>
          <a:lstStyle/>
          <a:p>
            <a:pPr algn="ctr">
              <a:spcBef>
                <a:spcPct val="50000"/>
              </a:spcBef>
            </a:pPr>
            <a:r>
              <a:rPr lang="en-US" altLang="zh-CN" sz="2000">
                <a:solidFill>
                  <a:srgbClr val="FFFF99"/>
                </a:solidFill>
                <a:ea typeface="宋体" panose="02010600030101010101" pitchFamily="2" charset="-122"/>
              </a:rPr>
              <a:t>Analysis Classes</a:t>
            </a:r>
            <a:endParaRPr lang="en-US" altLang="zh-CN" sz="2000">
              <a:solidFill>
                <a:srgbClr val="FFFF99"/>
              </a:solidFill>
              <a:ea typeface="宋体" panose="02010600030101010101" pitchFamily="2" charset="-122"/>
            </a:endParaRPr>
          </a:p>
        </p:txBody>
      </p:sp>
      <p:sp>
        <p:nvSpPr>
          <p:cNvPr id="9219" name="Text Box 59"/>
          <p:cNvSpPr txBox="1">
            <a:spLocks noChangeArrowheads="1"/>
          </p:cNvSpPr>
          <p:nvPr/>
        </p:nvSpPr>
        <p:spPr bwMode="auto">
          <a:xfrm>
            <a:off x="6045200" y="1202862"/>
            <a:ext cx="2438400" cy="412750"/>
          </a:xfrm>
          <a:prstGeom prst="rect">
            <a:avLst/>
          </a:prstGeom>
          <a:noFill/>
          <a:ln w="9525">
            <a:noFill/>
            <a:miter lim="800000"/>
          </a:ln>
        </p:spPr>
        <p:txBody>
          <a:bodyPr lIns="107950" tIns="53975" rIns="107950" bIns="53975">
            <a:spAutoFit/>
          </a:bodyPr>
          <a:lstStyle/>
          <a:p>
            <a:pPr algn="ctr">
              <a:spcBef>
                <a:spcPct val="50000"/>
              </a:spcBef>
            </a:pPr>
            <a:r>
              <a:rPr lang="en-US" altLang="zh-CN" sz="2000">
                <a:solidFill>
                  <a:srgbClr val="FFFF99"/>
                </a:solidFill>
                <a:ea typeface="宋体" panose="02010600030101010101" pitchFamily="2" charset="-122"/>
              </a:rPr>
              <a:t>Design Elements</a:t>
            </a:r>
            <a:endParaRPr lang="en-US" altLang="zh-CN" sz="2000">
              <a:solidFill>
                <a:srgbClr val="FFFF99"/>
              </a:solidFill>
              <a:ea typeface="宋体" panose="02010600030101010101" pitchFamily="2" charset="-122"/>
            </a:endParaRPr>
          </a:p>
        </p:txBody>
      </p:sp>
      <p:sp>
        <p:nvSpPr>
          <p:cNvPr id="9220" name="Text Box 60"/>
          <p:cNvSpPr txBox="1">
            <a:spLocks noChangeArrowheads="1"/>
          </p:cNvSpPr>
          <p:nvPr/>
        </p:nvSpPr>
        <p:spPr bwMode="auto">
          <a:xfrm>
            <a:off x="2590800" y="6409862"/>
            <a:ext cx="3962400" cy="473075"/>
          </a:xfrm>
          <a:prstGeom prst="rect">
            <a:avLst/>
          </a:prstGeom>
          <a:noFill/>
          <a:ln w="9525">
            <a:noFill/>
            <a:miter lim="800000"/>
          </a:ln>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Many-to-Many Mapping</a:t>
            </a:r>
            <a:endParaRPr lang="en-US" altLang="zh-CN" sz="2400">
              <a:solidFill>
                <a:srgbClr val="00CCFF"/>
              </a:solidFill>
              <a:ea typeface="宋体" panose="02010600030101010101" pitchFamily="2" charset="-122"/>
            </a:endParaRPr>
          </a:p>
        </p:txBody>
      </p:sp>
      <p:sp>
        <p:nvSpPr>
          <p:cNvPr id="9221" name="Rectangle 61"/>
          <p:cNvSpPr>
            <a:spLocks noGrp="1" noChangeArrowheads="1"/>
          </p:cNvSpPr>
          <p:nvPr>
            <p:ph type="title"/>
          </p:nvPr>
        </p:nvSpPr>
        <p:spPr/>
        <p:txBody>
          <a:bodyPr>
            <a:normAutofit fontScale="90000"/>
          </a:bodyPr>
          <a:lstStyle/>
          <a:p>
            <a:pPr eaLnBrk="1" hangingPunct="1"/>
            <a:r>
              <a:rPr lang="en-GB" smtClean="0"/>
              <a:t>Review: From Analysis Classes to Design Elements</a:t>
            </a:r>
            <a:endParaRPr lang="en-US" altLang="zh-CN" smtClean="0">
              <a:ea typeface="宋体" panose="02010600030101010101" pitchFamily="2" charset="-122"/>
            </a:endParaRPr>
          </a:p>
        </p:txBody>
      </p:sp>
      <p:sp>
        <p:nvSpPr>
          <p:cNvPr id="9222" name="Line 95"/>
          <p:cNvSpPr>
            <a:spLocks noChangeShapeType="1"/>
          </p:cNvSpPr>
          <p:nvPr/>
        </p:nvSpPr>
        <p:spPr bwMode="auto">
          <a:xfrm>
            <a:off x="2317750" y="2120437"/>
            <a:ext cx="3336925" cy="2528888"/>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3" name="Line 96"/>
          <p:cNvSpPr>
            <a:spLocks noChangeShapeType="1"/>
          </p:cNvSpPr>
          <p:nvPr/>
        </p:nvSpPr>
        <p:spPr bwMode="auto">
          <a:xfrm>
            <a:off x="2325688" y="2128375"/>
            <a:ext cx="3338512" cy="1182687"/>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4" name="Line 97"/>
          <p:cNvSpPr>
            <a:spLocks noChangeShapeType="1"/>
          </p:cNvSpPr>
          <p:nvPr/>
        </p:nvSpPr>
        <p:spPr bwMode="auto">
          <a:xfrm flipV="1">
            <a:off x="2924175" y="2129962"/>
            <a:ext cx="3076575" cy="1173163"/>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5" name="Line 98"/>
          <p:cNvSpPr>
            <a:spLocks noChangeShapeType="1"/>
          </p:cNvSpPr>
          <p:nvPr/>
        </p:nvSpPr>
        <p:spPr bwMode="auto">
          <a:xfrm>
            <a:off x="2932113" y="3309475"/>
            <a:ext cx="2724150" cy="1343025"/>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6" name="Line 99"/>
          <p:cNvSpPr>
            <a:spLocks noChangeShapeType="1"/>
          </p:cNvSpPr>
          <p:nvPr/>
        </p:nvSpPr>
        <p:spPr bwMode="auto">
          <a:xfrm flipV="1">
            <a:off x="2611438" y="3298362"/>
            <a:ext cx="3040062" cy="2443163"/>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7" name="Line 100"/>
          <p:cNvSpPr>
            <a:spLocks noChangeShapeType="1"/>
          </p:cNvSpPr>
          <p:nvPr/>
        </p:nvSpPr>
        <p:spPr bwMode="auto">
          <a:xfrm>
            <a:off x="2625725" y="5730412"/>
            <a:ext cx="3030538" cy="1588"/>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8" name="Line 101"/>
          <p:cNvSpPr>
            <a:spLocks noChangeShapeType="1"/>
          </p:cNvSpPr>
          <p:nvPr/>
        </p:nvSpPr>
        <p:spPr bwMode="auto">
          <a:xfrm>
            <a:off x="2927350" y="3309475"/>
            <a:ext cx="2730500" cy="4762"/>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29" name="Line 102"/>
          <p:cNvSpPr>
            <a:spLocks noChangeShapeType="1"/>
          </p:cNvSpPr>
          <p:nvPr/>
        </p:nvSpPr>
        <p:spPr bwMode="auto">
          <a:xfrm flipV="1">
            <a:off x="2082800" y="2129962"/>
            <a:ext cx="3921125" cy="2336800"/>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30" name="Line 103"/>
          <p:cNvSpPr>
            <a:spLocks noChangeShapeType="1"/>
          </p:cNvSpPr>
          <p:nvPr/>
        </p:nvSpPr>
        <p:spPr bwMode="auto">
          <a:xfrm>
            <a:off x="2311400" y="2128375"/>
            <a:ext cx="3683000" cy="3175"/>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31" name="Line 104"/>
          <p:cNvSpPr>
            <a:spLocks noChangeShapeType="1"/>
          </p:cNvSpPr>
          <p:nvPr/>
        </p:nvSpPr>
        <p:spPr bwMode="auto">
          <a:xfrm flipV="1">
            <a:off x="2611438" y="4652500"/>
            <a:ext cx="3048000" cy="1079500"/>
          </a:xfrm>
          <a:prstGeom prst="line">
            <a:avLst/>
          </a:prstGeom>
          <a:noFill/>
          <a:ln w="12700">
            <a:solidFill>
              <a:schemeClr val="hlink"/>
            </a:solidFill>
            <a:round/>
            <a:headEnd type="none" w="sm" len="sm"/>
            <a:tailEnd type="none" w="lg" len="lg"/>
          </a:ln>
        </p:spPr>
        <p:txBody>
          <a:bodyPr wrap="none" anchor="ctr"/>
          <a:lstStyle/>
          <a:p>
            <a:endParaRPr lang="en-US"/>
          </a:p>
        </p:txBody>
      </p:sp>
      <p:sp>
        <p:nvSpPr>
          <p:cNvPr id="9232" name="Line 105"/>
          <p:cNvSpPr>
            <a:spLocks noChangeShapeType="1"/>
          </p:cNvSpPr>
          <p:nvPr/>
        </p:nvSpPr>
        <p:spPr bwMode="auto">
          <a:xfrm>
            <a:off x="2081213" y="4465175"/>
            <a:ext cx="3570287" cy="185737"/>
          </a:xfrm>
          <a:prstGeom prst="line">
            <a:avLst/>
          </a:prstGeom>
          <a:noFill/>
          <a:ln w="12700">
            <a:solidFill>
              <a:schemeClr val="hlink"/>
            </a:solidFill>
            <a:round/>
            <a:headEnd type="none" w="sm" len="sm"/>
            <a:tailEnd type="none" w="lg" len="lg"/>
          </a:ln>
        </p:spPr>
        <p:txBody>
          <a:bodyPr wrap="none" anchor="ctr"/>
          <a:lstStyle/>
          <a:p>
            <a:endParaRPr lang="en-US"/>
          </a:p>
        </p:txBody>
      </p:sp>
      <p:grpSp>
        <p:nvGrpSpPr>
          <p:cNvPr id="9233" name="Group 2"/>
          <p:cNvGrpSpPr/>
          <p:nvPr/>
        </p:nvGrpSpPr>
        <p:grpSpPr bwMode="auto">
          <a:xfrm>
            <a:off x="6007100" y="1761662"/>
            <a:ext cx="1066800" cy="809625"/>
            <a:chOff x="349" y="2258"/>
            <a:chExt cx="881" cy="510"/>
          </a:xfrm>
        </p:grpSpPr>
        <p:grpSp>
          <p:nvGrpSpPr>
            <p:cNvPr id="9312" name="Group 3"/>
            <p:cNvGrpSpPr/>
            <p:nvPr/>
          </p:nvGrpSpPr>
          <p:grpSpPr bwMode="auto">
            <a:xfrm>
              <a:off x="349" y="2258"/>
              <a:ext cx="881" cy="510"/>
              <a:chOff x="734" y="2258"/>
              <a:chExt cx="288" cy="336"/>
            </a:xfrm>
          </p:grpSpPr>
          <p:sp>
            <p:nvSpPr>
              <p:cNvPr id="9314" name="Rectangle 4"/>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315" name="Line 5"/>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316" name="Line 6"/>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313" name="Text Box 7"/>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grpSp>
        <p:nvGrpSpPr>
          <p:cNvPr id="9234" name="Group 8"/>
          <p:cNvGrpSpPr/>
          <p:nvPr/>
        </p:nvGrpSpPr>
        <p:grpSpPr bwMode="auto">
          <a:xfrm>
            <a:off x="5664200" y="2955462"/>
            <a:ext cx="1066800" cy="809625"/>
            <a:chOff x="349" y="2258"/>
            <a:chExt cx="881" cy="510"/>
          </a:xfrm>
        </p:grpSpPr>
        <p:grpSp>
          <p:nvGrpSpPr>
            <p:cNvPr id="9307" name="Group 9"/>
            <p:cNvGrpSpPr/>
            <p:nvPr/>
          </p:nvGrpSpPr>
          <p:grpSpPr bwMode="auto">
            <a:xfrm>
              <a:off x="349" y="2258"/>
              <a:ext cx="881" cy="510"/>
              <a:chOff x="734" y="2258"/>
              <a:chExt cx="288" cy="336"/>
            </a:xfrm>
          </p:grpSpPr>
          <p:sp>
            <p:nvSpPr>
              <p:cNvPr id="9309" name="Rectangle 10"/>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310" name="Line 11"/>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311" name="Line 12"/>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308" name="Text Box 13"/>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grpSp>
        <p:nvGrpSpPr>
          <p:cNvPr id="9235" name="Group 14"/>
          <p:cNvGrpSpPr/>
          <p:nvPr/>
        </p:nvGrpSpPr>
        <p:grpSpPr bwMode="auto">
          <a:xfrm>
            <a:off x="7264400" y="3971462"/>
            <a:ext cx="1066800" cy="809625"/>
            <a:chOff x="349" y="2258"/>
            <a:chExt cx="881" cy="510"/>
          </a:xfrm>
        </p:grpSpPr>
        <p:grpSp>
          <p:nvGrpSpPr>
            <p:cNvPr id="9302" name="Group 15"/>
            <p:cNvGrpSpPr/>
            <p:nvPr/>
          </p:nvGrpSpPr>
          <p:grpSpPr bwMode="auto">
            <a:xfrm>
              <a:off x="349" y="2258"/>
              <a:ext cx="881" cy="510"/>
              <a:chOff x="734" y="2258"/>
              <a:chExt cx="288" cy="336"/>
            </a:xfrm>
          </p:grpSpPr>
          <p:sp>
            <p:nvSpPr>
              <p:cNvPr id="9304" name="Rectangle 16"/>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305" name="Line 17"/>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306" name="Line 18"/>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303" name="Text Box 19"/>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grpSp>
        <p:nvGrpSpPr>
          <p:cNvPr id="9236" name="Group 20"/>
          <p:cNvGrpSpPr/>
          <p:nvPr/>
        </p:nvGrpSpPr>
        <p:grpSpPr bwMode="auto">
          <a:xfrm>
            <a:off x="5664200" y="5419262"/>
            <a:ext cx="1066800" cy="809625"/>
            <a:chOff x="349" y="2258"/>
            <a:chExt cx="881" cy="510"/>
          </a:xfrm>
        </p:grpSpPr>
        <p:grpSp>
          <p:nvGrpSpPr>
            <p:cNvPr id="9297" name="Group 21"/>
            <p:cNvGrpSpPr/>
            <p:nvPr/>
          </p:nvGrpSpPr>
          <p:grpSpPr bwMode="auto">
            <a:xfrm>
              <a:off x="349" y="2258"/>
              <a:ext cx="881" cy="510"/>
              <a:chOff x="734" y="2258"/>
              <a:chExt cx="288" cy="336"/>
            </a:xfrm>
          </p:grpSpPr>
          <p:sp>
            <p:nvSpPr>
              <p:cNvPr id="9299" name="Rectangle 22"/>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300" name="Line 23"/>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301" name="Line 24"/>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298" name="Text Box 25"/>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grpSp>
        <p:nvGrpSpPr>
          <p:cNvPr id="9237" name="Group 42"/>
          <p:cNvGrpSpPr/>
          <p:nvPr/>
        </p:nvGrpSpPr>
        <p:grpSpPr bwMode="auto">
          <a:xfrm>
            <a:off x="5664200" y="4149262"/>
            <a:ext cx="1371600" cy="914400"/>
            <a:chOff x="1252" y="3089"/>
            <a:chExt cx="1114" cy="758"/>
          </a:xfrm>
        </p:grpSpPr>
        <p:sp>
          <p:nvSpPr>
            <p:cNvPr id="9295" name="Rectangle 43"/>
            <p:cNvSpPr>
              <a:spLocks noChangeArrowheads="1"/>
            </p:cNvSpPr>
            <p:nvPr/>
          </p:nvSpPr>
          <p:spPr bwMode="auto">
            <a:xfrm>
              <a:off x="1252" y="3290"/>
              <a:ext cx="1114" cy="557"/>
            </a:xfrm>
            <a:prstGeom prst="rect">
              <a:avLst/>
            </a:prstGeom>
            <a:noFill/>
            <a:ln w="28575">
              <a:solidFill>
                <a:schemeClr val="tx1"/>
              </a:solidFill>
              <a:miter lim="800000"/>
            </a:ln>
          </p:spPr>
          <p:txBody>
            <a:bodyPr/>
            <a:lstStyle/>
            <a:p>
              <a:endParaRPr lang="en-US"/>
            </a:p>
          </p:txBody>
        </p:sp>
        <p:sp>
          <p:nvSpPr>
            <p:cNvPr id="9296" name="Rectangle 44"/>
            <p:cNvSpPr>
              <a:spLocks noChangeArrowheads="1"/>
            </p:cNvSpPr>
            <p:nvPr/>
          </p:nvSpPr>
          <p:spPr bwMode="auto">
            <a:xfrm>
              <a:off x="1252" y="3089"/>
              <a:ext cx="445" cy="201"/>
            </a:xfrm>
            <a:prstGeom prst="rect">
              <a:avLst/>
            </a:prstGeom>
            <a:noFill/>
            <a:ln w="28575">
              <a:solidFill>
                <a:schemeClr val="tx1"/>
              </a:solidFill>
              <a:miter lim="800000"/>
            </a:ln>
          </p:spPr>
          <p:txBody>
            <a:bodyPr/>
            <a:lstStyle/>
            <a:p>
              <a:endParaRPr lang="en-US"/>
            </a:p>
          </p:txBody>
        </p:sp>
      </p:grpSp>
      <p:grpSp>
        <p:nvGrpSpPr>
          <p:cNvPr id="9238" name="Group 62"/>
          <p:cNvGrpSpPr/>
          <p:nvPr/>
        </p:nvGrpSpPr>
        <p:grpSpPr bwMode="auto">
          <a:xfrm>
            <a:off x="787400" y="1763250"/>
            <a:ext cx="1603375" cy="811212"/>
            <a:chOff x="336" y="881"/>
            <a:chExt cx="1010" cy="511"/>
          </a:xfrm>
        </p:grpSpPr>
        <p:grpSp>
          <p:nvGrpSpPr>
            <p:cNvPr id="9288" name="Group 63"/>
            <p:cNvGrpSpPr/>
            <p:nvPr/>
          </p:nvGrpSpPr>
          <p:grpSpPr bwMode="auto">
            <a:xfrm>
              <a:off x="384" y="882"/>
              <a:ext cx="914" cy="510"/>
              <a:chOff x="349" y="2258"/>
              <a:chExt cx="881" cy="510"/>
            </a:xfrm>
          </p:grpSpPr>
          <p:grpSp>
            <p:nvGrpSpPr>
              <p:cNvPr id="9290" name="Group 64"/>
              <p:cNvGrpSpPr/>
              <p:nvPr/>
            </p:nvGrpSpPr>
            <p:grpSpPr bwMode="auto">
              <a:xfrm>
                <a:off x="349" y="2258"/>
                <a:ext cx="881" cy="510"/>
                <a:chOff x="734" y="2258"/>
                <a:chExt cx="288" cy="336"/>
              </a:xfrm>
            </p:grpSpPr>
            <p:sp>
              <p:nvSpPr>
                <p:cNvPr id="9292" name="Rectangle 6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293" name="Line 6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294" name="Line 6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291" name="Text Box 68"/>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sp>
          <p:nvSpPr>
            <p:cNvPr id="9289" name="Text Box 69"/>
            <p:cNvSpPr txBox="1">
              <a:spLocks noChangeArrowheads="1"/>
            </p:cNvSpPr>
            <p:nvPr/>
          </p:nvSpPr>
          <p:spPr bwMode="auto">
            <a:xfrm>
              <a:off x="336" y="881"/>
              <a:ext cx="1010" cy="212"/>
            </a:xfrm>
            <a:prstGeom prst="rect">
              <a:avLst/>
            </a:prstGeom>
            <a:noFill/>
            <a:ln w="9525">
              <a:noFill/>
              <a:miter lim="800000"/>
            </a:ln>
          </p:spPr>
          <p:txBody>
            <a:bodyPr lIns="107950" tIns="53975" rIns="107950" bIns="53975">
              <a:spAutoFit/>
            </a:bodyPr>
            <a:lstStyle/>
            <a:p>
              <a:pPr algn="ctr">
                <a:spcBef>
                  <a:spcPct val="50000"/>
                </a:spcBef>
              </a:pPr>
              <a:r>
                <a:rPr lang="en-US" altLang="zh-CN" sz="1500">
                  <a:ea typeface="宋体" panose="02010600030101010101" pitchFamily="2" charset="-122"/>
                </a:rPr>
                <a:t>&lt;&lt;boundary&gt;&gt;</a:t>
              </a:r>
              <a:endParaRPr lang="en-US" altLang="zh-CN" sz="1500">
                <a:ea typeface="宋体" panose="02010600030101010101" pitchFamily="2" charset="-122"/>
              </a:endParaRPr>
            </a:p>
          </p:txBody>
        </p:sp>
      </p:grpSp>
      <p:grpSp>
        <p:nvGrpSpPr>
          <p:cNvPr id="9239" name="Group 70"/>
          <p:cNvGrpSpPr/>
          <p:nvPr/>
        </p:nvGrpSpPr>
        <p:grpSpPr bwMode="auto">
          <a:xfrm>
            <a:off x="1390650" y="2893550"/>
            <a:ext cx="1603375" cy="811212"/>
            <a:chOff x="336" y="881"/>
            <a:chExt cx="1010" cy="511"/>
          </a:xfrm>
        </p:grpSpPr>
        <p:grpSp>
          <p:nvGrpSpPr>
            <p:cNvPr id="9281" name="Group 71"/>
            <p:cNvGrpSpPr/>
            <p:nvPr/>
          </p:nvGrpSpPr>
          <p:grpSpPr bwMode="auto">
            <a:xfrm>
              <a:off x="384" y="882"/>
              <a:ext cx="914" cy="510"/>
              <a:chOff x="349" y="2258"/>
              <a:chExt cx="881" cy="510"/>
            </a:xfrm>
          </p:grpSpPr>
          <p:grpSp>
            <p:nvGrpSpPr>
              <p:cNvPr id="9283" name="Group 72"/>
              <p:cNvGrpSpPr/>
              <p:nvPr/>
            </p:nvGrpSpPr>
            <p:grpSpPr bwMode="auto">
              <a:xfrm>
                <a:off x="349" y="2258"/>
                <a:ext cx="881" cy="510"/>
                <a:chOff x="734" y="2258"/>
                <a:chExt cx="288" cy="336"/>
              </a:xfrm>
            </p:grpSpPr>
            <p:sp>
              <p:nvSpPr>
                <p:cNvPr id="9285" name="Rectangle 7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286" name="Line 7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287" name="Line 7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284" name="Text Box 76"/>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sp>
          <p:nvSpPr>
            <p:cNvPr id="9282" name="Text Box 77"/>
            <p:cNvSpPr txBox="1">
              <a:spLocks noChangeArrowheads="1"/>
            </p:cNvSpPr>
            <p:nvPr/>
          </p:nvSpPr>
          <p:spPr bwMode="auto">
            <a:xfrm>
              <a:off x="336" y="881"/>
              <a:ext cx="1010" cy="212"/>
            </a:xfrm>
            <a:prstGeom prst="rect">
              <a:avLst/>
            </a:prstGeom>
            <a:noFill/>
            <a:ln w="9525">
              <a:noFill/>
              <a:miter lim="800000"/>
            </a:ln>
          </p:spPr>
          <p:txBody>
            <a:bodyPr lIns="107950" tIns="53975" rIns="107950" bIns="53975">
              <a:spAutoFit/>
            </a:bodyPr>
            <a:lstStyle/>
            <a:p>
              <a:pPr algn="ctr">
                <a:spcBef>
                  <a:spcPct val="50000"/>
                </a:spcBef>
              </a:pPr>
              <a:r>
                <a:rPr lang="en-US" altLang="zh-CN" sz="1500">
                  <a:ea typeface="宋体" panose="02010600030101010101" pitchFamily="2" charset="-122"/>
                </a:rPr>
                <a:t>&lt;&lt;control&gt;&gt;</a:t>
              </a:r>
              <a:endParaRPr lang="en-US" altLang="zh-CN" sz="1500">
                <a:ea typeface="宋体" panose="02010600030101010101" pitchFamily="2" charset="-122"/>
              </a:endParaRPr>
            </a:p>
          </p:txBody>
        </p:sp>
      </p:grpSp>
      <p:grpSp>
        <p:nvGrpSpPr>
          <p:cNvPr id="9240" name="Group 78"/>
          <p:cNvGrpSpPr/>
          <p:nvPr/>
        </p:nvGrpSpPr>
        <p:grpSpPr bwMode="auto">
          <a:xfrm>
            <a:off x="546100" y="4022262"/>
            <a:ext cx="1603375" cy="811213"/>
            <a:chOff x="336" y="881"/>
            <a:chExt cx="1010" cy="511"/>
          </a:xfrm>
        </p:grpSpPr>
        <p:grpSp>
          <p:nvGrpSpPr>
            <p:cNvPr id="9274" name="Group 79"/>
            <p:cNvGrpSpPr/>
            <p:nvPr/>
          </p:nvGrpSpPr>
          <p:grpSpPr bwMode="auto">
            <a:xfrm>
              <a:off x="384" y="882"/>
              <a:ext cx="914" cy="510"/>
              <a:chOff x="349" y="2258"/>
              <a:chExt cx="881" cy="510"/>
            </a:xfrm>
          </p:grpSpPr>
          <p:grpSp>
            <p:nvGrpSpPr>
              <p:cNvPr id="9276" name="Group 80"/>
              <p:cNvGrpSpPr/>
              <p:nvPr/>
            </p:nvGrpSpPr>
            <p:grpSpPr bwMode="auto">
              <a:xfrm>
                <a:off x="349" y="2258"/>
                <a:ext cx="881" cy="510"/>
                <a:chOff x="734" y="2258"/>
                <a:chExt cx="288" cy="336"/>
              </a:xfrm>
            </p:grpSpPr>
            <p:sp>
              <p:nvSpPr>
                <p:cNvPr id="9278" name="Rectangle 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279" name="Line 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280" name="Line 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277" name="Text Box 84"/>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sp>
          <p:nvSpPr>
            <p:cNvPr id="9275" name="Text Box 85"/>
            <p:cNvSpPr txBox="1">
              <a:spLocks noChangeArrowheads="1"/>
            </p:cNvSpPr>
            <p:nvPr/>
          </p:nvSpPr>
          <p:spPr bwMode="auto">
            <a:xfrm>
              <a:off x="336" y="881"/>
              <a:ext cx="1010" cy="212"/>
            </a:xfrm>
            <a:prstGeom prst="rect">
              <a:avLst/>
            </a:prstGeom>
            <a:noFill/>
            <a:ln w="9525">
              <a:noFill/>
              <a:miter lim="800000"/>
            </a:ln>
          </p:spPr>
          <p:txBody>
            <a:bodyPr lIns="107950" tIns="53975" rIns="107950" bIns="53975">
              <a:spAutoFit/>
            </a:bodyPr>
            <a:lstStyle/>
            <a:p>
              <a:pPr algn="ctr">
                <a:spcBef>
                  <a:spcPct val="50000"/>
                </a:spcBef>
              </a:pPr>
              <a:r>
                <a:rPr lang="en-US" altLang="zh-CN" sz="1500">
                  <a:ea typeface="宋体" panose="02010600030101010101" pitchFamily="2" charset="-122"/>
                </a:rPr>
                <a:t>&lt;&lt;entity&gt;&gt;</a:t>
              </a:r>
              <a:endParaRPr lang="en-US" altLang="zh-CN" sz="1500">
                <a:ea typeface="宋体" panose="02010600030101010101" pitchFamily="2" charset="-122"/>
              </a:endParaRPr>
            </a:p>
          </p:txBody>
        </p:sp>
      </p:grpSp>
      <p:grpSp>
        <p:nvGrpSpPr>
          <p:cNvPr id="9241" name="Group 86"/>
          <p:cNvGrpSpPr/>
          <p:nvPr/>
        </p:nvGrpSpPr>
        <p:grpSpPr bwMode="auto">
          <a:xfrm>
            <a:off x="1076325" y="5241462"/>
            <a:ext cx="1603375" cy="811213"/>
            <a:chOff x="336" y="881"/>
            <a:chExt cx="1010" cy="511"/>
          </a:xfrm>
        </p:grpSpPr>
        <p:grpSp>
          <p:nvGrpSpPr>
            <p:cNvPr id="9267" name="Group 87"/>
            <p:cNvGrpSpPr/>
            <p:nvPr/>
          </p:nvGrpSpPr>
          <p:grpSpPr bwMode="auto">
            <a:xfrm>
              <a:off x="384" y="882"/>
              <a:ext cx="914" cy="510"/>
              <a:chOff x="349" y="2258"/>
              <a:chExt cx="881" cy="510"/>
            </a:xfrm>
          </p:grpSpPr>
          <p:grpSp>
            <p:nvGrpSpPr>
              <p:cNvPr id="9269" name="Group 88"/>
              <p:cNvGrpSpPr/>
              <p:nvPr/>
            </p:nvGrpSpPr>
            <p:grpSpPr bwMode="auto">
              <a:xfrm>
                <a:off x="349" y="2258"/>
                <a:ext cx="881" cy="510"/>
                <a:chOff x="734" y="2258"/>
                <a:chExt cx="288" cy="336"/>
              </a:xfrm>
            </p:grpSpPr>
            <p:sp>
              <p:nvSpPr>
                <p:cNvPr id="9271" name="Rectangle 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9272" name="Line 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9273" name="Line 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grpSp>
          <p:sp>
            <p:nvSpPr>
              <p:cNvPr id="9270" name="Text Box 92"/>
              <p:cNvSpPr txBox="1">
                <a:spLocks noChangeArrowheads="1"/>
              </p:cNvSpPr>
              <p:nvPr/>
            </p:nvSpPr>
            <p:spPr bwMode="auto">
              <a:xfrm>
                <a:off x="792" y="2296"/>
                <a:ext cx="0" cy="173"/>
              </a:xfrm>
              <a:prstGeom prst="rect">
                <a:avLst/>
              </a:prstGeom>
              <a:noFill/>
              <a:ln w="28575">
                <a:noFill/>
                <a:miter lim="800000"/>
                <a:headEnd type="none" w="sm" len="sm"/>
                <a:tailEnd type="none" w="lg" len="lg"/>
              </a:ln>
            </p:spPr>
            <p:txBody>
              <a:bodyPr wrap="none" lIns="0" tIns="0" rIns="0" bIns="0">
                <a:spAutoFit/>
              </a:bodyPr>
              <a:lstStyle/>
              <a:p>
                <a:pPr algn="ctr"/>
                <a:endParaRPr lang="zh-CN" altLang="en-US" sz="1800">
                  <a:ea typeface="宋体" panose="02010600030101010101" pitchFamily="2" charset="-122"/>
                </a:endParaRPr>
              </a:p>
            </p:txBody>
          </p:sp>
        </p:grpSp>
        <p:sp>
          <p:nvSpPr>
            <p:cNvPr id="9268" name="Text Box 93"/>
            <p:cNvSpPr txBox="1">
              <a:spLocks noChangeArrowheads="1"/>
            </p:cNvSpPr>
            <p:nvPr/>
          </p:nvSpPr>
          <p:spPr bwMode="auto">
            <a:xfrm>
              <a:off x="336" y="881"/>
              <a:ext cx="1010" cy="212"/>
            </a:xfrm>
            <a:prstGeom prst="rect">
              <a:avLst/>
            </a:prstGeom>
            <a:noFill/>
            <a:ln w="9525">
              <a:noFill/>
              <a:miter lim="800000"/>
            </a:ln>
          </p:spPr>
          <p:txBody>
            <a:bodyPr lIns="107950" tIns="53975" rIns="107950" bIns="53975">
              <a:spAutoFit/>
            </a:bodyPr>
            <a:lstStyle/>
            <a:p>
              <a:pPr algn="ctr">
                <a:spcBef>
                  <a:spcPct val="50000"/>
                </a:spcBef>
              </a:pPr>
              <a:r>
                <a:rPr lang="en-US" altLang="zh-CN" sz="1500">
                  <a:ea typeface="宋体" panose="02010600030101010101" pitchFamily="2" charset="-122"/>
                </a:rPr>
                <a:t>&lt;&lt;boundary&gt;&gt;</a:t>
              </a:r>
              <a:endParaRPr lang="en-US" altLang="zh-CN" sz="1500">
                <a:ea typeface="宋体" panose="02010600030101010101" pitchFamily="2" charset="-122"/>
              </a:endParaRPr>
            </a:p>
          </p:txBody>
        </p:sp>
      </p:grpSp>
      <p:sp>
        <p:nvSpPr>
          <p:cNvPr id="9242" name="Rectangle 109"/>
          <p:cNvSpPr>
            <a:spLocks noChangeArrowheads="1"/>
          </p:cNvSpPr>
          <p:nvPr/>
        </p:nvSpPr>
        <p:spPr bwMode="auto">
          <a:xfrm>
            <a:off x="7423150" y="5331950"/>
            <a:ext cx="1371600" cy="881062"/>
          </a:xfrm>
          <a:prstGeom prst="rect">
            <a:avLst/>
          </a:prstGeom>
          <a:noFill/>
          <a:ln w="28575">
            <a:solidFill>
              <a:schemeClr val="tx1"/>
            </a:solidFill>
            <a:miter lim="800000"/>
          </a:ln>
        </p:spPr>
        <p:txBody>
          <a:bodyPr/>
          <a:lstStyle/>
          <a:p>
            <a:endParaRPr lang="en-US"/>
          </a:p>
        </p:txBody>
      </p:sp>
      <p:grpSp>
        <p:nvGrpSpPr>
          <p:cNvPr id="9243" name="Group 110"/>
          <p:cNvGrpSpPr/>
          <p:nvPr/>
        </p:nvGrpSpPr>
        <p:grpSpPr bwMode="auto">
          <a:xfrm>
            <a:off x="6889750" y="5641512"/>
            <a:ext cx="533400" cy="228600"/>
            <a:chOff x="4368" y="3312"/>
            <a:chExt cx="336" cy="144"/>
          </a:xfrm>
        </p:grpSpPr>
        <p:sp>
          <p:nvSpPr>
            <p:cNvPr id="9265" name="Oval 111"/>
            <p:cNvSpPr>
              <a:spLocks noChangeArrowheads="1"/>
            </p:cNvSpPr>
            <p:nvPr/>
          </p:nvSpPr>
          <p:spPr bwMode="auto">
            <a:xfrm>
              <a:off x="4368" y="3312"/>
              <a:ext cx="144" cy="144"/>
            </a:xfrm>
            <a:prstGeom prst="ellipse">
              <a:avLst/>
            </a:prstGeom>
            <a:noFill/>
            <a:ln w="28575">
              <a:solidFill>
                <a:schemeClr val="tx1"/>
              </a:solidFill>
              <a:round/>
            </a:ln>
          </p:spPr>
          <p:txBody>
            <a:bodyPr wrap="none" lIns="107950" tIns="53975" rIns="107950" bIns="53975" anchor="ctr"/>
            <a:lstStyle/>
            <a:p>
              <a:endParaRPr lang="en-US"/>
            </a:p>
          </p:txBody>
        </p:sp>
        <p:sp>
          <p:nvSpPr>
            <p:cNvPr id="9266" name="Line 112"/>
            <p:cNvSpPr>
              <a:spLocks noChangeShapeType="1"/>
            </p:cNvSpPr>
            <p:nvPr/>
          </p:nvSpPr>
          <p:spPr bwMode="auto">
            <a:xfrm>
              <a:off x="4512" y="3384"/>
              <a:ext cx="192" cy="0"/>
            </a:xfrm>
            <a:prstGeom prst="line">
              <a:avLst/>
            </a:prstGeom>
            <a:noFill/>
            <a:ln w="28575">
              <a:solidFill>
                <a:schemeClr val="tx1"/>
              </a:solidFill>
              <a:round/>
            </a:ln>
          </p:spPr>
          <p:txBody>
            <a:bodyPr wrap="none" lIns="107950" tIns="53975" rIns="107950" bIns="53975" anchor="ctr"/>
            <a:lstStyle/>
            <a:p>
              <a:endParaRPr lang="en-US"/>
            </a:p>
          </p:txBody>
        </p:sp>
      </p:grpSp>
      <p:sp>
        <p:nvSpPr>
          <p:cNvPr id="9244" name="Rectangle 113"/>
          <p:cNvSpPr>
            <a:spLocks noChangeArrowheads="1"/>
          </p:cNvSpPr>
          <p:nvPr/>
        </p:nvSpPr>
        <p:spPr bwMode="auto">
          <a:xfrm>
            <a:off x="7423150" y="2712575"/>
            <a:ext cx="1371600" cy="833437"/>
          </a:xfrm>
          <a:prstGeom prst="rect">
            <a:avLst/>
          </a:prstGeom>
          <a:noFill/>
          <a:ln w="28575">
            <a:solidFill>
              <a:schemeClr val="tx1"/>
            </a:solidFill>
            <a:miter lim="800000"/>
          </a:ln>
        </p:spPr>
        <p:txBody>
          <a:bodyPr/>
          <a:lstStyle/>
          <a:p>
            <a:endParaRPr lang="en-US"/>
          </a:p>
        </p:txBody>
      </p:sp>
      <p:grpSp>
        <p:nvGrpSpPr>
          <p:cNvPr id="9245" name="Group 114"/>
          <p:cNvGrpSpPr/>
          <p:nvPr/>
        </p:nvGrpSpPr>
        <p:grpSpPr bwMode="auto">
          <a:xfrm>
            <a:off x="6889750" y="2822112"/>
            <a:ext cx="533400" cy="228600"/>
            <a:chOff x="4368" y="3312"/>
            <a:chExt cx="336" cy="144"/>
          </a:xfrm>
        </p:grpSpPr>
        <p:sp>
          <p:nvSpPr>
            <p:cNvPr id="9263" name="Oval 115"/>
            <p:cNvSpPr>
              <a:spLocks noChangeArrowheads="1"/>
            </p:cNvSpPr>
            <p:nvPr/>
          </p:nvSpPr>
          <p:spPr bwMode="auto">
            <a:xfrm>
              <a:off x="4368" y="3312"/>
              <a:ext cx="144" cy="144"/>
            </a:xfrm>
            <a:prstGeom prst="ellipse">
              <a:avLst/>
            </a:prstGeom>
            <a:noFill/>
            <a:ln w="28575">
              <a:solidFill>
                <a:schemeClr val="tx1"/>
              </a:solidFill>
              <a:round/>
            </a:ln>
          </p:spPr>
          <p:txBody>
            <a:bodyPr wrap="none" lIns="107950" tIns="53975" rIns="107950" bIns="53975" anchor="ctr"/>
            <a:lstStyle/>
            <a:p>
              <a:endParaRPr lang="en-US"/>
            </a:p>
          </p:txBody>
        </p:sp>
        <p:sp>
          <p:nvSpPr>
            <p:cNvPr id="9264" name="Line 116"/>
            <p:cNvSpPr>
              <a:spLocks noChangeShapeType="1"/>
            </p:cNvSpPr>
            <p:nvPr/>
          </p:nvSpPr>
          <p:spPr bwMode="auto">
            <a:xfrm>
              <a:off x="4512" y="3384"/>
              <a:ext cx="192" cy="0"/>
            </a:xfrm>
            <a:prstGeom prst="line">
              <a:avLst/>
            </a:prstGeom>
            <a:noFill/>
            <a:ln w="28575">
              <a:solidFill>
                <a:schemeClr val="tx1"/>
              </a:solidFill>
              <a:round/>
            </a:ln>
          </p:spPr>
          <p:txBody>
            <a:bodyPr wrap="none" lIns="107950" tIns="53975" rIns="107950" bIns="53975" anchor="ctr"/>
            <a:lstStyle/>
            <a:p>
              <a:endParaRPr lang="en-US"/>
            </a:p>
          </p:txBody>
        </p:sp>
      </p:grpSp>
      <p:grpSp>
        <p:nvGrpSpPr>
          <p:cNvPr id="9246" name="Group 117"/>
          <p:cNvGrpSpPr/>
          <p:nvPr/>
        </p:nvGrpSpPr>
        <p:grpSpPr bwMode="auto">
          <a:xfrm>
            <a:off x="6889750" y="3203112"/>
            <a:ext cx="533400" cy="228600"/>
            <a:chOff x="4368" y="3312"/>
            <a:chExt cx="336" cy="144"/>
          </a:xfrm>
        </p:grpSpPr>
        <p:sp>
          <p:nvSpPr>
            <p:cNvPr id="9261" name="Oval 118"/>
            <p:cNvSpPr>
              <a:spLocks noChangeArrowheads="1"/>
            </p:cNvSpPr>
            <p:nvPr/>
          </p:nvSpPr>
          <p:spPr bwMode="auto">
            <a:xfrm>
              <a:off x="4368" y="3312"/>
              <a:ext cx="144" cy="144"/>
            </a:xfrm>
            <a:prstGeom prst="ellipse">
              <a:avLst/>
            </a:prstGeom>
            <a:noFill/>
            <a:ln w="28575">
              <a:solidFill>
                <a:schemeClr val="tx1"/>
              </a:solidFill>
              <a:round/>
            </a:ln>
          </p:spPr>
          <p:txBody>
            <a:bodyPr wrap="none" lIns="107950" tIns="53975" rIns="107950" bIns="53975" anchor="ctr"/>
            <a:lstStyle/>
            <a:p>
              <a:endParaRPr lang="en-US"/>
            </a:p>
          </p:txBody>
        </p:sp>
        <p:sp>
          <p:nvSpPr>
            <p:cNvPr id="9262" name="Line 119"/>
            <p:cNvSpPr>
              <a:spLocks noChangeShapeType="1"/>
            </p:cNvSpPr>
            <p:nvPr/>
          </p:nvSpPr>
          <p:spPr bwMode="auto">
            <a:xfrm>
              <a:off x="4512" y="3384"/>
              <a:ext cx="192" cy="0"/>
            </a:xfrm>
            <a:prstGeom prst="line">
              <a:avLst/>
            </a:prstGeom>
            <a:noFill/>
            <a:ln w="28575">
              <a:solidFill>
                <a:schemeClr val="tx1"/>
              </a:solidFill>
              <a:round/>
            </a:ln>
          </p:spPr>
          <p:txBody>
            <a:bodyPr wrap="none" lIns="107950" tIns="53975" rIns="107950" bIns="53975" anchor="ctr"/>
            <a:lstStyle/>
            <a:p>
              <a:endParaRPr lang="en-US"/>
            </a:p>
          </p:txBody>
        </p:sp>
      </p:grpSp>
      <p:sp>
        <p:nvSpPr>
          <p:cNvPr id="9247" name="Rectangle 120"/>
          <p:cNvSpPr>
            <a:spLocks noChangeArrowheads="1"/>
          </p:cNvSpPr>
          <p:nvPr/>
        </p:nvSpPr>
        <p:spPr bwMode="auto">
          <a:xfrm>
            <a:off x="7593013" y="3249150"/>
            <a:ext cx="1004887"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Subsystem</a:t>
            </a:r>
            <a:endParaRPr lang="en-US" altLang="zh-CN" sz="1600">
              <a:ea typeface="宋体" panose="02010600030101010101" pitchFamily="2" charset="-122"/>
            </a:endParaRPr>
          </a:p>
        </p:txBody>
      </p:sp>
      <p:sp>
        <p:nvSpPr>
          <p:cNvPr id="9248" name="Rectangle 121"/>
          <p:cNvSpPr>
            <a:spLocks noChangeArrowheads="1"/>
          </p:cNvSpPr>
          <p:nvPr/>
        </p:nvSpPr>
        <p:spPr bwMode="auto">
          <a:xfrm>
            <a:off x="7529513" y="3069762"/>
            <a:ext cx="1177925" cy="198438"/>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&lt;&lt;subsystem&gt;&gt;</a:t>
            </a:r>
            <a:endParaRPr lang="en-US" altLang="zh-CN">
              <a:ea typeface="宋体" panose="02010600030101010101" pitchFamily="2" charset="-122"/>
            </a:endParaRPr>
          </a:p>
        </p:txBody>
      </p:sp>
      <p:grpSp>
        <p:nvGrpSpPr>
          <p:cNvPr id="9249" name="Group 122"/>
          <p:cNvGrpSpPr/>
          <p:nvPr/>
        </p:nvGrpSpPr>
        <p:grpSpPr bwMode="auto">
          <a:xfrm>
            <a:off x="7877175" y="2812587"/>
            <a:ext cx="290513" cy="215900"/>
            <a:chOff x="4722" y="972"/>
            <a:chExt cx="183" cy="136"/>
          </a:xfrm>
        </p:grpSpPr>
        <p:sp>
          <p:nvSpPr>
            <p:cNvPr id="9257" name="Rectangle 123"/>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9258" name="Rectangle 124"/>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9259" name="Freeform 125"/>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a:solidFill>
                <a:schemeClr val="tx1"/>
              </a:solidFill>
              <a:round/>
            </a:ln>
          </p:spPr>
          <p:txBody>
            <a:bodyPr wrap="none" lIns="107950" tIns="53975" rIns="107950" bIns="53975" anchor="ctr"/>
            <a:lstStyle/>
            <a:p>
              <a:endParaRPr lang="en-US"/>
            </a:p>
          </p:txBody>
        </p:sp>
        <p:sp>
          <p:nvSpPr>
            <p:cNvPr id="9260" name="Line 126"/>
            <p:cNvSpPr>
              <a:spLocks noChangeShapeType="1"/>
            </p:cNvSpPr>
            <p:nvPr/>
          </p:nvSpPr>
          <p:spPr bwMode="auto">
            <a:xfrm>
              <a:off x="4773" y="1030"/>
              <a:ext cx="0" cy="18"/>
            </a:xfrm>
            <a:prstGeom prst="line">
              <a:avLst/>
            </a:prstGeom>
            <a:noFill/>
            <a:ln w="12700">
              <a:solidFill>
                <a:schemeClr val="tx1"/>
              </a:solidFill>
              <a:round/>
            </a:ln>
          </p:spPr>
          <p:txBody>
            <a:bodyPr wrap="none" lIns="107950" tIns="53975" rIns="107950" bIns="53975" anchor="ctr"/>
            <a:lstStyle/>
            <a:p>
              <a:endParaRPr lang="en-US"/>
            </a:p>
          </p:txBody>
        </p:sp>
      </p:grpSp>
      <p:sp>
        <p:nvSpPr>
          <p:cNvPr id="9250" name="Rectangle 127"/>
          <p:cNvSpPr>
            <a:spLocks noChangeArrowheads="1"/>
          </p:cNvSpPr>
          <p:nvPr/>
        </p:nvSpPr>
        <p:spPr bwMode="auto">
          <a:xfrm>
            <a:off x="7593013" y="5849475"/>
            <a:ext cx="1004887"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Subsystem</a:t>
            </a:r>
            <a:endParaRPr lang="en-US" altLang="zh-CN" sz="1600">
              <a:ea typeface="宋体" panose="02010600030101010101" pitchFamily="2" charset="-122"/>
            </a:endParaRPr>
          </a:p>
        </p:txBody>
      </p:sp>
      <p:sp>
        <p:nvSpPr>
          <p:cNvPr id="9251" name="Rectangle 128"/>
          <p:cNvSpPr>
            <a:spLocks noChangeArrowheads="1"/>
          </p:cNvSpPr>
          <p:nvPr/>
        </p:nvSpPr>
        <p:spPr bwMode="auto">
          <a:xfrm>
            <a:off x="7529513" y="5670087"/>
            <a:ext cx="1177925" cy="198438"/>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&lt;&lt;subsystem&gt;&gt;</a:t>
            </a:r>
            <a:endParaRPr lang="en-US" altLang="zh-CN">
              <a:ea typeface="宋体" panose="02010600030101010101" pitchFamily="2" charset="-122"/>
            </a:endParaRPr>
          </a:p>
        </p:txBody>
      </p:sp>
      <p:grpSp>
        <p:nvGrpSpPr>
          <p:cNvPr id="9252" name="Group 129"/>
          <p:cNvGrpSpPr/>
          <p:nvPr/>
        </p:nvGrpSpPr>
        <p:grpSpPr bwMode="auto">
          <a:xfrm>
            <a:off x="7877175" y="5412912"/>
            <a:ext cx="290513" cy="215900"/>
            <a:chOff x="4722" y="972"/>
            <a:chExt cx="183" cy="136"/>
          </a:xfrm>
        </p:grpSpPr>
        <p:sp>
          <p:nvSpPr>
            <p:cNvPr id="9253" name="Rectangle 130"/>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9254" name="Rectangle 131"/>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9255" name="Freeform 132"/>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 name="T12" fmla="*/ 0 60000 65536"/>
                <a:gd name="T13" fmla="*/ 0 60000 65536"/>
                <a:gd name="T14" fmla="*/ 0 60000 65536"/>
                <a:gd name="T15" fmla="*/ 0 60000 65536"/>
                <a:gd name="T16" fmla="*/ 0 60000 65536"/>
                <a:gd name="T17" fmla="*/ 0 60000 65536"/>
                <a:gd name="T18" fmla="*/ 0 w 134"/>
                <a:gd name="T19" fmla="*/ 0 h 136"/>
                <a:gd name="T20" fmla="*/ 134 w 134"/>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134" h="136">
                  <a:moveTo>
                    <a:pt x="0" y="20"/>
                  </a:moveTo>
                  <a:lnTo>
                    <a:pt x="0" y="0"/>
                  </a:lnTo>
                  <a:lnTo>
                    <a:pt x="134" y="0"/>
                  </a:lnTo>
                  <a:lnTo>
                    <a:pt x="134" y="136"/>
                  </a:lnTo>
                  <a:lnTo>
                    <a:pt x="2" y="136"/>
                  </a:lnTo>
                  <a:lnTo>
                    <a:pt x="2" y="120"/>
                  </a:lnTo>
                </a:path>
              </a:pathLst>
            </a:custGeom>
            <a:noFill/>
            <a:ln w="12700">
              <a:solidFill>
                <a:schemeClr val="tx1"/>
              </a:solidFill>
              <a:round/>
            </a:ln>
          </p:spPr>
          <p:txBody>
            <a:bodyPr wrap="none" lIns="107950" tIns="53975" rIns="107950" bIns="53975" anchor="ctr"/>
            <a:lstStyle/>
            <a:p>
              <a:endParaRPr lang="en-US"/>
            </a:p>
          </p:txBody>
        </p:sp>
        <p:sp>
          <p:nvSpPr>
            <p:cNvPr id="9256" name="Line 133"/>
            <p:cNvSpPr>
              <a:spLocks noChangeShapeType="1"/>
            </p:cNvSpPr>
            <p:nvPr/>
          </p:nvSpPr>
          <p:spPr bwMode="auto">
            <a:xfrm>
              <a:off x="4773" y="1030"/>
              <a:ext cx="0" cy="18"/>
            </a:xfrm>
            <a:prstGeom prst="line">
              <a:avLst/>
            </a:prstGeom>
            <a:noFill/>
            <a:ln w="12700">
              <a:solidFill>
                <a:schemeClr val="tx1"/>
              </a:solidFill>
              <a:round/>
            </a:ln>
          </p:spPr>
          <p:txBody>
            <a:bodyPr wrap="none" lIns="107950" tIns="53975" rIns="107950" bIns="53975"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5"/>
          <p:cNvSpPr txBox="1">
            <a:spLocks noChangeArrowheads="1"/>
          </p:cNvSpPr>
          <p:nvPr/>
        </p:nvSpPr>
        <p:spPr bwMode="auto">
          <a:xfrm>
            <a:off x="5610225" y="5889625"/>
            <a:ext cx="1797050" cy="366713"/>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nvGrpSpPr>
          <p:cNvPr id="10243" name="Group 35"/>
          <p:cNvGrpSpPr/>
          <p:nvPr/>
        </p:nvGrpSpPr>
        <p:grpSpPr bwMode="auto">
          <a:xfrm>
            <a:off x="5189538" y="4649788"/>
            <a:ext cx="479425" cy="277812"/>
            <a:chOff x="144" y="1440"/>
            <a:chExt cx="881" cy="510"/>
          </a:xfrm>
        </p:grpSpPr>
        <p:sp>
          <p:nvSpPr>
            <p:cNvPr id="10294" name="Rectangle 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10295" name="Line 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10296" name="Line 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10244" name="Group 39"/>
          <p:cNvGrpSpPr/>
          <p:nvPr/>
        </p:nvGrpSpPr>
        <p:grpSpPr bwMode="auto">
          <a:xfrm>
            <a:off x="6207125" y="4397375"/>
            <a:ext cx="479425" cy="277813"/>
            <a:chOff x="144" y="1440"/>
            <a:chExt cx="881" cy="510"/>
          </a:xfrm>
        </p:grpSpPr>
        <p:sp>
          <p:nvSpPr>
            <p:cNvPr id="10291"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10292"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10293"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10245" name="Group 43"/>
          <p:cNvGrpSpPr/>
          <p:nvPr/>
        </p:nvGrpSpPr>
        <p:grpSpPr bwMode="auto">
          <a:xfrm>
            <a:off x="5727700" y="5335588"/>
            <a:ext cx="479425" cy="277812"/>
            <a:chOff x="144" y="1440"/>
            <a:chExt cx="881" cy="510"/>
          </a:xfrm>
        </p:grpSpPr>
        <p:sp>
          <p:nvSpPr>
            <p:cNvPr id="10288"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10289"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10290"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grpSp>
        <p:nvGrpSpPr>
          <p:cNvPr id="10246" name="Group 47"/>
          <p:cNvGrpSpPr/>
          <p:nvPr/>
        </p:nvGrpSpPr>
        <p:grpSpPr bwMode="auto">
          <a:xfrm>
            <a:off x="7194550" y="5159375"/>
            <a:ext cx="479425" cy="277813"/>
            <a:chOff x="144" y="1440"/>
            <a:chExt cx="881" cy="510"/>
          </a:xfrm>
        </p:grpSpPr>
        <p:sp>
          <p:nvSpPr>
            <p:cNvPr id="10285" name="Rectangle 4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10286" name="Line 4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10287" name="Line 5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10247" name="Line 51"/>
          <p:cNvSpPr>
            <a:spLocks noChangeShapeType="1"/>
          </p:cNvSpPr>
          <p:nvPr/>
        </p:nvSpPr>
        <p:spPr bwMode="auto">
          <a:xfrm flipH="1" flipV="1">
            <a:off x="5434013" y="4927600"/>
            <a:ext cx="495300" cy="407988"/>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0248" name="Line 52"/>
          <p:cNvSpPr>
            <a:spLocks noChangeShapeType="1"/>
          </p:cNvSpPr>
          <p:nvPr/>
        </p:nvSpPr>
        <p:spPr bwMode="auto">
          <a:xfrm flipV="1">
            <a:off x="5668963" y="4537075"/>
            <a:ext cx="538162" cy="242888"/>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0249" name="Line 53"/>
          <p:cNvSpPr>
            <a:spLocks noChangeShapeType="1"/>
          </p:cNvSpPr>
          <p:nvPr/>
        </p:nvSpPr>
        <p:spPr bwMode="auto">
          <a:xfrm flipV="1">
            <a:off x="6207125" y="5364163"/>
            <a:ext cx="393700" cy="10160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10250" name="Line 54"/>
          <p:cNvSpPr>
            <a:spLocks noChangeShapeType="1"/>
          </p:cNvSpPr>
          <p:nvPr/>
        </p:nvSpPr>
        <p:spPr bwMode="auto">
          <a:xfrm flipV="1">
            <a:off x="5929313" y="4675188"/>
            <a:ext cx="522287" cy="660400"/>
          </a:xfrm>
          <a:prstGeom prst="line">
            <a:avLst/>
          </a:prstGeom>
          <a:noFill/>
          <a:ln w="28575">
            <a:solidFill>
              <a:schemeClr val="tx1"/>
            </a:solidFill>
            <a:round/>
            <a:headEnd type="none" w="sm" len="sm"/>
            <a:tailEnd type="none" w="lg" len="lg"/>
          </a:ln>
        </p:spPr>
        <p:txBody>
          <a:bodyPr wrap="none" anchor="ctr"/>
          <a:lstStyle/>
          <a:p>
            <a:endParaRPr lang="en-US"/>
          </a:p>
        </p:txBody>
      </p:sp>
      <p:grpSp>
        <p:nvGrpSpPr>
          <p:cNvPr id="10251" name="Group 56"/>
          <p:cNvGrpSpPr/>
          <p:nvPr/>
        </p:nvGrpSpPr>
        <p:grpSpPr bwMode="auto">
          <a:xfrm>
            <a:off x="6686550" y="5151438"/>
            <a:ext cx="508000" cy="304800"/>
            <a:chOff x="3978" y="2718"/>
            <a:chExt cx="258" cy="144"/>
          </a:xfrm>
        </p:grpSpPr>
        <p:sp>
          <p:nvSpPr>
            <p:cNvPr id="10283" name="Oval 57"/>
            <p:cNvSpPr>
              <a:spLocks noChangeArrowheads="1"/>
            </p:cNvSpPr>
            <p:nvPr/>
          </p:nvSpPr>
          <p:spPr bwMode="auto">
            <a:xfrm>
              <a:off x="3978" y="2718"/>
              <a:ext cx="144" cy="144"/>
            </a:xfrm>
            <a:prstGeom prst="ellipse">
              <a:avLst/>
            </a:prstGeom>
            <a:noFill/>
            <a:ln w="28575">
              <a:solidFill>
                <a:schemeClr val="tx1"/>
              </a:solidFill>
              <a:round/>
              <a:headEnd type="none" w="sm" len="sm"/>
              <a:tailEnd type="none" w="lg" len="lg"/>
            </a:ln>
          </p:spPr>
          <p:txBody>
            <a:bodyPr wrap="none" anchor="ctr"/>
            <a:lstStyle/>
            <a:p>
              <a:endParaRPr lang="en-US"/>
            </a:p>
          </p:txBody>
        </p:sp>
        <p:sp>
          <p:nvSpPr>
            <p:cNvPr id="10284" name="Line 58"/>
            <p:cNvSpPr>
              <a:spLocks noChangeShapeType="1"/>
            </p:cNvSpPr>
            <p:nvPr/>
          </p:nvSpPr>
          <p:spPr bwMode="auto">
            <a:xfrm>
              <a:off x="4122" y="2796"/>
              <a:ext cx="114" cy="0"/>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10253" name="Rectangle 60"/>
          <p:cNvSpPr>
            <a:spLocks noGrp="1" noChangeArrowheads="1"/>
          </p:cNvSpPr>
          <p:nvPr>
            <p:ph idx="1"/>
          </p:nvPr>
        </p:nvSpPr>
        <p:spPr/>
        <p:txBody>
          <a:bodyPr/>
          <a:lstStyle/>
          <a:p>
            <a:pPr eaLnBrk="1" hangingPunct="1"/>
            <a:r>
              <a:rPr lang="en-US" altLang="zh-CN" smtClean="0">
                <a:ea typeface="宋体" panose="02010600030101010101" pitchFamily="2" charset="-122"/>
              </a:rPr>
              <a:t>Identify participating objects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Allocate responsibilities among objects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Model messages between objects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Describe processing resulting from messages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Model associated class relationships</a:t>
            </a:r>
            <a:endParaRPr lang="en-US" altLang="zh-CN" smtClean="0">
              <a:ea typeface="宋体" panose="02010600030101010101" pitchFamily="2" charset="-122"/>
            </a:endParaRPr>
          </a:p>
        </p:txBody>
      </p:sp>
      <p:sp>
        <p:nvSpPr>
          <p:cNvPr id="10252" name="Rectangle 59"/>
          <p:cNvSpPr>
            <a:spLocks noGrp="1" noChangeArrowheads="1"/>
          </p:cNvSpPr>
          <p:nvPr>
            <p:ph type="title"/>
          </p:nvPr>
        </p:nvSpPr>
        <p:spPr/>
        <p:txBody>
          <a:bodyPr>
            <a:normAutofit fontScale="90000"/>
          </a:bodyPr>
          <a:lstStyle/>
          <a:p>
            <a:pPr eaLnBrk="1" hangingPunct="1"/>
            <a:r>
              <a:rPr lang="en-US" altLang="zh-CN" smtClean="0">
                <a:ea typeface="宋体" panose="02010600030101010101" pitchFamily="2" charset="-122"/>
              </a:rPr>
              <a:t>Use-Case Realization Refinement</a:t>
            </a:r>
            <a:endParaRPr lang="en-US" altLang="zh-CN" smtClean="0">
              <a:ea typeface="宋体" panose="02010600030101010101" pitchFamily="2" charset="-122"/>
            </a:endParaRPr>
          </a:p>
        </p:txBody>
      </p:sp>
      <p:grpSp>
        <p:nvGrpSpPr>
          <p:cNvPr id="10254" name="Group 92"/>
          <p:cNvGrpSpPr/>
          <p:nvPr/>
        </p:nvGrpSpPr>
        <p:grpSpPr bwMode="auto">
          <a:xfrm>
            <a:off x="3013075" y="4445000"/>
            <a:ext cx="508000" cy="304800"/>
            <a:chOff x="3978" y="2718"/>
            <a:chExt cx="258" cy="144"/>
          </a:xfrm>
        </p:grpSpPr>
        <p:sp>
          <p:nvSpPr>
            <p:cNvPr id="10281" name="Oval 93"/>
            <p:cNvSpPr>
              <a:spLocks noChangeArrowheads="1"/>
            </p:cNvSpPr>
            <p:nvPr/>
          </p:nvSpPr>
          <p:spPr bwMode="auto">
            <a:xfrm>
              <a:off x="3978" y="2718"/>
              <a:ext cx="144" cy="144"/>
            </a:xfrm>
            <a:prstGeom prst="ellipse">
              <a:avLst/>
            </a:prstGeom>
            <a:noFill/>
            <a:ln w="28575">
              <a:solidFill>
                <a:schemeClr val="tx2"/>
              </a:solidFill>
              <a:round/>
              <a:headEnd type="none" w="sm" len="sm"/>
              <a:tailEnd type="none" w="lg" len="lg"/>
            </a:ln>
          </p:spPr>
          <p:txBody>
            <a:bodyPr wrap="none" anchor="ctr"/>
            <a:lstStyle/>
            <a:p>
              <a:endParaRPr lang="en-US"/>
            </a:p>
          </p:txBody>
        </p:sp>
        <p:sp>
          <p:nvSpPr>
            <p:cNvPr id="10282" name="Line 94"/>
            <p:cNvSpPr>
              <a:spLocks noChangeShapeType="1"/>
            </p:cNvSpPr>
            <p:nvPr/>
          </p:nvSpPr>
          <p:spPr bwMode="auto">
            <a:xfrm>
              <a:off x="4122" y="2796"/>
              <a:ext cx="114" cy="0"/>
            </a:xfrm>
            <a:prstGeom prst="line">
              <a:avLst/>
            </a:prstGeom>
            <a:noFill/>
            <a:ln w="28575">
              <a:solidFill>
                <a:schemeClr val="tx2"/>
              </a:solidFill>
              <a:round/>
              <a:headEnd type="none" w="sm" len="sm"/>
              <a:tailEnd type="none" w="lg" len="lg"/>
            </a:ln>
          </p:spPr>
          <p:txBody>
            <a:bodyPr wrap="none" anchor="ctr"/>
            <a:lstStyle/>
            <a:p>
              <a:endParaRPr lang="en-US"/>
            </a:p>
          </p:txBody>
        </p:sp>
      </p:grpSp>
      <p:grpSp>
        <p:nvGrpSpPr>
          <p:cNvPr id="10255" name="Group 95"/>
          <p:cNvGrpSpPr/>
          <p:nvPr/>
        </p:nvGrpSpPr>
        <p:grpSpPr bwMode="auto">
          <a:xfrm>
            <a:off x="1271588" y="4324350"/>
            <a:ext cx="263525" cy="350838"/>
            <a:chOff x="7654" y="3380"/>
            <a:chExt cx="554" cy="754"/>
          </a:xfrm>
        </p:grpSpPr>
        <p:sp>
          <p:nvSpPr>
            <p:cNvPr id="10277" name="Oval 96"/>
            <p:cNvSpPr>
              <a:spLocks noChangeArrowheads="1"/>
            </p:cNvSpPr>
            <p:nvPr/>
          </p:nvSpPr>
          <p:spPr bwMode="auto">
            <a:xfrm>
              <a:off x="7805" y="3380"/>
              <a:ext cx="253" cy="248"/>
            </a:xfrm>
            <a:prstGeom prst="ellipse">
              <a:avLst/>
            </a:prstGeom>
            <a:noFill/>
            <a:ln w="28575">
              <a:solidFill>
                <a:schemeClr val="tx1"/>
              </a:solidFill>
              <a:round/>
            </a:ln>
          </p:spPr>
          <p:txBody>
            <a:bodyPr/>
            <a:lstStyle/>
            <a:p>
              <a:endParaRPr lang="en-US"/>
            </a:p>
          </p:txBody>
        </p:sp>
        <p:sp>
          <p:nvSpPr>
            <p:cNvPr id="10278" name="Line 97"/>
            <p:cNvSpPr>
              <a:spLocks noChangeShapeType="1"/>
            </p:cNvSpPr>
            <p:nvPr/>
          </p:nvSpPr>
          <p:spPr bwMode="auto">
            <a:xfrm>
              <a:off x="7931" y="3630"/>
              <a:ext cx="1" cy="232"/>
            </a:xfrm>
            <a:prstGeom prst="line">
              <a:avLst/>
            </a:prstGeom>
            <a:noFill/>
            <a:ln w="28575">
              <a:solidFill>
                <a:schemeClr val="tx1"/>
              </a:solidFill>
              <a:round/>
            </a:ln>
          </p:spPr>
          <p:txBody>
            <a:bodyPr/>
            <a:lstStyle/>
            <a:p>
              <a:endParaRPr lang="en-US"/>
            </a:p>
          </p:txBody>
        </p:sp>
        <p:sp>
          <p:nvSpPr>
            <p:cNvPr id="10279" name="Line 98"/>
            <p:cNvSpPr>
              <a:spLocks noChangeShapeType="1"/>
            </p:cNvSpPr>
            <p:nvPr/>
          </p:nvSpPr>
          <p:spPr bwMode="auto">
            <a:xfrm>
              <a:off x="7731" y="3695"/>
              <a:ext cx="401" cy="1"/>
            </a:xfrm>
            <a:prstGeom prst="line">
              <a:avLst/>
            </a:prstGeom>
            <a:noFill/>
            <a:ln w="28575">
              <a:solidFill>
                <a:schemeClr val="tx1"/>
              </a:solidFill>
              <a:round/>
            </a:ln>
          </p:spPr>
          <p:txBody>
            <a:bodyPr/>
            <a:lstStyle/>
            <a:p>
              <a:endParaRPr lang="en-US"/>
            </a:p>
          </p:txBody>
        </p:sp>
        <p:sp>
          <p:nvSpPr>
            <p:cNvPr id="10280" name="Freeform 99"/>
            <p:cNvSpPr/>
            <p:nvPr/>
          </p:nvSpPr>
          <p:spPr bwMode="auto">
            <a:xfrm>
              <a:off x="7654" y="3862"/>
              <a:ext cx="554" cy="272"/>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p:spPr>
          <p:txBody>
            <a:bodyPr/>
            <a:lstStyle/>
            <a:p>
              <a:endParaRPr lang="en-US"/>
            </a:p>
          </p:txBody>
        </p:sp>
      </p:grpSp>
      <p:sp>
        <p:nvSpPr>
          <p:cNvPr id="10256" name="Line 100"/>
          <p:cNvSpPr>
            <a:spLocks noChangeShapeType="1"/>
          </p:cNvSpPr>
          <p:nvPr/>
        </p:nvSpPr>
        <p:spPr bwMode="auto">
          <a:xfrm>
            <a:off x="1392238" y="4883150"/>
            <a:ext cx="663575" cy="0"/>
          </a:xfrm>
          <a:prstGeom prst="line">
            <a:avLst/>
          </a:prstGeom>
          <a:noFill/>
          <a:ln w="28575">
            <a:solidFill>
              <a:schemeClr val="tx1"/>
            </a:solidFill>
            <a:round/>
            <a:headEnd type="none" w="sm" len="sm"/>
            <a:tailEnd type="arrow" w="med" len="med"/>
          </a:ln>
        </p:spPr>
        <p:txBody>
          <a:bodyPr wrap="none" anchor="ctr"/>
          <a:lstStyle/>
          <a:p>
            <a:endParaRPr lang="en-US"/>
          </a:p>
        </p:txBody>
      </p:sp>
      <p:sp>
        <p:nvSpPr>
          <p:cNvPr id="10257" name="Line 101"/>
          <p:cNvSpPr>
            <a:spLocks noChangeShapeType="1"/>
          </p:cNvSpPr>
          <p:nvPr/>
        </p:nvSpPr>
        <p:spPr bwMode="auto">
          <a:xfrm>
            <a:off x="2738438" y="5330825"/>
            <a:ext cx="520700" cy="0"/>
          </a:xfrm>
          <a:prstGeom prst="line">
            <a:avLst/>
          </a:prstGeom>
          <a:noFill/>
          <a:ln w="28575">
            <a:solidFill>
              <a:schemeClr val="tx1"/>
            </a:solidFill>
            <a:round/>
            <a:headEnd type="none" w="sm" len="sm"/>
            <a:tailEnd type="arrow" w="med" len="med"/>
          </a:ln>
        </p:spPr>
        <p:txBody>
          <a:bodyPr wrap="none" anchor="ctr"/>
          <a:lstStyle/>
          <a:p>
            <a:endParaRPr lang="en-US"/>
          </a:p>
        </p:txBody>
      </p:sp>
      <p:sp>
        <p:nvSpPr>
          <p:cNvPr id="10258" name="Line 102"/>
          <p:cNvSpPr>
            <a:spLocks noChangeShapeType="1"/>
          </p:cNvSpPr>
          <p:nvPr/>
        </p:nvSpPr>
        <p:spPr bwMode="auto">
          <a:xfrm>
            <a:off x="2101850" y="5095875"/>
            <a:ext cx="558800" cy="0"/>
          </a:xfrm>
          <a:prstGeom prst="line">
            <a:avLst/>
          </a:prstGeom>
          <a:noFill/>
          <a:ln w="28575">
            <a:solidFill>
              <a:schemeClr val="tx1"/>
            </a:solidFill>
            <a:round/>
            <a:headEnd type="none" w="sm" len="sm"/>
            <a:tailEnd type="arrow" w="med" len="med"/>
          </a:ln>
        </p:spPr>
        <p:txBody>
          <a:bodyPr wrap="none" anchor="ctr"/>
          <a:lstStyle/>
          <a:p>
            <a:endParaRPr lang="en-US"/>
          </a:p>
        </p:txBody>
      </p:sp>
      <p:sp>
        <p:nvSpPr>
          <p:cNvPr id="10259" name="Line 103"/>
          <p:cNvSpPr>
            <a:spLocks noChangeShapeType="1"/>
          </p:cNvSpPr>
          <p:nvPr/>
        </p:nvSpPr>
        <p:spPr bwMode="auto">
          <a:xfrm>
            <a:off x="1397000" y="5724525"/>
            <a:ext cx="0" cy="192088"/>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0" name="Line 104"/>
          <p:cNvSpPr>
            <a:spLocks noChangeShapeType="1"/>
          </p:cNvSpPr>
          <p:nvPr/>
        </p:nvSpPr>
        <p:spPr bwMode="auto">
          <a:xfrm>
            <a:off x="2065338" y="4772025"/>
            <a:ext cx="0" cy="122238"/>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1" name="Line 105"/>
          <p:cNvSpPr>
            <a:spLocks noChangeShapeType="1"/>
          </p:cNvSpPr>
          <p:nvPr/>
        </p:nvSpPr>
        <p:spPr bwMode="auto">
          <a:xfrm>
            <a:off x="2679700" y="4772025"/>
            <a:ext cx="0" cy="330200"/>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2" name="Line 106"/>
          <p:cNvSpPr>
            <a:spLocks noChangeShapeType="1"/>
          </p:cNvSpPr>
          <p:nvPr/>
        </p:nvSpPr>
        <p:spPr bwMode="auto">
          <a:xfrm>
            <a:off x="3282950" y="5497513"/>
            <a:ext cx="0" cy="415925"/>
          </a:xfrm>
          <a:prstGeom prst="line">
            <a:avLst/>
          </a:prstGeom>
          <a:noFill/>
          <a:ln w="28575">
            <a:solidFill>
              <a:schemeClr val="tx2"/>
            </a:solidFill>
            <a:prstDash val="dash"/>
            <a:round/>
            <a:headEnd type="none" w="sm" len="sm"/>
            <a:tailEnd type="none" w="lg" len="med"/>
          </a:ln>
        </p:spPr>
        <p:txBody>
          <a:bodyPr wrap="none" anchor="ctr"/>
          <a:lstStyle/>
          <a:p>
            <a:endParaRPr lang="en-US"/>
          </a:p>
        </p:txBody>
      </p:sp>
      <p:sp>
        <p:nvSpPr>
          <p:cNvPr id="10263" name="Rectangle 108"/>
          <p:cNvSpPr>
            <a:spLocks noChangeArrowheads="1"/>
          </p:cNvSpPr>
          <p:nvPr/>
        </p:nvSpPr>
        <p:spPr bwMode="auto">
          <a:xfrm rot="-5400000">
            <a:off x="985044" y="5255419"/>
            <a:ext cx="825500" cy="84138"/>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10264" name="Line 109"/>
          <p:cNvSpPr>
            <a:spLocks noChangeShapeType="1"/>
          </p:cNvSpPr>
          <p:nvPr/>
        </p:nvSpPr>
        <p:spPr bwMode="auto">
          <a:xfrm>
            <a:off x="1397000" y="4768850"/>
            <a:ext cx="0" cy="122238"/>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5" name="Rectangle 110"/>
          <p:cNvSpPr>
            <a:spLocks noChangeArrowheads="1"/>
          </p:cNvSpPr>
          <p:nvPr/>
        </p:nvSpPr>
        <p:spPr bwMode="auto">
          <a:xfrm rot="-5400000">
            <a:off x="1731169" y="5183981"/>
            <a:ext cx="663575" cy="87313"/>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10266" name="Line 111"/>
          <p:cNvSpPr>
            <a:spLocks noChangeShapeType="1"/>
          </p:cNvSpPr>
          <p:nvPr/>
        </p:nvSpPr>
        <p:spPr bwMode="auto">
          <a:xfrm>
            <a:off x="2065338" y="5572125"/>
            <a:ext cx="0" cy="341313"/>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7" name="Rectangle 112"/>
          <p:cNvSpPr>
            <a:spLocks noChangeArrowheads="1"/>
          </p:cNvSpPr>
          <p:nvPr/>
        </p:nvSpPr>
        <p:spPr bwMode="auto">
          <a:xfrm rot="-5400000">
            <a:off x="2493169" y="5247481"/>
            <a:ext cx="369888" cy="85725"/>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10268" name="Line 113"/>
          <p:cNvSpPr>
            <a:spLocks noChangeShapeType="1"/>
          </p:cNvSpPr>
          <p:nvPr/>
        </p:nvSpPr>
        <p:spPr bwMode="auto">
          <a:xfrm>
            <a:off x="2676525" y="5475288"/>
            <a:ext cx="3175" cy="436562"/>
          </a:xfrm>
          <a:prstGeom prst="line">
            <a:avLst/>
          </a:prstGeom>
          <a:noFill/>
          <a:ln w="28575">
            <a:solidFill>
              <a:schemeClr val="tx1"/>
            </a:solidFill>
            <a:prstDash val="dash"/>
            <a:round/>
            <a:headEnd type="none" w="sm" len="sm"/>
            <a:tailEnd type="none" w="lg" len="med"/>
          </a:ln>
        </p:spPr>
        <p:txBody>
          <a:bodyPr wrap="none" anchor="ctr"/>
          <a:lstStyle/>
          <a:p>
            <a:endParaRPr lang="en-US"/>
          </a:p>
        </p:txBody>
      </p:sp>
      <p:sp>
        <p:nvSpPr>
          <p:cNvPr id="10269" name="Rectangle 114"/>
          <p:cNvSpPr>
            <a:spLocks noChangeArrowheads="1"/>
          </p:cNvSpPr>
          <p:nvPr/>
        </p:nvSpPr>
        <p:spPr bwMode="auto">
          <a:xfrm rot="-5400000">
            <a:off x="3208337" y="5373688"/>
            <a:ext cx="138113" cy="77788"/>
          </a:xfrm>
          <a:prstGeom prst="rect">
            <a:avLst/>
          </a:prstGeom>
          <a:noFill/>
          <a:ln w="28575">
            <a:solidFill>
              <a:schemeClr val="tx2"/>
            </a:solidFill>
            <a:miter lim="800000"/>
            <a:headEnd type="none" w="sm" len="sm"/>
            <a:tailEnd type="none" w="lg" len="lg"/>
          </a:ln>
        </p:spPr>
        <p:txBody>
          <a:bodyPr lIns="0" tIns="0" rIns="0" bIns="0" anchor="ctr">
            <a:spAutoFit/>
          </a:bodyPr>
          <a:lstStyle/>
          <a:p>
            <a:endParaRPr lang="en-US"/>
          </a:p>
        </p:txBody>
      </p:sp>
      <p:sp>
        <p:nvSpPr>
          <p:cNvPr id="10270" name="Line 115"/>
          <p:cNvSpPr>
            <a:spLocks noChangeShapeType="1"/>
          </p:cNvSpPr>
          <p:nvPr/>
        </p:nvSpPr>
        <p:spPr bwMode="auto">
          <a:xfrm>
            <a:off x="3282950" y="4770438"/>
            <a:ext cx="0" cy="571500"/>
          </a:xfrm>
          <a:prstGeom prst="line">
            <a:avLst/>
          </a:prstGeom>
          <a:noFill/>
          <a:ln w="28575">
            <a:solidFill>
              <a:schemeClr val="tx2"/>
            </a:solidFill>
            <a:prstDash val="dash"/>
            <a:round/>
            <a:headEnd type="none" w="sm" len="sm"/>
            <a:tailEnd type="none" w="lg" len="med"/>
          </a:ln>
        </p:spPr>
        <p:txBody>
          <a:bodyPr wrap="none" anchor="ctr"/>
          <a:lstStyle/>
          <a:p>
            <a:endParaRPr lang="en-US"/>
          </a:p>
        </p:txBody>
      </p:sp>
      <p:sp>
        <p:nvSpPr>
          <p:cNvPr id="10271" name="Rectangle 116"/>
          <p:cNvSpPr>
            <a:spLocks noChangeArrowheads="1"/>
          </p:cNvSpPr>
          <p:nvPr/>
        </p:nvSpPr>
        <p:spPr bwMode="auto">
          <a:xfrm>
            <a:off x="2401888" y="4456113"/>
            <a:ext cx="476250" cy="269875"/>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10272" name="Rectangle 118"/>
          <p:cNvSpPr>
            <a:spLocks noChangeArrowheads="1"/>
          </p:cNvSpPr>
          <p:nvPr/>
        </p:nvSpPr>
        <p:spPr bwMode="auto">
          <a:xfrm>
            <a:off x="1851025" y="4456113"/>
            <a:ext cx="476250" cy="269875"/>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10273" name="Text Box 119"/>
          <p:cNvSpPr txBox="1">
            <a:spLocks noChangeArrowheads="1"/>
          </p:cNvSpPr>
          <p:nvPr/>
        </p:nvSpPr>
        <p:spPr bwMode="auto">
          <a:xfrm>
            <a:off x="1209675" y="5889625"/>
            <a:ext cx="2254250" cy="366713"/>
          </a:xfrm>
          <a:prstGeom prst="rect">
            <a:avLst/>
          </a:prstGeom>
          <a:noFill/>
          <a:ln w="28575">
            <a:noFill/>
            <a:miter lim="800000"/>
            <a:headEnd type="none" w="sm" len="sm"/>
            <a:tailEnd type="none" w="lg" len="lg"/>
          </a:ln>
        </p:spPr>
        <p:txBody>
          <a:bodyPr wrap="none">
            <a:spAutoFit/>
          </a:bodyPr>
          <a:lstStyle/>
          <a:p>
            <a:pPr algn="ctr"/>
            <a:r>
              <a:rPr lang="en-US" altLang="zh-CN" sz="1800">
                <a:ea typeface="宋体" panose="02010600030101010101" pitchFamily="2" charset="-122"/>
              </a:rPr>
              <a:t>Sequence Diagrams</a:t>
            </a:r>
            <a:endParaRPr lang="en-US" altLang="zh-CN" sz="1800">
              <a:ea typeface="宋体" panose="02010600030101010101" pitchFamily="2" charset="-122"/>
            </a:endParaRPr>
          </a:p>
        </p:txBody>
      </p:sp>
      <p:grpSp>
        <p:nvGrpSpPr>
          <p:cNvPr id="10274" name="Group 120"/>
          <p:cNvGrpSpPr/>
          <p:nvPr/>
        </p:nvGrpSpPr>
        <p:grpSpPr bwMode="auto">
          <a:xfrm>
            <a:off x="6600825" y="5080000"/>
            <a:ext cx="212725" cy="449263"/>
            <a:chOff x="2312" y="1120"/>
            <a:chExt cx="288" cy="544"/>
          </a:xfrm>
        </p:grpSpPr>
        <p:sp>
          <p:nvSpPr>
            <p:cNvPr id="10275" name="Arc 121"/>
            <p:cNvSpPr/>
            <p:nvPr/>
          </p:nvSpPr>
          <p:spPr bwMode="auto">
            <a:xfrm flipH="1">
              <a:off x="2312" y="1120"/>
              <a:ext cx="288" cy="272"/>
            </a:xfrm>
            <a:custGeom>
              <a:avLst/>
              <a:gdLst>
                <a:gd name="T0" fmla="*/ 0 w 21600"/>
                <a:gd name="T1" fmla="*/ 0 h 21600"/>
                <a:gd name="T2" fmla="*/ 288 w 21600"/>
                <a:gd name="T3" fmla="*/ 272 h 21600"/>
                <a:gd name="T4" fmla="*/ 0 w 21600"/>
                <a:gd name="T5" fmla="*/ 2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p:spPr>
          <p:txBody>
            <a:bodyPr wrap="none" lIns="107950" tIns="53975" rIns="107950" bIns="53975" anchor="ctr"/>
            <a:lstStyle/>
            <a:p>
              <a:endParaRPr lang="en-US"/>
            </a:p>
          </p:txBody>
        </p:sp>
        <p:sp>
          <p:nvSpPr>
            <p:cNvPr id="10276" name="Arc 122"/>
            <p:cNvSpPr/>
            <p:nvPr/>
          </p:nvSpPr>
          <p:spPr bwMode="auto">
            <a:xfrm flipH="1" flipV="1">
              <a:off x="2312" y="1392"/>
              <a:ext cx="288" cy="272"/>
            </a:xfrm>
            <a:custGeom>
              <a:avLst/>
              <a:gdLst>
                <a:gd name="T0" fmla="*/ 0 w 21600"/>
                <a:gd name="T1" fmla="*/ 0 h 21600"/>
                <a:gd name="T2" fmla="*/ 288 w 21600"/>
                <a:gd name="T3" fmla="*/ 272 h 21600"/>
                <a:gd name="T4" fmla="*/ 0 w 21600"/>
                <a:gd name="T5" fmla="*/ 2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p:spPr>
          <p:txBody>
            <a:bodyPr wrap="none" lIns="107950" tIns="53975" rIns="107950" bIns="53975" anchor="ctr"/>
            <a:lstStyle/>
            <a:p>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13535</Words>
  <Application>WPS 演示</Application>
  <PresentationFormat>全屏显示(4:3)</PresentationFormat>
  <Paragraphs>1010</Paragraphs>
  <Slides>39</Slides>
  <Notes>38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Wingdings 3</vt:lpstr>
      <vt:lpstr>Verdana</vt:lpstr>
      <vt:lpstr>Wingdings 2</vt:lpstr>
      <vt:lpstr>Arial Narrow</vt:lpstr>
      <vt:lpstr>ZapfHumnst BT</vt:lpstr>
      <vt:lpstr>Times New Roman</vt:lpstr>
      <vt:lpstr>Gungsuh</vt:lpstr>
      <vt:lpstr>Lucida Sans Unicode</vt:lpstr>
      <vt:lpstr>黑体</vt:lpstr>
      <vt:lpstr>微软雅黑</vt:lpstr>
      <vt:lpstr>Segoe Print</vt:lpstr>
      <vt:lpstr>Symbol</vt:lpstr>
      <vt:lpstr>聚合</vt:lpstr>
      <vt:lpstr>Object-Oriented Analysis and Design with UML </vt:lpstr>
      <vt:lpstr>Objectives: Use-Case Design</vt:lpstr>
      <vt:lpstr>Use-Case Design in Context</vt:lpstr>
      <vt:lpstr>Use-Case Design Overview</vt:lpstr>
      <vt:lpstr>Use-Case Design Steps</vt:lpstr>
      <vt:lpstr>Use-Case Design Steps</vt:lpstr>
      <vt:lpstr>Review: Use-Case Realization</vt:lpstr>
      <vt:lpstr>Review: From Analysis Classes to Design Elements</vt:lpstr>
      <vt:lpstr>Use-Case Realization Refinement</vt:lpstr>
      <vt:lpstr>Use-Case Realization Refinement Steps</vt:lpstr>
      <vt:lpstr>Representing Subsystems on a Sequence Diagram</vt:lpstr>
      <vt:lpstr>Example: Incorporating Subsystem Interfaces</vt:lpstr>
      <vt:lpstr>Example: Incorporating Subsystems (Before)</vt:lpstr>
      <vt:lpstr>Example: Incorporating Subsystems (After)</vt:lpstr>
      <vt:lpstr>Example: Incorporating Subsystem Interfaces (VOPC)</vt:lpstr>
      <vt:lpstr>Incorporating Architectural Mechanisms: Distribution</vt:lpstr>
      <vt:lpstr>Example: Course Registration System Deployment Diagram</vt:lpstr>
      <vt:lpstr>Remote Method Invocation (RMI)</vt:lpstr>
      <vt:lpstr>Remote Method Invocation (RMI) (continued)</vt:lpstr>
      <vt:lpstr>Incorporating RMI: Steps</vt:lpstr>
      <vt:lpstr>Incorporating RMI: Steps (continued)</vt:lpstr>
      <vt:lpstr> Incorporating RMI: Steps (continued)</vt:lpstr>
      <vt:lpstr>Example: Incorporating RMI</vt:lpstr>
      <vt:lpstr>Example: Incorporating RMI (continued)</vt:lpstr>
      <vt:lpstr>Example: Incorporating RMI (continued)</vt:lpstr>
      <vt:lpstr>Use-Case Design Steps</vt:lpstr>
      <vt:lpstr>Encapsulating Subsystem Interactions</vt:lpstr>
      <vt:lpstr>Guidelines: Encapsulating Subsystem Interactions</vt:lpstr>
      <vt:lpstr>Advantages of Encapsulating Subsystem Interactions</vt:lpstr>
      <vt:lpstr>Parallel Subsystem Development</vt:lpstr>
      <vt:lpstr>Use-Case Design Steps</vt:lpstr>
      <vt:lpstr>Incorporating the Architectural Mechanisms: Persistency</vt:lpstr>
      <vt:lpstr>Use-Case Design Steps</vt:lpstr>
      <vt:lpstr>Detailed Flow of Events Description Options</vt:lpstr>
      <vt:lpstr>Use-Case Design Steps</vt:lpstr>
      <vt:lpstr>Design Model Unification Considerations</vt:lpstr>
      <vt:lpstr>Checkpoints: Use-Case Design</vt:lpstr>
      <vt:lpstr>Checkpoints: Use-Case Design (continued)</vt:lpstr>
      <vt:lpstr>Review: Use-Case Design</vt:lpstr>
    </vt:vector>
  </TitlesOfParts>
  <Company>Rational Software</Company>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ssiemers</dc:creator>
  <dc:description>Revised Power Point master slide using the "standard" Rational Software logo</dc:description>
  <dc:subject>RU_SlideStandard</dc:subject>
  <cp:lastModifiedBy>deii66</cp:lastModifiedBy>
  <cp:revision>279</cp:revision>
  <cp:lastPrinted>2000-01-25T00:11:00Z</cp:lastPrinted>
  <dcterms:created xsi:type="dcterms:W3CDTF">2000-06-26T23:39:00Z</dcterms:created>
  <dcterms:modified xsi:type="dcterms:W3CDTF">2017-06-10T13:46:23Z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